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4.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theme/theme5.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heme/theme6.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3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31.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50" r:id="rId5"/>
    <p:sldMasterId id="2147483977" r:id="rId6"/>
    <p:sldMasterId id="2147483996" r:id="rId7"/>
    <p:sldMasterId id="2147484053" r:id="rId8"/>
  </p:sldMasterIdLst>
  <p:notesMasterIdLst>
    <p:notesMasterId r:id="rId89"/>
  </p:notesMasterIdLst>
  <p:sldIdLst>
    <p:sldId id="7442" r:id="rId9"/>
    <p:sldId id="7975" r:id="rId10"/>
    <p:sldId id="7999" r:id="rId11"/>
    <p:sldId id="7866" r:id="rId12"/>
    <p:sldId id="646" r:id="rId13"/>
    <p:sldId id="594" r:id="rId14"/>
    <p:sldId id="7891" r:id="rId15"/>
    <p:sldId id="7920" r:id="rId16"/>
    <p:sldId id="8000" r:id="rId17"/>
    <p:sldId id="8062" r:id="rId18"/>
    <p:sldId id="7912" r:id="rId19"/>
    <p:sldId id="8001" r:id="rId20"/>
    <p:sldId id="7965" r:id="rId21"/>
    <p:sldId id="649" r:id="rId22"/>
    <p:sldId id="8089" r:id="rId23"/>
    <p:sldId id="8101" r:id="rId24"/>
    <p:sldId id="7900" r:id="rId25"/>
    <p:sldId id="8130" r:id="rId26"/>
    <p:sldId id="7992" r:id="rId27"/>
    <p:sldId id="7972" r:id="rId28"/>
    <p:sldId id="8251" r:id="rId29"/>
    <p:sldId id="8254" r:id="rId30"/>
    <p:sldId id="8253" r:id="rId31"/>
    <p:sldId id="8203" r:id="rId32"/>
    <p:sldId id="8255" r:id="rId33"/>
    <p:sldId id="8011" r:id="rId34"/>
    <p:sldId id="8234" r:id="rId35"/>
    <p:sldId id="8256" r:id="rId36"/>
    <p:sldId id="8258" r:id="rId37"/>
    <p:sldId id="8241" r:id="rId38"/>
    <p:sldId id="8242" r:id="rId39"/>
    <p:sldId id="8257" r:id="rId40"/>
    <p:sldId id="8243" r:id="rId41"/>
    <p:sldId id="8200" r:id="rId42"/>
    <p:sldId id="8235" r:id="rId43"/>
    <p:sldId id="8237" r:id="rId44"/>
    <p:sldId id="8225" r:id="rId45"/>
    <p:sldId id="8122" r:id="rId46"/>
    <p:sldId id="8207" r:id="rId47"/>
    <p:sldId id="8244" r:id="rId48"/>
    <p:sldId id="8267" r:id="rId49"/>
    <p:sldId id="8227" r:id="rId50"/>
    <p:sldId id="8246" r:id="rId51"/>
    <p:sldId id="8226" r:id="rId52"/>
    <p:sldId id="8268" r:id="rId53"/>
    <p:sldId id="8250" r:id="rId54"/>
    <p:sldId id="8279" r:id="rId55"/>
    <p:sldId id="8269" r:id="rId56"/>
    <p:sldId id="8249" r:id="rId57"/>
    <p:sldId id="8278" r:id="rId58"/>
    <p:sldId id="8232" r:id="rId59"/>
    <p:sldId id="8201" r:id="rId60"/>
    <p:sldId id="8260" r:id="rId61"/>
    <p:sldId id="8271" r:id="rId62"/>
    <p:sldId id="8266" r:id="rId63"/>
    <p:sldId id="8261" r:id="rId64"/>
    <p:sldId id="8264" r:id="rId65"/>
    <p:sldId id="8272" r:id="rId66"/>
    <p:sldId id="8280" r:id="rId67"/>
    <p:sldId id="8202" r:id="rId68"/>
    <p:sldId id="8265" r:id="rId69"/>
    <p:sldId id="8275" r:id="rId70"/>
    <p:sldId id="8274" r:id="rId71"/>
    <p:sldId id="8276" r:id="rId72"/>
    <p:sldId id="8007" r:id="rId73"/>
    <p:sldId id="8097" r:id="rId74"/>
    <p:sldId id="652" r:id="rId75"/>
    <p:sldId id="8169" r:id="rId76"/>
    <p:sldId id="8009" r:id="rId77"/>
    <p:sldId id="7984" r:id="rId78"/>
    <p:sldId id="8103" r:id="rId79"/>
    <p:sldId id="8010" r:id="rId80"/>
    <p:sldId id="8197" r:id="rId81"/>
    <p:sldId id="8126" r:id="rId82"/>
    <p:sldId id="8277" r:id="rId83"/>
    <p:sldId id="8229" r:id="rId84"/>
    <p:sldId id="8230" r:id="rId85"/>
    <p:sldId id="8231" r:id="rId86"/>
    <p:sldId id="8247" r:id="rId87"/>
    <p:sldId id="8248" r:id="rId88"/>
  </p:sldIdLst>
  <p:sldSz cx="12192000" cy="6858000"/>
  <p:notesSz cx="6858000" cy="3733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1320" userDrawn="1">
          <p15:clr>
            <a:srgbClr val="A4A3A4"/>
          </p15:clr>
        </p15:guide>
        <p15:guide id="3" orient="horz" pos="912" userDrawn="1">
          <p15:clr>
            <a:srgbClr val="A4A3A4"/>
          </p15:clr>
        </p15:guide>
        <p15:guide id="4" orient="horz" pos="720" userDrawn="1">
          <p15:clr>
            <a:srgbClr val="A4A3A4"/>
          </p15:clr>
        </p15:guide>
        <p15:guide id="5" pos="3840" userDrawn="1">
          <p15:clr>
            <a:srgbClr val="A4A3A4"/>
          </p15:clr>
        </p15:guide>
        <p15:guide id="6" pos="4872" userDrawn="1">
          <p15:clr>
            <a:srgbClr val="A4A3A4"/>
          </p15:clr>
        </p15:guide>
        <p15:guide id="7" pos="50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gnacio, Raymond" initials="RI" lastIdx="5" clrIdx="0">
    <p:extLst>
      <p:ext uri="{19B8F6BF-5375-455C-9EA6-DF929625EA0E}">
        <p15:presenceInfo xmlns:p15="http://schemas.microsoft.com/office/powerpoint/2012/main" userId="Ignacio, Raymond" providerId="None"/>
      </p:ext>
    </p:extLst>
  </p:cmAuthor>
  <p:cmAuthor id="2" name="Shivashankar, Shiva Kumar" initials="SSK" lastIdx="13" clrIdx="1">
    <p:extLst>
      <p:ext uri="{19B8F6BF-5375-455C-9EA6-DF929625EA0E}">
        <p15:presenceInfo xmlns:p15="http://schemas.microsoft.com/office/powerpoint/2012/main" userId="S-1-5-21-238447276-1040861923-1850952788-1394774" providerId="AD"/>
      </p:ext>
    </p:extLst>
  </p:cmAuthor>
  <p:cmAuthor id="3" name="Administrator" initials="A" lastIdx="31" clrIdx="2">
    <p:extLst>
      <p:ext uri="{19B8F6BF-5375-455C-9EA6-DF929625EA0E}">
        <p15:presenceInfo xmlns:p15="http://schemas.microsoft.com/office/powerpoint/2012/main" userId="Administrator" providerId="None"/>
      </p:ext>
    </p:extLst>
  </p:cmAuthor>
  <p:cmAuthor id="4" name="Pinnamaneni, Siddhartha" initials="PS" lastIdx="26" clrIdx="3">
    <p:extLst>
      <p:ext uri="{19B8F6BF-5375-455C-9EA6-DF929625EA0E}">
        <p15:presenceInfo xmlns:p15="http://schemas.microsoft.com/office/powerpoint/2012/main" userId="S::sipinnamaneni@deloitte.com::b1c18745-14e0-49b4-90c6-294382231a87" providerId="AD"/>
      </p:ext>
    </p:extLst>
  </p:cmAuthor>
  <p:cmAuthor id="5" name="Sharma, Atul" initials="SA" lastIdx="6" clrIdx="4">
    <p:extLst>
      <p:ext uri="{19B8F6BF-5375-455C-9EA6-DF929625EA0E}">
        <p15:presenceInfo xmlns:p15="http://schemas.microsoft.com/office/powerpoint/2012/main" userId="S-1-5-21-238447276-1040861923-1850952788-943775" providerId="AD"/>
      </p:ext>
    </p:extLst>
  </p:cmAuthor>
  <p:cmAuthor id="6" name="Sharma, Atul" initials="SA [2]" lastIdx="14" clrIdx="5">
    <p:extLst>
      <p:ext uri="{19B8F6BF-5375-455C-9EA6-DF929625EA0E}">
        <p15:presenceInfo xmlns:p15="http://schemas.microsoft.com/office/powerpoint/2012/main" userId="S::atusharma@deloitte.com::c67c0bff-8605-42bf-b526-7dbd9750d7b1" providerId="AD"/>
      </p:ext>
    </p:extLst>
  </p:cmAuthor>
  <p:cmAuthor id="7" name="Goel, Neeraj" initials="GN" lastIdx="1" clrIdx="6">
    <p:extLst>
      <p:ext uri="{19B8F6BF-5375-455C-9EA6-DF929625EA0E}">
        <p15:presenceInfo xmlns:p15="http://schemas.microsoft.com/office/powerpoint/2012/main" userId="S::neegoel@deloitte.com::4dfc4bc6-ae35-4091-bdc0-15852b93e75a" providerId="AD"/>
      </p:ext>
    </p:extLst>
  </p:cmAuthor>
  <p:cmAuthor id="8" name="Gaur, Abhishek" initials="GA" lastIdx="60" clrIdx="7">
    <p:extLst>
      <p:ext uri="{19B8F6BF-5375-455C-9EA6-DF929625EA0E}">
        <p15:presenceInfo xmlns:p15="http://schemas.microsoft.com/office/powerpoint/2012/main" userId="S::agaur@deloitte.com::44144ace-d8c9-4399-9da7-51d9566a735c" providerId="AD"/>
      </p:ext>
    </p:extLst>
  </p:cmAuthor>
  <p:cmAuthor id="9" name="Hall, Tara" initials="HT" lastIdx="10" clrIdx="8">
    <p:extLst>
      <p:ext uri="{19B8F6BF-5375-455C-9EA6-DF929625EA0E}">
        <p15:presenceInfo xmlns:p15="http://schemas.microsoft.com/office/powerpoint/2012/main" userId="S::tahall@deloitte.com::c871e8bb-e02a-423e-9fe4-458b16785c1a" providerId="AD"/>
      </p:ext>
    </p:extLst>
  </p:cmAuthor>
  <p:cmAuthor id="10" name="Burnett-Balga, Beth" initials="BB" lastIdx="4" clrIdx="9">
    <p:extLst>
      <p:ext uri="{19B8F6BF-5375-455C-9EA6-DF929625EA0E}">
        <p15:presenceInfo xmlns:p15="http://schemas.microsoft.com/office/powerpoint/2012/main" userId="S::bburnettbalga@deloitte.com::c871da5a-0b40-4fe5-b193-15d19eff15b0" providerId="AD"/>
      </p:ext>
    </p:extLst>
  </p:cmAuthor>
  <p:cmAuthor id="11" name="Proctor, Gayle" initials="PG" lastIdx="4" clrIdx="10">
    <p:extLst>
      <p:ext uri="{19B8F6BF-5375-455C-9EA6-DF929625EA0E}">
        <p15:presenceInfo xmlns:p15="http://schemas.microsoft.com/office/powerpoint/2012/main" userId="S::gproctor@deloitte.com::f2b80d9a-05b6-40ce-921d-f6cbcb75201c" providerId="AD"/>
      </p:ext>
    </p:extLst>
  </p:cmAuthor>
  <p:cmAuthor id="12" name="Ravishankar, Jithin" initials="RJ" lastIdx="6" clrIdx="11">
    <p:extLst>
      <p:ext uri="{19B8F6BF-5375-455C-9EA6-DF929625EA0E}">
        <p15:presenceInfo xmlns:p15="http://schemas.microsoft.com/office/powerpoint/2012/main" userId="S::jravishankar@deloitte.com::b750847f-adbf-442e-934a-d48251d0732f" providerId="AD"/>
      </p:ext>
    </p:extLst>
  </p:cmAuthor>
  <p:cmAuthor id="13" name="Abadjian, Caroline" initials="CA" lastIdx="1" clrIdx="12">
    <p:extLst>
      <p:ext uri="{19B8F6BF-5375-455C-9EA6-DF929625EA0E}">
        <p15:presenceInfo xmlns:p15="http://schemas.microsoft.com/office/powerpoint/2012/main" userId="Abadjian, Caroline" providerId="None"/>
      </p:ext>
    </p:extLst>
  </p:cmAuthor>
  <p:cmAuthor id="14" name="Author" initials="TH" lastIdx="2" clrIdx="13">
    <p:extLst>
      <p:ext uri="{19B8F6BF-5375-455C-9EA6-DF929625EA0E}">
        <p15:presenceInfo xmlns:p15="http://schemas.microsoft.com/office/powerpoint/2012/main" userId="Author" providerId="None"/>
      </p:ext>
    </p:extLst>
  </p:cmAuthor>
  <p:cmAuthor id="15" name="Parthiv Desai" initials="PD" lastIdx="3" clrIdx="14">
    <p:extLst>
      <p:ext uri="{19B8F6BF-5375-455C-9EA6-DF929625EA0E}">
        <p15:presenceInfo xmlns:p15="http://schemas.microsoft.com/office/powerpoint/2012/main" userId="Parthiv Desai" providerId="None"/>
      </p:ext>
    </p:extLst>
  </p:cmAuthor>
  <p:cmAuthor id="16" name="Xie, Benson" initials="XB" lastIdx="1" clrIdx="15">
    <p:extLst>
      <p:ext uri="{19B8F6BF-5375-455C-9EA6-DF929625EA0E}">
        <p15:presenceInfo xmlns:p15="http://schemas.microsoft.com/office/powerpoint/2012/main" userId="S::bexie@deloitte.com::718896c4-fab0-4c75-aa02-7d0505e24794" providerId="AD"/>
      </p:ext>
    </p:extLst>
  </p:cmAuthor>
  <p:cmAuthor id="17" name="Harwood, Kat Lee" initials="HKL" lastIdx="7" clrIdx="16">
    <p:extLst>
      <p:ext uri="{19B8F6BF-5375-455C-9EA6-DF929625EA0E}">
        <p15:presenceInfo xmlns:p15="http://schemas.microsoft.com/office/powerpoint/2012/main" userId="S::kharwood@deloitte.com::19bfbcf1-8b6a-41f4-80b2-2b9be1134661" providerId="AD"/>
      </p:ext>
    </p:extLst>
  </p:cmAuthor>
  <p:cmAuthor id="18" name="Leahy, Kyle" initials="LK" lastIdx="3" clrIdx="17">
    <p:extLst>
      <p:ext uri="{19B8F6BF-5375-455C-9EA6-DF929625EA0E}">
        <p15:presenceInfo xmlns:p15="http://schemas.microsoft.com/office/powerpoint/2012/main" userId="S::kleahy@deloitte.com::c31f232d-ede8-473d-829a-0902a5990426" providerId="AD"/>
      </p:ext>
    </p:extLst>
  </p:cmAuthor>
  <p:cmAuthor id="19" name="Lake, David" initials="DL" lastIdx="82" clrIdx="18"/>
  <p:cmAuthor id="20" name="Sreekakulam, Vamsi Krishna" initials="SK" lastIdx="2" clrIdx="19">
    <p:extLst>
      <p:ext uri="{19B8F6BF-5375-455C-9EA6-DF929625EA0E}">
        <p15:presenceInfo xmlns:p15="http://schemas.microsoft.com/office/powerpoint/2012/main" userId="S::vsreekakulam@deloitte.com::c81942fb-f406-4571-8aa4-0a62ce35cc9b" providerId="AD"/>
      </p:ext>
    </p:extLst>
  </p:cmAuthor>
  <p:cmAuthor id="21" name="Samvatsar, Omkar Sushil" initials="SOS" lastIdx="5" clrIdx="20">
    <p:extLst>
      <p:ext uri="{19B8F6BF-5375-455C-9EA6-DF929625EA0E}">
        <p15:presenceInfo xmlns:p15="http://schemas.microsoft.com/office/powerpoint/2012/main" userId="S::osamvatsar@deloitte.com::bea778c3-f1a2-482a-ad27-af54559e67a5" providerId="AD"/>
      </p:ext>
    </p:extLst>
  </p:cmAuthor>
  <p:cmAuthor id="22" name="Ranka, Sapna" initials="RS" lastIdx="8" clrIdx="21">
    <p:extLst>
      <p:ext uri="{19B8F6BF-5375-455C-9EA6-DF929625EA0E}">
        <p15:presenceInfo xmlns:p15="http://schemas.microsoft.com/office/powerpoint/2012/main" userId="S::sranka@deloitte.com::7fd3cadf-5043-46a7-8661-86703669b478" providerId="AD"/>
      </p:ext>
    </p:extLst>
  </p:cmAuthor>
  <p:cmAuthor id="23" name="Puri, Rajwinder" initials="PR" lastIdx="31" clrIdx="22">
    <p:extLst>
      <p:ext uri="{19B8F6BF-5375-455C-9EA6-DF929625EA0E}">
        <p15:presenceInfo xmlns:p15="http://schemas.microsoft.com/office/powerpoint/2012/main" userId="S::rajpuri@deloitte.com::66889075-2e5a-4b36-8f74-a264b430d1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00"/>
    <a:srgbClr val="F2F2F2"/>
    <a:srgbClr val="FFCE85"/>
    <a:srgbClr val="FFAB2F"/>
    <a:srgbClr val="575757"/>
    <a:srgbClr val="D2D2D2"/>
    <a:srgbClr val="595959"/>
    <a:srgbClr val="19B3B3"/>
    <a:srgbClr val="FFFECD"/>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460" y="52"/>
      </p:cViewPr>
      <p:guideLst>
        <p:guide orient="horz" pos="2208"/>
        <p:guide pos="1320"/>
        <p:guide orient="horz" pos="912"/>
        <p:guide orient="horz" pos="720"/>
        <p:guide pos="3840"/>
        <p:guide pos="4872"/>
        <p:guide pos="50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slide" Target="slides/slide76.xml"/><Relationship Id="rId89" Type="http://schemas.openxmlformats.org/officeDocument/2006/relationships/notesMaster" Target="notesMasters/notesMaster1.xml"/><Relationship Id="rId16" Type="http://schemas.openxmlformats.org/officeDocument/2006/relationships/slide" Target="slides/slide8.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slide" Target="slides/slide71.xml"/><Relationship Id="rId5" Type="http://schemas.openxmlformats.org/officeDocument/2006/relationships/slideMaster" Target="slideMasters/slideMaster2.xml"/><Relationship Id="rId90" Type="http://schemas.openxmlformats.org/officeDocument/2006/relationships/commentAuthors" Target="commentAuthors.xml"/><Relationship Id="rId22" Type="http://schemas.openxmlformats.org/officeDocument/2006/relationships/slide" Target="slides/slide14.xml"/><Relationship Id="rId27" Type="http://schemas.openxmlformats.org/officeDocument/2006/relationships/slide" Target="slides/slide19.xml"/><Relationship Id="rId43" Type="http://schemas.openxmlformats.org/officeDocument/2006/relationships/slide" Target="slides/slide35.xml"/><Relationship Id="rId48" Type="http://schemas.openxmlformats.org/officeDocument/2006/relationships/slide" Target="slides/slide40.xml"/><Relationship Id="rId64" Type="http://schemas.openxmlformats.org/officeDocument/2006/relationships/slide" Target="slides/slide56.xml"/><Relationship Id="rId69" Type="http://schemas.openxmlformats.org/officeDocument/2006/relationships/slide" Target="slides/slide61.xml"/><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slide" Target="slides/slide72.xml"/><Relationship Id="rId85" Type="http://schemas.openxmlformats.org/officeDocument/2006/relationships/slide" Target="slides/slide77.xml"/><Relationship Id="rId93"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slide" Target="slides/slide75.xml"/><Relationship Id="rId88" Type="http://schemas.openxmlformats.org/officeDocument/2006/relationships/slide" Target="slides/slide80.xml"/><Relationship Id="rId9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slide" Target="slides/slide78.xml"/><Relationship Id="rId9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7" Type="http://schemas.openxmlformats.org/officeDocument/2006/relationships/slideMaster" Target="slideMasters/slideMaster4.xml"/><Relationship Id="rId71" Type="http://schemas.openxmlformats.org/officeDocument/2006/relationships/slide" Target="slides/slide63.xml"/><Relationship Id="rId92" Type="http://schemas.openxmlformats.org/officeDocument/2006/relationships/viewProps" Target="viewProps.xml"/><Relationship Id="rId2" Type="http://schemas.openxmlformats.org/officeDocument/2006/relationships/customXml" Target="../customXml/item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slide" Target="slides/slide79.xml"/><Relationship Id="rId61" Type="http://schemas.openxmlformats.org/officeDocument/2006/relationships/slide" Target="slides/slide53.xml"/><Relationship Id="rId82" Type="http://schemas.openxmlformats.org/officeDocument/2006/relationships/slide" Target="slides/slide74.xml"/><Relationship Id="rId19" Type="http://schemas.openxmlformats.org/officeDocument/2006/relationships/slide" Target="slides/slide11.xml"/><Relationship Id="rId14" Type="http://schemas.openxmlformats.org/officeDocument/2006/relationships/slide" Target="slides/slide6.xml"/><Relationship Id="rId30" Type="http://schemas.openxmlformats.org/officeDocument/2006/relationships/slide" Target="slides/slide22.xml"/><Relationship Id="rId35" Type="http://schemas.openxmlformats.org/officeDocument/2006/relationships/slide" Target="slides/slide27.xml"/><Relationship Id="rId56" Type="http://schemas.openxmlformats.org/officeDocument/2006/relationships/slide" Target="slides/slide48.xml"/><Relationship Id="rId77" Type="http://schemas.openxmlformats.org/officeDocument/2006/relationships/slide" Target="slides/slide69.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773926-FDC1-46B0-81F4-5788F13356B1}"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7344333F-85C3-4170-A424-6E34C79542F6}">
      <dgm:prSet phldrT="[Text]"/>
      <dgm:spPr/>
      <dgm:t>
        <a:bodyPr/>
        <a:lstStyle/>
        <a:p>
          <a:r>
            <a:rPr lang="en-US">
              <a:latin typeface="Avenir Next LT Pro" panose="020B0504020202020204" pitchFamily="34" charset="0"/>
            </a:rPr>
            <a:t>JPMC</a:t>
          </a:r>
        </a:p>
      </dgm:t>
    </dgm:pt>
    <dgm:pt modelId="{34568AE8-8DD4-4270-BF27-0E037F15E9B3}" type="parTrans" cxnId="{A5E8257D-5512-4431-8C3C-0597782CAD9A}">
      <dgm:prSet/>
      <dgm:spPr/>
      <dgm:t>
        <a:bodyPr/>
        <a:lstStyle/>
        <a:p>
          <a:endParaRPr lang="en-US">
            <a:latin typeface="Avenir Next LT Pro" panose="020B0504020202020204" pitchFamily="34" charset="0"/>
          </a:endParaRPr>
        </a:p>
      </dgm:t>
    </dgm:pt>
    <dgm:pt modelId="{EDAAF938-AD48-45CE-BF4C-498354CBDA17}" type="sibTrans" cxnId="{A5E8257D-5512-4431-8C3C-0597782CAD9A}">
      <dgm:prSet/>
      <dgm:spPr/>
      <dgm:t>
        <a:bodyPr/>
        <a:lstStyle/>
        <a:p>
          <a:endParaRPr lang="en-US">
            <a:latin typeface="Avenir Next LT Pro" panose="020B0504020202020204" pitchFamily="34" charset="0"/>
          </a:endParaRPr>
        </a:p>
      </dgm:t>
    </dgm:pt>
    <dgm:pt modelId="{049C4D82-4521-4A53-B9F8-E6C31C6BDBAD}">
      <dgm:prSet phldrT="[Text]"/>
      <dgm:spPr/>
      <dgm:t>
        <a:bodyPr/>
        <a:lstStyle/>
        <a:p>
          <a:r>
            <a:rPr lang="en-US">
              <a:latin typeface="Avenir Next LT Pro" panose="020B0504020202020204" pitchFamily="34" charset="0"/>
            </a:rPr>
            <a:t>Branch 1</a:t>
          </a:r>
        </a:p>
      </dgm:t>
    </dgm:pt>
    <dgm:pt modelId="{800E73B7-2903-4790-A984-D872F1B5E58A}" type="parTrans" cxnId="{7E8BA651-70FC-4EAD-9CEC-C5E85AB56A08}">
      <dgm:prSet/>
      <dgm:spPr/>
      <dgm:t>
        <a:bodyPr/>
        <a:lstStyle/>
        <a:p>
          <a:endParaRPr lang="en-US">
            <a:latin typeface="Avenir Next LT Pro" panose="020B0504020202020204" pitchFamily="34" charset="0"/>
          </a:endParaRPr>
        </a:p>
      </dgm:t>
    </dgm:pt>
    <dgm:pt modelId="{CD6DACD5-3B91-4CFF-A91C-07EBAE84299E}" type="sibTrans" cxnId="{7E8BA651-70FC-4EAD-9CEC-C5E85AB56A08}">
      <dgm:prSet/>
      <dgm:spPr/>
      <dgm:t>
        <a:bodyPr/>
        <a:lstStyle/>
        <a:p>
          <a:endParaRPr lang="en-US">
            <a:latin typeface="Avenir Next LT Pro" panose="020B0504020202020204" pitchFamily="34" charset="0"/>
          </a:endParaRPr>
        </a:p>
      </dgm:t>
    </dgm:pt>
    <dgm:pt modelId="{8194B07F-7CED-4370-885C-B78FE39E80C1}">
      <dgm:prSet phldrT="[Text]"/>
      <dgm:spPr>
        <a:solidFill>
          <a:schemeClr val="bg2">
            <a:alpha val="90000"/>
          </a:schemeClr>
        </a:solidFill>
      </dgm:spPr>
      <dgm:t>
        <a:bodyPr/>
        <a:lstStyle/>
        <a:p>
          <a:r>
            <a:rPr lang="en-US" dirty="0">
              <a:latin typeface="Avenir Next LT Pro" panose="020B0504020202020204" pitchFamily="34" charset="0"/>
            </a:rPr>
            <a:t>client Acct 1</a:t>
          </a:r>
        </a:p>
      </dgm:t>
    </dgm:pt>
    <dgm:pt modelId="{789DE885-166C-47E7-AF78-421C1DCAA727}" type="parTrans" cxnId="{6A6E0A98-0EBC-4C86-B09A-7F24E7DC2B0A}">
      <dgm:prSet/>
      <dgm:spPr/>
      <dgm:t>
        <a:bodyPr/>
        <a:lstStyle/>
        <a:p>
          <a:endParaRPr lang="en-US">
            <a:latin typeface="Avenir Next LT Pro" panose="020B0504020202020204" pitchFamily="34" charset="0"/>
          </a:endParaRPr>
        </a:p>
      </dgm:t>
    </dgm:pt>
    <dgm:pt modelId="{F7E70B70-0ADC-4435-BEA7-9FC1E47F069D}" type="sibTrans" cxnId="{6A6E0A98-0EBC-4C86-B09A-7F24E7DC2B0A}">
      <dgm:prSet/>
      <dgm:spPr/>
      <dgm:t>
        <a:bodyPr/>
        <a:lstStyle/>
        <a:p>
          <a:endParaRPr lang="en-US">
            <a:latin typeface="Avenir Next LT Pro" panose="020B0504020202020204" pitchFamily="34" charset="0"/>
          </a:endParaRPr>
        </a:p>
      </dgm:t>
    </dgm:pt>
    <dgm:pt modelId="{5209AD18-5821-4C47-90B7-9303F309A362}">
      <dgm:prSet phldrT="[Text]"/>
      <dgm:spPr>
        <a:solidFill>
          <a:srgbClr val="7030A0">
            <a:alpha val="90000"/>
          </a:srgbClr>
        </a:solidFill>
      </dgm:spPr>
      <dgm:t>
        <a:bodyPr/>
        <a:lstStyle/>
        <a:p>
          <a:r>
            <a:rPr lang="en-US">
              <a:solidFill>
                <a:schemeClr val="bg1"/>
              </a:solidFill>
              <a:latin typeface="Avenir Next LT Pro" panose="020B0504020202020204" pitchFamily="34" charset="0"/>
            </a:rPr>
            <a:t>Customer 1 Acct</a:t>
          </a:r>
        </a:p>
      </dgm:t>
    </dgm:pt>
    <dgm:pt modelId="{71659ADA-E502-49D1-ADA6-02B062E207DD}" type="parTrans" cxnId="{9F3D6854-231F-43CE-8F80-675CABB48C7B}">
      <dgm:prSet/>
      <dgm:spPr/>
      <dgm:t>
        <a:bodyPr/>
        <a:lstStyle/>
        <a:p>
          <a:endParaRPr lang="en-US">
            <a:latin typeface="Avenir Next LT Pro" panose="020B0504020202020204" pitchFamily="34" charset="0"/>
          </a:endParaRPr>
        </a:p>
      </dgm:t>
    </dgm:pt>
    <dgm:pt modelId="{EFDF8697-986C-4240-A85F-1A3EAA158756}" type="sibTrans" cxnId="{9F3D6854-231F-43CE-8F80-675CABB48C7B}">
      <dgm:prSet/>
      <dgm:spPr/>
      <dgm:t>
        <a:bodyPr/>
        <a:lstStyle/>
        <a:p>
          <a:endParaRPr lang="en-US">
            <a:latin typeface="Avenir Next LT Pro" panose="020B0504020202020204" pitchFamily="34" charset="0"/>
          </a:endParaRPr>
        </a:p>
      </dgm:t>
    </dgm:pt>
    <dgm:pt modelId="{D7AAFC87-948D-4766-AAB1-9346A826F349}">
      <dgm:prSet phldrT="[Text]"/>
      <dgm:spPr/>
      <dgm:t>
        <a:bodyPr/>
        <a:lstStyle/>
        <a:p>
          <a:r>
            <a:rPr lang="en-US">
              <a:latin typeface="Avenir Next LT Pro" panose="020B0504020202020204" pitchFamily="34" charset="0"/>
            </a:rPr>
            <a:t>Branch 2</a:t>
          </a:r>
        </a:p>
      </dgm:t>
    </dgm:pt>
    <dgm:pt modelId="{6DDCB704-6A7A-4157-A536-322F825833B2}" type="parTrans" cxnId="{AE57FD65-FBDE-4E00-B8F3-9BDDA174CEB5}">
      <dgm:prSet/>
      <dgm:spPr/>
      <dgm:t>
        <a:bodyPr/>
        <a:lstStyle/>
        <a:p>
          <a:endParaRPr lang="en-US">
            <a:latin typeface="Avenir Next LT Pro" panose="020B0504020202020204" pitchFamily="34" charset="0"/>
          </a:endParaRPr>
        </a:p>
      </dgm:t>
    </dgm:pt>
    <dgm:pt modelId="{5F1FBAA7-CDA7-4F68-A1F9-27057A455D4E}" type="sibTrans" cxnId="{AE57FD65-FBDE-4E00-B8F3-9BDDA174CEB5}">
      <dgm:prSet/>
      <dgm:spPr/>
      <dgm:t>
        <a:bodyPr/>
        <a:lstStyle/>
        <a:p>
          <a:endParaRPr lang="en-US">
            <a:latin typeface="Avenir Next LT Pro" panose="020B0504020202020204" pitchFamily="34" charset="0"/>
          </a:endParaRPr>
        </a:p>
      </dgm:t>
    </dgm:pt>
    <dgm:pt modelId="{8A1BD686-87DF-4898-8F93-99AEA7BE1616}">
      <dgm:prSet phldrT="[Text]"/>
      <dgm:spPr>
        <a:solidFill>
          <a:srgbClr val="FFFF00">
            <a:alpha val="90000"/>
          </a:srgbClr>
        </a:solidFill>
      </dgm:spPr>
      <dgm:t>
        <a:bodyPr/>
        <a:lstStyle/>
        <a:p>
          <a:r>
            <a:rPr lang="en-US">
              <a:latin typeface="Avenir Next LT Pro" panose="020B0504020202020204" pitchFamily="34" charset="0"/>
            </a:rPr>
            <a:t>Supplier 3 Acct</a:t>
          </a:r>
        </a:p>
      </dgm:t>
    </dgm:pt>
    <dgm:pt modelId="{3A60BEFB-A1E0-40A9-9CB7-0DF8916FB250}" type="parTrans" cxnId="{275F0208-1F20-4F57-B166-14AABC8ABDAE}">
      <dgm:prSet/>
      <dgm:spPr/>
      <dgm:t>
        <a:bodyPr/>
        <a:lstStyle/>
        <a:p>
          <a:endParaRPr lang="en-US">
            <a:latin typeface="Avenir Next LT Pro" panose="020B0504020202020204" pitchFamily="34" charset="0"/>
          </a:endParaRPr>
        </a:p>
      </dgm:t>
    </dgm:pt>
    <dgm:pt modelId="{711D7108-540F-4B78-84FF-92B37BA18B49}" type="sibTrans" cxnId="{275F0208-1F20-4F57-B166-14AABC8ABDAE}">
      <dgm:prSet/>
      <dgm:spPr/>
      <dgm:t>
        <a:bodyPr/>
        <a:lstStyle/>
        <a:p>
          <a:endParaRPr lang="en-US">
            <a:latin typeface="Avenir Next LT Pro" panose="020B0504020202020204" pitchFamily="34" charset="0"/>
          </a:endParaRPr>
        </a:p>
      </dgm:t>
    </dgm:pt>
    <dgm:pt modelId="{D3035508-8CF6-42BE-A46E-658C72E4D0BB}">
      <dgm:prSet phldrT="[Text]"/>
      <dgm:spPr>
        <a:solidFill>
          <a:srgbClr val="FFFF00">
            <a:alpha val="90000"/>
          </a:srgbClr>
        </a:solidFill>
      </dgm:spPr>
      <dgm:t>
        <a:bodyPr/>
        <a:lstStyle/>
        <a:p>
          <a:r>
            <a:rPr lang="en-US">
              <a:latin typeface="Avenir Next LT Pro" panose="020B0504020202020204" pitchFamily="34" charset="0"/>
            </a:rPr>
            <a:t>Supplier 1 Acct</a:t>
          </a:r>
        </a:p>
      </dgm:t>
    </dgm:pt>
    <dgm:pt modelId="{0EA21117-BA16-4C54-8153-2123CA252948}" type="parTrans" cxnId="{FC21FEF4-4B50-406D-837B-9007D7931646}">
      <dgm:prSet/>
      <dgm:spPr/>
      <dgm:t>
        <a:bodyPr/>
        <a:lstStyle/>
        <a:p>
          <a:endParaRPr lang="en-US">
            <a:latin typeface="Avenir Next LT Pro" panose="020B0504020202020204" pitchFamily="34" charset="0"/>
          </a:endParaRPr>
        </a:p>
      </dgm:t>
    </dgm:pt>
    <dgm:pt modelId="{5285C78A-DC16-481A-B1C6-ABDA1D4966DB}" type="sibTrans" cxnId="{FC21FEF4-4B50-406D-837B-9007D7931646}">
      <dgm:prSet/>
      <dgm:spPr/>
      <dgm:t>
        <a:bodyPr/>
        <a:lstStyle/>
        <a:p>
          <a:endParaRPr lang="en-US">
            <a:latin typeface="Avenir Next LT Pro" panose="020B0504020202020204" pitchFamily="34" charset="0"/>
          </a:endParaRPr>
        </a:p>
      </dgm:t>
    </dgm:pt>
    <dgm:pt modelId="{E33365DB-D930-421F-AFCB-EBBE7F28491C}">
      <dgm:prSet phldrT="[Text]"/>
      <dgm:spPr>
        <a:solidFill>
          <a:srgbClr val="FFFF00">
            <a:alpha val="90000"/>
          </a:srgbClr>
        </a:solidFill>
      </dgm:spPr>
      <dgm:t>
        <a:bodyPr/>
        <a:lstStyle/>
        <a:p>
          <a:r>
            <a:rPr lang="en-US">
              <a:latin typeface="Avenir Next LT Pro" panose="020B0504020202020204" pitchFamily="34" charset="0"/>
            </a:rPr>
            <a:t>Supplier 2 Acct</a:t>
          </a:r>
        </a:p>
      </dgm:t>
    </dgm:pt>
    <dgm:pt modelId="{8F6371F3-9F68-4D0A-AC3E-8338373E0DD6}" type="parTrans" cxnId="{B2CDED8B-9A47-4C59-AABF-FEEAC3B81F8B}">
      <dgm:prSet/>
      <dgm:spPr/>
      <dgm:t>
        <a:bodyPr/>
        <a:lstStyle/>
        <a:p>
          <a:endParaRPr lang="en-US">
            <a:latin typeface="Avenir Next LT Pro" panose="020B0504020202020204" pitchFamily="34" charset="0"/>
          </a:endParaRPr>
        </a:p>
      </dgm:t>
    </dgm:pt>
    <dgm:pt modelId="{FE9DCFD6-F077-4599-8679-E49595BD5B87}" type="sibTrans" cxnId="{B2CDED8B-9A47-4C59-AABF-FEEAC3B81F8B}">
      <dgm:prSet/>
      <dgm:spPr/>
      <dgm:t>
        <a:bodyPr/>
        <a:lstStyle/>
        <a:p>
          <a:endParaRPr lang="en-US">
            <a:latin typeface="Avenir Next LT Pro" panose="020B0504020202020204" pitchFamily="34" charset="0"/>
          </a:endParaRPr>
        </a:p>
      </dgm:t>
    </dgm:pt>
    <dgm:pt modelId="{486B6BA3-5707-4148-B509-702AE4700BBD}">
      <dgm:prSet phldrT="[Text]"/>
      <dgm:spPr>
        <a:solidFill>
          <a:srgbClr val="FFFF00">
            <a:alpha val="90000"/>
          </a:srgbClr>
        </a:solidFill>
      </dgm:spPr>
      <dgm:t>
        <a:bodyPr/>
        <a:lstStyle/>
        <a:p>
          <a:r>
            <a:rPr lang="en-US">
              <a:latin typeface="Avenir Next LT Pro" panose="020B0504020202020204" pitchFamily="34" charset="0"/>
            </a:rPr>
            <a:t>Supplier 4 Acct</a:t>
          </a:r>
        </a:p>
      </dgm:t>
    </dgm:pt>
    <dgm:pt modelId="{3F3BA36E-CB95-458A-BC36-EF7BCDC081A6}" type="parTrans" cxnId="{0FC536DA-930A-4841-AF02-7AA055007F8F}">
      <dgm:prSet/>
      <dgm:spPr/>
      <dgm:t>
        <a:bodyPr/>
        <a:lstStyle/>
        <a:p>
          <a:endParaRPr lang="en-US">
            <a:latin typeface="Avenir Next LT Pro" panose="020B0504020202020204" pitchFamily="34" charset="0"/>
          </a:endParaRPr>
        </a:p>
      </dgm:t>
    </dgm:pt>
    <dgm:pt modelId="{4A47A449-6C32-41E7-BE15-9BB56E6E9397}" type="sibTrans" cxnId="{0FC536DA-930A-4841-AF02-7AA055007F8F}">
      <dgm:prSet/>
      <dgm:spPr/>
      <dgm:t>
        <a:bodyPr/>
        <a:lstStyle/>
        <a:p>
          <a:endParaRPr lang="en-US">
            <a:latin typeface="Avenir Next LT Pro" panose="020B0504020202020204" pitchFamily="34" charset="0"/>
          </a:endParaRPr>
        </a:p>
      </dgm:t>
    </dgm:pt>
    <dgm:pt modelId="{FFD7ADB2-37B3-415B-91FE-D3C0EE616110}">
      <dgm:prSet phldrT="[Text]"/>
      <dgm:spPr/>
      <dgm:t>
        <a:bodyPr/>
        <a:lstStyle/>
        <a:p>
          <a:r>
            <a:rPr lang="en-US">
              <a:latin typeface="Avenir Next LT Pro" panose="020B0504020202020204" pitchFamily="34" charset="0"/>
            </a:rPr>
            <a:t>Wells Fargo</a:t>
          </a:r>
        </a:p>
      </dgm:t>
    </dgm:pt>
    <dgm:pt modelId="{DED4F6CC-D518-4FEC-8B63-BE8D26F576AB}" type="parTrans" cxnId="{309180C8-0D1B-4EF2-848C-6037861F9B19}">
      <dgm:prSet/>
      <dgm:spPr/>
      <dgm:t>
        <a:bodyPr/>
        <a:lstStyle/>
        <a:p>
          <a:endParaRPr lang="en-US">
            <a:latin typeface="Avenir Next LT Pro" panose="020B0504020202020204" pitchFamily="34" charset="0"/>
          </a:endParaRPr>
        </a:p>
      </dgm:t>
    </dgm:pt>
    <dgm:pt modelId="{99A5062D-3F84-4FD7-87C5-1E4D3C87CFFF}" type="sibTrans" cxnId="{309180C8-0D1B-4EF2-848C-6037861F9B19}">
      <dgm:prSet/>
      <dgm:spPr/>
      <dgm:t>
        <a:bodyPr/>
        <a:lstStyle/>
        <a:p>
          <a:endParaRPr lang="en-US">
            <a:latin typeface="Avenir Next LT Pro" panose="020B0504020202020204" pitchFamily="34" charset="0"/>
          </a:endParaRPr>
        </a:p>
      </dgm:t>
    </dgm:pt>
    <dgm:pt modelId="{09C37F51-05C0-4AEA-BDFD-6511EEA9AF99}">
      <dgm:prSet phldrT="[Text]"/>
      <dgm:spPr/>
      <dgm:t>
        <a:bodyPr/>
        <a:lstStyle/>
        <a:p>
          <a:r>
            <a:rPr lang="en-US">
              <a:latin typeface="Avenir Next LT Pro" panose="020B0504020202020204" pitchFamily="34" charset="0"/>
            </a:rPr>
            <a:t>Branch 1</a:t>
          </a:r>
        </a:p>
      </dgm:t>
    </dgm:pt>
    <dgm:pt modelId="{86A2573B-4414-40B9-8093-043A3CB778BD}" type="parTrans" cxnId="{57B48094-1B14-4737-9746-B304FBF3AA4C}">
      <dgm:prSet/>
      <dgm:spPr/>
      <dgm:t>
        <a:bodyPr/>
        <a:lstStyle/>
        <a:p>
          <a:endParaRPr lang="en-US">
            <a:latin typeface="Avenir Next LT Pro" panose="020B0504020202020204" pitchFamily="34" charset="0"/>
          </a:endParaRPr>
        </a:p>
      </dgm:t>
    </dgm:pt>
    <dgm:pt modelId="{6E9CA8BD-4BA5-49CA-AC80-BF74F672548F}" type="sibTrans" cxnId="{57B48094-1B14-4737-9746-B304FBF3AA4C}">
      <dgm:prSet/>
      <dgm:spPr/>
      <dgm:t>
        <a:bodyPr/>
        <a:lstStyle/>
        <a:p>
          <a:endParaRPr lang="en-US">
            <a:latin typeface="Avenir Next LT Pro" panose="020B0504020202020204" pitchFamily="34" charset="0"/>
          </a:endParaRPr>
        </a:p>
      </dgm:t>
    </dgm:pt>
    <dgm:pt modelId="{BB4F0285-ECD1-4926-8A0D-C9D589A7DCF3}">
      <dgm:prSet phldrT="[Text]"/>
      <dgm:spPr>
        <a:solidFill>
          <a:schemeClr val="bg2">
            <a:alpha val="90000"/>
          </a:schemeClr>
        </a:solidFill>
      </dgm:spPr>
      <dgm:t>
        <a:bodyPr/>
        <a:lstStyle/>
        <a:p>
          <a:r>
            <a:rPr lang="en-US" dirty="0">
              <a:latin typeface="Avenir Next LT Pro" panose="020B0504020202020204" pitchFamily="34" charset="0"/>
            </a:rPr>
            <a:t>client Acct 2</a:t>
          </a:r>
        </a:p>
      </dgm:t>
    </dgm:pt>
    <dgm:pt modelId="{1A2587C5-A593-4123-8615-C0DD12C0662D}" type="parTrans" cxnId="{CB178E17-ED69-4126-8BC6-602BBB9BBC73}">
      <dgm:prSet/>
      <dgm:spPr/>
      <dgm:t>
        <a:bodyPr/>
        <a:lstStyle/>
        <a:p>
          <a:endParaRPr lang="en-US">
            <a:latin typeface="Avenir Next LT Pro" panose="020B0504020202020204" pitchFamily="34" charset="0"/>
          </a:endParaRPr>
        </a:p>
      </dgm:t>
    </dgm:pt>
    <dgm:pt modelId="{AB4257B5-4C02-42B6-A181-659EB78C4825}" type="sibTrans" cxnId="{CB178E17-ED69-4126-8BC6-602BBB9BBC73}">
      <dgm:prSet/>
      <dgm:spPr/>
      <dgm:t>
        <a:bodyPr/>
        <a:lstStyle/>
        <a:p>
          <a:endParaRPr lang="en-US">
            <a:latin typeface="Avenir Next LT Pro" panose="020B0504020202020204" pitchFamily="34" charset="0"/>
          </a:endParaRPr>
        </a:p>
      </dgm:t>
    </dgm:pt>
    <dgm:pt modelId="{A4490458-3AC7-4975-9D44-A3FE0BAC41C7}">
      <dgm:prSet phldrT="[Text]"/>
      <dgm:spPr/>
      <dgm:t>
        <a:bodyPr/>
        <a:lstStyle/>
        <a:p>
          <a:r>
            <a:rPr lang="en-US">
              <a:latin typeface="Avenir Next LT Pro" panose="020B0504020202020204" pitchFamily="34" charset="0"/>
            </a:rPr>
            <a:t>HSBC</a:t>
          </a:r>
        </a:p>
      </dgm:t>
    </dgm:pt>
    <dgm:pt modelId="{D6FA6B4E-4EBD-4E52-A6A3-F2814276E188}" type="parTrans" cxnId="{5FA1F4FB-DEAF-4865-914E-BCF7797D737B}">
      <dgm:prSet/>
      <dgm:spPr/>
      <dgm:t>
        <a:bodyPr/>
        <a:lstStyle/>
        <a:p>
          <a:endParaRPr lang="en-US">
            <a:latin typeface="Avenir Next LT Pro" panose="020B0504020202020204" pitchFamily="34" charset="0"/>
          </a:endParaRPr>
        </a:p>
      </dgm:t>
    </dgm:pt>
    <dgm:pt modelId="{03510485-9FC3-4142-BBC1-D7F018DAB676}" type="sibTrans" cxnId="{5FA1F4FB-DEAF-4865-914E-BCF7797D737B}">
      <dgm:prSet/>
      <dgm:spPr/>
      <dgm:t>
        <a:bodyPr/>
        <a:lstStyle/>
        <a:p>
          <a:endParaRPr lang="en-US">
            <a:latin typeface="Avenir Next LT Pro" panose="020B0504020202020204" pitchFamily="34" charset="0"/>
          </a:endParaRPr>
        </a:p>
      </dgm:t>
    </dgm:pt>
    <dgm:pt modelId="{0074A30B-31EE-41A4-91EC-286B15C63A7E}">
      <dgm:prSet phldrT="[Text]"/>
      <dgm:spPr/>
      <dgm:t>
        <a:bodyPr/>
        <a:lstStyle/>
        <a:p>
          <a:r>
            <a:rPr lang="en-US">
              <a:latin typeface="Avenir Next LT Pro" panose="020B0504020202020204" pitchFamily="34" charset="0"/>
            </a:rPr>
            <a:t>Branch 1</a:t>
          </a:r>
        </a:p>
      </dgm:t>
    </dgm:pt>
    <dgm:pt modelId="{0A26DBEB-9495-498E-B59D-7A07C9853A2F}" type="parTrans" cxnId="{992C4BD9-9FD2-438B-836B-D2AF05209BB3}">
      <dgm:prSet/>
      <dgm:spPr/>
      <dgm:t>
        <a:bodyPr/>
        <a:lstStyle/>
        <a:p>
          <a:endParaRPr lang="en-US">
            <a:latin typeface="Avenir Next LT Pro" panose="020B0504020202020204" pitchFamily="34" charset="0"/>
          </a:endParaRPr>
        </a:p>
      </dgm:t>
    </dgm:pt>
    <dgm:pt modelId="{CD595B68-B890-406A-B643-61FB4AEEDD55}" type="sibTrans" cxnId="{992C4BD9-9FD2-438B-836B-D2AF05209BB3}">
      <dgm:prSet/>
      <dgm:spPr/>
      <dgm:t>
        <a:bodyPr/>
        <a:lstStyle/>
        <a:p>
          <a:endParaRPr lang="en-US">
            <a:latin typeface="Avenir Next LT Pro" panose="020B0504020202020204" pitchFamily="34" charset="0"/>
          </a:endParaRPr>
        </a:p>
      </dgm:t>
    </dgm:pt>
    <dgm:pt modelId="{76389DB9-0D26-40F9-8AED-09DE265057C5}">
      <dgm:prSet phldrT="[Text]"/>
      <dgm:spPr>
        <a:solidFill>
          <a:srgbClr val="FFFF00">
            <a:alpha val="90000"/>
          </a:srgbClr>
        </a:solidFill>
      </dgm:spPr>
      <dgm:t>
        <a:bodyPr/>
        <a:lstStyle/>
        <a:p>
          <a:r>
            <a:rPr lang="en-US">
              <a:latin typeface="Avenir Next LT Pro" panose="020B0504020202020204" pitchFamily="34" charset="0"/>
            </a:rPr>
            <a:t>Supplier 5 Acct</a:t>
          </a:r>
        </a:p>
      </dgm:t>
    </dgm:pt>
    <dgm:pt modelId="{BC7BCEE5-B4BF-4E2B-932E-D93AD33EB0F4}" type="parTrans" cxnId="{3E142083-2B44-4781-8FCE-6F7C89A91DC1}">
      <dgm:prSet/>
      <dgm:spPr/>
      <dgm:t>
        <a:bodyPr/>
        <a:lstStyle/>
        <a:p>
          <a:endParaRPr lang="en-US">
            <a:latin typeface="Avenir Next LT Pro" panose="020B0504020202020204" pitchFamily="34" charset="0"/>
          </a:endParaRPr>
        </a:p>
      </dgm:t>
    </dgm:pt>
    <dgm:pt modelId="{3D43CCA3-F2B9-4D48-BB5E-CADC45DD3074}" type="sibTrans" cxnId="{3E142083-2B44-4781-8FCE-6F7C89A91DC1}">
      <dgm:prSet/>
      <dgm:spPr/>
      <dgm:t>
        <a:bodyPr/>
        <a:lstStyle/>
        <a:p>
          <a:endParaRPr lang="en-US">
            <a:latin typeface="Avenir Next LT Pro" panose="020B0504020202020204" pitchFamily="34" charset="0"/>
          </a:endParaRPr>
        </a:p>
      </dgm:t>
    </dgm:pt>
    <dgm:pt modelId="{D153371B-B1DC-494F-B138-E79E38208964}" type="pres">
      <dgm:prSet presAssocID="{8B773926-FDC1-46B0-81F4-5788F13356B1}" presName="hierChild1" presStyleCnt="0">
        <dgm:presLayoutVars>
          <dgm:chPref val="1"/>
          <dgm:dir/>
          <dgm:animOne val="branch"/>
          <dgm:animLvl val="lvl"/>
          <dgm:resizeHandles/>
        </dgm:presLayoutVars>
      </dgm:prSet>
      <dgm:spPr/>
    </dgm:pt>
    <dgm:pt modelId="{8196D1D3-E3E3-4110-B4F3-F537D6EE563B}" type="pres">
      <dgm:prSet presAssocID="{7344333F-85C3-4170-A424-6E34C79542F6}" presName="hierRoot1" presStyleCnt="0"/>
      <dgm:spPr/>
    </dgm:pt>
    <dgm:pt modelId="{BBCDA018-C433-421A-B1A4-1D68C892234F}" type="pres">
      <dgm:prSet presAssocID="{7344333F-85C3-4170-A424-6E34C79542F6}" presName="composite" presStyleCnt="0"/>
      <dgm:spPr/>
    </dgm:pt>
    <dgm:pt modelId="{7AC2D817-8A30-4BFF-BF3E-C03B7C901DD3}" type="pres">
      <dgm:prSet presAssocID="{7344333F-85C3-4170-A424-6E34C79542F6}" presName="background" presStyleLbl="node0" presStyleIdx="0" presStyleCnt="3"/>
      <dgm:spPr/>
    </dgm:pt>
    <dgm:pt modelId="{F7F8A021-D974-4A17-A5D5-ACDC45145B91}" type="pres">
      <dgm:prSet presAssocID="{7344333F-85C3-4170-A424-6E34C79542F6}" presName="text" presStyleLbl="fgAcc0" presStyleIdx="0" presStyleCnt="3">
        <dgm:presLayoutVars>
          <dgm:chPref val="3"/>
        </dgm:presLayoutVars>
      </dgm:prSet>
      <dgm:spPr/>
    </dgm:pt>
    <dgm:pt modelId="{C8397B15-C6E5-412A-9B18-5968ABF6A519}" type="pres">
      <dgm:prSet presAssocID="{7344333F-85C3-4170-A424-6E34C79542F6}" presName="hierChild2" presStyleCnt="0"/>
      <dgm:spPr/>
    </dgm:pt>
    <dgm:pt modelId="{0B1849B2-B5D1-484B-9EF2-3DB2C04C9D6E}" type="pres">
      <dgm:prSet presAssocID="{800E73B7-2903-4790-A984-D872F1B5E58A}" presName="Name10" presStyleLbl="parChTrans1D2" presStyleIdx="0" presStyleCnt="4"/>
      <dgm:spPr/>
    </dgm:pt>
    <dgm:pt modelId="{2FE1A6AF-AF03-41CC-94D5-070E900FD73E}" type="pres">
      <dgm:prSet presAssocID="{049C4D82-4521-4A53-B9F8-E6C31C6BDBAD}" presName="hierRoot2" presStyleCnt="0"/>
      <dgm:spPr/>
    </dgm:pt>
    <dgm:pt modelId="{23196882-140C-4DF4-A019-CA2E68C89F54}" type="pres">
      <dgm:prSet presAssocID="{049C4D82-4521-4A53-B9F8-E6C31C6BDBAD}" presName="composite2" presStyleCnt="0"/>
      <dgm:spPr/>
    </dgm:pt>
    <dgm:pt modelId="{BF665DB4-F397-4A62-AC19-3D78C1B81E8B}" type="pres">
      <dgm:prSet presAssocID="{049C4D82-4521-4A53-B9F8-E6C31C6BDBAD}" presName="background2" presStyleLbl="node2" presStyleIdx="0" presStyleCnt="4"/>
      <dgm:spPr/>
    </dgm:pt>
    <dgm:pt modelId="{2737AB59-3801-4D40-87D5-E8C23FC270A3}" type="pres">
      <dgm:prSet presAssocID="{049C4D82-4521-4A53-B9F8-E6C31C6BDBAD}" presName="text2" presStyleLbl="fgAcc2" presStyleIdx="0" presStyleCnt="4">
        <dgm:presLayoutVars>
          <dgm:chPref val="3"/>
        </dgm:presLayoutVars>
      </dgm:prSet>
      <dgm:spPr/>
    </dgm:pt>
    <dgm:pt modelId="{43E5ED45-7FC2-4F23-BB93-FE67B34EDADA}" type="pres">
      <dgm:prSet presAssocID="{049C4D82-4521-4A53-B9F8-E6C31C6BDBAD}" presName="hierChild3" presStyleCnt="0"/>
      <dgm:spPr/>
    </dgm:pt>
    <dgm:pt modelId="{D517538F-A4AF-43F6-BF9F-5AABE28E03F2}" type="pres">
      <dgm:prSet presAssocID="{789DE885-166C-47E7-AF78-421C1DCAA727}" presName="Name17" presStyleLbl="parChTrans1D3" presStyleIdx="0" presStyleCnt="8"/>
      <dgm:spPr/>
    </dgm:pt>
    <dgm:pt modelId="{23DB9448-90D8-4E8E-ADAC-F8631F24C55D}" type="pres">
      <dgm:prSet presAssocID="{8194B07F-7CED-4370-885C-B78FE39E80C1}" presName="hierRoot3" presStyleCnt="0"/>
      <dgm:spPr/>
    </dgm:pt>
    <dgm:pt modelId="{FD9ADF0F-8CC5-4730-A393-C127A9E19EE6}" type="pres">
      <dgm:prSet presAssocID="{8194B07F-7CED-4370-885C-B78FE39E80C1}" presName="composite3" presStyleCnt="0"/>
      <dgm:spPr/>
    </dgm:pt>
    <dgm:pt modelId="{0267289D-3F3C-4D4D-886D-F29B0D6AD917}" type="pres">
      <dgm:prSet presAssocID="{8194B07F-7CED-4370-885C-B78FE39E80C1}" presName="background3" presStyleLbl="node3" presStyleIdx="0" presStyleCnt="8"/>
      <dgm:spPr/>
    </dgm:pt>
    <dgm:pt modelId="{E08E2B16-5C1A-4464-B28D-23314F643125}" type="pres">
      <dgm:prSet presAssocID="{8194B07F-7CED-4370-885C-B78FE39E80C1}" presName="text3" presStyleLbl="fgAcc3" presStyleIdx="0" presStyleCnt="8">
        <dgm:presLayoutVars>
          <dgm:chPref val="3"/>
        </dgm:presLayoutVars>
      </dgm:prSet>
      <dgm:spPr/>
    </dgm:pt>
    <dgm:pt modelId="{3D1D1482-ECAA-4008-A203-AA193FAB4CCB}" type="pres">
      <dgm:prSet presAssocID="{8194B07F-7CED-4370-885C-B78FE39E80C1}" presName="hierChild4" presStyleCnt="0"/>
      <dgm:spPr/>
    </dgm:pt>
    <dgm:pt modelId="{FA92F206-7EB7-4B9F-BD1F-168D0A69F8AA}" type="pres">
      <dgm:prSet presAssocID="{0EA21117-BA16-4C54-8153-2123CA252948}" presName="Name17" presStyleLbl="parChTrans1D3" presStyleIdx="1" presStyleCnt="8"/>
      <dgm:spPr/>
    </dgm:pt>
    <dgm:pt modelId="{05182A92-D837-47C9-860D-4EE2B20EAF77}" type="pres">
      <dgm:prSet presAssocID="{D3035508-8CF6-42BE-A46E-658C72E4D0BB}" presName="hierRoot3" presStyleCnt="0"/>
      <dgm:spPr/>
    </dgm:pt>
    <dgm:pt modelId="{A66408A6-C475-4827-A1A7-01B4EEEE3D97}" type="pres">
      <dgm:prSet presAssocID="{D3035508-8CF6-42BE-A46E-658C72E4D0BB}" presName="composite3" presStyleCnt="0"/>
      <dgm:spPr/>
    </dgm:pt>
    <dgm:pt modelId="{2E5F19B9-0ED5-4A01-9E9E-9F817C01D96D}" type="pres">
      <dgm:prSet presAssocID="{D3035508-8CF6-42BE-A46E-658C72E4D0BB}" presName="background3" presStyleLbl="node3" presStyleIdx="1" presStyleCnt="8"/>
      <dgm:spPr/>
    </dgm:pt>
    <dgm:pt modelId="{F6B250FB-5F9E-44AE-95F4-7FFD11F3CCBE}" type="pres">
      <dgm:prSet presAssocID="{D3035508-8CF6-42BE-A46E-658C72E4D0BB}" presName="text3" presStyleLbl="fgAcc3" presStyleIdx="1" presStyleCnt="8">
        <dgm:presLayoutVars>
          <dgm:chPref val="3"/>
        </dgm:presLayoutVars>
      </dgm:prSet>
      <dgm:spPr/>
    </dgm:pt>
    <dgm:pt modelId="{A40197A5-2367-4924-8D96-C2D32064D6E0}" type="pres">
      <dgm:prSet presAssocID="{D3035508-8CF6-42BE-A46E-658C72E4D0BB}" presName="hierChild4" presStyleCnt="0"/>
      <dgm:spPr/>
    </dgm:pt>
    <dgm:pt modelId="{D6B725FA-C4CB-4DA8-AA5B-56E9C6A4215D}" type="pres">
      <dgm:prSet presAssocID="{8F6371F3-9F68-4D0A-AC3E-8338373E0DD6}" presName="Name17" presStyleLbl="parChTrans1D3" presStyleIdx="2" presStyleCnt="8"/>
      <dgm:spPr/>
    </dgm:pt>
    <dgm:pt modelId="{70CC2921-5830-48D9-9F3E-C025A1ACF942}" type="pres">
      <dgm:prSet presAssocID="{E33365DB-D930-421F-AFCB-EBBE7F28491C}" presName="hierRoot3" presStyleCnt="0"/>
      <dgm:spPr/>
    </dgm:pt>
    <dgm:pt modelId="{7C3387F5-E09E-44AE-A330-35E724F4C331}" type="pres">
      <dgm:prSet presAssocID="{E33365DB-D930-421F-AFCB-EBBE7F28491C}" presName="composite3" presStyleCnt="0"/>
      <dgm:spPr/>
    </dgm:pt>
    <dgm:pt modelId="{5A9F1135-4543-4BD4-99D7-8FACB1CF338C}" type="pres">
      <dgm:prSet presAssocID="{E33365DB-D930-421F-AFCB-EBBE7F28491C}" presName="background3" presStyleLbl="node3" presStyleIdx="2" presStyleCnt="8"/>
      <dgm:spPr/>
    </dgm:pt>
    <dgm:pt modelId="{D2763AC1-14CE-4DBF-A6FE-D424ADBF61AA}" type="pres">
      <dgm:prSet presAssocID="{E33365DB-D930-421F-AFCB-EBBE7F28491C}" presName="text3" presStyleLbl="fgAcc3" presStyleIdx="2" presStyleCnt="8">
        <dgm:presLayoutVars>
          <dgm:chPref val="3"/>
        </dgm:presLayoutVars>
      </dgm:prSet>
      <dgm:spPr/>
    </dgm:pt>
    <dgm:pt modelId="{111E8ED1-0A28-4506-BE58-A5B462EC217C}" type="pres">
      <dgm:prSet presAssocID="{E33365DB-D930-421F-AFCB-EBBE7F28491C}" presName="hierChild4" presStyleCnt="0"/>
      <dgm:spPr/>
    </dgm:pt>
    <dgm:pt modelId="{072C9B5E-E8BF-4552-95EC-EBDF25803190}" type="pres">
      <dgm:prSet presAssocID="{71659ADA-E502-49D1-ADA6-02B062E207DD}" presName="Name17" presStyleLbl="parChTrans1D3" presStyleIdx="3" presStyleCnt="8"/>
      <dgm:spPr/>
    </dgm:pt>
    <dgm:pt modelId="{47AC0A46-D3BF-4B94-B80F-F0A3DB20723F}" type="pres">
      <dgm:prSet presAssocID="{5209AD18-5821-4C47-90B7-9303F309A362}" presName="hierRoot3" presStyleCnt="0"/>
      <dgm:spPr/>
    </dgm:pt>
    <dgm:pt modelId="{2DD5377C-2E1D-4A9D-9265-93E1C69DA94D}" type="pres">
      <dgm:prSet presAssocID="{5209AD18-5821-4C47-90B7-9303F309A362}" presName="composite3" presStyleCnt="0"/>
      <dgm:spPr/>
    </dgm:pt>
    <dgm:pt modelId="{8F66E2CF-8692-439A-83DD-93C4130D5F1D}" type="pres">
      <dgm:prSet presAssocID="{5209AD18-5821-4C47-90B7-9303F309A362}" presName="background3" presStyleLbl="node3" presStyleIdx="3" presStyleCnt="8"/>
      <dgm:spPr/>
    </dgm:pt>
    <dgm:pt modelId="{290AE294-F568-40FC-BDCE-FF3768A289EE}" type="pres">
      <dgm:prSet presAssocID="{5209AD18-5821-4C47-90B7-9303F309A362}" presName="text3" presStyleLbl="fgAcc3" presStyleIdx="3" presStyleCnt="8">
        <dgm:presLayoutVars>
          <dgm:chPref val="3"/>
        </dgm:presLayoutVars>
      </dgm:prSet>
      <dgm:spPr/>
    </dgm:pt>
    <dgm:pt modelId="{3DDF460E-D6BB-4320-B582-CCB89684B344}" type="pres">
      <dgm:prSet presAssocID="{5209AD18-5821-4C47-90B7-9303F309A362}" presName="hierChild4" presStyleCnt="0"/>
      <dgm:spPr/>
    </dgm:pt>
    <dgm:pt modelId="{A6D87667-0F7C-4A9D-BB9F-9657EBEA4775}" type="pres">
      <dgm:prSet presAssocID="{6DDCB704-6A7A-4157-A536-322F825833B2}" presName="Name10" presStyleLbl="parChTrans1D2" presStyleIdx="1" presStyleCnt="4"/>
      <dgm:spPr/>
    </dgm:pt>
    <dgm:pt modelId="{402D247A-D8E4-4898-8D9E-04D8EF1B59B9}" type="pres">
      <dgm:prSet presAssocID="{D7AAFC87-948D-4766-AAB1-9346A826F349}" presName="hierRoot2" presStyleCnt="0"/>
      <dgm:spPr/>
    </dgm:pt>
    <dgm:pt modelId="{C38BD2C1-B619-4BB6-8EED-E2B7C664F068}" type="pres">
      <dgm:prSet presAssocID="{D7AAFC87-948D-4766-AAB1-9346A826F349}" presName="composite2" presStyleCnt="0"/>
      <dgm:spPr/>
    </dgm:pt>
    <dgm:pt modelId="{A79C8087-E2B8-4638-9FF3-473F593A443F}" type="pres">
      <dgm:prSet presAssocID="{D7AAFC87-948D-4766-AAB1-9346A826F349}" presName="background2" presStyleLbl="node2" presStyleIdx="1" presStyleCnt="4"/>
      <dgm:spPr/>
    </dgm:pt>
    <dgm:pt modelId="{BAD9CF93-C98A-4C81-8816-BFF5A18589E0}" type="pres">
      <dgm:prSet presAssocID="{D7AAFC87-948D-4766-AAB1-9346A826F349}" presName="text2" presStyleLbl="fgAcc2" presStyleIdx="1" presStyleCnt="4">
        <dgm:presLayoutVars>
          <dgm:chPref val="3"/>
        </dgm:presLayoutVars>
      </dgm:prSet>
      <dgm:spPr/>
    </dgm:pt>
    <dgm:pt modelId="{29B870AA-2657-4CAE-AE76-231CB48BB091}" type="pres">
      <dgm:prSet presAssocID="{D7AAFC87-948D-4766-AAB1-9346A826F349}" presName="hierChild3" presStyleCnt="0"/>
      <dgm:spPr/>
    </dgm:pt>
    <dgm:pt modelId="{81683EFE-E3AB-45E0-9B53-63E7752B423D}" type="pres">
      <dgm:prSet presAssocID="{3A60BEFB-A1E0-40A9-9CB7-0DF8916FB250}" presName="Name17" presStyleLbl="parChTrans1D3" presStyleIdx="4" presStyleCnt="8"/>
      <dgm:spPr/>
    </dgm:pt>
    <dgm:pt modelId="{66B60E57-1DFE-430E-8103-B1660D25DA26}" type="pres">
      <dgm:prSet presAssocID="{8A1BD686-87DF-4898-8F93-99AEA7BE1616}" presName="hierRoot3" presStyleCnt="0"/>
      <dgm:spPr/>
    </dgm:pt>
    <dgm:pt modelId="{368D7F74-785D-4B78-BD79-676331608EDB}" type="pres">
      <dgm:prSet presAssocID="{8A1BD686-87DF-4898-8F93-99AEA7BE1616}" presName="composite3" presStyleCnt="0"/>
      <dgm:spPr/>
    </dgm:pt>
    <dgm:pt modelId="{5D72B156-5F2F-40F0-9AFB-97223C6AFECC}" type="pres">
      <dgm:prSet presAssocID="{8A1BD686-87DF-4898-8F93-99AEA7BE1616}" presName="background3" presStyleLbl="node3" presStyleIdx="4" presStyleCnt="8"/>
      <dgm:spPr/>
    </dgm:pt>
    <dgm:pt modelId="{5E2F5041-4B8F-48D9-8C87-28DFE431048A}" type="pres">
      <dgm:prSet presAssocID="{8A1BD686-87DF-4898-8F93-99AEA7BE1616}" presName="text3" presStyleLbl="fgAcc3" presStyleIdx="4" presStyleCnt="8">
        <dgm:presLayoutVars>
          <dgm:chPref val="3"/>
        </dgm:presLayoutVars>
      </dgm:prSet>
      <dgm:spPr/>
    </dgm:pt>
    <dgm:pt modelId="{752E2C56-80EB-4244-BD13-8400AC62BD53}" type="pres">
      <dgm:prSet presAssocID="{8A1BD686-87DF-4898-8F93-99AEA7BE1616}" presName="hierChild4" presStyleCnt="0"/>
      <dgm:spPr/>
    </dgm:pt>
    <dgm:pt modelId="{BBDD0F92-4B03-491C-9F5F-363A55D3A7DD}" type="pres">
      <dgm:prSet presAssocID="{3F3BA36E-CB95-458A-BC36-EF7BCDC081A6}" presName="Name17" presStyleLbl="parChTrans1D3" presStyleIdx="5" presStyleCnt="8"/>
      <dgm:spPr/>
    </dgm:pt>
    <dgm:pt modelId="{86B60ABE-FFCE-411E-82F4-9A54004734D9}" type="pres">
      <dgm:prSet presAssocID="{486B6BA3-5707-4148-B509-702AE4700BBD}" presName="hierRoot3" presStyleCnt="0"/>
      <dgm:spPr/>
    </dgm:pt>
    <dgm:pt modelId="{22B190EA-FC05-41C8-979C-61DFA4C27CB4}" type="pres">
      <dgm:prSet presAssocID="{486B6BA3-5707-4148-B509-702AE4700BBD}" presName="composite3" presStyleCnt="0"/>
      <dgm:spPr/>
    </dgm:pt>
    <dgm:pt modelId="{9EA6D4AC-C14B-487F-8203-86D170617277}" type="pres">
      <dgm:prSet presAssocID="{486B6BA3-5707-4148-B509-702AE4700BBD}" presName="background3" presStyleLbl="node3" presStyleIdx="5" presStyleCnt="8"/>
      <dgm:spPr/>
    </dgm:pt>
    <dgm:pt modelId="{6361D178-B331-4799-961D-52680FB6D9E5}" type="pres">
      <dgm:prSet presAssocID="{486B6BA3-5707-4148-B509-702AE4700BBD}" presName="text3" presStyleLbl="fgAcc3" presStyleIdx="5" presStyleCnt="8">
        <dgm:presLayoutVars>
          <dgm:chPref val="3"/>
        </dgm:presLayoutVars>
      </dgm:prSet>
      <dgm:spPr/>
    </dgm:pt>
    <dgm:pt modelId="{65F3C812-7568-4BE8-9034-8D5616BEE00A}" type="pres">
      <dgm:prSet presAssocID="{486B6BA3-5707-4148-B509-702AE4700BBD}" presName="hierChild4" presStyleCnt="0"/>
      <dgm:spPr/>
    </dgm:pt>
    <dgm:pt modelId="{952D78B6-E2F8-46DE-987E-6C59BF4A7749}" type="pres">
      <dgm:prSet presAssocID="{FFD7ADB2-37B3-415B-91FE-D3C0EE616110}" presName="hierRoot1" presStyleCnt="0"/>
      <dgm:spPr/>
    </dgm:pt>
    <dgm:pt modelId="{166AE885-1519-4B1D-854A-1C7EF7C1BBE1}" type="pres">
      <dgm:prSet presAssocID="{FFD7ADB2-37B3-415B-91FE-D3C0EE616110}" presName="composite" presStyleCnt="0"/>
      <dgm:spPr/>
    </dgm:pt>
    <dgm:pt modelId="{3CAC9B91-D44E-4320-94A0-C249DFB3292E}" type="pres">
      <dgm:prSet presAssocID="{FFD7ADB2-37B3-415B-91FE-D3C0EE616110}" presName="background" presStyleLbl="node0" presStyleIdx="1" presStyleCnt="3"/>
      <dgm:spPr/>
    </dgm:pt>
    <dgm:pt modelId="{5B93C584-0D66-4E8D-A93A-816CAA7FA379}" type="pres">
      <dgm:prSet presAssocID="{FFD7ADB2-37B3-415B-91FE-D3C0EE616110}" presName="text" presStyleLbl="fgAcc0" presStyleIdx="1" presStyleCnt="3">
        <dgm:presLayoutVars>
          <dgm:chPref val="3"/>
        </dgm:presLayoutVars>
      </dgm:prSet>
      <dgm:spPr/>
    </dgm:pt>
    <dgm:pt modelId="{099A9C7E-B93F-4738-A53A-70CA20408BB6}" type="pres">
      <dgm:prSet presAssocID="{FFD7ADB2-37B3-415B-91FE-D3C0EE616110}" presName="hierChild2" presStyleCnt="0"/>
      <dgm:spPr/>
    </dgm:pt>
    <dgm:pt modelId="{0C012DCD-1BA3-4E25-8417-0B9CFD151506}" type="pres">
      <dgm:prSet presAssocID="{86A2573B-4414-40B9-8093-043A3CB778BD}" presName="Name10" presStyleLbl="parChTrans1D2" presStyleIdx="2" presStyleCnt="4"/>
      <dgm:spPr/>
    </dgm:pt>
    <dgm:pt modelId="{0938D0ED-792C-4C85-9B10-AB96C4F17771}" type="pres">
      <dgm:prSet presAssocID="{09C37F51-05C0-4AEA-BDFD-6511EEA9AF99}" presName="hierRoot2" presStyleCnt="0"/>
      <dgm:spPr/>
    </dgm:pt>
    <dgm:pt modelId="{081ECC07-9AED-4F9A-ADE5-299ACF9BBC1B}" type="pres">
      <dgm:prSet presAssocID="{09C37F51-05C0-4AEA-BDFD-6511EEA9AF99}" presName="composite2" presStyleCnt="0"/>
      <dgm:spPr/>
    </dgm:pt>
    <dgm:pt modelId="{3BCCF02E-0D16-438D-8054-8F4E473A23F8}" type="pres">
      <dgm:prSet presAssocID="{09C37F51-05C0-4AEA-BDFD-6511EEA9AF99}" presName="background2" presStyleLbl="node2" presStyleIdx="2" presStyleCnt="4"/>
      <dgm:spPr/>
    </dgm:pt>
    <dgm:pt modelId="{D541C2B8-4B40-40F5-AF49-0E44CC9690F1}" type="pres">
      <dgm:prSet presAssocID="{09C37F51-05C0-4AEA-BDFD-6511EEA9AF99}" presName="text2" presStyleLbl="fgAcc2" presStyleIdx="2" presStyleCnt="4">
        <dgm:presLayoutVars>
          <dgm:chPref val="3"/>
        </dgm:presLayoutVars>
      </dgm:prSet>
      <dgm:spPr/>
    </dgm:pt>
    <dgm:pt modelId="{9771C3DB-CA60-455D-9254-A27D28B88363}" type="pres">
      <dgm:prSet presAssocID="{09C37F51-05C0-4AEA-BDFD-6511EEA9AF99}" presName="hierChild3" presStyleCnt="0"/>
      <dgm:spPr/>
    </dgm:pt>
    <dgm:pt modelId="{50DA8E68-2C0C-4633-B8DD-A3B1BCB65A76}" type="pres">
      <dgm:prSet presAssocID="{1A2587C5-A593-4123-8615-C0DD12C0662D}" presName="Name17" presStyleLbl="parChTrans1D3" presStyleIdx="6" presStyleCnt="8"/>
      <dgm:spPr/>
    </dgm:pt>
    <dgm:pt modelId="{9D752D0B-5738-48D4-9439-BA4127DA6B48}" type="pres">
      <dgm:prSet presAssocID="{BB4F0285-ECD1-4926-8A0D-C9D589A7DCF3}" presName="hierRoot3" presStyleCnt="0"/>
      <dgm:spPr/>
    </dgm:pt>
    <dgm:pt modelId="{4CA0BA1C-02FC-48D3-8D06-095D38C0AB48}" type="pres">
      <dgm:prSet presAssocID="{BB4F0285-ECD1-4926-8A0D-C9D589A7DCF3}" presName="composite3" presStyleCnt="0"/>
      <dgm:spPr/>
    </dgm:pt>
    <dgm:pt modelId="{FCC59BC8-98D2-4436-B85B-4EFE62F92979}" type="pres">
      <dgm:prSet presAssocID="{BB4F0285-ECD1-4926-8A0D-C9D589A7DCF3}" presName="background3" presStyleLbl="node3" presStyleIdx="6" presStyleCnt="8"/>
      <dgm:spPr/>
    </dgm:pt>
    <dgm:pt modelId="{81088E0E-8F04-4EE1-941D-FF14B78F7CBC}" type="pres">
      <dgm:prSet presAssocID="{BB4F0285-ECD1-4926-8A0D-C9D589A7DCF3}" presName="text3" presStyleLbl="fgAcc3" presStyleIdx="6" presStyleCnt="8">
        <dgm:presLayoutVars>
          <dgm:chPref val="3"/>
        </dgm:presLayoutVars>
      </dgm:prSet>
      <dgm:spPr/>
    </dgm:pt>
    <dgm:pt modelId="{CD683072-474A-4D66-9508-1BAD8E6B321E}" type="pres">
      <dgm:prSet presAssocID="{BB4F0285-ECD1-4926-8A0D-C9D589A7DCF3}" presName="hierChild4" presStyleCnt="0"/>
      <dgm:spPr/>
    </dgm:pt>
    <dgm:pt modelId="{76348155-4AFB-43FB-8B22-68A41A2A599C}" type="pres">
      <dgm:prSet presAssocID="{A4490458-3AC7-4975-9D44-A3FE0BAC41C7}" presName="hierRoot1" presStyleCnt="0"/>
      <dgm:spPr/>
    </dgm:pt>
    <dgm:pt modelId="{5D2CB4C9-27C4-425B-B957-0E7FC490C2C3}" type="pres">
      <dgm:prSet presAssocID="{A4490458-3AC7-4975-9D44-A3FE0BAC41C7}" presName="composite" presStyleCnt="0"/>
      <dgm:spPr/>
    </dgm:pt>
    <dgm:pt modelId="{00A529B7-1A7D-44AD-A61D-6AEA0A76E1E0}" type="pres">
      <dgm:prSet presAssocID="{A4490458-3AC7-4975-9D44-A3FE0BAC41C7}" presName="background" presStyleLbl="node0" presStyleIdx="2" presStyleCnt="3"/>
      <dgm:spPr/>
    </dgm:pt>
    <dgm:pt modelId="{D8EDBAE5-EB4E-473D-BD70-DEAC952AB2C6}" type="pres">
      <dgm:prSet presAssocID="{A4490458-3AC7-4975-9D44-A3FE0BAC41C7}" presName="text" presStyleLbl="fgAcc0" presStyleIdx="2" presStyleCnt="3">
        <dgm:presLayoutVars>
          <dgm:chPref val="3"/>
        </dgm:presLayoutVars>
      </dgm:prSet>
      <dgm:spPr/>
    </dgm:pt>
    <dgm:pt modelId="{63687BC9-BED6-4A9D-B108-DB0D1D882780}" type="pres">
      <dgm:prSet presAssocID="{A4490458-3AC7-4975-9D44-A3FE0BAC41C7}" presName="hierChild2" presStyleCnt="0"/>
      <dgm:spPr/>
    </dgm:pt>
    <dgm:pt modelId="{621603B6-37DF-46DD-BAFC-138B58611910}" type="pres">
      <dgm:prSet presAssocID="{0A26DBEB-9495-498E-B59D-7A07C9853A2F}" presName="Name10" presStyleLbl="parChTrans1D2" presStyleIdx="3" presStyleCnt="4"/>
      <dgm:spPr/>
    </dgm:pt>
    <dgm:pt modelId="{8682F1E4-3725-46B4-B1C0-2DCD65F58F6F}" type="pres">
      <dgm:prSet presAssocID="{0074A30B-31EE-41A4-91EC-286B15C63A7E}" presName="hierRoot2" presStyleCnt="0"/>
      <dgm:spPr/>
    </dgm:pt>
    <dgm:pt modelId="{841A5BAF-EA71-459E-93B4-31383C2B44E8}" type="pres">
      <dgm:prSet presAssocID="{0074A30B-31EE-41A4-91EC-286B15C63A7E}" presName="composite2" presStyleCnt="0"/>
      <dgm:spPr/>
    </dgm:pt>
    <dgm:pt modelId="{C3A6FCC7-19FF-4A75-8A1F-844172E06DA9}" type="pres">
      <dgm:prSet presAssocID="{0074A30B-31EE-41A4-91EC-286B15C63A7E}" presName="background2" presStyleLbl="node2" presStyleIdx="3" presStyleCnt="4"/>
      <dgm:spPr/>
    </dgm:pt>
    <dgm:pt modelId="{0D1C75AE-C913-4438-80C3-B1A03F59B851}" type="pres">
      <dgm:prSet presAssocID="{0074A30B-31EE-41A4-91EC-286B15C63A7E}" presName="text2" presStyleLbl="fgAcc2" presStyleIdx="3" presStyleCnt="4">
        <dgm:presLayoutVars>
          <dgm:chPref val="3"/>
        </dgm:presLayoutVars>
      </dgm:prSet>
      <dgm:spPr/>
    </dgm:pt>
    <dgm:pt modelId="{2A21561D-758B-4770-9AC4-26196B86D436}" type="pres">
      <dgm:prSet presAssocID="{0074A30B-31EE-41A4-91EC-286B15C63A7E}" presName="hierChild3" presStyleCnt="0"/>
      <dgm:spPr/>
    </dgm:pt>
    <dgm:pt modelId="{2249D8C2-5BA5-4750-9F54-FCA18505BD82}" type="pres">
      <dgm:prSet presAssocID="{BC7BCEE5-B4BF-4E2B-932E-D93AD33EB0F4}" presName="Name17" presStyleLbl="parChTrans1D3" presStyleIdx="7" presStyleCnt="8"/>
      <dgm:spPr/>
    </dgm:pt>
    <dgm:pt modelId="{D108ED32-5F9D-413A-8774-3E2B8167E298}" type="pres">
      <dgm:prSet presAssocID="{76389DB9-0D26-40F9-8AED-09DE265057C5}" presName="hierRoot3" presStyleCnt="0"/>
      <dgm:spPr/>
    </dgm:pt>
    <dgm:pt modelId="{DD9B7D7F-1972-4A89-BEEB-0FA994A2420F}" type="pres">
      <dgm:prSet presAssocID="{76389DB9-0D26-40F9-8AED-09DE265057C5}" presName="composite3" presStyleCnt="0"/>
      <dgm:spPr/>
    </dgm:pt>
    <dgm:pt modelId="{5F111448-B9C3-4038-A3DA-5721CE7F6093}" type="pres">
      <dgm:prSet presAssocID="{76389DB9-0D26-40F9-8AED-09DE265057C5}" presName="background3" presStyleLbl="node3" presStyleIdx="7" presStyleCnt="8"/>
      <dgm:spPr/>
    </dgm:pt>
    <dgm:pt modelId="{785021B7-7E76-404A-94A5-87F596C4F946}" type="pres">
      <dgm:prSet presAssocID="{76389DB9-0D26-40F9-8AED-09DE265057C5}" presName="text3" presStyleLbl="fgAcc3" presStyleIdx="7" presStyleCnt="8">
        <dgm:presLayoutVars>
          <dgm:chPref val="3"/>
        </dgm:presLayoutVars>
      </dgm:prSet>
      <dgm:spPr/>
    </dgm:pt>
    <dgm:pt modelId="{1BCD2796-E98E-44DD-BF24-118E0192F504}" type="pres">
      <dgm:prSet presAssocID="{76389DB9-0D26-40F9-8AED-09DE265057C5}" presName="hierChild4" presStyleCnt="0"/>
      <dgm:spPr/>
    </dgm:pt>
  </dgm:ptLst>
  <dgm:cxnLst>
    <dgm:cxn modelId="{6AA38D01-F857-4C20-A6AB-3E631D1CCA87}" type="presOf" srcId="{789DE885-166C-47E7-AF78-421C1DCAA727}" destId="{D517538F-A4AF-43F6-BF9F-5AABE28E03F2}" srcOrd="0" destOrd="0" presId="urn:microsoft.com/office/officeart/2005/8/layout/hierarchy1"/>
    <dgm:cxn modelId="{275F0208-1F20-4F57-B166-14AABC8ABDAE}" srcId="{D7AAFC87-948D-4766-AAB1-9346A826F349}" destId="{8A1BD686-87DF-4898-8F93-99AEA7BE1616}" srcOrd="0" destOrd="0" parTransId="{3A60BEFB-A1E0-40A9-9CB7-0DF8916FB250}" sibTransId="{711D7108-540F-4B78-84FF-92B37BA18B49}"/>
    <dgm:cxn modelId="{DF4C7C08-D0D6-4FA5-9FEE-61171053D7D1}" type="presOf" srcId="{049C4D82-4521-4A53-B9F8-E6C31C6BDBAD}" destId="{2737AB59-3801-4D40-87D5-E8C23FC270A3}" srcOrd="0" destOrd="0" presId="urn:microsoft.com/office/officeart/2005/8/layout/hierarchy1"/>
    <dgm:cxn modelId="{0CA9B316-C25A-4804-873E-A702595DFD59}" type="presOf" srcId="{486B6BA3-5707-4148-B509-702AE4700BBD}" destId="{6361D178-B331-4799-961D-52680FB6D9E5}" srcOrd="0" destOrd="0" presId="urn:microsoft.com/office/officeart/2005/8/layout/hierarchy1"/>
    <dgm:cxn modelId="{CB178E17-ED69-4126-8BC6-602BBB9BBC73}" srcId="{09C37F51-05C0-4AEA-BDFD-6511EEA9AF99}" destId="{BB4F0285-ECD1-4926-8A0D-C9D589A7DCF3}" srcOrd="0" destOrd="0" parTransId="{1A2587C5-A593-4123-8615-C0DD12C0662D}" sibTransId="{AB4257B5-4C02-42B6-A181-659EB78C4825}"/>
    <dgm:cxn modelId="{91A3F91C-EEB6-40C2-9267-1495A82F4CF2}" type="presOf" srcId="{8B773926-FDC1-46B0-81F4-5788F13356B1}" destId="{D153371B-B1DC-494F-B138-E79E38208964}" srcOrd="0" destOrd="0" presId="urn:microsoft.com/office/officeart/2005/8/layout/hierarchy1"/>
    <dgm:cxn modelId="{9AB06120-FAA8-45DE-BD74-05BBFF122A3D}" type="presOf" srcId="{0074A30B-31EE-41A4-91EC-286B15C63A7E}" destId="{0D1C75AE-C913-4438-80C3-B1A03F59B851}" srcOrd="0" destOrd="0" presId="urn:microsoft.com/office/officeart/2005/8/layout/hierarchy1"/>
    <dgm:cxn modelId="{DD55D430-C5AE-471A-9A3A-471A2E57980B}" type="presOf" srcId="{8194B07F-7CED-4370-885C-B78FE39E80C1}" destId="{E08E2B16-5C1A-4464-B28D-23314F643125}" srcOrd="0" destOrd="0" presId="urn:microsoft.com/office/officeart/2005/8/layout/hierarchy1"/>
    <dgm:cxn modelId="{84C17133-C2BA-463F-B62F-2DB48575DBD2}" type="presOf" srcId="{3A60BEFB-A1E0-40A9-9CB7-0DF8916FB250}" destId="{81683EFE-E3AB-45E0-9B53-63E7752B423D}" srcOrd="0" destOrd="0" presId="urn:microsoft.com/office/officeart/2005/8/layout/hierarchy1"/>
    <dgm:cxn modelId="{B1D2DE40-2C1A-4599-B0B9-A9145B001A6B}" type="presOf" srcId="{E33365DB-D930-421F-AFCB-EBBE7F28491C}" destId="{D2763AC1-14CE-4DBF-A6FE-D424ADBF61AA}" srcOrd="0" destOrd="0" presId="urn:microsoft.com/office/officeart/2005/8/layout/hierarchy1"/>
    <dgm:cxn modelId="{5CEB4A5B-D798-4CB2-9284-018321F94C89}" type="presOf" srcId="{0EA21117-BA16-4C54-8153-2123CA252948}" destId="{FA92F206-7EB7-4B9F-BD1F-168D0A69F8AA}" srcOrd="0" destOrd="0" presId="urn:microsoft.com/office/officeart/2005/8/layout/hierarchy1"/>
    <dgm:cxn modelId="{31B3575E-C558-4BC3-93FB-E0A9CBE16742}" type="presOf" srcId="{71659ADA-E502-49D1-ADA6-02B062E207DD}" destId="{072C9B5E-E8BF-4552-95EC-EBDF25803190}" srcOrd="0" destOrd="0" presId="urn:microsoft.com/office/officeart/2005/8/layout/hierarchy1"/>
    <dgm:cxn modelId="{AE57FD65-FBDE-4E00-B8F3-9BDDA174CEB5}" srcId="{7344333F-85C3-4170-A424-6E34C79542F6}" destId="{D7AAFC87-948D-4766-AAB1-9346A826F349}" srcOrd="1" destOrd="0" parTransId="{6DDCB704-6A7A-4157-A536-322F825833B2}" sibTransId="{5F1FBAA7-CDA7-4F68-A1F9-27057A455D4E}"/>
    <dgm:cxn modelId="{F3AE186A-ECD8-4DCA-A116-AD90CD6EA61D}" type="presOf" srcId="{D7AAFC87-948D-4766-AAB1-9346A826F349}" destId="{BAD9CF93-C98A-4C81-8816-BFF5A18589E0}" srcOrd="0" destOrd="0" presId="urn:microsoft.com/office/officeart/2005/8/layout/hierarchy1"/>
    <dgm:cxn modelId="{66E18C4F-51EF-4532-9EA4-EFA9AA9A7C1A}" type="presOf" srcId="{0A26DBEB-9495-498E-B59D-7A07C9853A2F}" destId="{621603B6-37DF-46DD-BAFC-138B58611910}" srcOrd="0" destOrd="0" presId="urn:microsoft.com/office/officeart/2005/8/layout/hierarchy1"/>
    <dgm:cxn modelId="{7E8BA651-70FC-4EAD-9CEC-C5E85AB56A08}" srcId="{7344333F-85C3-4170-A424-6E34C79542F6}" destId="{049C4D82-4521-4A53-B9F8-E6C31C6BDBAD}" srcOrd="0" destOrd="0" parTransId="{800E73B7-2903-4790-A984-D872F1B5E58A}" sibTransId="{CD6DACD5-3B91-4CFF-A91C-07EBAE84299E}"/>
    <dgm:cxn modelId="{9F3D6854-231F-43CE-8F80-675CABB48C7B}" srcId="{049C4D82-4521-4A53-B9F8-E6C31C6BDBAD}" destId="{5209AD18-5821-4C47-90B7-9303F309A362}" srcOrd="3" destOrd="0" parTransId="{71659ADA-E502-49D1-ADA6-02B062E207DD}" sibTransId="{EFDF8697-986C-4240-A85F-1A3EAA158756}"/>
    <dgm:cxn modelId="{268A8855-B43C-49C3-93E5-D39B019C051A}" type="presOf" srcId="{76389DB9-0D26-40F9-8AED-09DE265057C5}" destId="{785021B7-7E76-404A-94A5-87F596C4F946}" srcOrd="0" destOrd="0" presId="urn:microsoft.com/office/officeart/2005/8/layout/hierarchy1"/>
    <dgm:cxn modelId="{815E9375-6E9F-418B-AD74-BC85DAA8FEED}" type="presOf" srcId="{A4490458-3AC7-4975-9D44-A3FE0BAC41C7}" destId="{D8EDBAE5-EB4E-473D-BD70-DEAC952AB2C6}" srcOrd="0" destOrd="0" presId="urn:microsoft.com/office/officeart/2005/8/layout/hierarchy1"/>
    <dgm:cxn modelId="{A5E8257D-5512-4431-8C3C-0597782CAD9A}" srcId="{8B773926-FDC1-46B0-81F4-5788F13356B1}" destId="{7344333F-85C3-4170-A424-6E34C79542F6}" srcOrd="0" destOrd="0" parTransId="{34568AE8-8DD4-4270-BF27-0E037F15E9B3}" sibTransId="{EDAAF938-AD48-45CE-BF4C-498354CBDA17}"/>
    <dgm:cxn modelId="{DABC8B7D-56C2-4C3C-8C59-8DD1ECBFA437}" type="presOf" srcId="{86A2573B-4414-40B9-8093-043A3CB778BD}" destId="{0C012DCD-1BA3-4E25-8417-0B9CFD151506}" srcOrd="0" destOrd="0" presId="urn:microsoft.com/office/officeart/2005/8/layout/hierarchy1"/>
    <dgm:cxn modelId="{2259ED7D-1C5F-4063-89F1-B184B623C08A}" type="presOf" srcId="{09C37F51-05C0-4AEA-BDFD-6511EEA9AF99}" destId="{D541C2B8-4B40-40F5-AF49-0E44CC9690F1}" srcOrd="0" destOrd="0" presId="urn:microsoft.com/office/officeart/2005/8/layout/hierarchy1"/>
    <dgm:cxn modelId="{3E142083-2B44-4781-8FCE-6F7C89A91DC1}" srcId="{0074A30B-31EE-41A4-91EC-286B15C63A7E}" destId="{76389DB9-0D26-40F9-8AED-09DE265057C5}" srcOrd="0" destOrd="0" parTransId="{BC7BCEE5-B4BF-4E2B-932E-D93AD33EB0F4}" sibTransId="{3D43CCA3-F2B9-4D48-BB5E-CADC45DD3074}"/>
    <dgm:cxn modelId="{3CB47E83-C17E-4BD8-8B07-44B16D684E61}" type="presOf" srcId="{8F6371F3-9F68-4D0A-AC3E-8338373E0DD6}" destId="{D6B725FA-C4CB-4DA8-AA5B-56E9C6A4215D}" srcOrd="0" destOrd="0" presId="urn:microsoft.com/office/officeart/2005/8/layout/hierarchy1"/>
    <dgm:cxn modelId="{434F8B83-6892-4EE5-96F2-391BB3163233}" type="presOf" srcId="{1A2587C5-A593-4123-8615-C0DD12C0662D}" destId="{50DA8E68-2C0C-4633-B8DD-A3B1BCB65A76}" srcOrd="0" destOrd="0" presId="urn:microsoft.com/office/officeart/2005/8/layout/hierarchy1"/>
    <dgm:cxn modelId="{6712E285-2709-4E57-ADA4-79AC0B1006DB}" type="presOf" srcId="{800E73B7-2903-4790-A984-D872F1B5E58A}" destId="{0B1849B2-B5D1-484B-9EF2-3DB2C04C9D6E}" srcOrd="0" destOrd="0" presId="urn:microsoft.com/office/officeart/2005/8/layout/hierarchy1"/>
    <dgm:cxn modelId="{B2CDED8B-9A47-4C59-AABF-FEEAC3B81F8B}" srcId="{049C4D82-4521-4A53-B9F8-E6C31C6BDBAD}" destId="{E33365DB-D930-421F-AFCB-EBBE7F28491C}" srcOrd="2" destOrd="0" parTransId="{8F6371F3-9F68-4D0A-AC3E-8338373E0DD6}" sibTransId="{FE9DCFD6-F077-4599-8679-E49595BD5B87}"/>
    <dgm:cxn modelId="{1B2C508D-FB82-4429-89DE-24D890DB78AA}" type="presOf" srcId="{8A1BD686-87DF-4898-8F93-99AEA7BE1616}" destId="{5E2F5041-4B8F-48D9-8C87-28DFE431048A}" srcOrd="0" destOrd="0" presId="urn:microsoft.com/office/officeart/2005/8/layout/hierarchy1"/>
    <dgm:cxn modelId="{57B48094-1B14-4737-9746-B304FBF3AA4C}" srcId="{FFD7ADB2-37B3-415B-91FE-D3C0EE616110}" destId="{09C37F51-05C0-4AEA-BDFD-6511EEA9AF99}" srcOrd="0" destOrd="0" parTransId="{86A2573B-4414-40B9-8093-043A3CB778BD}" sibTransId="{6E9CA8BD-4BA5-49CA-AC80-BF74F672548F}"/>
    <dgm:cxn modelId="{6A6E0A98-0EBC-4C86-B09A-7F24E7DC2B0A}" srcId="{049C4D82-4521-4A53-B9F8-E6C31C6BDBAD}" destId="{8194B07F-7CED-4370-885C-B78FE39E80C1}" srcOrd="0" destOrd="0" parTransId="{789DE885-166C-47E7-AF78-421C1DCAA727}" sibTransId="{F7E70B70-0ADC-4435-BEA7-9FC1E47F069D}"/>
    <dgm:cxn modelId="{5176D0A4-C37D-46D3-A588-46292C0D3DBD}" type="presOf" srcId="{7344333F-85C3-4170-A424-6E34C79542F6}" destId="{F7F8A021-D974-4A17-A5D5-ACDC45145B91}" srcOrd="0" destOrd="0" presId="urn:microsoft.com/office/officeart/2005/8/layout/hierarchy1"/>
    <dgm:cxn modelId="{EFB122AF-43DA-4AB8-BAAC-BEC56A5A400B}" type="presOf" srcId="{6DDCB704-6A7A-4157-A536-322F825833B2}" destId="{A6D87667-0F7C-4A9D-BB9F-9657EBEA4775}" srcOrd="0" destOrd="0" presId="urn:microsoft.com/office/officeart/2005/8/layout/hierarchy1"/>
    <dgm:cxn modelId="{1BAE86B1-2484-4224-88CA-A97CF970FA99}" type="presOf" srcId="{3F3BA36E-CB95-458A-BC36-EF7BCDC081A6}" destId="{BBDD0F92-4B03-491C-9F5F-363A55D3A7DD}" srcOrd="0" destOrd="0" presId="urn:microsoft.com/office/officeart/2005/8/layout/hierarchy1"/>
    <dgm:cxn modelId="{00D5F1C2-CF2E-4F1C-9EA9-2B69A0C9BC8C}" type="presOf" srcId="{FFD7ADB2-37B3-415B-91FE-D3C0EE616110}" destId="{5B93C584-0D66-4E8D-A93A-816CAA7FA379}" srcOrd="0" destOrd="0" presId="urn:microsoft.com/office/officeart/2005/8/layout/hierarchy1"/>
    <dgm:cxn modelId="{309180C8-0D1B-4EF2-848C-6037861F9B19}" srcId="{8B773926-FDC1-46B0-81F4-5788F13356B1}" destId="{FFD7ADB2-37B3-415B-91FE-D3C0EE616110}" srcOrd="1" destOrd="0" parTransId="{DED4F6CC-D518-4FEC-8B63-BE8D26F576AB}" sibTransId="{99A5062D-3F84-4FD7-87C5-1E4D3C87CFFF}"/>
    <dgm:cxn modelId="{DCC19BC8-6249-4E1F-8D7C-8DE621FE1C3F}" type="presOf" srcId="{BC7BCEE5-B4BF-4E2B-932E-D93AD33EB0F4}" destId="{2249D8C2-5BA5-4750-9F54-FCA18505BD82}" srcOrd="0" destOrd="0" presId="urn:microsoft.com/office/officeart/2005/8/layout/hierarchy1"/>
    <dgm:cxn modelId="{D3FA1AD3-5B42-417B-BC52-3B4A70DDE894}" type="presOf" srcId="{5209AD18-5821-4C47-90B7-9303F309A362}" destId="{290AE294-F568-40FC-BDCE-FF3768A289EE}" srcOrd="0" destOrd="0" presId="urn:microsoft.com/office/officeart/2005/8/layout/hierarchy1"/>
    <dgm:cxn modelId="{1D043BD7-C2D9-4819-ADF2-A39E4963B335}" type="presOf" srcId="{BB4F0285-ECD1-4926-8A0D-C9D589A7DCF3}" destId="{81088E0E-8F04-4EE1-941D-FF14B78F7CBC}" srcOrd="0" destOrd="0" presId="urn:microsoft.com/office/officeart/2005/8/layout/hierarchy1"/>
    <dgm:cxn modelId="{992C4BD9-9FD2-438B-836B-D2AF05209BB3}" srcId="{A4490458-3AC7-4975-9D44-A3FE0BAC41C7}" destId="{0074A30B-31EE-41A4-91EC-286B15C63A7E}" srcOrd="0" destOrd="0" parTransId="{0A26DBEB-9495-498E-B59D-7A07C9853A2F}" sibTransId="{CD595B68-B890-406A-B643-61FB4AEEDD55}"/>
    <dgm:cxn modelId="{0FC536DA-930A-4841-AF02-7AA055007F8F}" srcId="{D7AAFC87-948D-4766-AAB1-9346A826F349}" destId="{486B6BA3-5707-4148-B509-702AE4700BBD}" srcOrd="1" destOrd="0" parTransId="{3F3BA36E-CB95-458A-BC36-EF7BCDC081A6}" sibTransId="{4A47A449-6C32-41E7-BE15-9BB56E6E9397}"/>
    <dgm:cxn modelId="{EB25E9EF-77B9-4CDA-9F2D-444648A68B95}" type="presOf" srcId="{D3035508-8CF6-42BE-A46E-658C72E4D0BB}" destId="{F6B250FB-5F9E-44AE-95F4-7FFD11F3CCBE}" srcOrd="0" destOrd="0" presId="urn:microsoft.com/office/officeart/2005/8/layout/hierarchy1"/>
    <dgm:cxn modelId="{FC21FEF4-4B50-406D-837B-9007D7931646}" srcId="{049C4D82-4521-4A53-B9F8-E6C31C6BDBAD}" destId="{D3035508-8CF6-42BE-A46E-658C72E4D0BB}" srcOrd="1" destOrd="0" parTransId="{0EA21117-BA16-4C54-8153-2123CA252948}" sibTransId="{5285C78A-DC16-481A-B1C6-ABDA1D4966DB}"/>
    <dgm:cxn modelId="{5FA1F4FB-DEAF-4865-914E-BCF7797D737B}" srcId="{8B773926-FDC1-46B0-81F4-5788F13356B1}" destId="{A4490458-3AC7-4975-9D44-A3FE0BAC41C7}" srcOrd="2" destOrd="0" parTransId="{D6FA6B4E-4EBD-4E52-A6A3-F2814276E188}" sibTransId="{03510485-9FC3-4142-BBC1-D7F018DAB676}"/>
    <dgm:cxn modelId="{052DBDE2-41A6-4CFF-8ACD-367EF8179327}" type="presParOf" srcId="{D153371B-B1DC-494F-B138-E79E38208964}" destId="{8196D1D3-E3E3-4110-B4F3-F537D6EE563B}" srcOrd="0" destOrd="0" presId="urn:microsoft.com/office/officeart/2005/8/layout/hierarchy1"/>
    <dgm:cxn modelId="{A1DE529E-8BCB-4061-B4D6-0F49358C883E}" type="presParOf" srcId="{8196D1D3-E3E3-4110-B4F3-F537D6EE563B}" destId="{BBCDA018-C433-421A-B1A4-1D68C892234F}" srcOrd="0" destOrd="0" presId="urn:microsoft.com/office/officeart/2005/8/layout/hierarchy1"/>
    <dgm:cxn modelId="{818B6E54-B5BD-46D9-9379-788D88247CE1}" type="presParOf" srcId="{BBCDA018-C433-421A-B1A4-1D68C892234F}" destId="{7AC2D817-8A30-4BFF-BF3E-C03B7C901DD3}" srcOrd="0" destOrd="0" presId="urn:microsoft.com/office/officeart/2005/8/layout/hierarchy1"/>
    <dgm:cxn modelId="{328434C0-0C9D-43B9-8416-7759F33DFBBA}" type="presParOf" srcId="{BBCDA018-C433-421A-B1A4-1D68C892234F}" destId="{F7F8A021-D974-4A17-A5D5-ACDC45145B91}" srcOrd="1" destOrd="0" presId="urn:microsoft.com/office/officeart/2005/8/layout/hierarchy1"/>
    <dgm:cxn modelId="{3F73D8D8-3397-4113-8B6A-64DABA0DEEF2}" type="presParOf" srcId="{8196D1D3-E3E3-4110-B4F3-F537D6EE563B}" destId="{C8397B15-C6E5-412A-9B18-5968ABF6A519}" srcOrd="1" destOrd="0" presId="urn:microsoft.com/office/officeart/2005/8/layout/hierarchy1"/>
    <dgm:cxn modelId="{D29D0479-C2DF-418D-8E5B-EEE8A0841623}" type="presParOf" srcId="{C8397B15-C6E5-412A-9B18-5968ABF6A519}" destId="{0B1849B2-B5D1-484B-9EF2-3DB2C04C9D6E}" srcOrd="0" destOrd="0" presId="urn:microsoft.com/office/officeart/2005/8/layout/hierarchy1"/>
    <dgm:cxn modelId="{6F609519-8663-4FBE-977D-5D4FE1FFDDC0}" type="presParOf" srcId="{C8397B15-C6E5-412A-9B18-5968ABF6A519}" destId="{2FE1A6AF-AF03-41CC-94D5-070E900FD73E}" srcOrd="1" destOrd="0" presId="urn:microsoft.com/office/officeart/2005/8/layout/hierarchy1"/>
    <dgm:cxn modelId="{33277A1B-BDD3-4059-83E3-3F71B3C4ADF0}" type="presParOf" srcId="{2FE1A6AF-AF03-41CC-94D5-070E900FD73E}" destId="{23196882-140C-4DF4-A019-CA2E68C89F54}" srcOrd="0" destOrd="0" presId="urn:microsoft.com/office/officeart/2005/8/layout/hierarchy1"/>
    <dgm:cxn modelId="{BABBC738-6488-44BC-9AC1-F30BA2F5209E}" type="presParOf" srcId="{23196882-140C-4DF4-A019-CA2E68C89F54}" destId="{BF665DB4-F397-4A62-AC19-3D78C1B81E8B}" srcOrd="0" destOrd="0" presId="urn:microsoft.com/office/officeart/2005/8/layout/hierarchy1"/>
    <dgm:cxn modelId="{84D24ADE-DF45-4735-A724-BE95004B9AC6}" type="presParOf" srcId="{23196882-140C-4DF4-A019-CA2E68C89F54}" destId="{2737AB59-3801-4D40-87D5-E8C23FC270A3}" srcOrd="1" destOrd="0" presId="urn:microsoft.com/office/officeart/2005/8/layout/hierarchy1"/>
    <dgm:cxn modelId="{B12A76DA-7762-405E-8CC0-2B51A1477AE2}" type="presParOf" srcId="{2FE1A6AF-AF03-41CC-94D5-070E900FD73E}" destId="{43E5ED45-7FC2-4F23-BB93-FE67B34EDADA}" srcOrd="1" destOrd="0" presId="urn:microsoft.com/office/officeart/2005/8/layout/hierarchy1"/>
    <dgm:cxn modelId="{8252E3A8-A88D-4894-B39D-D616E0619CD5}" type="presParOf" srcId="{43E5ED45-7FC2-4F23-BB93-FE67B34EDADA}" destId="{D517538F-A4AF-43F6-BF9F-5AABE28E03F2}" srcOrd="0" destOrd="0" presId="urn:microsoft.com/office/officeart/2005/8/layout/hierarchy1"/>
    <dgm:cxn modelId="{7F5073EC-737D-4C0F-AE8F-C11792707D31}" type="presParOf" srcId="{43E5ED45-7FC2-4F23-BB93-FE67B34EDADA}" destId="{23DB9448-90D8-4E8E-ADAC-F8631F24C55D}" srcOrd="1" destOrd="0" presId="urn:microsoft.com/office/officeart/2005/8/layout/hierarchy1"/>
    <dgm:cxn modelId="{57A1A79D-A072-4167-9706-0BF0814E2266}" type="presParOf" srcId="{23DB9448-90D8-4E8E-ADAC-F8631F24C55D}" destId="{FD9ADF0F-8CC5-4730-A393-C127A9E19EE6}" srcOrd="0" destOrd="0" presId="urn:microsoft.com/office/officeart/2005/8/layout/hierarchy1"/>
    <dgm:cxn modelId="{C609CEE3-820D-4BA4-96F8-20F8EC8933CB}" type="presParOf" srcId="{FD9ADF0F-8CC5-4730-A393-C127A9E19EE6}" destId="{0267289D-3F3C-4D4D-886D-F29B0D6AD917}" srcOrd="0" destOrd="0" presId="urn:microsoft.com/office/officeart/2005/8/layout/hierarchy1"/>
    <dgm:cxn modelId="{1BE1FC99-7B73-4D75-BE8D-00A06C4D8F45}" type="presParOf" srcId="{FD9ADF0F-8CC5-4730-A393-C127A9E19EE6}" destId="{E08E2B16-5C1A-4464-B28D-23314F643125}" srcOrd="1" destOrd="0" presId="urn:microsoft.com/office/officeart/2005/8/layout/hierarchy1"/>
    <dgm:cxn modelId="{3E856F38-8E57-47F3-8C41-5D80383FB65A}" type="presParOf" srcId="{23DB9448-90D8-4E8E-ADAC-F8631F24C55D}" destId="{3D1D1482-ECAA-4008-A203-AA193FAB4CCB}" srcOrd="1" destOrd="0" presId="urn:microsoft.com/office/officeart/2005/8/layout/hierarchy1"/>
    <dgm:cxn modelId="{56483759-25D8-4005-BB1E-68C399CEBAC0}" type="presParOf" srcId="{43E5ED45-7FC2-4F23-BB93-FE67B34EDADA}" destId="{FA92F206-7EB7-4B9F-BD1F-168D0A69F8AA}" srcOrd="2" destOrd="0" presId="urn:microsoft.com/office/officeart/2005/8/layout/hierarchy1"/>
    <dgm:cxn modelId="{999CB839-A4BA-4D8D-8297-1B296FD8C91B}" type="presParOf" srcId="{43E5ED45-7FC2-4F23-BB93-FE67B34EDADA}" destId="{05182A92-D837-47C9-860D-4EE2B20EAF77}" srcOrd="3" destOrd="0" presId="urn:microsoft.com/office/officeart/2005/8/layout/hierarchy1"/>
    <dgm:cxn modelId="{C59FD739-DBC1-4E4C-B8B1-D033275EE790}" type="presParOf" srcId="{05182A92-D837-47C9-860D-4EE2B20EAF77}" destId="{A66408A6-C475-4827-A1A7-01B4EEEE3D97}" srcOrd="0" destOrd="0" presId="urn:microsoft.com/office/officeart/2005/8/layout/hierarchy1"/>
    <dgm:cxn modelId="{CBBA4ABD-6BC9-42D8-93A5-F0DA7174FFD2}" type="presParOf" srcId="{A66408A6-C475-4827-A1A7-01B4EEEE3D97}" destId="{2E5F19B9-0ED5-4A01-9E9E-9F817C01D96D}" srcOrd="0" destOrd="0" presId="urn:microsoft.com/office/officeart/2005/8/layout/hierarchy1"/>
    <dgm:cxn modelId="{49D42706-8379-4DC1-AE92-96AC08B0911B}" type="presParOf" srcId="{A66408A6-C475-4827-A1A7-01B4EEEE3D97}" destId="{F6B250FB-5F9E-44AE-95F4-7FFD11F3CCBE}" srcOrd="1" destOrd="0" presId="urn:microsoft.com/office/officeart/2005/8/layout/hierarchy1"/>
    <dgm:cxn modelId="{27275862-F61A-409B-B2BC-6A92D79099DD}" type="presParOf" srcId="{05182A92-D837-47C9-860D-4EE2B20EAF77}" destId="{A40197A5-2367-4924-8D96-C2D32064D6E0}" srcOrd="1" destOrd="0" presId="urn:microsoft.com/office/officeart/2005/8/layout/hierarchy1"/>
    <dgm:cxn modelId="{D2784C4B-4380-41B3-80AE-7CE9440D987E}" type="presParOf" srcId="{43E5ED45-7FC2-4F23-BB93-FE67B34EDADA}" destId="{D6B725FA-C4CB-4DA8-AA5B-56E9C6A4215D}" srcOrd="4" destOrd="0" presId="urn:microsoft.com/office/officeart/2005/8/layout/hierarchy1"/>
    <dgm:cxn modelId="{EAFDEDF8-D9ED-4683-92CE-06D2916E9701}" type="presParOf" srcId="{43E5ED45-7FC2-4F23-BB93-FE67B34EDADA}" destId="{70CC2921-5830-48D9-9F3E-C025A1ACF942}" srcOrd="5" destOrd="0" presId="urn:microsoft.com/office/officeart/2005/8/layout/hierarchy1"/>
    <dgm:cxn modelId="{BA7E756A-5D5C-438C-812A-3C24F8531C77}" type="presParOf" srcId="{70CC2921-5830-48D9-9F3E-C025A1ACF942}" destId="{7C3387F5-E09E-44AE-A330-35E724F4C331}" srcOrd="0" destOrd="0" presId="urn:microsoft.com/office/officeart/2005/8/layout/hierarchy1"/>
    <dgm:cxn modelId="{1AC5D7DD-152F-47E6-A34A-8ED8839334BF}" type="presParOf" srcId="{7C3387F5-E09E-44AE-A330-35E724F4C331}" destId="{5A9F1135-4543-4BD4-99D7-8FACB1CF338C}" srcOrd="0" destOrd="0" presId="urn:microsoft.com/office/officeart/2005/8/layout/hierarchy1"/>
    <dgm:cxn modelId="{43A3CDEC-E4DA-4E20-A9C6-19199A9A8A41}" type="presParOf" srcId="{7C3387F5-E09E-44AE-A330-35E724F4C331}" destId="{D2763AC1-14CE-4DBF-A6FE-D424ADBF61AA}" srcOrd="1" destOrd="0" presId="urn:microsoft.com/office/officeart/2005/8/layout/hierarchy1"/>
    <dgm:cxn modelId="{3D045681-F427-4926-B36B-FA79BA5001A6}" type="presParOf" srcId="{70CC2921-5830-48D9-9F3E-C025A1ACF942}" destId="{111E8ED1-0A28-4506-BE58-A5B462EC217C}" srcOrd="1" destOrd="0" presId="urn:microsoft.com/office/officeart/2005/8/layout/hierarchy1"/>
    <dgm:cxn modelId="{F95ACE35-CFFE-4D3A-9E40-00BC5CD52F5F}" type="presParOf" srcId="{43E5ED45-7FC2-4F23-BB93-FE67B34EDADA}" destId="{072C9B5E-E8BF-4552-95EC-EBDF25803190}" srcOrd="6" destOrd="0" presId="urn:microsoft.com/office/officeart/2005/8/layout/hierarchy1"/>
    <dgm:cxn modelId="{78C9EF17-6792-45BB-A73E-9220CED204E6}" type="presParOf" srcId="{43E5ED45-7FC2-4F23-BB93-FE67B34EDADA}" destId="{47AC0A46-D3BF-4B94-B80F-F0A3DB20723F}" srcOrd="7" destOrd="0" presId="urn:microsoft.com/office/officeart/2005/8/layout/hierarchy1"/>
    <dgm:cxn modelId="{993E2C4F-0C85-4711-BFE6-C57EE750E15C}" type="presParOf" srcId="{47AC0A46-D3BF-4B94-B80F-F0A3DB20723F}" destId="{2DD5377C-2E1D-4A9D-9265-93E1C69DA94D}" srcOrd="0" destOrd="0" presId="urn:microsoft.com/office/officeart/2005/8/layout/hierarchy1"/>
    <dgm:cxn modelId="{4D5AF5FD-B8C9-447E-A9B1-3DF7BA42A746}" type="presParOf" srcId="{2DD5377C-2E1D-4A9D-9265-93E1C69DA94D}" destId="{8F66E2CF-8692-439A-83DD-93C4130D5F1D}" srcOrd="0" destOrd="0" presId="urn:microsoft.com/office/officeart/2005/8/layout/hierarchy1"/>
    <dgm:cxn modelId="{0140AB1B-CCAB-4207-AAC5-EACBF8880823}" type="presParOf" srcId="{2DD5377C-2E1D-4A9D-9265-93E1C69DA94D}" destId="{290AE294-F568-40FC-BDCE-FF3768A289EE}" srcOrd="1" destOrd="0" presId="urn:microsoft.com/office/officeart/2005/8/layout/hierarchy1"/>
    <dgm:cxn modelId="{F2589235-CE66-4A83-B664-D876EE3832DA}" type="presParOf" srcId="{47AC0A46-D3BF-4B94-B80F-F0A3DB20723F}" destId="{3DDF460E-D6BB-4320-B582-CCB89684B344}" srcOrd="1" destOrd="0" presId="urn:microsoft.com/office/officeart/2005/8/layout/hierarchy1"/>
    <dgm:cxn modelId="{30ACB213-3B98-4770-91AD-6C347D4C1B99}" type="presParOf" srcId="{C8397B15-C6E5-412A-9B18-5968ABF6A519}" destId="{A6D87667-0F7C-4A9D-BB9F-9657EBEA4775}" srcOrd="2" destOrd="0" presId="urn:microsoft.com/office/officeart/2005/8/layout/hierarchy1"/>
    <dgm:cxn modelId="{CB730AC5-6CDC-4A15-A622-145896E81790}" type="presParOf" srcId="{C8397B15-C6E5-412A-9B18-5968ABF6A519}" destId="{402D247A-D8E4-4898-8D9E-04D8EF1B59B9}" srcOrd="3" destOrd="0" presId="urn:microsoft.com/office/officeart/2005/8/layout/hierarchy1"/>
    <dgm:cxn modelId="{0A562F35-E794-4222-955E-F4719054EDAE}" type="presParOf" srcId="{402D247A-D8E4-4898-8D9E-04D8EF1B59B9}" destId="{C38BD2C1-B619-4BB6-8EED-E2B7C664F068}" srcOrd="0" destOrd="0" presId="urn:microsoft.com/office/officeart/2005/8/layout/hierarchy1"/>
    <dgm:cxn modelId="{D425D535-6AF5-4148-92BE-18D543A2B4EB}" type="presParOf" srcId="{C38BD2C1-B619-4BB6-8EED-E2B7C664F068}" destId="{A79C8087-E2B8-4638-9FF3-473F593A443F}" srcOrd="0" destOrd="0" presId="urn:microsoft.com/office/officeart/2005/8/layout/hierarchy1"/>
    <dgm:cxn modelId="{2E3ABC17-4F76-4CC9-A280-383CE68028FF}" type="presParOf" srcId="{C38BD2C1-B619-4BB6-8EED-E2B7C664F068}" destId="{BAD9CF93-C98A-4C81-8816-BFF5A18589E0}" srcOrd="1" destOrd="0" presId="urn:microsoft.com/office/officeart/2005/8/layout/hierarchy1"/>
    <dgm:cxn modelId="{F34D5C14-33FC-4DD4-AE65-64D10844D542}" type="presParOf" srcId="{402D247A-D8E4-4898-8D9E-04D8EF1B59B9}" destId="{29B870AA-2657-4CAE-AE76-231CB48BB091}" srcOrd="1" destOrd="0" presId="urn:microsoft.com/office/officeart/2005/8/layout/hierarchy1"/>
    <dgm:cxn modelId="{586E8181-6EB2-476A-A7E5-176E5465CA42}" type="presParOf" srcId="{29B870AA-2657-4CAE-AE76-231CB48BB091}" destId="{81683EFE-E3AB-45E0-9B53-63E7752B423D}" srcOrd="0" destOrd="0" presId="urn:microsoft.com/office/officeart/2005/8/layout/hierarchy1"/>
    <dgm:cxn modelId="{61B68725-942B-4532-BF06-8568BD14713A}" type="presParOf" srcId="{29B870AA-2657-4CAE-AE76-231CB48BB091}" destId="{66B60E57-1DFE-430E-8103-B1660D25DA26}" srcOrd="1" destOrd="0" presId="urn:microsoft.com/office/officeart/2005/8/layout/hierarchy1"/>
    <dgm:cxn modelId="{204F42B6-06BD-4A17-B866-9DC077FDB79E}" type="presParOf" srcId="{66B60E57-1DFE-430E-8103-B1660D25DA26}" destId="{368D7F74-785D-4B78-BD79-676331608EDB}" srcOrd="0" destOrd="0" presId="urn:microsoft.com/office/officeart/2005/8/layout/hierarchy1"/>
    <dgm:cxn modelId="{C5F53A18-7E74-4D60-9FB2-3F4AC67D2195}" type="presParOf" srcId="{368D7F74-785D-4B78-BD79-676331608EDB}" destId="{5D72B156-5F2F-40F0-9AFB-97223C6AFECC}" srcOrd="0" destOrd="0" presId="urn:microsoft.com/office/officeart/2005/8/layout/hierarchy1"/>
    <dgm:cxn modelId="{2BBFB37A-80EA-496A-8949-28D5AC1C6CD6}" type="presParOf" srcId="{368D7F74-785D-4B78-BD79-676331608EDB}" destId="{5E2F5041-4B8F-48D9-8C87-28DFE431048A}" srcOrd="1" destOrd="0" presId="urn:microsoft.com/office/officeart/2005/8/layout/hierarchy1"/>
    <dgm:cxn modelId="{D9285277-CCF0-4E4B-A92B-9323900FE051}" type="presParOf" srcId="{66B60E57-1DFE-430E-8103-B1660D25DA26}" destId="{752E2C56-80EB-4244-BD13-8400AC62BD53}" srcOrd="1" destOrd="0" presId="urn:microsoft.com/office/officeart/2005/8/layout/hierarchy1"/>
    <dgm:cxn modelId="{2073A5A1-E16D-4836-927C-E3F5DEC052F4}" type="presParOf" srcId="{29B870AA-2657-4CAE-AE76-231CB48BB091}" destId="{BBDD0F92-4B03-491C-9F5F-363A55D3A7DD}" srcOrd="2" destOrd="0" presId="urn:microsoft.com/office/officeart/2005/8/layout/hierarchy1"/>
    <dgm:cxn modelId="{63419A44-7247-4D38-965D-DF1F3A5AA926}" type="presParOf" srcId="{29B870AA-2657-4CAE-AE76-231CB48BB091}" destId="{86B60ABE-FFCE-411E-82F4-9A54004734D9}" srcOrd="3" destOrd="0" presId="urn:microsoft.com/office/officeart/2005/8/layout/hierarchy1"/>
    <dgm:cxn modelId="{A239C753-F909-478A-9C03-67B2FEF8F82E}" type="presParOf" srcId="{86B60ABE-FFCE-411E-82F4-9A54004734D9}" destId="{22B190EA-FC05-41C8-979C-61DFA4C27CB4}" srcOrd="0" destOrd="0" presId="urn:microsoft.com/office/officeart/2005/8/layout/hierarchy1"/>
    <dgm:cxn modelId="{604E0156-D78F-418B-9FE6-70CB2D5AF2B2}" type="presParOf" srcId="{22B190EA-FC05-41C8-979C-61DFA4C27CB4}" destId="{9EA6D4AC-C14B-487F-8203-86D170617277}" srcOrd="0" destOrd="0" presId="urn:microsoft.com/office/officeart/2005/8/layout/hierarchy1"/>
    <dgm:cxn modelId="{D4D9C5A7-E349-4D89-8E98-83B8686D1AFF}" type="presParOf" srcId="{22B190EA-FC05-41C8-979C-61DFA4C27CB4}" destId="{6361D178-B331-4799-961D-52680FB6D9E5}" srcOrd="1" destOrd="0" presId="urn:microsoft.com/office/officeart/2005/8/layout/hierarchy1"/>
    <dgm:cxn modelId="{212A7171-9076-4EDF-B2D6-73E05A2E85E6}" type="presParOf" srcId="{86B60ABE-FFCE-411E-82F4-9A54004734D9}" destId="{65F3C812-7568-4BE8-9034-8D5616BEE00A}" srcOrd="1" destOrd="0" presId="urn:microsoft.com/office/officeart/2005/8/layout/hierarchy1"/>
    <dgm:cxn modelId="{FF356C2E-9DB4-4B73-BAED-8B1498499F1E}" type="presParOf" srcId="{D153371B-B1DC-494F-B138-E79E38208964}" destId="{952D78B6-E2F8-46DE-987E-6C59BF4A7749}" srcOrd="1" destOrd="0" presId="urn:microsoft.com/office/officeart/2005/8/layout/hierarchy1"/>
    <dgm:cxn modelId="{F01EEF1C-D025-4C05-A1C7-8FBB80A97556}" type="presParOf" srcId="{952D78B6-E2F8-46DE-987E-6C59BF4A7749}" destId="{166AE885-1519-4B1D-854A-1C7EF7C1BBE1}" srcOrd="0" destOrd="0" presId="urn:microsoft.com/office/officeart/2005/8/layout/hierarchy1"/>
    <dgm:cxn modelId="{4D6F6A7C-CE5C-44A1-B14B-AF371B5DC34D}" type="presParOf" srcId="{166AE885-1519-4B1D-854A-1C7EF7C1BBE1}" destId="{3CAC9B91-D44E-4320-94A0-C249DFB3292E}" srcOrd="0" destOrd="0" presId="urn:microsoft.com/office/officeart/2005/8/layout/hierarchy1"/>
    <dgm:cxn modelId="{6B633E16-951E-486A-84C3-CC721F8D7E8E}" type="presParOf" srcId="{166AE885-1519-4B1D-854A-1C7EF7C1BBE1}" destId="{5B93C584-0D66-4E8D-A93A-816CAA7FA379}" srcOrd="1" destOrd="0" presId="urn:microsoft.com/office/officeart/2005/8/layout/hierarchy1"/>
    <dgm:cxn modelId="{6B991954-AB1C-4804-B4D1-050B8969A23C}" type="presParOf" srcId="{952D78B6-E2F8-46DE-987E-6C59BF4A7749}" destId="{099A9C7E-B93F-4738-A53A-70CA20408BB6}" srcOrd="1" destOrd="0" presId="urn:microsoft.com/office/officeart/2005/8/layout/hierarchy1"/>
    <dgm:cxn modelId="{4FDABE15-96F6-4808-986E-94A833EB4F27}" type="presParOf" srcId="{099A9C7E-B93F-4738-A53A-70CA20408BB6}" destId="{0C012DCD-1BA3-4E25-8417-0B9CFD151506}" srcOrd="0" destOrd="0" presId="urn:microsoft.com/office/officeart/2005/8/layout/hierarchy1"/>
    <dgm:cxn modelId="{75F1D7B5-1AE4-4A66-8C99-1DD1CB39AD3C}" type="presParOf" srcId="{099A9C7E-B93F-4738-A53A-70CA20408BB6}" destId="{0938D0ED-792C-4C85-9B10-AB96C4F17771}" srcOrd="1" destOrd="0" presId="urn:microsoft.com/office/officeart/2005/8/layout/hierarchy1"/>
    <dgm:cxn modelId="{54DBC89B-9120-4830-8325-C1A9AA930997}" type="presParOf" srcId="{0938D0ED-792C-4C85-9B10-AB96C4F17771}" destId="{081ECC07-9AED-4F9A-ADE5-299ACF9BBC1B}" srcOrd="0" destOrd="0" presId="urn:microsoft.com/office/officeart/2005/8/layout/hierarchy1"/>
    <dgm:cxn modelId="{1E71C27D-4DFD-43C0-B93F-B62EA52BBC02}" type="presParOf" srcId="{081ECC07-9AED-4F9A-ADE5-299ACF9BBC1B}" destId="{3BCCF02E-0D16-438D-8054-8F4E473A23F8}" srcOrd="0" destOrd="0" presId="urn:microsoft.com/office/officeart/2005/8/layout/hierarchy1"/>
    <dgm:cxn modelId="{B384D986-215D-4A5E-8762-C11714989DE3}" type="presParOf" srcId="{081ECC07-9AED-4F9A-ADE5-299ACF9BBC1B}" destId="{D541C2B8-4B40-40F5-AF49-0E44CC9690F1}" srcOrd="1" destOrd="0" presId="urn:microsoft.com/office/officeart/2005/8/layout/hierarchy1"/>
    <dgm:cxn modelId="{78A93E88-F084-42A1-A6E5-158C5635EF2B}" type="presParOf" srcId="{0938D0ED-792C-4C85-9B10-AB96C4F17771}" destId="{9771C3DB-CA60-455D-9254-A27D28B88363}" srcOrd="1" destOrd="0" presId="urn:microsoft.com/office/officeart/2005/8/layout/hierarchy1"/>
    <dgm:cxn modelId="{549E6203-69D1-4300-829A-8080E504650C}" type="presParOf" srcId="{9771C3DB-CA60-455D-9254-A27D28B88363}" destId="{50DA8E68-2C0C-4633-B8DD-A3B1BCB65A76}" srcOrd="0" destOrd="0" presId="urn:microsoft.com/office/officeart/2005/8/layout/hierarchy1"/>
    <dgm:cxn modelId="{AC677540-FFA0-45DA-A685-C307A48F15B5}" type="presParOf" srcId="{9771C3DB-CA60-455D-9254-A27D28B88363}" destId="{9D752D0B-5738-48D4-9439-BA4127DA6B48}" srcOrd="1" destOrd="0" presId="urn:microsoft.com/office/officeart/2005/8/layout/hierarchy1"/>
    <dgm:cxn modelId="{83930BAE-E810-4DC2-AA98-EA6CB76E496E}" type="presParOf" srcId="{9D752D0B-5738-48D4-9439-BA4127DA6B48}" destId="{4CA0BA1C-02FC-48D3-8D06-095D38C0AB48}" srcOrd="0" destOrd="0" presId="urn:microsoft.com/office/officeart/2005/8/layout/hierarchy1"/>
    <dgm:cxn modelId="{C672CD13-FC60-4056-A615-319172B73BED}" type="presParOf" srcId="{4CA0BA1C-02FC-48D3-8D06-095D38C0AB48}" destId="{FCC59BC8-98D2-4436-B85B-4EFE62F92979}" srcOrd="0" destOrd="0" presId="urn:microsoft.com/office/officeart/2005/8/layout/hierarchy1"/>
    <dgm:cxn modelId="{8AB10F72-A87A-4ED0-8580-41340E0A7424}" type="presParOf" srcId="{4CA0BA1C-02FC-48D3-8D06-095D38C0AB48}" destId="{81088E0E-8F04-4EE1-941D-FF14B78F7CBC}" srcOrd="1" destOrd="0" presId="urn:microsoft.com/office/officeart/2005/8/layout/hierarchy1"/>
    <dgm:cxn modelId="{56501ECB-33F8-4DD7-A250-DEC126A710CB}" type="presParOf" srcId="{9D752D0B-5738-48D4-9439-BA4127DA6B48}" destId="{CD683072-474A-4D66-9508-1BAD8E6B321E}" srcOrd="1" destOrd="0" presId="urn:microsoft.com/office/officeart/2005/8/layout/hierarchy1"/>
    <dgm:cxn modelId="{AAFA63C8-41F9-467E-8B47-F8FF359452A6}" type="presParOf" srcId="{D153371B-B1DC-494F-B138-E79E38208964}" destId="{76348155-4AFB-43FB-8B22-68A41A2A599C}" srcOrd="2" destOrd="0" presId="urn:microsoft.com/office/officeart/2005/8/layout/hierarchy1"/>
    <dgm:cxn modelId="{72AFDFD7-4203-4D72-9EED-1A3862D078F0}" type="presParOf" srcId="{76348155-4AFB-43FB-8B22-68A41A2A599C}" destId="{5D2CB4C9-27C4-425B-B957-0E7FC490C2C3}" srcOrd="0" destOrd="0" presId="urn:microsoft.com/office/officeart/2005/8/layout/hierarchy1"/>
    <dgm:cxn modelId="{BC1C08D8-955E-4FC0-A7C7-FE98BD697838}" type="presParOf" srcId="{5D2CB4C9-27C4-425B-B957-0E7FC490C2C3}" destId="{00A529B7-1A7D-44AD-A61D-6AEA0A76E1E0}" srcOrd="0" destOrd="0" presId="urn:microsoft.com/office/officeart/2005/8/layout/hierarchy1"/>
    <dgm:cxn modelId="{2A87879B-C8A9-4809-B197-018D55BC9609}" type="presParOf" srcId="{5D2CB4C9-27C4-425B-B957-0E7FC490C2C3}" destId="{D8EDBAE5-EB4E-473D-BD70-DEAC952AB2C6}" srcOrd="1" destOrd="0" presId="urn:microsoft.com/office/officeart/2005/8/layout/hierarchy1"/>
    <dgm:cxn modelId="{0C0ACB7C-6668-4DFA-94E8-3E294F517E55}" type="presParOf" srcId="{76348155-4AFB-43FB-8B22-68A41A2A599C}" destId="{63687BC9-BED6-4A9D-B108-DB0D1D882780}" srcOrd="1" destOrd="0" presId="urn:microsoft.com/office/officeart/2005/8/layout/hierarchy1"/>
    <dgm:cxn modelId="{636D4F7D-188C-4CB6-876C-75FC015F66AA}" type="presParOf" srcId="{63687BC9-BED6-4A9D-B108-DB0D1D882780}" destId="{621603B6-37DF-46DD-BAFC-138B58611910}" srcOrd="0" destOrd="0" presId="urn:microsoft.com/office/officeart/2005/8/layout/hierarchy1"/>
    <dgm:cxn modelId="{61EE230C-2602-4B2D-9E1B-DF72E9B73AE8}" type="presParOf" srcId="{63687BC9-BED6-4A9D-B108-DB0D1D882780}" destId="{8682F1E4-3725-46B4-B1C0-2DCD65F58F6F}" srcOrd="1" destOrd="0" presId="urn:microsoft.com/office/officeart/2005/8/layout/hierarchy1"/>
    <dgm:cxn modelId="{AD7008EC-7D99-46BA-9BBB-BCFDC1A47074}" type="presParOf" srcId="{8682F1E4-3725-46B4-B1C0-2DCD65F58F6F}" destId="{841A5BAF-EA71-459E-93B4-31383C2B44E8}" srcOrd="0" destOrd="0" presId="urn:microsoft.com/office/officeart/2005/8/layout/hierarchy1"/>
    <dgm:cxn modelId="{2982E095-883D-4C91-9249-BBEF3449FBAA}" type="presParOf" srcId="{841A5BAF-EA71-459E-93B4-31383C2B44E8}" destId="{C3A6FCC7-19FF-4A75-8A1F-844172E06DA9}" srcOrd="0" destOrd="0" presId="urn:microsoft.com/office/officeart/2005/8/layout/hierarchy1"/>
    <dgm:cxn modelId="{4FFC2363-2272-4EB0-A353-4720245B90CF}" type="presParOf" srcId="{841A5BAF-EA71-459E-93B4-31383C2B44E8}" destId="{0D1C75AE-C913-4438-80C3-B1A03F59B851}" srcOrd="1" destOrd="0" presId="urn:microsoft.com/office/officeart/2005/8/layout/hierarchy1"/>
    <dgm:cxn modelId="{3CB403D8-F3F7-417C-B1D3-634336F00A10}" type="presParOf" srcId="{8682F1E4-3725-46B4-B1C0-2DCD65F58F6F}" destId="{2A21561D-758B-4770-9AC4-26196B86D436}" srcOrd="1" destOrd="0" presId="urn:microsoft.com/office/officeart/2005/8/layout/hierarchy1"/>
    <dgm:cxn modelId="{8719C6B1-851D-4DE9-83CD-1038A3C026CF}" type="presParOf" srcId="{2A21561D-758B-4770-9AC4-26196B86D436}" destId="{2249D8C2-5BA5-4750-9F54-FCA18505BD82}" srcOrd="0" destOrd="0" presId="urn:microsoft.com/office/officeart/2005/8/layout/hierarchy1"/>
    <dgm:cxn modelId="{661161A4-3772-4AF7-B7B2-6B8EEB561C4E}" type="presParOf" srcId="{2A21561D-758B-4770-9AC4-26196B86D436}" destId="{D108ED32-5F9D-413A-8774-3E2B8167E298}" srcOrd="1" destOrd="0" presId="urn:microsoft.com/office/officeart/2005/8/layout/hierarchy1"/>
    <dgm:cxn modelId="{7C269FB1-06C3-41EC-A7CC-04F6A2743CE3}" type="presParOf" srcId="{D108ED32-5F9D-413A-8774-3E2B8167E298}" destId="{DD9B7D7F-1972-4A89-BEEB-0FA994A2420F}" srcOrd="0" destOrd="0" presId="urn:microsoft.com/office/officeart/2005/8/layout/hierarchy1"/>
    <dgm:cxn modelId="{F2906C27-86DA-46E9-9015-4F48738E396E}" type="presParOf" srcId="{DD9B7D7F-1972-4A89-BEEB-0FA994A2420F}" destId="{5F111448-B9C3-4038-A3DA-5721CE7F6093}" srcOrd="0" destOrd="0" presId="urn:microsoft.com/office/officeart/2005/8/layout/hierarchy1"/>
    <dgm:cxn modelId="{6C5E2E13-3A25-457B-845B-2D0219943259}" type="presParOf" srcId="{DD9B7D7F-1972-4A89-BEEB-0FA994A2420F}" destId="{785021B7-7E76-404A-94A5-87F596C4F946}" srcOrd="1" destOrd="0" presId="urn:microsoft.com/office/officeart/2005/8/layout/hierarchy1"/>
    <dgm:cxn modelId="{65749416-1DF8-411D-917D-1C053D5F2625}" type="presParOf" srcId="{D108ED32-5F9D-413A-8774-3E2B8167E298}" destId="{1BCD2796-E98E-44DD-BF24-118E0192F50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49D8C2-5BA5-4750-9F54-FCA18505BD82}">
      <dsp:nvSpPr>
        <dsp:cNvPr id="0" name=""/>
        <dsp:cNvSpPr/>
      </dsp:nvSpPr>
      <dsp:spPr>
        <a:xfrm>
          <a:off x="8508112" y="3755168"/>
          <a:ext cx="91440" cy="274624"/>
        </a:xfrm>
        <a:custGeom>
          <a:avLst/>
          <a:gdLst/>
          <a:ahLst/>
          <a:cxnLst/>
          <a:rect l="0" t="0" r="0" b="0"/>
          <a:pathLst>
            <a:path>
              <a:moveTo>
                <a:pt x="45720" y="0"/>
              </a:moveTo>
              <a:lnTo>
                <a:pt x="45720" y="27462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1603B6-37DF-46DD-BAFC-138B58611910}">
      <dsp:nvSpPr>
        <dsp:cNvPr id="0" name=""/>
        <dsp:cNvSpPr/>
      </dsp:nvSpPr>
      <dsp:spPr>
        <a:xfrm>
          <a:off x="8508112" y="2880933"/>
          <a:ext cx="91440" cy="274624"/>
        </a:xfrm>
        <a:custGeom>
          <a:avLst/>
          <a:gdLst/>
          <a:ahLst/>
          <a:cxnLst/>
          <a:rect l="0" t="0" r="0" b="0"/>
          <a:pathLst>
            <a:path>
              <a:moveTo>
                <a:pt x="45720" y="0"/>
              </a:moveTo>
              <a:lnTo>
                <a:pt x="45720" y="27462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DA8E68-2C0C-4633-B8DD-A3B1BCB65A76}">
      <dsp:nvSpPr>
        <dsp:cNvPr id="0" name=""/>
        <dsp:cNvSpPr/>
      </dsp:nvSpPr>
      <dsp:spPr>
        <a:xfrm>
          <a:off x="7354006" y="3755168"/>
          <a:ext cx="91440" cy="274624"/>
        </a:xfrm>
        <a:custGeom>
          <a:avLst/>
          <a:gdLst/>
          <a:ahLst/>
          <a:cxnLst/>
          <a:rect l="0" t="0" r="0" b="0"/>
          <a:pathLst>
            <a:path>
              <a:moveTo>
                <a:pt x="45720" y="0"/>
              </a:moveTo>
              <a:lnTo>
                <a:pt x="45720" y="27462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012DCD-1BA3-4E25-8417-0B9CFD151506}">
      <dsp:nvSpPr>
        <dsp:cNvPr id="0" name=""/>
        <dsp:cNvSpPr/>
      </dsp:nvSpPr>
      <dsp:spPr>
        <a:xfrm>
          <a:off x="7354006" y="2880933"/>
          <a:ext cx="91440" cy="274624"/>
        </a:xfrm>
        <a:custGeom>
          <a:avLst/>
          <a:gdLst/>
          <a:ahLst/>
          <a:cxnLst/>
          <a:rect l="0" t="0" r="0" b="0"/>
          <a:pathLst>
            <a:path>
              <a:moveTo>
                <a:pt x="45720" y="0"/>
              </a:moveTo>
              <a:lnTo>
                <a:pt x="45720" y="27462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DD0F92-4B03-491C-9F5F-363A55D3A7DD}">
      <dsp:nvSpPr>
        <dsp:cNvPr id="0" name=""/>
        <dsp:cNvSpPr/>
      </dsp:nvSpPr>
      <dsp:spPr>
        <a:xfrm>
          <a:off x="5668566" y="3755168"/>
          <a:ext cx="577053" cy="274624"/>
        </a:xfrm>
        <a:custGeom>
          <a:avLst/>
          <a:gdLst/>
          <a:ahLst/>
          <a:cxnLst/>
          <a:rect l="0" t="0" r="0" b="0"/>
          <a:pathLst>
            <a:path>
              <a:moveTo>
                <a:pt x="0" y="0"/>
              </a:moveTo>
              <a:lnTo>
                <a:pt x="0" y="187148"/>
              </a:lnTo>
              <a:lnTo>
                <a:pt x="577053" y="187148"/>
              </a:lnTo>
              <a:lnTo>
                <a:pt x="577053" y="27462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683EFE-E3AB-45E0-9B53-63E7752B423D}">
      <dsp:nvSpPr>
        <dsp:cNvPr id="0" name=""/>
        <dsp:cNvSpPr/>
      </dsp:nvSpPr>
      <dsp:spPr>
        <a:xfrm>
          <a:off x="5091513" y="3755168"/>
          <a:ext cx="577053" cy="274624"/>
        </a:xfrm>
        <a:custGeom>
          <a:avLst/>
          <a:gdLst/>
          <a:ahLst/>
          <a:cxnLst/>
          <a:rect l="0" t="0" r="0" b="0"/>
          <a:pathLst>
            <a:path>
              <a:moveTo>
                <a:pt x="577053" y="0"/>
              </a:moveTo>
              <a:lnTo>
                <a:pt x="577053" y="187148"/>
              </a:lnTo>
              <a:lnTo>
                <a:pt x="0" y="187148"/>
              </a:lnTo>
              <a:lnTo>
                <a:pt x="0" y="27462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D87667-0F7C-4A9D-BB9F-9657EBEA4775}">
      <dsp:nvSpPr>
        <dsp:cNvPr id="0" name=""/>
        <dsp:cNvSpPr/>
      </dsp:nvSpPr>
      <dsp:spPr>
        <a:xfrm>
          <a:off x="3937407" y="2880933"/>
          <a:ext cx="1731159" cy="274624"/>
        </a:xfrm>
        <a:custGeom>
          <a:avLst/>
          <a:gdLst/>
          <a:ahLst/>
          <a:cxnLst/>
          <a:rect l="0" t="0" r="0" b="0"/>
          <a:pathLst>
            <a:path>
              <a:moveTo>
                <a:pt x="0" y="0"/>
              </a:moveTo>
              <a:lnTo>
                <a:pt x="0" y="187148"/>
              </a:lnTo>
              <a:lnTo>
                <a:pt x="1731159" y="187148"/>
              </a:lnTo>
              <a:lnTo>
                <a:pt x="1731159" y="27462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2C9B5E-E8BF-4552-95EC-EBDF25803190}">
      <dsp:nvSpPr>
        <dsp:cNvPr id="0" name=""/>
        <dsp:cNvSpPr/>
      </dsp:nvSpPr>
      <dsp:spPr>
        <a:xfrm>
          <a:off x="2206248" y="3755168"/>
          <a:ext cx="1731159" cy="274624"/>
        </a:xfrm>
        <a:custGeom>
          <a:avLst/>
          <a:gdLst/>
          <a:ahLst/>
          <a:cxnLst/>
          <a:rect l="0" t="0" r="0" b="0"/>
          <a:pathLst>
            <a:path>
              <a:moveTo>
                <a:pt x="0" y="0"/>
              </a:moveTo>
              <a:lnTo>
                <a:pt x="0" y="187148"/>
              </a:lnTo>
              <a:lnTo>
                <a:pt x="1731159" y="187148"/>
              </a:lnTo>
              <a:lnTo>
                <a:pt x="1731159" y="27462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B725FA-C4CB-4DA8-AA5B-56E9C6A4215D}">
      <dsp:nvSpPr>
        <dsp:cNvPr id="0" name=""/>
        <dsp:cNvSpPr/>
      </dsp:nvSpPr>
      <dsp:spPr>
        <a:xfrm>
          <a:off x="2206248" y="3755168"/>
          <a:ext cx="577053" cy="274624"/>
        </a:xfrm>
        <a:custGeom>
          <a:avLst/>
          <a:gdLst/>
          <a:ahLst/>
          <a:cxnLst/>
          <a:rect l="0" t="0" r="0" b="0"/>
          <a:pathLst>
            <a:path>
              <a:moveTo>
                <a:pt x="0" y="0"/>
              </a:moveTo>
              <a:lnTo>
                <a:pt x="0" y="187148"/>
              </a:lnTo>
              <a:lnTo>
                <a:pt x="577053" y="187148"/>
              </a:lnTo>
              <a:lnTo>
                <a:pt x="577053" y="27462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2F206-7EB7-4B9F-BD1F-168D0A69F8AA}">
      <dsp:nvSpPr>
        <dsp:cNvPr id="0" name=""/>
        <dsp:cNvSpPr/>
      </dsp:nvSpPr>
      <dsp:spPr>
        <a:xfrm>
          <a:off x="1629195" y="3755168"/>
          <a:ext cx="577053" cy="274624"/>
        </a:xfrm>
        <a:custGeom>
          <a:avLst/>
          <a:gdLst/>
          <a:ahLst/>
          <a:cxnLst/>
          <a:rect l="0" t="0" r="0" b="0"/>
          <a:pathLst>
            <a:path>
              <a:moveTo>
                <a:pt x="577053" y="0"/>
              </a:moveTo>
              <a:lnTo>
                <a:pt x="577053" y="187148"/>
              </a:lnTo>
              <a:lnTo>
                <a:pt x="0" y="187148"/>
              </a:lnTo>
              <a:lnTo>
                <a:pt x="0" y="27462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17538F-A4AF-43F6-BF9F-5AABE28E03F2}">
      <dsp:nvSpPr>
        <dsp:cNvPr id="0" name=""/>
        <dsp:cNvSpPr/>
      </dsp:nvSpPr>
      <dsp:spPr>
        <a:xfrm>
          <a:off x="475089" y="3755168"/>
          <a:ext cx="1731159" cy="274624"/>
        </a:xfrm>
        <a:custGeom>
          <a:avLst/>
          <a:gdLst/>
          <a:ahLst/>
          <a:cxnLst/>
          <a:rect l="0" t="0" r="0" b="0"/>
          <a:pathLst>
            <a:path>
              <a:moveTo>
                <a:pt x="1731159" y="0"/>
              </a:moveTo>
              <a:lnTo>
                <a:pt x="1731159" y="187148"/>
              </a:lnTo>
              <a:lnTo>
                <a:pt x="0" y="187148"/>
              </a:lnTo>
              <a:lnTo>
                <a:pt x="0" y="27462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1849B2-B5D1-484B-9EF2-3DB2C04C9D6E}">
      <dsp:nvSpPr>
        <dsp:cNvPr id="0" name=""/>
        <dsp:cNvSpPr/>
      </dsp:nvSpPr>
      <dsp:spPr>
        <a:xfrm>
          <a:off x="2206248" y="2880933"/>
          <a:ext cx="1731159" cy="274624"/>
        </a:xfrm>
        <a:custGeom>
          <a:avLst/>
          <a:gdLst/>
          <a:ahLst/>
          <a:cxnLst/>
          <a:rect l="0" t="0" r="0" b="0"/>
          <a:pathLst>
            <a:path>
              <a:moveTo>
                <a:pt x="1731159" y="0"/>
              </a:moveTo>
              <a:lnTo>
                <a:pt x="1731159" y="187148"/>
              </a:lnTo>
              <a:lnTo>
                <a:pt x="0" y="187148"/>
              </a:lnTo>
              <a:lnTo>
                <a:pt x="0" y="27462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C2D817-8A30-4BFF-BF3E-C03B7C901DD3}">
      <dsp:nvSpPr>
        <dsp:cNvPr id="0" name=""/>
        <dsp:cNvSpPr/>
      </dsp:nvSpPr>
      <dsp:spPr>
        <a:xfrm>
          <a:off x="3465273" y="2281322"/>
          <a:ext cx="944268" cy="5996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F8A021-D974-4A17-A5D5-ACDC45145B91}">
      <dsp:nvSpPr>
        <dsp:cNvPr id="0" name=""/>
        <dsp:cNvSpPr/>
      </dsp:nvSpPr>
      <dsp:spPr>
        <a:xfrm>
          <a:off x="3570191" y="2380995"/>
          <a:ext cx="944268" cy="59961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venir Next LT Pro" panose="020B0504020202020204" pitchFamily="34" charset="0"/>
            </a:rPr>
            <a:t>JPMC</a:t>
          </a:r>
        </a:p>
      </dsp:txBody>
      <dsp:txXfrm>
        <a:off x="3587753" y="2398557"/>
        <a:ext cx="909144" cy="564486"/>
      </dsp:txXfrm>
    </dsp:sp>
    <dsp:sp modelId="{BF665DB4-F397-4A62-AC19-3D78C1B81E8B}">
      <dsp:nvSpPr>
        <dsp:cNvPr id="0" name=""/>
        <dsp:cNvSpPr/>
      </dsp:nvSpPr>
      <dsp:spPr>
        <a:xfrm>
          <a:off x="1734113" y="3155558"/>
          <a:ext cx="944268" cy="59961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37AB59-3801-4D40-87D5-E8C23FC270A3}">
      <dsp:nvSpPr>
        <dsp:cNvPr id="0" name=""/>
        <dsp:cNvSpPr/>
      </dsp:nvSpPr>
      <dsp:spPr>
        <a:xfrm>
          <a:off x="1839032" y="3255231"/>
          <a:ext cx="944268" cy="59961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venir Next LT Pro" panose="020B0504020202020204" pitchFamily="34" charset="0"/>
            </a:rPr>
            <a:t>Branch 1</a:t>
          </a:r>
        </a:p>
      </dsp:txBody>
      <dsp:txXfrm>
        <a:off x="1856594" y="3272793"/>
        <a:ext cx="909144" cy="564486"/>
      </dsp:txXfrm>
    </dsp:sp>
    <dsp:sp modelId="{0267289D-3F3C-4D4D-886D-F29B0D6AD917}">
      <dsp:nvSpPr>
        <dsp:cNvPr id="0" name=""/>
        <dsp:cNvSpPr/>
      </dsp:nvSpPr>
      <dsp:spPr>
        <a:xfrm>
          <a:off x="2954" y="4029793"/>
          <a:ext cx="944268" cy="59961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8E2B16-5C1A-4464-B28D-23314F643125}">
      <dsp:nvSpPr>
        <dsp:cNvPr id="0" name=""/>
        <dsp:cNvSpPr/>
      </dsp:nvSpPr>
      <dsp:spPr>
        <a:xfrm>
          <a:off x="107873" y="4129466"/>
          <a:ext cx="944268" cy="599610"/>
        </a:xfrm>
        <a:prstGeom prst="roundRect">
          <a:avLst>
            <a:gd name="adj" fmla="val 10000"/>
          </a:avLst>
        </a:prstGeom>
        <a:solidFill>
          <a:schemeClr val="bg2">
            <a:alpha val="9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venir Next LT Pro" panose="020B0504020202020204" pitchFamily="34" charset="0"/>
            </a:rPr>
            <a:t>client Acct 1</a:t>
          </a:r>
        </a:p>
      </dsp:txBody>
      <dsp:txXfrm>
        <a:off x="125435" y="4147028"/>
        <a:ext cx="909144" cy="564486"/>
      </dsp:txXfrm>
    </dsp:sp>
    <dsp:sp modelId="{2E5F19B9-0ED5-4A01-9E9E-9F817C01D96D}">
      <dsp:nvSpPr>
        <dsp:cNvPr id="0" name=""/>
        <dsp:cNvSpPr/>
      </dsp:nvSpPr>
      <dsp:spPr>
        <a:xfrm>
          <a:off x="1157060" y="4029793"/>
          <a:ext cx="944268" cy="59961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B250FB-5F9E-44AE-95F4-7FFD11F3CCBE}">
      <dsp:nvSpPr>
        <dsp:cNvPr id="0" name=""/>
        <dsp:cNvSpPr/>
      </dsp:nvSpPr>
      <dsp:spPr>
        <a:xfrm>
          <a:off x="1261979" y="4129466"/>
          <a:ext cx="944268" cy="599610"/>
        </a:xfrm>
        <a:prstGeom prst="roundRect">
          <a:avLst>
            <a:gd name="adj" fmla="val 10000"/>
          </a:avLst>
        </a:prstGeom>
        <a:solidFill>
          <a:srgbClr val="FFFF00">
            <a:alpha val="90000"/>
          </a:srgb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venir Next LT Pro" panose="020B0504020202020204" pitchFamily="34" charset="0"/>
            </a:rPr>
            <a:t>Supplier 1 Acct</a:t>
          </a:r>
        </a:p>
      </dsp:txBody>
      <dsp:txXfrm>
        <a:off x="1279541" y="4147028"/>
        <a:ext cx="909144" cy="564486"/>
      </dsp:txXfrm>
    </dsp:sp>
    <dsp:sp modelId="{5A9F1135-4543-4BD4-99D7-8FACB1CF338C}">
      <dsp:nvSpPr>
        <dsp:cNvPr id="0" name=""/>
        <dsp:cNvSpPr/>
      </dsp:nvSpPr>
      <dsp:spPr>
        <a:xfrm>
          <a:off x="2311167" y="4029793"/>
          <a:ext cx="944268" cy="59961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763AC1-14CE-4DBF-A6FE-D424ADBF61AA}">
      <dsp:nvSpPr>
        <dsp:cNvPr id="0" name=""/>
        <dsp:cNvSpPr/>
      </dsp:nvSpPr>
      <dsp:spPr>
        <a:xfrm>
          <a:off x="2416085" y="4129466"/>
          <a:ext cx="944268" cy="599610"/>
        </a:xfrm>
        <a:prstGeom prst="roundRect">
          <a:avLst>
            <a:gd name="adj" fmla="val 10000"/>
          </a:avLst>
        </a:prstGeom>
        <a:solidFill>
          <a:srgbClr val="FFFF00">
            <a:alpha val="90000"/>
          </a:srgb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venir Next LT Pro" panose="020B0504020202020204" pitchFamily="34" charset="0"/>
            </a:rPr>
            <a:t>Supplier 2 Acct</a:t>
          </a:r>
        </a:p>
      </dsp:txBody>
      <dsp:txXfrm>
        <a:off x="2433647" y="4147028"/>
        <a:ext cx="909144" cy="564486"/>
      </dsp:txXfrm>
    </dsp:sp>
    <dsp:sp modelId="{8F66E2CF-8692-439A-83DD-93C4130D5F1D}">
      <dsp:nvSpPr>
        <dsp:cNvPr id="0" name=""/>
        <dsp:cNvSpPr/>
      </dsp:nvSpPr>
      <dsp:spPr>
        <a:xfrm>
          <a:off x="3465273" y="4029793"/>
          <a:ext cx="944268" cy="59961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0AE294-F568-40FC-BDCE-FF3768A289EE}">
      <dsp:nvSpPr>
        <dsp:cNvPr id="0" name=""/>
        <dsp:cNvSpPr/>
      </dsp:nvSpPr>
      <dsp:spPr>
        <a:xfrm>
          <a:off x="3570191" y="4129466"/>
          <a:ext cx="944268" cy="599610"/>
        </a:xfrm>
        <a:prstGeom prst="roundRect">
          <a:avLst>
            <a:gd name="adj" fmla="val 10000"/>
          </a:avLst>
        </a:prstGeom>
        <a:solidFill>
          <a:srgbClr val="7030A0">
            <a:alpha val="90000"/>
          </a:srgb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bg1"/>
              </a:solidFill>
              <a:latin typeface="Avenir Next LT Pro" panose="020B0504020202020204" pitchFamily="34" charset="0"/>
            </a:rPr>
            <a:t>Customer 1 Acct</a:t>
          </a:r>
        </a:p>
      </dsp:txBody>
      <dsp:txXfrm>
        <a:off x="3587753" y="4147028"/>
        <a:ext cx="909144" cy="564486"/>
      </dsp:txXfrm>
    </dsp:sp>
    <dsp:sp modelId="{A79C8087-E2B8-4638-9FF3-473F593A443F}">
      <dsp:nvSpPr>
        <dsp:cNvPr id="0" name=""/>
        <dsp:cNvSpPr/>
      </dsp:nvSpPr>
      <dsp:spPr>
        <a:xfrm>
          <a:off x="5196432" y="3155558"/>
          <a:ext cx="944268" cy="59961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D9CF93-C98A-4C81-8816-BFF5A18589E0}">
      <dsp:nvSpPr>
        <dsp:cNvPr id="0" name=""/>
        <dsp:cNvSpPr/>
      </dsp:nvSpPr>
      <dsp:spPr>
        <a:xfrm>
          <a:off x="5301351" y="3255231"/>
          <a:ext cx="944268" cy="59961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venir Next LT Pro" panose="020B0504020202020204" pitchFamily="34" charset="0"/>
            </a:rPr>
            <a:t>Branch 2</a:t>
          </a:r>
        </a:p>
      </dsp:txBody>
      <dsp:txXfrm>
        <a:off x="5318913" y="3272793"/>
        <a:ext cx="909144" cy="564486"/>
      </dsp:txXfrm>
    </dsp:sp>
    <dsp:sp modelId="{5D72B156-5F2F-40F0-9AFB-97223C6AFECC}">
      <dsp:nvSpPr>
        <dsp:cNvPr id="0" name=""/>
        <dsp:cNvSpPr/>
      </dsp:nvSpPr>
      <dsp:spPr>
        <a:xfrm>
          <a:off x="4619379" y="4029793"/>
          <a:ext cx="944268" cy="59961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2F5041-4B8F-48D9-8C87-28DFE431048A}">
      <dsp:nvSpPr>
        <dsp:cNvPr id="0" name=""/>
        <dsp:cNvSpPr/>
      </dsp:nvSpPr>
      <dsp:spPr>
        <a:xfrm>
          <a:off x="4724298" y="4129466"/>
          <a:ext cx="944268" cy="599610"/>
        </a:xfrm>
        <a:prstGeom prst="roundRect">
          <a:avLst>
            <a:gd name="adj" fmla="val 10000"/>
          </a:avLst>
        </a:prstGeom>
        <a:solidFill>
          <a:srgbClr val="FFFF00">
            <a:alpha val="90000"/>
          </a:srgb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venir Next LT Pro" panose="020B0504020202020204" pitchFamily="34" charset="0"/>
            </a:rPr>
            <a:t>Supplier 3 Acct</a:t>
          </a:r>
        </a:p>
      </dsp:txBody>
      <dsp:txXfrm>
        <a:off x="4741860" y="4147028"/>
        <a:ext cx="909144" cy="564486"/>
      </dsp:txXfrm>
    </dsp:sp>
    <dsp:sp modelId="{9EA6D4AC-C14B-487F-8203-86D170617277}">
      <dsp:nvSpPr>
        <dsp:cNvPr id="0" name=""/>
        <dsp:cNvSpPr/>
      </dsp:nvSpPr>
      <dsp:spPr>
        <a:xfrm>
          <a:off x="5773485" y="4029793"/>
          <a:ext cx="944268" cy="59961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61D178-B331-4799-961D-52680FB6D9E5}">
      <dsp:nvSpPr>
        <dsp:cNvPr id="0" name=""/>
        <dsp:cNvSpPr/>
      </dsp:nvSpPr>
      <dsp:spPr>
        <a:xfrm>
          <a:off x="5878404" y="4129466"/>
          <a:ext cx="944268" cy="599610"/>
        </a:xfrm>
        <a:prstGeom prst="roundRect">
          <a:avLst>
            <a:gd name="adj" fmla="val 10000"/>
          </a:avLst>
        </a:prstGeom>
        <a:solidFill>
          <a:srgbClr val="FFFF00">
            <a:alpha val="90000"/>
          </a:srgb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venir Next LT Pro" panose="020B0504020202020204" pitchFamily="34" charset="0"/>
            </a:rPr>
            <a:t>Supplier 4 Acct</a:t>
          </a:r>
        </a:p>
      </dsp:txBody>
      <dsp:txXfrm>
        <a:off x="5895966" y="4147028"/>
        <a:ext cx="909144" cy="564486"/>
      </dsp:txXfrm>
    </dsp:sp>
    <dsp:sp modelId="{3CAC9B91-D44E-4320-94A0-C249DFB3292E}">
      <dsp:nvSpPr>
        <dsp:cNvPr id="0" name=""/>
        <dsp:cNvSpPr/>
      </dsp:nvSpPr>
      <dsp:spPr>
        <a:xfrm>
          <a:off x="6927591" y="2281322"/>
          <a:ext cx="944268" cy="5996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93C584-0D66-4E8D-A93A-816CAA7FA379}">
      <dsp:nvSpPr>
        <dsp:cNvPr id="0" name=""/>
        <dsp:cNvSpPr/>
      </dsp:nvSpPr>
      <dsp:spPr>
        <a:xfrm>
          <a:off x="7032510" y="2380995"/>
          <a:ext cx="944268" cy="59961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venir Next LT Pro" panose="020B0504020202020204" pitchFamily="34" charset="0"/>
            </a:rPr>
            <a:t>Wells Fargo</a:t>
          </a:r>
        </a:p>
      </dsp:txBody>
      <dsp:txXfrm>
        <a:off x="7050072" y="2398557"/>
        <a:ext cx="909144" cy="564486"/>
      </dsp:txXfrm>
    </dsp:sp>
    <dsp:sp modelId="{3BCCF02E-0D16-438D-8054-8F4E473A23F8}">
      <dsp:nvSpPr>
        <dsp:cNvPr id="0" name=""/>
        <dsp:cNvSpPr/>
      </dsp:nvSpPr>
      <dsp:spPr>
        <a:xfrm>
          <a:off x="6927591" y="3155558"/>
          <a:ext cx="944268" cy="59961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41C2B8-4B40-40F5-AF49-0E44CC9690F1}">
      <dsp:nvSpPr>
        <dsp:cNvPr id="0" name=""/>
        <dsp:cNvSpPr/>
      </dsp:nvSpPr>
      <dsp:spPr>
        <a:xfrm>
          <a:off x="7032510" y="3255231"/>
          <a:ext cx="944268" cy="59961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venir Next LT Pro" panose="020B0504020202020204" pitchFamily="34" charset="0"/>
            </a:rPr>
            <a:t>Branch 1</a:t>
          </a:r>
        </a:p>
      </dsp:txBody>
      <dsp:txXfrm>
        <a:off x="7050072" y="3272793"/>
        <a:ext cx="909144" cy="564486"/>
      </dsp:txXfrm>
    </dsp:sp>
    <dsp:sp modelId="{FCC59BC8-98D2-4436-B85B-4EFE62F92979}">
      <dsp:nvSpPr>
        <dsp:cNvPr id="0" name=""/>
        <dsp:cNvSpPr/>
      </dsp:nvSpPr>
      <dsp:spPr>
        <a:xfrm>
          <a:off x="6927591" y="4029793"/>
          <a:ext cx="944268" cy="59961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088E0E-8F04-4EE1-941D-FF14B78F7CBC}">
      <dsp:nvSpPr>
        <dsp:cNvPr id="0" name=""/>
        <dsp:cNvSpPr/>
      </dsp:nvSpPr>
      <dsp:spPr>
        <a:xfrm>
          <a:off x="7032510" y="4129466"/>
          <a:ext cx="944268" cy="599610"/>
        </a:xfrm>
        <a:prstGeom prst="roundRect">
          <a:avLst>
            <a:gd name="adj" fmla="val 10000"/>
          </a:avLst>
        </a:prstGeom>
        <a:solidFill>
          <a:schemeClr val="bg2">
            <a:alpha val="9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venir Next LT Pro" panose="020B0504020202020204" pitchFamily="34" charset="0"/>
            </a:rPr>
            <a:t>client Acct 2</a:t>
          </a:r>
        </a:p>
      </dsp:txBody>
      <dsp:txXfrm>
        <a:off x="7050072" y="4147028"/>
        <a:ext cx="909144" cy="564486"/>
      </dsp:txXfrm>
    </dsp:sp>
    <dsp:sp modelId="{00A529B7-1A7D-44AD-A61D-6AEA0A76E1E0}">
      <dsp:nvSpPr>
        <dsp:cNvPr id="0" name=""/>
        <dsp:cNvSpPr/>
      </dsp:nvSpPr>
      <dsp:spPr>
        <a:xfrm>
          <a:off x="8081697" y="2281322"/>
          <a:ext cx="944268" cy="5996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EDBAE5-EB4E-473D-BD70-DEAC952AB2C6}">
      <dsp:nvSpPr>
        <dsp:cNvPr id="0" name=""/>
        <dsp:cNvSpPr/>
      </dsp:nvSpPr>
      <dsp:spPr>
        <a:xfrm>
          <a:off x="8186616" y="2380995"/>
          <a:ext cx="944268" cy="59961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venir Next LT Pro" panose="020B0504020202020204" pitchFamily="34" charset="0"/>
            </a:rPr>
            <a:t>HSBC</a:t>
          </a:r>
        </a:p>
      </dsp:txBody>
      <dsp:txXfrm>
        <a:off x="8204178" y="2398557"/>
        <a:ext cx="909144" cy="564486"/>
      </dsp:txXfrm>
    </dsp:sp>
    <dsp:sp modelId="{C3A6FCC7-19FF-4A75-8A1F-844172E06DA9}">
      <dsp:nvSpPr>
        <dsp:cNvPr id="0" name=""/>
        <dsp:cNvSpPr/>
      </dsp:nvSpPr>
      <dsp:spPr>
        <a:xfrm>
          <a:off x="8081697" y="3155558"/>
          <a:ext cx="944268" cy="59961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1C75AE-C913-4438-80C3-B1A03F59B851}">
      <dsp:nvSpPr>
        <dsp:cNvPr id="0" name=""/>
        <dsp:cNvSpPr/>
      </dsp:nvSpPr>
      <dsp:spPr>
        <a:xfrm>
          <a:off x="8186616" y="3255231"/>
          <a:ext cx="944268" cy="59961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venir Next LT Pro" panose="020B0504020202020204" pitchFamily="34" charset="0"/>
            </a:rPr>
            <a:t>Branch 1</a:t>
          </a:r>
        </a:p>
      </dsp:txBody>
      <dsp:txXfrm>
        <a:off x="8204178" y="3272793"/>
        <a:ext cx="909144" cy="564486"/>
      </dsp:txXfrm>
    </dsp:sp>
    <dsp:sp modelId="{5F111448-B9C3-4038-A3DA-5721CE7F6093}">
      <dsp:nvSpPr>
        <dsp:cNvPr id="0" name=""/>
        <dsp:cNvSpPr/>
      </dsp:nvSpPr>
      <dsp:spPr>
        <a:xfrm>
          <a:off x="8081697" y="4029793"/>
          <a:ext cx="944268" cy="59961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5021B7-7E76-404A-94A5-87F596C4F946}">
      <dsp:nvSpPr>
        <dsp:cNvPr id="0" name=""/>
        <dsp:cNvSpPr/>
      </dsp:nvSpPr>
      <dsp:spPr>
        <a:xfrm>
          <a:off x="8186616" y="4129466"/>
          <a:ext cx="944268" cy="599610"/>
        </a:xfrm>
        <a:prstGeom prst="roundRect">
          <a:avLst>
            <a:gd name="adj" fmla="val 10000"/>
          </a:avLst>
        </a:prstGeom>
        <a:solidFill>
          <a:srgbClr val="FFFF00">
            <a:alpha val="90000"/>
          </a:srgb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venir Next LT Pro" panose="020B0504020202020204" pitchFamily="34" charset="0"/>
            </a:rPr>
            <a:t>Supplier 5 Acct</a:t>
          </a:r>
        </a:p>
      </dsp:txBody>
      <dsp:txXfrm>
        <a:off x="8204178" y="4147028"/>
        <a:ext cx="909144" cy="56448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A9DCA-C975-460B-A03C-47B17CEB44D1}" type="datetimeFigureOut">
              <a:rPr lang="en-US" smtClean="0"/>
              <a:t>4/9/2024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6E3BC4-156D-4FD9-84C0-0038806358E5}" type="slidenum">
              <a:rPr lang="en-US" smtClean="0"/>
              <a:t>‹#›</a:t>
            </a:fld>
            <a:endParaRPr lang="en-US"/>
          </a:p>
        </p:txBody>
      </p:sp>
    </p:spTree>
    <p:extLst>
      <p:ext uri="{BB962C8B-B14F-4D97-AF65-F5344CB8AC3E}">
        <p14:creationId xmlns:p14="http://schemas.microsoft.com/office/powerpoint/2010/main" val="4210780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59AF6D-BA0E-4594-94DB-478664329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417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Arial" panose="020B0604020202020204" pitchFamily="34" charset="0"/>
                <a:cs typeface="Arial" panose="020B0604020202020204" pitchFamily="34" charset="0"/>
              </a:rPr>
              <a:t>Discussed with Kristen and closed: </a:t>
            </a:r>
          </a:p>
          <a:p>
            <a:pPr marL="0" indent="0">
              <a:buNone/>
            </a:pPr>
            <a:r>
              <a:rPr lang="en-US" dirty="0">
                <a:latin typeface="Arial" panose="020B0604020202020204" pitchFamily="34" charset="0"/>
                <a:cs typeface="Arial" panose="020B0604020202020204" pitchFamily="34" charset="0"/>
              </a:rPr>
              <a:t>Active Disclosure – Not required. Used for Disclosures. Data is loaded manually after period close to this system.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Blackline for Close – Not used. If used tasks are manually updated in Blackline</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Open items:</a:t>
            </a:r>
          </a:p>
          <a:p>
            <a:pPr marL="228600" indent="-228600">
              <a:buAutoNum type="arabicPeriod"/>
            </a:pPr>
            <a:r>
              <a:rPr lang="en-US" dirty="0">
                <a:latin typeface="Arial" panose="020B0604020202020204" pitchFamily="34" charset="0"/>
                <a:cs typeface="Arial" panose="020B0604020202020204" pitchFamily="34" charset="0"/>
              </a:rPr>
              <a:t>How &amp; from where are bank statements retrieved today?</a:t>
            </a:r>
          </a:p>
          <a:p>
            <a:pPr marL="228600" indent="-228600">
              <a:buAutoNum type="arabicPeriod"/>
            </a:pPr>
            <a:r>
              <a:rPr lang="en-US" dirty="0">
                <a:latin typeface="Arial" panose="020B0604020202020204" pitchFamily="34" charset="0"/>
                <a:cs typeface="Arial" panose="020B0604020202020204" pitchFamily="34" charset="0"/>
              </a:rPr>
              <a:t>Workday Integration for Head Count was a question for client IT – Not sure if this interface exists today?</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a:t>
            </a:r>
          </a:p>
          <a:p>
            <a:pPr marL="0" indent="0">
              <a:buNone/>
            </a:pP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5413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2587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59AF6D-BA0E-4594-94DB-478664329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652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588519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2904793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6E3BC4-156D-4FD9-84C0-0038806358E5}" type="slidenum">
              <a:rPr lang="en-US" smtClean="0"/>
              <a:t>21</a:t>
            </a:fld>
            <a:endParaRPr lang="en-US"/>
          </a:p>
        </p:txBody>
      </p:sp>
    </p:spTree>
    <p:extLst>
      <p:ext uri="{BB962C8B-B14F-4D97-AF65-F5344CB8AC3E}">
        <p14:creationId xmlns:p14="http://schemas.microsoft.com/office/powerpoint/2010/main" val="2901309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6E3BC4-156D-4FD9-84C0-0038806358E5}" type="slidenum">
              <a:rPr lang="en-US" smtClean="0"/>
              <a:t>22</a:t>
            </a:fld>
            <a:endParaRPr lang="en-US"/>
          </a:p>
        </p:txBody>
      </p:sp>
    </p:spTree>
    <p:extLst>
      <p:ext uri="{BB962C8B-B14F-4D97-AF65-F5344CB8AC3E}">
        <p14:creationId xmlns:p14="http://schemas.microsoft.com/office/powerpoint/2010/main" val="1688186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6E3BC4-156D-4FD9-84C0-0038806358E5}" type="slidenum">
              <a:rPr lang="en-US" smtClean="0"/>
              <a:t>23</a:t>
            </a:fld>
            <a:endParaRPr lang="en-US"/>
          </a:p>
        </p:txBody>
      </p:sp>
    </p:spTree>
    <p:extLst>
      <p:ext uri="{BB962C8B-B14F-4D97-AF65-F5344CB8AC3E}">
        <p14:creationId xmlns:p14="http://schemas.microsoft.com/office/powerpoint/2010/main" val="3908338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6E3BC4-156D-4FD9-84C0-0038806358E5}" type="slidenum">
              <a:rPr lang="en-US" smtClean="0"/>
              <a:t>24</a:t>
            </a:fld>
            <a:endParaRPr lang="en-US"/>
          </a:p>
        </p:txBody>
      </p:sp>
    </p:spTree>
    <p:extLst>
      <p:ext uri="{BB962C8B-B14F-4D97-AF65-F5344CB8AC3E}">
        <p14:creationId xmlns:p14="http://schemas.microsoft.com/office/powerpoint/2010/main" val="2948262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7F6E3BC4-156D-4FD9-84C0-0038806358E5}" type="slidenum">
              <a:rPr lang="en-US" smtClean="0"/>
              <a:t>25</a:t>
            </a:fld>
            <a:endParaRPr lang="en-US"/>
          </a:p>
        </p:txBody>
      </p:sp>
    </p:spTree>
    <p:extLst>
      <p:ext uri="{BB962C8B-B14F-4D97-AF65-F5344CB8AC3E}">
        <p14:creationId xmlns:p14="http://schemas.microsoft.com/office/powerpoint/2010/main" val="39639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59AF6D-BA0E-4594-94DB-478664329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7536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6E3BC4-156D-4FD9-84C0-0038806358E5}" type="slidenum">
              <a:rPr lang="en-US" smtClean="0"/>
              <a:t>27</a:t>
            </a:fld>
            <a:endParaRPr lang="en-US"/>
          </a:p>
        </p:txBody>
      </p:sp>
    </p:spTree>
    <p:extLst>
      <p:ext uri="{BB962C8B-B14F-4D97-AF65-F5344CB8AC3E}">
        <p14:creationId xmlns:p14="http://schemas.microsoft.com/office/powerpoint/2010/main" val="1250597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6E3BC4-156D-4FD9-84C0-0038806358E5}" type="slidenum">
              <a:rPr lang="en-US" smtClean="0"/>
              <a:t>28</a:t>
            </a:fld>
            <a:endParaRPr lang="en-US"/>
          </a:p>
        </p:txBody>
      </p:sp>
    </p:spTree>
    <p:extLst>
      <p:ext uri="{BB962C8B-B14F-4D97-AF65-F5344CB8AC3E}">
        <p14:creationId xmlns:p14="http://schemas.microsoft.com/office/powerpoint/2010/main" val="1451523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59AF6D-BA0E-4594-94DB-478664329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387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54214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42722701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6E3BC4-156D-4FD9-84C0-0038806358E5}" type="slidenum">
              <a:rPr lang="en-US" smtClean="0"/>
              <a:t>38</a:t>
            </a:fld>
            <a:endParaRPr lang="en-US"/>
          </a:p>
        </p:txBody>
      </p:sp>
    </p:spTree>
    <p:extLst>
      <p:ext uri="{BB962C8B-B14F-4D97-AF65-F5344CB8AC3E}">
        <p14:creationId xmlns:p14="http://schemas.microsoft.com/office/powerpoint/2010/main" val="361809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6E3BC4-156D-4FD9-84C0-0038806358E5}" type="slidenum">
              <a:rPr lang="en-US" smtClean="0"/>
              <a:t>39</a:t>
            </a:fld>
            <a:endParaRPr lang="en-US"/>
          </a:p>
        </p:txBody>
      </p:sp>
    </p:spTree>
    <p:extLst>
      <p:ext uri="{BB962C8B-B14F-4D97-AF65-F5344CB8AC3E}">
        <p14:creationId xmlns:p14="http://schemas.microsoft.com/office/powerpoint/2010/main" val="3244839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6E3BC4-156D-4FD9-84C0-0038806358E5}" type="slidenum">
              <a:rPr lang="en-US" smtClean="0"/>
              <a:t>41</a:t>
            </a:fld>
            <a:endParaRPr lang="en-US"/>
          </a:p>
        </p:txBody>
      </p:sp>
    </p:spTree>
    <p:extLst>
      <p:ext uri="{BB962C8B-B14F-4D97-AF65-F5344CB8AC3E}">
        <p14:creationId xmlns:p14="http://schemas.microsoft.com/office/powerpoint/2010/main" val="36902087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6E3BC4-156D-4FD9-84C0-0038806358E5}" type="slidenum">
              <a:rPr lang="en-US" smtClean="0"/>
              <a:t>43</a:t>
            </a:fld>
            <a:endParaRPr lang="en-US"/>
          </a:p>
        </p:txBody>
      </p:sp>
    </p:spTree>
    <p:extLst>
      <p:ext uri="{BB962C8B-B14F-4D97-AF65-F5344CB8AC3E}">
        <p14:creationId xmlns:p14="http://schemas.microsoft.com/office/powerpoint/2010/main" val="15178149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6E3BC4-156D-4FD9-84C0-0038806358E5}" type="slidenum">
              <a:rPr lang="en-US" smtClean="0"/>
              <a:t>44</a:t>
            </a:fld>
            <a:endParaRPr lang="en-US"/>
          </a:p>
        </p:txBody>
      </p:sp>
    </p:spTree>
    <p:extLst>
      <p:ext uri="{BB962C8B-B14F-4D97-AF65-F5344CB8AC3E}">
        <p14:creationId xmlns:p14="http://schemas.microsoft.com/office/powerpoint/2010/main" val="1846401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59AF6D-BA0E-4594-94DB-478664329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57834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59AF6D-BA0E-4594-94DB-478664329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46218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6E3BC4-156D-4FD9-84C0-0038806358E5}" type="slidenum">
              <a:rPr lang="en-US" smtClean="0"/>
              <a:t>47</a:t>
            </a:fld>
            <a:endParaRPr lang="en-US"/>
          </a:p>
        </p:txBody>
      </p:sp>
    </p:spTree>
    <p:extLst>
      <p:ext uri="{BB962C8B-B14F-4D97-AF65-F5344CB8AC3E}">
        <p14:creationId xmlns:p14="http://schemas.microsoft.com/office/powerpoint/2010/main" val="28610260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59AF6D-BA0E-4594-94DB-478664329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69489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59AF6D-BA0E-4594-94DB-478664329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31173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6E3BC4-156D-4FD9-84C0-0038806358E5}" type="slidenum">
              <a:rPr lang="en-US" smtClean="0"/>
              <a:t>51</a:t>
            </a:fld>
            <a:endParaRPr lang="en-US"/>
          </a:p>
        </p:txBody>
      </p:sp>
    </p:spTree>
    <p:extLst>
      <p:ext uri="{BB962C8B-B14F-4D97-AF65-F5344CB8AC3E}">
        <p14:creationId xmlns:p14="http://schemas.microsoft.com/office/powerpoint/2010/main" val="990536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Inter bank account – task in CM</a:t>
            </a:r>
          </a:p>
          <a:p>
            <a:r>
              <a:rPr lang="en-US">
                <a:cs typeface="Calibri"/>
              </a:rPr>
              <a:t>1) Generate a payment file and send bank</a:t>
            </a:r>
          </a:p>
          <a:p>
            <a:r>
              <a:rPr lang="en-US">
                <a:cs typeface="Calibri"/>
              </a:rPr>
              <a:t>2) don't generate payment file </a:t>
            </a:r>
          </a:p>
          <a:p>
            <a:endParaRPr lang="en-US">
              <a:cs typeface="Calibri"/>
            </a:endParaRPr>
          </a:p>
          <a:p>
            <a:r>
              <a:rPr lang="en-US">
                <a:cs typeface="Calibri"/>
              </a:rPr>
              <a:t>External Transactions:</a:t>
            </a:r>
          </a:p>
          <a:p>
            <a:r>
              <a:rPr lang="en-US">
                <a:cs typeface="Calibri"/>
              </a:rPr>
              <a:t>Based on bank statement, like extra bank charges and we will create in Oracle those entries, for it to reconcile. based on transaction codes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59AF6D-BA0E-4594-94DB-478664329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75573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6E3BC4-156D-4FD9-84C0-0038806358E5}" type="slidenum">
              <a:rPr lang="en-US" smtClean="0"/>
              <a:t>56</a:t>
            </a:fld>
            <a:endParaRPr lang="en-US"/>
          </a:p>
        </p:txBody>
      </p:sp>
    </p:spTree>
    <p:extLst>
      <p:ext uri="{BB962C8B-B14F-4D97-AF65-F5344CB8AC3E}">
        <p14:creationId xmlns:p14="http://schemas.microsoft.com/office/powerpoint/2010/main" val="5139394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6E3BC4-156D-4FD9-84C0-0038806358E5}" type="slidenum">
              <a:rPr lang="en-US" smtClean="0"/>
              <a:t>58</a:t>
            </a:fld>
            <a:endParaRPr lang="en-US"/>
          </a:p>
        </p:txBody>
      </p:sp>
    </p:spTree>
    <p:extLst>
      <p:ext uri="{BB962C8B-B14F-4D97-AF65-F5344CB8AC3E}">
        <p14:creationId xmlns:p14="http://schemas.microsoft.com/office/powerpoint/2010/main" val="27591684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6E3BC4-156D-4FD9-84C0-0038806358E5}" type="slidenum">
              <a:rPr lang="en-US" smtClean="0"/>
              <a:t>59</a:t>
            </a:fld>
            <a:endParaRPr lang="en-US"/>
          </a:p>
        </p:txBody>
      </p:sp>
    </p:spTree>
    <p:extLst>
      <p:ext uri="{BB962C8B-B14F-4D97-AF65-F5344CB8AC3E}">
        <p14:creationId xmlns:p14="http://schemas.microsoft.com/office/powerpoint/2010/main" val="1630202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It is </a:t>
            </a:r>
            <a:r>
              <a:rPr lang="en-US" err="1">
                <a:cs typeface="Calibri"/>
              </a:rPr>
              <a:t>smartview</a:t>
            </a:r>
            <a:r>
              <a:rPr lang="en-US">
                <a:cs typeface="Calibri"/>
              </a:rPr>
              <a:t> report to forecast for next 5 days.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59AF6D-BA0E-4594-94DB-478664329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954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a:p>
        </p:txBody>
      </p:sp>
      <p:sp>
        <p:nvSpPr>
          <p:cNvPr id="4" name="Slide Number Placeholder 3"/>
          <p:cNvSpPr>
            <a:spLocks noGrp="1"/>
          </p:cNvSpPr>
          <p:nvPr>
            <p:ph type="sldNum" sz="quarter" idx="10"/>
          </p:nvPr>
        </p:nvSpPr>
        <p:spPr/>
        <p:txBody>
          <a:bodyPr/>
          <a:lstStyle/>
          <a:p>
            <a:fld id="{F77C1F6C-D645-4724-A69A-A1A402CE81E2}" type="slidenum">
              <a:rPr lang="en-US" smtClean="0"/>
              <a:t>5</a:t>
            </a:fld>
            <a:endParaRPr lang="en-US"/>
          </a:p>
        </p:txBody>
      </p:sp>
    </p:spTree>
    <p:extLst>
      <p:ext uri="{BB962C8B-B14F-4D97-AF65-F5344CB8AC3E}">
        <p14:creationId xmlns:p14="http://schemas.microsoft.com/office/powerpoint/2010/main" val="27608071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22398239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12969819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36791913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1380306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59AF6D-BA0E-4594-94DB-478664329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5609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66</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478253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480600" y="3974267"/>
            <a:ext cx="5643769" cy="5444943"/>
          </a:xfrm>
          <a:prstGeom prst="rect">
            <a:avLst/>
          </a:prstGeom>
        </p:spPr>
        <p:txBody>
          <a:bodyPr>
            <a:normAutofit/>
          </a:bodyPr>
          <a:lstStyle/>
          <a:p>
            <a:pPr marL="158750" indent="0">
              <a:buNone/>
            </a:pPr>
            <a:endParaRPr lang="en-US" b="1"/>
          </a:p>
        </p:txBody>
      </p:sp>
      <p:grpSp>
        <p:nvGrpSpPr>
          <p:cNvPr id="10" name="Group 9"/>
          <p:cNvGrpSpPr/>
          <p:nvPr/>
        </p:nvGrpSpPr>
        <p:grpSpPr>
          <a:xfrm>
            <a:off x="188695" y="4656721"/>
            <a:ext cx="1147455" cy="667522"/>
            <a:chOff x="136363" y="6047620"/>
            <a:chExt cx="1099644" cy="646331"/>
          </a:xfrm>
        </p:grpSpPr>
        <p:sp>
          <p:nvSpPr>
            <p:cNvPr id="11" name="TextBox 10"/>
            <p:cNvSpPr txBox="1"/>
            <p:nvPr/>
          </p:nvSpPr>
          <p:spPr>
            <a:xfrm>
              <a:off x="136363" y="6047620"/>
              <a:ext cx="1099644" cy="646331"/>
            </a:xfrm>
            <a:prstGeom prst="rect">
              <a:avLst/>
            </a:prstGeom>
            <a:solidFill>
              <a:srgbClr val="92D050"/>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900" b="0" i="0" u="none" strike="noStrike" kern="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900" b="0" i="0" u="none" strike="noStrike" kern="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900" b="0" i="0" u="none" strike="noStrike" kern="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Arial"/>
                </a:rPr>
                <a:t>Discuss</a:t>
              </a:r>
            </a:p>
          </p:txBody>
        </p:sp>
        <p:sp>
          <p:nvSpPr>
            <p:cNvPr id="12" name="Freeform 430"/>
            <p:cNvSpPr>
              <a:spLocks noChangeAspect="1" noEditPoints="1"/>
            </p:cNvSpPr>
            <p:nvPr/>
          </p:nvSpPr>
          <p:spPr bwMode="auto">
            <a:xfrm>
              <a:off x="493739" y="6116870"/>
              <a:ext cx="376296" cy="344890"/>
            </a:xfrm>
            <a:custGeom>
              <a:avLst/>
              <a:gdLst>
                <a:gd name="T0" fmla="*/ 235 w 512"/>
                <a:gd name="T1" fmla="*/ 139 h 512"/>
                <a:gd name="T2" fmla="*/ 256 w 512"/>
                <a:gd name="T3" fmla="*/ 118 h 512"/>
                <a:gd name="T4" fmla="*/ 277 w 512"/>
                <a:gd name="T5" fmla="*/ 139 h 512"/>
                <a:gd name="T6" fmla="*/ 256 w 512"/>
                <a:gd name="T7" fmla="*/ 160 h 512"/>
                <a:gd name="T8" fmla="*/ 235 w 512"/>
                <a:gd name="T9" fmla="*/ 139 h 512"/>
                <a:gd name="T10" fmla="*/ 267 w 512"/>
                <a:gd name="T11" fmla="*/ 363 h 512"/>
                <a:gd name="T12" fmla="*/ 267 w 512"/>
                <a:gd name="T13" fmla="*/ 224 h 512"/>
                <a:gd name="T14" fmla="*/ 213 w 512"/>
                <a:gd name="T15" fmla="*/ 224 h 512"/>
                <a:gd name="T16" fmla="*/ 213 w 512"/>
                <a:gd name="T17" fmla="*/ 246 h 512"/>
                <a:gd name="T18" fmla="*/ 235 w 512"/>
                <a:gd name="T19" fmla="*/ 246 h 512"/>
                <a:gd name="T20" fmla="*/ 245 w 512"/>
                <a:gd name="T21" fmla="*/ 256 h 512"/>
                <a:gd name="T22" fmla="*/ 245 w 512"/>
                <a:gd name="T23" fmla="*/ 363 h 512"/>
                <a:gd name="T24" fmla="*/ 235 w 512"/>
                <a:gd name="T25" fmla="*/ 374 h 512"/>
                <a:gd name="T26" fmla="*/ 203 w 512"/>
                <a:gd name="T27" fmla="*/ 374 h 512"/>
                <a:gd name="T28" fmla="*/ 203 w 512"/>
                <a:gd name="T29" fmla="*/ 395 h 512"/>
                <a:gd name="T30" fmla="*/ 309 w 512"/>
                <a:gd name="T31" fmla="*/ 395 h 512"/>
                <a:gd name="T32" fmla="*/ 309 w 512"/>
                <a:gd name="T33" fmla="*/ 374 h 512"/>
                <a:gd name="T34" fmla="*/ 277 w 512"/>
                <a:gd name="T35" fmla="*/ 374 h 512"/>
                <a:gd name="T36" fmla="*/ 267 w 512"/>
                <a:gd name="T37" fmla="*/ 363 h 512"/>
                <a:gd name="T38" fmla="*/ 512 w 512"/>
                <a:gd name="T39" fmla="*/ 256 h 512"/>
                <a:gd name="T40" fmla="*/ 256 w 512"/>
                <a:gd name="T41" fmla="*/ 512 h 512"/>
                <a:gd name="T42" fmla="*/ 0 w 512"/>
                <a:gd name="T43" fmla="*/ 256 h 512"/>
                <a:gd name="T44" fmla="*/ 256 w 512"/>
                <a:gd name="T45" fmla="*/ 0 h 512"/>
                <a:gd name="T46" fmla="*/ 512 w 512"/>
                <a:gd name="T47" fmla="*/ 256 h 512"/>
                <a:gd name="T48" fmla="*/ 213 w 512"/>
                <a:gd name="T49" fmla="*/ 139 h 512"/>
                <a:gd name="T50" fmla="*/ 256 w 512"/>
                <a:gd name="T51" fmla="*/ 182 h 512"/>
                <a:gd name="T52" fmla="*/ 299 w 512"/>
                <a:gd name="T53" fmla="*/ 139 h 512"/>
                <a:gd name="T54" fmla="*/ 256 w 512"/>
                <a:gd name="T55" fmla="*/ 96 h 512"/>
                <a:gd name="T56" fmla="*/ 213 w 512"/>
                <a:gd name="T57" fmla="*/ 139 h 512"/>
                <a:gd name="T58" fmla="*/ 331 w 512"/>
                <a:gd name="T59" fmla="*/ 363 h 512"/>
                <a:gd name="T60" fmla="*/ 320 w 512"/>
                <a:gd name="T61" fmla="*/ 352 h 512"/>
                <a:gd name="T62" fmla="*/ 288 w 512"/>
                <a:gd name="T63" fmla="*/ 352 h 512"/>
                <a:gd name="T64" fmla="*/ 288 w 512"/>
                <a:gd name="T65" fmla="*/ 214 h 512"/>
                <a:gd name="T66" fmla="*/ 277 w 512"/>
                <a:gd name="T67" fmla="*/ 203 h 512"/>
                <a:gd name="T68" fmla="*/ 203 w 512"/>
                <a:gd name="T69" fmla="*/ 203 h 512"/>
                <a:gd name="T70" fmla="*/ 192 w 512"/>
                <a:gd name="T71" fmla="*/ 214 h 512"/>
                <a:gd name="T72" fmla="*/ 192 w 512"/>
                <a:gd name="T73" fmla="*/ 256 h 512"/>
                <a:gd name="T74" fmla="*/ 203 w 512"/>
                <a:gd name="T75" fmla="*/ 267 h 512"/>
                <a:gd name="T76" fmla="*/ 224 w 512"/>
                <a:gd name="T77" fmla="*/ 267 h 512"/>
                <a:gd name="T78" fmla="*/ 224 w 512"/>
                <a:gd name="T79" fmla="*/ 352 h 512"/>
                <a:gd name="T80" fmla="*/ 192 w 512"/>
                <a:gd name="T81" fmla="*/ 352 h 512"/>
                <a:gd name="T82" fmla="*/ 181 w 512"/>
                <a:gd name="T83" fmla="*/ 363 h 512"/>
                <a:gd name="T84" fmla="*/ 181 w 512"/>
                <a:gd name="T85" fmla="*/ 406 h 512"/>
                <a:gd name="T86" fmla="*/ 192 w 512"/>
                <a:gd name="T87" fmla="*/ 416 h 512"/>
                <a:gd name="T88" fmla="*/ 320 w 512"/>
                <a:gd name="T89" fmla="*/ 416 h 512"/>
                <a:gd name="T90" fmla="*/ 331 w 512"/>
                <a:gd name="T91" fmla="*/ 406 h 512"/>
                <a:gd name="T92" fmla="*/ 331 w 512"/>
                <a:gd name="T93" fmla="*/ 36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2" h="512">
                  <a:moveTo>
                    <a:pt x="235" y="139"/>
                  </a:moveTo>
                  <a:cubicBezTo>
                    <a:pt x="235" y="127"/>
                    <a:pt x="244" y="118"/>
                    <a:pt x="256" y="118"/>
                  </a:cubicBezTo>
                  <a:cubicBezTo>
                    <a:pt x="268" y="118"/>
                    <a:pt x="277" y="127"/>
                    <a:pt x="277" y="139"/>
                  </a:cubicBezTo>
                  <a:cubicBezTo>
                    <a:pt x="277" y="151"/>
                    <a:pt x="268" y="160"/>
                    <a:pt x="256" y="160"/>
                  </a:cubicBezTo>
                  <a:cubicBezTo>
                    <a:pt x="244" y="160"/>
                    <a:pt x="235" y="151"/>
                    <a:pt x="235" y="139"/>
                  </a:cubicBezTo>
                  <a:close/>
                  <a:moveTo>
                    <a:pt x="267" y="363"/>
                  </a:moveTo>
                  <a:cubicBezTo>
                    <a:pt x="267" y="224"/>
                    <a:pt x="267" y="224"/>
                    <a:pt x="267" y="224"/>
                  </a:cubicBezTo>
                  <a:cubicBezTo>
                    <a:pt x="213" y="224"/>
                    <a:pt x="213" y="224"/>
                    <a:pt x="213" y="224"/>
                  </a:cubicBezTo>
                  <a:cubicBezTo>
                    <a:pt x="213" y="246"/>
                    <a:pt x="213" y="246"/>
                    <a:pt x="213" y="246"/>
                  </a:cubicBezTo>
                  <a:cubicBezTo>
                    <a:pt x="235" y="246"/>
                    <a:pt x="235" y="246"/>
                    <a:pt x="235" y="246"/>
                  </a:cubicBezTo>
                  <a:cubicBezTo>
                    <a:pt x="241" y="246"/>
                    <a:pt x="245" y="250"/>
                    <a:pt x="245" y="256"/>
                  </a:cubicBezTo>
                  <a:cubicBezTo>
                    <a:pt x="245" y="363"/>
                    <a:pt x="245" y="363"/>
                    <a:pt x="245" y="363"/>
                  </a:cubicBezTo>
                  <a:cubicBezTo>
                    <a:pt x="245" y="369"/>
                    <a:pt x="241" y="374"/>
                    <a:pt x="235" y="374"/>
                  </a:cubicBezTo>
                  <a:cubicBezTo>
                    <a:pt x="203" y="374"/>
                    <a:pt x="203" y="374"/>
                    <a:pt x="203" y="374"/>
                  </a:cubicBezTo>
                  <a:cubicBezTo>
                    <a:pt x="203" y="395"/>
                    <a:pt x="203" y="395"/>
                    <a:pt x="203" y="395"/>
                  </a:cubicBezTo>
                  <a:cubicBezTo>
                    <a:pt x="309" y="395"/>
                    <a:pt x="309" y="395"/>
                    <a:pt x="309" y="395"/>
                  </a:cubicBezTo>
                  <a:cubicBezTo>
                    <a:pt x="309" y="374"/>
                    <a:pt x="309" y="374"/>
                    <a:pt x="309" y="374"/>
                  </a:cubicBezTo>
                  <a:cubicBezTo>
                    <a:pt x="277" y="374"/>
                    <a:pt x="277" y="374"/>
                    <a:pt x="277" y="374"/>
                  </a:cubicBezTo>
                  <a:cubicBezTo>
                    <a:pt x="271" y="374"/>
                    <a:pt x="267" y="369"/>
                    <a:pt x="267" y="363"/>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213" y="139"/>
                  </a:moveTo>
                  <a:cubicBezTo>
                    <a:pt x="213" y="163"/>
                    <a:pt x="232" y="182"/>
                    <a:pt x="256" y="182"/>
                  </a:cubicBezTo>
                  <a:cubicBezTo>
                    <a:pt x="280" y="182"/>
                    <a:pt x="299" y="163"/>
                    <a:pt x="299" y="139"/>
                  </a:cubicBezTo>
                  <a:cubicBezTo>
                    <a:pt x="299" y="115"/>
                    <a:pt x="280" y="96"/>
                    <a:pt x="256" y="96"/>
                  </a:cubicBezTo>
                  <a:cubicBezTo>
                    <a:pt x="232" y="96"/>
                    <a:pt x="213" y="115"/>
                    <a:pt x="213" y="139"/>
                  </a:cubicBezTo>
                  <a:close/>
                  <a:moveTo>
                    <a:pt x="331" y="363"/>
                  </a:moveTo>
                  <a:cubicBezTo>
                    <a:pt x="331" y="357"/>
                    <a:pt x="326" y="352"/>
                    <a:pt x="320" y="352"/>
                  </a:cubicBezTo>
                  <a:cubicBezTo>
                    <a:pt x="288" y="352"/>
                    <a:pt x="288" y="352"/>
                    <a:pt x="288" y="352"/>
                  </a:cubicBezTo>
                  <a:cubicBezTo>
                    <a:pt x="288" y="214"/>
                    <a:pt x="288" y="214"/>
                    <a:pt x="288" y="214"/>
                  </a:cubicBezTo>
                  <a:cubicBezTo>
                    <a:pt x="288" y="208"/>
                    <a:pt x="283" y="203"/>
                    <a:pt x="277" y="203"/>
                  </a:cubicBezTo>
                  <a:cubicBezTo>
                    <a:pt x="203" y="203"/>
                    <a:pt x="203" y="203"/>
                    <a:pt x="203" y="203"/>
                  </a:cubicBezTo>
                  <a:cubicBezTo>
                    <a:pt x="197" y="203"/>
                    <a:pt x="192" y="208"/>
                    <a:pt x="192" y="214"/>
                  </a:cubicBezTo>
                  <a:cubicBezTo>
                    <a:pt x="192" y="256"/>
                    <a:pt x="192" y="256"/>
                    <a:pt x="192" y="256"/>
                  </a:cubicBezTo>
                  <a:cubicBezTo>
                    <a:pt x="192" y="262"/>
                    <a:pt x="197" y="267"/>
                    <a:pt x="203" y="267"/>
                  </a:cubicBezTo>
                  <a:cubicBezTo>
                    <a:pt x="224" y="267"/>
                    <a:pt x="224" y="267"/>
                    <a:pt x="224" y="267"/>
                  </a:cubicBezTo>
                  <a:cubicBezTo>
                    <a:pt x="224" y="352"/>
                    <a:pt x="224" y="352"/>
                    <a:pt x="224" y="352"/>
                  </a:cubicBezTo>
                  <a:cubicBezTo>
                    <a:pt x="192" y="352"/>
                    <a:pt x="192" y="352"/>
                    <a:pt x="192" y="352"/>
                  </a:cubicBezTo>
                  <a:cubicBezTo>
                    <a:pt x="186" y="352"/>
                    <a:pt x="181" y="357"/>
                    <a:pt x="181" y="363"/>
                  </a:cubicBezTo>
                  <a:cubicBezTo>
                    <a:pt x="181" y="406"/>
                    <a:pt x="181" y="406"/>
                    <a:pt x="181" y="406"/>
                  </a:cubicBezTo>
                  <a:cubicBezTo>
                    <a:pt x="181" y="412"/>
                    <a:pt x="186" y="416"/>
                    <a:pt x="192" y="416"/>
                  </a:cubicBezTo>
                  <a:cubicBezTo>
                    <a:pt x="320" y="416"/>
                    <a:pt x="320" y="416"/>
                    <a:pt x="320" y="416"/>
                  </a:cubicBezTo>
                  <a:cubicBezTo>
                    <a:pt x="326" y="416"/>
                    <a:pt x="331" y="412"/>
                    <a:pt x="331" y="406"/>
                  </a:cubicBezTo>
                  <a:lnTo>
                    <a:pt x="331" y="36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a:ln>
                  <a:noFill/>
                </a:ln>
                <a:solidFill>
                  <a:srgbClr val="000000"/>
                </a:solidFill>
                <a:effectLst/>
                <a:uLnTx/>
                <a:uFillTx/>
                <a:latin typeface="Arial"/>
                <a:cs typeface="Arial"/>
                <a:sym typeface="Arial"/>
              </a:endParaRPr>
            </a:p>
          </p:txBody>
        </p:sp>
      </p:grpSp>
      <p:sp>
        <p:nvSpPr>
          <p:cNvPr id="6" name="Slide Image Placeholder 5"/>
          <p:cNvSpPr>
            <a:spLocks noGrp="1" noRot="1" noChangeAspect="1"/>
          </p:cNvSpPr>
          <p:nvPr>
            <p:ph type="sldImg"/>
          </p:nvPr>
        </p:nvSpPr>
        <p:spPr>
          <a:xfrm>
            <a:off x="1844675" y="765175"/>
            <a:ext cx="4735513" cy="2663825"/>
          </a:xfrm>
        </p:spPr>
      </p:sp>
      <p:sp>
        <p:nvSpPr>
          <p:cNvPr id="8" name="TextBox 7"/>
          <p:cNvSpPr txBox="1"/>
          <p:nvPr/>
        </p:nvSpPr>
        <p:spPr>
          <a:xfrm>
            <a:off x="188695" y="1401734"/>
            <a:ext cx="1147455" cy="1111439"/>
          </a:xfrm>
          <a:prstGeom prst="rect">
            <a:avLst/>
          </a:prstGeom>
          <a:solidFill>
            <a:srgbClr val="92D050"/>
          </a:solidFill>
        </p:spPr>
        <p:txBody>
          <a:bodyPr wrap="square" lIns="94851" tIns="47425" rIns="94851" bIns="47425" rtlCol="0" anchor="b">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sym typeface="Arial"/>
              </a:rPr>
              <a:t>Module 2: Discovery Project Planning and </a:t>
            </a:r>
            <a:br>
              <a:rPr kumimoji="0" lang="en-US" sz="1100" b="1"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sym typeface="Arial"/>
              </a:rPr>
            </a:br>
            <a:r>
              <a:rPr kumimoji="0" lang="en-US" sz="1100" b="1"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sym typeface="Arial"/>
              </a:rPr>
              <a:t>Sprint 0</a:t>
            </a:r>
            <a:endParaRPr kumimoji="0" lang="en-US" sz="1100" b="1" i="0" u="none" strike="noStrike" kern="0" cap="none" spc="-93"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35361401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68</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7898915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59AF6D-BA0E-4594-94DB-478664329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63059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48180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6E3BC4-156D-4FD9-84C0-0038806358E5}" type="slidenum">
              <a:rPr lang="en-US" smtClean="0"/>
              <a:t>6</a:t>
            </a:fld>
            <a:endParaRPr lang="en-US"/>
          </a:p>
        </p:txBody>
      </p:sp>
    </p:spTree>
    <p:extLst>
      <p:ext uri="{BB962C8B-B14F-4D97-AF65-F5344CB8AC3E}">
        <p14:creationId xmlns:p14="http://schemas.microsoft.com/office/powerpoint/2010/main" val="17760997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7477348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59AF6D-BA0E-4594-94DB-478664329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11611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6E3BC4-156D-4FD9-84C0-0038806358E5}" type="slidenum">
              <a:rPr lang="en-US" smtClean="0"/>
              <a:t>74</a:t>
            </a:fld>
            <a:endParaRPr lang="en-US"/>
          </a:p>
        </p:txBody>
      </p:sp>
    </p:spTree>
    <p:extLst>
      <p:ext uri="{BB962C8B-B14F-4D97-AF65-F5344CB8AC3E}">
        <p14:creationId xmlns:p14="http://schemas.microsoft.com/office/powerpoint/2010/main" val="35302592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6E3BC4-156D-4FD9-84C0-0038806358E5}" type="slidenum">
              <a:rPr lang="en-US" smtClean="0"/>
              <a:t>76</a:t>
            </a:fld>
            <a:endParaRPr lang="en-US"/>
          </a:p>
        </p:txBody>
      </p:sp>
    </p:spTree>
    <p:extLst>
      <p:ext uri="{BB962C8B-B14F-4D97-AF65-F5344CB8AC3E}">
        <p14:creationId xmlns:p14="http://schemas.microsoft.com/office/powerpoint/2010/main" val="5806385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6E3BC4-156D-4FD9-84C0-0038806358E5}" type="slidenum">
              <a:rPr lang="en-US" smtClean="0"/>
              <a:t>77</a:t>
            </a:fld>
            <a:endParaRPr lang="en-US"/>
          </a:p>
        </p:txBody>
      </p:sp>
    </p:spTree>
    <p:extLst>
      <p:ext uri="{BB962C8B-B14F-4D97-AF65-F5344CB8AC3E}">
        <p14:creationId xmlns:p14="http://schemas.microsoft.com/office/powerpoint/2010/main" val="25096398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6E3BC4-156D-4FD9-84C0-0038806358E5}" type="slidenum">
              <a:rPr lang="en-US" smtClean="0"/>
              <a:t>78</a:t>
            </a:fld>
            <a:endParaRPr lang="en-US"/>
          </a:p>
        </p:txBody>
      </p:sp>
    </p:spTree>
    <p:extLst>
      <p:ext uri="{BB962C8B-B14F-4D97-AF65-F5344CB8AC3E}">
        <p14:creationId xmlns:p14="http://schemas.microsoft.com/office/powerpoint/2010/main" val="36271790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6E3BC4-156D-4FD9-84C0-0038806358E5}" type="slidenum">
              <a:rPr lang="en-US" smtClean="0"/>
              <a:t>79</a:t>
            </a:fld>
            <a:endParaRPr lang="en-US"/>
          </a:p>
        </p:txBody>
      </p:sp>
    </p:spTree>
    <p:extLst>
      <p:ext uri="{BB962C8B-B14F-4D97-AF65-F5344CB8AC3E}">
        <p14:creationId xmlns:p14="http://schemas.microsoft.com/office/powerpoint/2010/main" val="8510378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6E3BC4-156D-4FD9-84C0-0038806358E5}" type="slidenum">
              <a:rPr lang="en-US" smtClean="0"/>
              <a:t>80</a:t>
            </a:fld>
            <a:endParaRPr lang="en-US"/>
          </a:p>
        </p:txBody>
      </p:sp>
    </p:spTree>
    <p:extLst>
      <p:ext uri="{BB962C8B-B14F-4D97-AF65-F5344CB8AC3E}">
        <p14:creationId xmlns:p14="http://schemas.microsoft.com/office/powerpoint/2010/main" val="252293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59AF6D-BA0E-4594-94DB-478664329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8580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59AF6D-BA0E-4594-94DB-478664329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1679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3466418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2229836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2800" b="0" spc="-75" dirty="0">
                <a:latin typeface="Open Sans" panose="020B0606030504020204" pitchFamily="34" charset="0"/>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914721" y="1353312"/>
            <a:ext cx="10362880" cy="475488"/>
          </a:xfrm>
          <a:prstGeom prst="rect">
            <a:avLst/>
          </a:prstGeo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6" name="Slide Number Placeholder 26">
            <a:extLst>
              <a:ext uri="{FF2B5EF4-FFF2-40B4-BE49-F238E27FC236}">
                <a16:creationId xmlns:a16="http://schemas.microsoft.com/office/drawing/2014/main" id="{5CF5464C-6151-4B63-AFCD-2D65BFB63A0F}"/>
              </a:ext>
            </a:extLst>
          </p:cNvPr>
          <p:cNvSpPr>
            <a:spLocks noGrp="1"/>
          </p:cNvSpPr>
          <p:nvPr>
            <p:ph type="sldNum" sz="quarter" idx="4"/>
          </p:nvPr>
        </p:nvSpPr>
        <p:spPr>
          <a:xfrm>
            <a:off x="11465765" y="6515399"/>
            <a:ext cx="209625" cy="123111"/>
          </a:xfrm>
          <a:prstGeom prst="rect">
            <a:avLst/>
          </a:prstGeom>
        </p:spPr>
        <p:txBody>
          <a:bodyPr vert="horz" wrap="square" lIns="0" tIns="0" rIns="0" bIns="0" rtlCol="0" anchor="ctr">
            <a:spAutoFit/>
          </a:bodyPr>
          <a:lstStyle>
            <a:lvl1pPr algn="r">
              <a:defRPr lang="en-GB" sz="800" kern="1200" smtClean="0">
                <a:solidFill>
                  <a:schemeClr val="accent5">
                    <a:lumMod val="60000"/>
                    <a:lumOff val="40000"/>
                  </a:schemeClr>
                </a:solidFill>
                <a:latin typeface="Open Sans" charset="0"/>
                <a:ea typeface="Open Sans" charset="0"/>
                <a:cs typeface="Open Sans" charset="0"/>
              </a:defRPr>
            </a:lvl1pPr>
          </a:lstStyle>
          <a:p>
            <a:fld id="{E7E69083-84D8-4E59-86E6-37E14A15C756}" type="slidenum">
              <a:rPr lang="en-US" smtClean="0"/>
              <a:pPr/>
              <a:t>‹#›</a:t>
            </a:fld>
            <a:endParaRPr lang="en-US"/>
          </a:p>
        </p:txBody>
      </p:sp>
    </p:spTree>
    <p:extLst>
      <p:ext uri="{BB962C8B-B14F-4D97-AF65-F5344CB8AC3E}">
        <p14:creationId xmlns:p14="http://schemas.microsoft.com/office/powerpoint/2010/main" val="403351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0941632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3135328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073044396"/>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633883886"/>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00665593"/>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140112488"/>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184195999"/>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313610847"/>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164995633"/>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645655881"/>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36899739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59331737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38067751"/>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600" b="0">
                <a:solidFill>
                  <a:srgbClr val="575757"/>
                </a:solidFill>
                <a:latin typeface="AvenirNextLTPro-Regular" panose="020B0504020202020204" pitchFamily="34" charset="0"/>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1800" b="1">
                <a:latin typeface="AvenirNextLTPro-Regular" panose="020B0504020202020204" pitchFamily="34" charset="0"/>
              </a:defRPr>
            </a:lvl1pPr>
          </a:lstStyle>
          <a:p>
            <a:r>
              <a:rPr lang="en-US" noProof="0"/>
              <a:t>Click to edit Master title style</a:t>
            </a:r>
          </a:p>
        </p:txBody>
      </p:sp>
    </p:spTree>
    <p:extLst>
      <p:ext uri="{BB962C8B-B14F-4D97-AF65-F5344CB8AC3E}">
        <p14:creationId xmlns:p14="http://schemas.microsoft.com/office/powerpoint/2010/main" val="336446812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566433667"/>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345893329"/>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07348765"/>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162232236"/>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374103961"/>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51816522"/>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1800" b="1">
                <a:latin typeface="AvenirNextLTPro-Regular" panose="020B0504020202020204" pitchFamily="34" charset="0"/>
              </a:defRPr>
            </a:lvl1pPr>
          </a:lstStyle>
          <a:p>
            <a:r>
              <a:rPr lang="en-US" noProof="0"/>
              <a:t>Click to edit Master title style</a:t>
            </a:r>
          </a:p>
        </p:txBody>
      </p:sp>
    </p:spTree>
    <p:extLst>
      <p:ext uri="{BB962C8B-B14F-4D97-AF65-F5344CB8AC3E}">
        <p14:creationId xmlns:p14="http://schemas.microsoft.com/office/powerpoint/2010/main" val="3248607941"/>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91109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858321710"/>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a:t>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a:t>Insert sponsorship mark here</a:t>
            </a:r>
            <a:endParaRPr lang="en-US" noProof="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a:t>Edit Master text styles</a:t>
            </a:r>
          </a:p>
        </p:txBody>
      </p:sp>
      <p:grpSp>
        <p:nvGrpSpPr>
          <p:cNvPr id="20" name="Group 19"/>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44112939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Title, Subhead, Breadcrum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6747-68CA-4361-94F3-864DADDD6DD8}"/>
              </a:ext>
            </a:extLst>
          </p:cNvPr>
          <p:cNvSpPr>
            <a:spLocks noGrp="1"/>
          </p:cNvSpPr>
          <p:nvPr>
            <p:ph type="title"/>
          </p:nvPr>
        </p:nvSpPr>
        <p:spPr/>
        <p:txBody>
          <a:bodyPr anchor="b"/>
          <a:lstStyle/>
          <a:p>
            <a:r>
              <a:rPr lang="en-US"/>
              <a:t>Click to edit Master title style</a:t>
            </a:r>
          </a:p>
        </p:txBody>
      </p:sp>
      <p:sp>
        <p:nvSpPr>
          <p:cNvPr id="3" name="Text Placeholder 8">
            <a:extLst>
              <a:ext uri="{FF2B5EF4-FFF2-40B4-BE49-F238E27FC236}">
                <a16:creationId xmlns:a16="http://schemas.microsoft.com/office/drawing/2014/main" id="{0F546414-F133-4740-AA38-5C1ECE5FA11A}"/>
              </a:ext>
            </a:extLst>
          </p:cNvPr>
          <p:cNvSpPr>
            <a:spLocks noGrp="1"/>
          </p:cNvSpPr>
          <p:nvPr>
            <p:ph type="body" sz="quarter" idx="14"/>
          </p:nvPr>
        </p:nvSpPr>
        <p:spPr>
          <a:xfrm>
            <a:off x="469900" y="1188720"/>
            <a:ext cx="11252200" cy="475488"/>
          </a:xfrm>
        </p:spPr>
        <p:txBody>
          <a:bodyPr vert="horz" lIns="0" tIns="0" rIns="0" bIns="0" rtlCol="0">
            <a:noAutofit/>
          </a:bodyPr>
          <a:lstStyle>
            <a:lvl1pPr marL="0" indent="0">
              <a:buNone/>
              <a:defRPr lang="en-US" sz="1400"/>
            </a:lvl1pPr>
          </a:lstStyle>
          <a:p>
            <a:pPr marL="228600" lvl="0" indent="-228600">
              <a:lnSpc>
                <a:spcPct val="130000"/>
              </a:lnSpc>
            </a:pPr>
            <a:r>
              <a:rPr lang="en-US"/>
              <a:t>Edit Master text styles</a:t>
            </a:r>
          </a:p>
        </p:txBody>
      </p:sp>
      <p:sp>
        <p:nvSpPr>
          <p:cNvPr id="5" name="Text Placeholder 4">
            <a:extLst>
              <a:ext uri="{FF2B5EF4-FFF2-40B4-BE49-F238E27FC236}">
                <a16:creationId xmlns:a16="http://schemas.microsoft.com/office/drawing/2014/main" id="{08CDA913-053B-41DE-91C7-CDD8D7B615FE}"/>
              </a:ext>
            </a:extLst>
          </p:cNvPr>
          <p:cNvSpPr>
            <a:spLocks noGrp="1"/>
          </p:cNvSpPr>
          <p:nvPr>
            <p:ph type="body" sz="quarter" idx="15" hasCustomPrompt="1"/>
          </p:nvPr>
        </p:nvSpPr>
        <p:spPr>
          <a:xfrm>
            <a:off x="469900" y="365760"/>
            <a:ext cx="11252200" cy="173038"/>
          </a:xfrm>
        </p:spPr>
        <p:txBody>
          <a:bodyPr anchor="b"/>
          <a:lstStyle>
            <a:lvl1pPr>
              <a:defRPr sz="900" b="1" cap="all" spc="300" baseline="0">
                <a:solidFill>
                  <a:schemeClr val="bg1">
                    <a:lumMod val="65000"/>
                  </a:schemeClr>
                </a:solidFill>
              </a:defRPr>
            </a:lvl1pPr>
          </a:lstStyle>
          <a:p>
            <a:pPr lvl="0"/>
            <a:r>
              <a:rPr lang="en-US"/>
              <a:t>CLICK TO EDIT BREADCRUMB</a:t>
            </a:r>
          </a:p>
        </p:txBody>
      </p:sp>
    </p:spTree>
    <p:extLst>
      <p:ext uri="{BB962C8B-B14F-4D97-AF65-F5344CB8AC3E}">
        <p14:creationId xmlns:p14="http://schemas.microsoft.com/office/powerpoint/2010/main" val="1122520214"/>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cSld name="Title, Right,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a:t>Click to insert picture</a:t>
            </a:r>
          </a:p>
        </p:txBody>
      </p:sp>
    </p:spTree>
    <p:extLst>
      <p:ext uri="{BB962C8B-B14F-4D97-AF65-F5344CB8AC3E}">
        <p14:creationId xmlns:p14="http://schemas.microsoft.com/office/powerpoint/2010/main" val="1019421504"/>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1_Title, Right,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a:t>Click to insert picture</a:t>
            </a:r>
          </a:p>
        </p:txBody>
      </p:sp>
    </p:spTree>
    <p:extLst>
      <p:ext uri="{BB962C8B-B14F-4D97-AF65-F5344CB8AC3E}">
        <p14:creationId xmlns:p14="http://schemas.microsoft.com/office/powerpoint/2010/main" val="1462824707"/>
      </p:ext>
    </p:extLst>
  </p:cSld>
  <p:clrMapOvr>
    <a:overrideClrMapping bg1="dk1" tx1="lt1" bg2="dk2" tx2="lt2" accent1="accent1" accent2="accent2" accent3="accent3" accent4="accent4" accent5="accent5" accent6="accent6" hlink="hlink" folHlink="folHlink"/>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216914535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a:cs typeface="Arial"/>
              </a:defRPr>
            </a:lvl1pPr>
          </a:lstStyle>
          <a:p>
            <a:endParaRPr/>
          </a:p>
        </p:txBody>
      </p:sp>
      <p:sp>
        <p:nvSpPr>
          <p:cNvPr id="3" name="Holder 3"/>
          <p:cNvSpPr>
            <a:spLocks noGrp="1"/>
          </p:cNvSpPr>
          <p:nvPr>
            <p:ph sz="half" idx="2"/>
          </p:nvPr>
        </p:nvSpPr>
        <p:spPr>
          <a:xfrm>
            <a:off x="1478186" y="1825625"/>
            <a:ext cx="4370070" cy="37541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sz="half" idx="3"/>
          </p:nvPr>
        </p:nvSpPr>
        <p:spPr>
          <a:xfrm>
            <a:off x="9201148" y="1973278"/>
            <a:ext cx="2605404" cy="4199255"/>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defRPr sz="650" b="0" i="0">
                <a:solidFill>
                  <a:srgbClr val="A7A8AA"/>
                </a:solidFill>
                <a:latin typeface="Arial"/>
                <a:cs typeface="Arial"/>
              </a:defRPr>
            </a:lvl1pPr>
          </a:lstStyle>
          <a:p>
            <a:pPr marL="12700">
              <a:lnSpc>
                <a:spcPct val="100000"/>
              </a:lnSpc>
              <a:spcBef>
                <a:spcPts val="35"/>
              </a:spcBef>
            </a:pPr>
            <a:endParaRPr spc="-5"/>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2B0F220-5CC2-49D0-A239-343D3E934B7F}" type="datetime1">
              <a:rPr lang="en-US" smtClean="0"/>
              <a:t>4/9/2024</a:t>
            </a:fld>
            <a:endParaRPr lang="en-US"/>
          </a:p>
        </p:txBody>
      </p:sp>
      <p:sp>
        <p:nvSpPr>
          <p:cNvPr id="7" name="Holder 7"/>
          <p:cNvSpPr>
            <a:spLocks noGrp="1"/>
          </p:cNvSpPr>
          <p:nvPr>
            <p:ph type="sldNum" sz="quarter" idx="7"/>
          </p:nvPr>
        </p:nvSpPr>
        <p:spPr/>
        <p:txBody>
          <a:bodyPr lIns="0" tIns="0" rIns="0" bIns="0"/>
          <a:lstStyle>
            <a:lvl1pPr>
              <a:defRPr sz="650" b="0" i="0">
                <a:solidFill>
                  <a:srgbClr val="75787B"/>
                </a:solidFill>
                <a:latin typeface="Arial"/>
                <a:cs typeface="Arial"/>
              </a:defRPr>
            </a:lvl1pPr>
          </a:lstStyle>
          <a:p>
            <a:pPr marL="71120">
              <a:lnSpc>
                <a:spcPct val="100000"/>
              </a:lnSpc>
              <a:spcBef>
                <a:spcPts val="35"/>
              </a:spcBef>
            </a:pPr>
            <a:fld id="{81D60167-4931-47E6-BA6A-407CBD079E47}" type="slidenum">
              <a:rPr spc="-5" dirty="0"/>
              <a:t>‹#›</a:t>
            </a:fld>
            <a:endParaRPr spc="-5"/>
          </a:p>
        </p:txBody>
      </p:sp>
    </p:spTree>
    <p:extLst>
      <p:ext uri="{BB962C8B-B14F-4D97-AF65-F5344CB8AC3E}">
        <p14:creationId xmlns:p14="http://schemas.microsoft.com/office/powerpoint/2010/main" val="304673578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itle 1">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469900" y="729757"/>
            <a:ext cx="11252200" cy="648282"/>
          </a:xfrm>
          <a:prstGeom prst="rect">
            <a:avLst/>
          </a:prstGeom>
        </p:spPr>
        <p:txBody>
          <a:bodyPr vert="horz" lIns="0" tIns="0" rIns="0" bIns="0" rtlCol="0" anchor="t" anchorCtr="0">
            <a:noAutofit/>
          </a:bodyPr>
          <a:lstStyle>
            <a:lvl1pPr>
              <a:defRPr sz="2400"/>
            </a:lvl1pPr>
          </a:lstStyle>
          <a:p>
            <a:r>
              <a:rPr lang="en-US" noProof="0"/>
              <a:t>Click to edit Master title style</a:t>
            </a:r>
          </a:p>
        </p:txBody>
      </p:sp>
    </p:spTree>
    <p:extLst>
      <p:ext uri="{BB962C8B-B14F-4D97-AF65-F5344CB8AC3E}">
        <p14:creationId xmlns:p14="http://schemas.microsoft.com/office/powerpoint/2010/main" val="4274691589"/>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 | PRIMARY TITLE SUBTITLE">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965200" y="501525"/>
            <a:ext cx="10756900" cy="192160"/>
          </a:xfrm>
          <a:prstGeom prst="rect">
            <a:avLst/>
          </a:prstGeom>
        </p:spPr>
        <p:txBody>
          <a:bodyPr lIns="0" tIns="0" rIns="0" bIns="0">
            <a:noAutofit/>
          </a:bodyPr>
          <a:lstStyle>
            <a:lvl1pPr marL="0" indent="0">
              <a:buNone/>
              <a:defRPr sz="1100" b="0" spc="100" baseline="0">
                <a:solidFill>
                  <a:srgbClr val="57575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noProof="0"/>
              <a:t>CLICK TO ADD SUBTITLE</a:t>
            </a:r>
          </a:p>
        </p:txBody>
      </p:sp>
      <p:sp>
        <p:nvSpPr>
          <p:cNvPr id="9" name="Title Placeholder 1"/>
          <p:cNvSpPr>
            <a:spLocks noGrp="1"/>
          </p:cNvSpPr>
          <p:nvPr>
            <p:ph type="title" hasCustomPrompt="1"/>
          </p:nvPr>
        </p:nvSpPr>
        <p:spPr>
          <a:xfrm>
            <a:off x="965200" y="171363"/>
            <a:ext cx="10756900" cy="334102"/>
          </a:xfrm>
          <a:prstGeom prst="rect">
            <a:avLst/>
          </a:prstGeom>
        </p:spPr>
        <p:txBody>
          <a:bodyPr vert="horz" lIns="0" tIns="0" rIns="0" bIns="0" rtlCol="0" anchor="t" anchorCtr="0">
            <a:noAutofit/>
          </a:bodyPr>
          <a:lstStyle>
            <a:lvl1pPr>
              <a:defRPr sz="2000" spc="100" baseline="0"/>
            </a:lvl1pPr>
          </a:lstStyle>
          <a:p>
            <a:r>
              <a:rPr lang="en-US" noProof="0"/>
              <a:t>CLICK TO EDIT MASTER TITLE STYLE</a:t>
            </a:r>
          </a:p>
        </p:txBody>
      </p:sp>
    </p:spTree>
    <p:extLst>
      <p:ext uri="{BB962C8B-B14F-4D97-AF65-F5344CB8AC3E}">
        <p14:creationId xmlns:p14="http://schemas.microsoft.com/office/powerpoint/2010/main" val="1530829752"/>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a:lvl1pPr>
          </a:lstStyle>
          <a:p>
            <a:r>
              <a:rPr lang="en-US"/>
              <a:t>CLICK TO EDIT MASTER TITLE STYLE</a:t>
            </a:r>
          </a:p>
        </p:txBody>
      </p:sp>
    </p:spTree>
    <p:extLst>
      <p:ext uri="{BB962C8B-B14F-4D97-AF65-F5344CB8AC3E}">
        <p14:creationId xmlns:p14="http://schemas.microsoft.com/office/powerpoint/2010/main" val="4034543300"/>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0" y="4762"/>
            <a:ext cx="8398933" cy="663575"/>
          </a:xfrm>
          <a:prstGeom prst="rect">
            <a:avLst/>
          </a:prstGeom>
          <a:noFill/>
          <a:ln>
            <a:noFill/>
          </a:ln>
        </p:spPr>
        <p:txBody>
          <a:bodyPr/>
          <a:lstStyle>
            <a:lvl1pPr>
              <a:defRPr b="1">
                <a:latin typeface="Arial" panose="020B0604020202020204" pitchFamily="34" charset="0"/>
                <a:ea typeface="Verdana" panose="020B0604030504040204" pitchFamily="34" charset="0"/>
                <a:cs typeface="Arial" panose="020B0604020202020204" pitchFamily="34" charset="0"/>
              </a:defRPr>
            </a:lvl1pPr>
          </a:lstStyle>
          <a:p>
            <a:pPr lvl="0"/>
            <a:r>
              <a:rPr lang="en-US"/>
              <a:t>Click to edit Master title style</a:t>
            </a:r>
          </a:p>
        </p:txBody>
      </p:sp>
      <p:sp>
        <p:nvSpPr>
          <p:cNvPr id="7" name="Date Placeholder 3">
            <a:extLst>
              <a:ext uri="{FF2B5EF4-FFF2-40B4-BE49-F238E27FC236}">
                <a16:creationId xmlns:a16="http://schemas.microsoft.com/office/drawing/2014/main" id="{2DBD4533-03A1-4CBC-A673-99BE6C037865}"/>
              </a:ext>
            </a:extLst>
          </p:cNvPr>
          <p:cNvSpPr>
            <a:spLocks noGrp="1"/>
          </p:cNvSpPr>
          <p:nvPr>
            <p:ph type="dt" sz="half" idx="2"/>
          </p:nvPr>
        </p:nvSpPr>
        <p:spPr>
          <a:xfrm>
            <a:off x="609600" y="6488329"/>
            <a:ext cx="2844800" cy="365125"/>
          </a:xfrm>
          <a:prstGeom prst="rect">
            <a:avLst/>
          </a:prstGeom>
          <a:ln>
            <a:noFill/>
          </a:ln>
        </p:spPr>
        <p:txBody>
          <a:bodyPr vert="horz" wrap="square" lIns="91440" tIns="45720" rIns="91440" bIns="45720" numCol="1" anchor="ctr" anchorCtr="0" compatLnSpc="1">
            <a:prstTxWarp prst="textNoShape">
              <a:avLst/>
            </a:prstTxWarp>
          </a:bodyPr>
          <a:lstStyle>
            <a:lvl1pPr>
              <a:defRPr sz="700">
                <a:solidFill>
                  <a:srgbClr val="898989"/>
                </a:solidFill>
                <a:latin typeface="Arial" panose="020B0604020202020204" pitchFamily="34" charset="0"/>
                <a:ea typeface="Verdana" panose="020B0604030504040204" pitchFamily="34" charset="0"/>
                <a:cs typeface="Arial" panose="020B0604020202020204" pitchFamily="34" charset="0"/>
              </a:defRPr>
            </a:lvl1pPr>
          </a:lstStyle>
          <a:p>
            <a:pPr>
              <a:defRPr/>
            </a:pPr>
            <a:fld id="{9016BE12-D09A-477C-ADAD-B200DA0B27A5}" type="datetime1">
              <a:rPr lang="en-US" smtClean="0"/>
              <a:t>4/9/2024</a:t>
            </a:fld>
            <a:endParaRPr lang="en-US"/>
          </a:p>
        </p:txBody>
      </p:sp>
      <p:sp>
        <p:nvSpPr>
          <p:cNvPr id="9" name="Footer Placeholder 4">
            <a:extLst>
              <a:ext uri="{FF2B5EF4-FFF2-40B4-BE49-F238E27FC236}">
                <a16:creationId xmlns:a16="http://schemas.microsoft.com/office/drawing/2014/main" id="{3B91E601-0486-4EF6-95EE-5AEA15BF6DB4}"/>
              </a:ext>
            </a:extLst>
          </p:cNvPr>
          <p:cNvSpPr>
            <a:spLocks noGrp="1"/>
          </p:cNvSpPr>
          <p:nvPr>
            <p:ph type="ftr" sz="quarter" idx="3"/>
          </p:nvPr>
        </p:nvSpPr>
        <p:spPr>
          <a:xfrm>
            <a:off x="3888318" y="6488329"/>
            <a:ext cx="4320116" cy="365125"/>
          </a:xfrm>
          <a:prstGeom prst="rect">
            <a:avLst/>
          </a:prstGeom>
        </p:spPr>
        <p:txBody>
          <a:bodyPr vert="horz" wrap="square" lIns="91440" tIns="45720" rIns="91440" bIns="45720" numCol="1" anchor="ctr" anchorCtr="0" compatLnSpc="1">
            <a:prstTxWarp prst="textNoShape">
              <a:avLst/>
            </a:prstTxWarp>
          </a:bodyPr>
          <a:lstStyle>
            <a:lvl1pPr algn="ctr">
              <a:defRPr sz="700">
                <a:solidFill>
                  <a:srgbClr val="898989"/>
                </a:solidFill>
                <a:latin typeface="Arial" panose="020B0604020202020204" pitchFamily="34" charset="0"/>
                <a:ea typeface="Verdana" panose="020B0604030504040204" pitchFamily="34" charset="0"/>
                <a:cs typeface="Arial" panose="020B0604020202020204" pitchFamily="34" charset="0"/>
              </a:defRPr>
            </a:lvl1pPr>
          </a:lstStyle>
          <a:p>
            <a:pPr>
              <a:defRPr/>
            </a:pPr>
            <a:endParaRPr lang="en-US"/>
          </a:p>
        </p:txBody>
      </p:sp>
      <p:sp>
        <p:nvSpPr>
          <p:cNvPr id="10" name="Slide Number Placeholder 5">
            <a:extLst>
              <a:ext uri="{FF2B5EF4-FFF2-40B4-BE49-F238E27FC236}">
                <a16:creationId xmlns:a16="http://schemas.microsoft.com/office/drawing/2014/main" id="{795F5E67-B935-4065-8638-BCF15E9D65BC}"/>
              </a:ext>
            </a:extLst>
          </p:cNvPr>
          <p:cNvSpPr>
            <a:spLocks noGrp="1"/>
          </p:cNvSpPr>
          <p:nvPr>
            <p:ph type="sldNum" sz="quarter" idx="4"/>
          </p:nvPr>
        </p:nvSpPr>
        <p:spPr>
          <a:xfrm>
            <a:off x="8737600" y="6488329"/>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700">
                <a:solidFill>
                  <a:srgbClr val="898989"/>
                </a:solidFill>
                <a:latin typeface="Arial" panose="020B0604020202020204" pitchFamily="34" charset="0"/>
                <a:ea typeface="Verdana" panose="020B0604030504040204" pitchFamily="34" charset="0"/>
                <a:cs typeface="Arial" panose="020B0604020202020204" pitchFamily="34" charset="0"/>
              </a:defRPr>
            </a:lvl1pPr>
          </a:lstStyle>
          <a:p>
            <a:fld id="{0B6B543C-5E28-2649-9B73-74B7062611A0}" type="slidenum">
              <a:rPr lang="en-US" altLang="en-US" smtClean="0"/>
              <a:pPr/>
              <a:t>‹#›</a:t>
            </a:fld>
            <a:endParaRPr lang="en-US" altLang="en-US"/>
          </a:p>
        </p:txBody>
      </p:sp>
    </p:spTree>
    <p:extLst>
      <p:ext uri="{BB962C8B-B14F-4D97-AF65-F5344CB8AC3E}">
        <p14:creationId xmlns:p14="http://schemas.microsoft.com/office/powerpoint/2010/main" val="2402583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2"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95661016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484717" y="460418"/>
            <a:ext cx="10972800" cy="606426"/>
          </a:xfrm>
        </p:spPr>
        <p:txBody>
          <a:bodyPr>
            <a:noAutofit/>
          </a:bodyPr>
          <a:lstStyle>
            <a:lvl1pPr algn="l" defTabSz="1214962" rtl="0" eaLnBrk="1" latinLnBrk="0" hangingPunct="1">
              <a:lnSpc>
                <a:spcPct val="100000"/>
              </a:lnSpc>
              <a:spcBef>
                <a:spcPct val="0"/>
              </a:spcBef>
              <a:buNone/>
              <a:defRPr lang="en-US" sz="3208" b="0" kern="1200" dirty="0">
                <a:solidFill>
                  <a:schemeClr val="bg2"/>
                </a:solidFill>
                <a:latin typeface="+mj-lt"/>
                <a:ea typeface="+mj-ea"/>
                <a:cs typeface="Arial" panose="020B0604020202020204" pitchFamily="34" charset="0"/>
              </a:defRPr>
            </a:lvl1pPr>
          </a:lstStyle>
          <a:p>
            <a:r>
              <a:rPr lang="en-US"/>
              <a:t>Click to edit Master title style</a:t>
            </a:r>
          </a:p>
        </p:txBody>
      </p:sp>
      <p:sp>
        <p:nvSpPr>
          <p:cNvPr id="4" name="Content Placeholder 2"/>
          <p:cNvSpPr>
            <a:spLocks noGrp="1"/>
          </p:cNvSpPr>
          <p:nvPr>
            <p:ph idx="1"/>
          </p:nvPr>
        </p:nvSpPr>
        <p:spPr>
          <a:xfrm>
            <a:off x="491067" y="1067900"/>
            <a:ext cx="10972800" cy="409575"/>
          </a:xfrm>
        </p:spPr>
        <p:txBody>
          <a:bodyPr>
            <a:noAutofit/>
          </a:bodyPr>
          <a:lstStyle>
            <a:lvl1pPr marL="0" indent="0" algn="l" defTabSz="1214962" rtl="0" eaLnBrk="1" latinLnBrk="0" hangingPunct="1">
              <a:spcBef>
                <a:spcPct val="20000"/>
              </a:spcBef>
              <a:buFont typeface="Arial" pitchFamily="34" charset="0"/>
              <a:buNone/>
              <a:defRPr lang="en-US" sz="1604" b="1" kern="1200" dirty="0" smtClean="0">
                <a:solidFill>
                  <a:schemeClr val="accent1"/>
                </a:solidFill>
                <a:latin typeface="+mn-lt"/>
                <a:ea typeface="+mn-ea"/>
                <a:cs typeface="Arial" panose="020B0604020202020204" pitchFamily="34" charset="0"/>
              </a:defRPr>
            </a:lvl1pPr>
            <a:lvl2pPr marL="303741" indent="-303741" algn="l" defTabSz="1214962" rtl="0" eaLnBrk="1" latinLnBrk="0" hangingPunct="1">
              <a:spcBef>
                <a:spcPct val="20000"/>
              </a:spcBef>
              <a:buFont typeface="Arial" pitchFamily="34" charset="0"/>
              <a:buChar char="•"/>
              <a:defRPr lang="en-US" sz="2707" kern="1200" dirty="0" smtClean="0">
                <a:solidFill>
                  <a:schemeClr val="tx1"/>
                </a:solidFill>
                <a:latin typeface="+mn-lt"/>
                <a:ea typeface="+mn-ea"/>
                <a:cs typeface="+mn-cs"/>
              </a:defRPr>
            </a:lvl2pPr>
            <a:lvl3pPr marL="833176" indent="-455603">
              <a:defRPr lang="en-US" sz="2707" kern="1200" dirty="0" smtClean="0">
                <a:solidFill>
                  <a:schemeClr val="tx1"/>
                </a:solidFill>
                <a:latin typeface="+mn-lt"/>
                <a:ea typeface="+mn-ea"/>
                <a:cs typeface="+mn-cs"/>
              </a:defRPr>
            </a:lvl3pPr>
            <a:lvl4pPr marL="1292998" indent="-455603">
              <a:defRPr/>
            </a:lvl4pPr>
          </a:lstStyle>
          <a:p>
            <a:pPr lvl="0"/>
            <a:r>
              <a:rPr lang="en-US"/>
              <a:t>Click to edit Master text styles</a:t>
            </a:r>
          </a:p>
        </p:txBody>
      </p:sp>
      <p:sp>
        <p:nvSpPr>
          <p:cNvPr id="5" name="Rectangle 4"/>
          <p:cNvSpPr/>
          <p:nvPr userDrawn="1"/>
        </p:nvSpPr>
        <p:spPr>
          <a:xfrm>
            <a:off x="0" y="6280733"/>
            <a:ext cx="12192000" cy="59266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121491" tIns="60734" rIns="121491" bIns="60734" rtlCol="0" anchor="ctr"/>
          <a:lstStyle/>
          <a:p>
            <a:pPr algn="ctr"/>
            <a:endParaRPr lang="en-US" sz="1805"/>
          </a:p>
        </p:txBody>
      </p:sp>
      <p:sp>
        <p:nvSpPr>
          <p:cNvPr id="6" name="Slide Number Placeholder 5"/>
          <p:cNvSpPr txBox="1">
            <a:spLocks/>
          </p:cNvSpPr>
          <p:nvPr userDrawn="1"/>
        </p:nvSpPr>
        <p:spPr>
          <a:xfrm>
            <a:off x="484717" y="6550878"/>
            <a:ext cx="3160416" cy="165092"/>
          </a:xfrm>
          <a:prstGeom prst="rect">
            <a:avLst/>
          </a:prstGeom>
        </p:spPr>
        <p:txBody>
          <a:bodyPr vert="horz" lIns="0" tIns="0" rIns="0" bIns="0" rtlCol="0" anchor="ctr" anchorCtr="0"/>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4962" rtl="0" eaLnBrk="1" fontAlgn="auto" latinLnBrk="0" hangingPunct="1">
              <a:lnSpc>
                <a:spcPct val="100000"/>
              </a:lnSpc>
              <a:spcBef>
                <a:spcPts val="0"/>
              </a:spcBef>
              <a:spcAft>
                <a:spcPts val="0"/>
              </a:spcAft>
              <a:buClrTx/>
              <a:buSzTx/>
              <a:buFontTx/>
              <a:buNone/>
              <a:tabLst/>
              <a:defRPr/>
            </a:pPr>
            <a:fld id="{275BAEB0-9CF5-46A3-9FA9-B8F172252491}" type="slidenum">
              <a:rPr lang="en-US" sz="902" smtClean="0">
                <a:solidFill>
                  <a:srgbClr val="FFFFFF"/>
                </a:solidFill>
                <a:latin typeface="Arial" panose="020B0604020202020204" pitchFamily="34" charset="0"/>
                <a:cs typeface="Arial" panose="020B0604020202020204" pitchFamily="34" charset="0"/>
              </a:rPr>
              <a:pPr marL="0" marR="0" lvl="0" indent="0" algn="l" defTabSz="1214962" rtl="0" eaLnBrk="1" fontAlgn="auto" latinLnBrk="0" hangingPunct="1">
                <a:lnSpc>
                  <a:spcPct val="100000"/>
                </a:lnSpc>
                <a:spcBef>
                  <a:spcPts val="0"/>
                </a:spcBef>
                <a:spcAft>
                  <a:spcPts val="0"/>
                </a:spcAft>
                <a:buClrTx/>
                <a:buSzTx/>
                <a:buFontTx/>
                <a:buNone/>
                <a:tabLst/>
                <a:defRPr/>
              </a:pPr>
              <a:t>‹#›</a:t>
            </a:fld>
            <a:r>
              <a:rPr lang="en-US" sz="902">
                <a:solidFill>
                  <a:srgbClr val="FFFFFF"/>
                </a:solidFill>
                <a:latin typeface="Arial" panose="020B0604020202020204" pitchFamily="34" charset="0"/>
                <a:cs typeface="Arial" panose="020B0604020202020204" pitchFamily="34" charset="0"/>
              </a:rPr>
              <a:t>    </a:t>
            </a:r>
            <a:r>
              <a:rPr kumimoji="0" lang="en-US" sz="902"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Deloitte</a:t>
            </a:r>
            <a:r>
              <a:rPr kumimoji="0" lang="en-US" sz="902"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 |  Dropbox</a:t>
            </a:r>
          </a:p>
        </p:txBody>
      </p:sp>
    </p:spTree>
    <p:extLst>
      <p:ext uri="{BB962C8B-B14F-4D97-AF65-F5344CB8AC3E}">
        <p14:creationId xmlns:p14="http://schemas.microsoft.com/office/powerpoint/2010/main" val="168992117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1 – Title and Bullets">
  <p:cSld name="1 – Title and Bullet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08267" y="290200"/>
            <a:ext cx="10975500" cy="1112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4000"/>
              <a:buFont typeface="Proxima Nova"/>
              <a:buNone/>
              <a:defRPr sz="4000" b="1" i="0" u="none" strike="noStrike" cap="none">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500"/>
              <a:buFont typeface="Proxima Nova"/>
              <a:buNone/>
              <a:defRPr sz="1900" b="1">
                <a:latin typeface="Proxima Nova"/>
                <a:ea typeface="Proxima Nova"/>
                <a:cs typeface="Proxima Nova"/>
                <a:sym typeface="Proxima Nova"/>
              </a:defRPr>
            </a:lvl2pPr>
            <a:lvl3pPr lvl="2" algn="l">
              <a:lnSpc>
                <a:spcPct val="100000"/>
              </a:lnSpc>
              <a:spcBef>
                <a:spcPts val="0"/>
              </a:spcBef>
              <a:spcAft>
                <a:spcPts val="0"/>
              </a:spcAft>
              <a:buSzPts val="1500"/>
              <a:buFont typeface="Proxima Nova"/>
              <a:buNone/>
              <a:defRPr sz="1900" b="1">
                <a:latin typeface="Proxima Nova"/>
                <a:ea typeface="Proxima Nova"/>
                <a:cs typeface="Proxima Nova"/>
                <a:sym typeface="Proxima Nova"/>
              </a:defRPr>
            </a:lvl3pPr>
            <a:lvl4pPr lvl="3" algn="l">
              <a:lnSpc>
                <a:spcPct val="100000"/>
              </a:lnSpc>
              <a:spcBef>
                <a:spcPts val="0"/>
              </a:spcBef>
              <a:spcAft>
                <a:spcPts val="0"/>
              </a:spcAft>
              <a:buSzPts val="1500"/>
              <a:buFont typeface="Proxima Nova"/>
              <a:buNone/>
              <a:defRPr sz="1900" b="1">
                <a:latin typeface="Proxima Nova"/>
                <a:ea typeface="Proxima Nova"/>
                <a:cs typeface="Proxima Nova"/>
                <a:sym typeface="Proxima Nova"/>
              </a:defRPr>
            </a:lvl4pPr>
            <a:lvl5pPr lvl="4" algn="l">
              <a:lnSpc>
                <a:spcPct val="100000"/>
              </a:lnSpc>
              <a:spcBef>
                <a:spcPts val="0"/>
              </a:spcBef>
              <a:spcAft>
                <a:spcPts val="0"/>
              </a:spcAft>
              <a:buSzPts val="1500"/>
              <a:buFont typeface="Proxima Nova"/>
              <a:buNone/>
              <a:defRPr sz="1900" b="1">
                <a:latin typeface="Proxima Nova"/>
                <a:ea typeface="Proxima Nova"/>
                <a:cs typeface="Proxima Nova"/>
                <a:sym typeface="Proxima Nova"/>
              </a:defRPr>
            </a:lvl5pPr>
            <a:lvl6pPr lvl="5" algn="l">
              <a:lnSpc>
                <a:spcPct val="100000"/>
              </a:lnSpc>
              <a:spcBef>
                <a:spcPts val="0"/>
              </a:spcBef>
              <a:spcAft>
                <a:spcPts val="0"/>
              </a:spcAft>
              <a:buSzPts val="1500"/>
              <a:buFont typeface="Proxima Nova"/>
              <a:buNone/>
              <a:defRPr sz="1900" b="1">
                <a:latin typeface="Proxima Nova"/>
                <a:ea typeface="Proxima Nova"/>
                <a:cs typeface="Proxima Nova"/>
                <a:sym typeface="Proxima Nova"/>
              </a:defRPr>
            </a:lvl6pPr>
            <a:lvl7pPr lvl="6" algn="l">
              <a:lnSpc>
                <a:spcPct val="100000"/>
              </a:lnSpc>
              <a:spcBef>
                <a:spcPts val="0"/>
              </a:spcBef>
              <a:spcAft>
                <a:spcPts val="0"/>
              </a:spcAft>
              <a:buSzPts val="1500"/>
              <a:buFont typeface="Proxima Nova"/>
              <a:buNone/>
              <a:defRPr sz="1900" b="1">
                <a:latin typeface="Proxima Nova"/>
                <a:ea typeface="Proxima Nova"/>
                <a:cs typeface="Proxima Nova"/>
                <a:sym typeface="Proxima Nova"/>
              </a:defRPr>
            </a:lvl7pPr>
            <a:lvl8pPr lvl="7" algn="l">
              <a:lnSpc>
                <a:spcPct val="100000"/>
              </a:lnSpc>
              <a:spcBef>
                <a:spcPts val="0"/>
              </a:spcBef>
              <a:spcAft>
                <a:spcPts val="0"/>
              </a:spcAft>
              <a:buSzPts val="1500"/>
              <a:buFont typeface="Proxima Nova"/>
              <a:buNone/>
              <a:defRPr sz="1900" b="1">
                <a:latin typeface="Proxima Nova"/>
                <a:ea typeface="Proxima Nova"/>
                <a:cs typeface="Proxima Nova"/>
                <a:sym typeface="Proxima Nova"/>
              </a:defRPr>
            </a:lvl8pPr>
            <a:lvl9pPr lvl="8" algn="l">
              <a:lnSpc>
                <a:spcPct val="100000"/>
              </a:lnSpc>
              <a:spcBef>
                <a:spcPts val="0"/>
              </a:spcBef>
              <a:spcAft>
                <a:spcPts val="0"/>
              </a:spcAft>
              <a:buSzPts val="1500"/>
              <a:buFont typeface="Proxima Nova"/>
              <a:buNone/>
              <a:defRPr sz="1900" b="1">
                <a:latin typeface="Proxima Nova"/>
                <a:ea typeface="Proxima Nova"/>
                <a:cs typeface="Proxima Nova"/>
                <a:sym typeface="Proxima Nova"/>
              </a:defRPr>
            </a:lvl9pPr>
          </a:lstStyle>
          <a:p>
            <a:endParaRPr/>
          </a:p>
        </p:txBody>
      </p:sp>
      <p:sp>
        <p:nvSpPr>
          <p:cNvPr id="27" name="Google Shape;27;p5"/>
          <p:cNvSpPr txBox="1">
            <a:spLocks noGrp="1"/>
          </p:cNvSpPr>
          <p:nvPr>
            <p:ph type="body" idx="1"/>
          </p:nvPr>
        </p:nvSpPr>
        <p:spPr>
          <a:xfrm>
            <a:off x="608267" y="1403000"/>
            <a:ext cx="9088500" cy="49533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1300"/>
              </a:spcBef>
              <a:spcAft>
                <a:spcPts val="0"/>
              </a:spcAft>
              <a:buClr>
                <a:schemeClr val="lt2"/>
              </a:buClr>
              <a:buSzPts val="1500"/>
              <a:buFont typeface="Proxima Nova"/>
              <a:buChar char="•"/>
              <a:defRPr>
                <a:latin typeface="Proxima Nova"/>
                <a:ea typeface="Proxima Nova"/>
                <a:cs typeface="Proxima Nova"/>
                <a:sym typeface="Proxima Nova"/>
              </a:defRPr>
            </a:lvl1pPr>
            <a:lvl2pPr marL="914400" lvl="1" indent="-311150" algn="l">
              <a:lnSpc>
                <a:spcPct val="115000"/>
              </a:lnSpc>
              <a:spcBef>
                <a:spcPts val="0"/>
              </a:spcBef>
              <a:spcAft>
                <a:spcPts val="0"/>
              </a:spcAft>
              <a:buClr>
                <a:srgbClr val="AEB3B7"/>
              </a:buClr>
              <a:buSzPts val="1300"/>
              <a:buFont typeface="Proxima Nova"/>
              <a:buChar char="‒"/>
              <a:defRPr sz="1300">
                <a:latin typeface="Proxima Nova"/>
                <a:ea typeface="Proxima Nova"/>
                <a:cs typeface="Proxima Nova"/>
                <a:sym typeface="Proxima Nova"/>
              </a:defRPr>
            </a:lvl2pPr>
            <a:lvl3pPr marL="1371600" lvl="2" indent="-311150" algn="l">
              <a:lnSpc>
                <a:spcPct val="115000"/>
              </a:lnSpc>
              <a:spcBef>
                <a:spcPts val="0"/>
              </a:spcBef>
              <a:spcAft>
                <a:spcPts val="0"/>
              </a:spcAft>
              <a:buClr>
                <a:srgbClr val="AEB3B7"/>
              </a:buClr>
              <a:buSzPts val="1300"/>
              <a:buFont typeface="Proxima Nova"/>
              <a:buChar char="‣"/>
              <a:defRPr sz="1300">
                <a:latin typeface="Proxima Nova"/>
                <a:ea typeface="Proxima Nova"/>
                <a:cs typeface="Proxima Nova"/>
                <a:sym typeface="Proxima Nova"/>
              </a:defRPr>
            </a:lvl3pPr>
            <a:lvl4pPr marL="1828800" lvl="3" indent="-330200" algn="l">
              <a:lnSpc>
                <a:spcPct val="115000"/>
              </a:lnSpc>
              <a:spcBef>
                <a:spcPts val="0"/>
              </a:spcBef>
              <a:spcAft>
                <a:spcPts val="0"/>
              </a:spcAft>
              <a:buClr>
                <a:schemeClr val="lt2"/>
              </a:buClr>
              <a:buSzPts val="1600"/>
              <a:buFont typeface="Proxima Nova"/>
              <a:buChar char="•"/>
              <a:defRPr sz="1600" b="1">
                <a:latin typeface="Proxima Nova"/>
                <a:ea typeface="Proxima Nova"/>
                <a:cs typeface="Proxima Nova"/>
                <a:sym typeface="Proxima Nova"/>
              </a:defRPr>
            </a:lvl4pPr>
            <a:lvl5pPr marL="2286000" lvl="4" indent="-311150" algn="l">
              <a:lnSpc>
                <a:spcPct val="115000"/>
              </a:lnSpc>
              <a:spcBef>
                <a:spcPts val="0"/>
              </a:spcBef>
              <a:spcAft>
                <a:spcPts val="0"/>
              </a:spcAft>
              <a:buClr>
                <a:srgbClr val="AEB3B7"/>
              </a:buClr>
              <a:buSzPts val="1300"/>
              <a:buFont typeface="Proxima Nova"/>
              <a:buChar char="‒"/>
              <a:defRPr sz="1300">
                <a:latin typeface="Proxima Nova"/>
                <a:ea typeface="Proxima Nova"/>
                <a:cs typeface="Proxima Nova"/>
                <a:sym typeface="Proxima Nova"/>
              </a:defRPr>
            </a:lvl5pPr>
            <a:lvl6pPr marL="2743200" lvl="5" indent="-311150" algn="l">
              <a:lnSpc>
                <a:spcPct val="115000"/>
              </a:lnSpc>
              <a:spcBef>
                <a:spcPts val="0"/>
              </a:spcBef>
              <a:spcAft>
                <a:spcPts val="0"/>
              </a:spcAft>
              <a:buClr>
                <a:srgbClr val="AEB3B7"/>
              </a:buClr>
              <a:buSzPts val="1300"/>
              <a:buFont typeface="Proxima Nova"/>
              <a:buChar char="‣"/>
              <a:defRPr sz="1300">
                <a:latin typeface="Proxima Nova"/>
                <a:ea typeface="Proxima Nova"/>
                <a:cs typeface="Proxima Nova"/>
                <a:sym typeface="Proxima Nova"/>
              </a:defRPr>
            </a:lvl6pPr>
            <a:lvl7pPr marL="3200400" lvl="6" indent="-311150" algn="l">
              <a:lnSpc>
                <a:spcPct val="115000"/>
              </a:lnSpc>
              <a:spcBef>
                <a:spcPts val="0"/>
              </a:spcBef>
              <a:spcAft>
                <a:spcPts val="0"/>
              </a:spcAft>
              <a:buClr>
                <a:schemeClr val="lt2"/>
              </a:buClr>
              <a:buSzPts val="1300"/>
              <a:buFont typeface="Proxima Nova"/>
              <a:buChar char="●"/>
              <a:defRPr sz="1300">
                <a:latin typeface="Proxima Nova"/>
                <a:ea typeface="Proxima Nova"/>
                <a:cs typeface="Proxima Nova"/>
                <a:sym typeface="Proxima Nova"/>
              </a:defRPr>
            </a:lvl7pPr>
            <a:lvl8pPr marL="3657600" lvl="7" indent="-311150" algn="l">
              <a:lnSpc>
                <a:spcPct val="115000"/>
              </a:lnSpc>
              <a:spcBef>
                <a:spcPts val="0"/>
              </a:spcBef>
              <a:spcAft>
                <a:spcPts val="0"/>
              </a:spcAft>
              <a:buClr>
                <a:schemeClr val="lt2"/>
              </a:buClr>
              <a:buSzPts val="1300"/>
              <a:buFont typeface="Proxima Nova"/>
              <a:buChar char="○"/>
              <a:defRPr sz="1300">
                <a:latin typeface="Proxima Nova"/>
                <a:ea typeface="Proxima Nova"/>
                <a:cs typeface="Proxima Nova"/>
                <a:sym typeface="Proxima Nova"/>
              </a:defRPr>
            </a:lvl8pPr>
            <a:lvl9pPr marL="4114800" lvl="8" indent="-311150" algn="l">
              <a:lnSpc>
                <a:spcPct val="115000"/>
              </a:lnSpc>
              <a:spcBef>
                <a:spcPts val="0"/>
              </a:spcBef>
              <a:spcAft>
                <a:spcPts val="0"/>
              </a:spcAft>
              <a:buClr>
                <a:schemeClr val="lt2"/>
              </a:buClr>
              <a:buSzPts val="1300"/>
              <a:buFont typeface="Proxima Nova"/>
              <a:buChar char="■"/>
              <a:defRPr sz="1300">
                <a:latin typeface="Proxima Nova"/>
                <a:ea typeface="Proxima Nova"/>
                <a:cs typeface="Proxima Nova"/>
                <a:sym typeface="Proxima Nova"/>
              </a:defRPr>
            </a:lvl9pPr>
          </a:lstStyle>
          <a:p>
            <a:endParaRPr/>
          </a:p>
        </p:txBody>
      </p:sp>
      <p:sp>
        <p:nvSpPr>
          <p:cNvPr id="28" name="Google Shape;28;p5"/>
          <p:cNvSpPr txBox="1">
            <a:spLocks noGrp="1"/>
          </p:cNvSpPr>
          <p:nvPr>
            <p:ph type="sldNum" idx="12"/>
          </p:nvPr>
        </p:nvSpPr>
        <p:spPr>
          <a:xfrm>
            <a:off x="11418800" y="6356367"/>
            <a:ext cx="6177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5357737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Title, Breadcrumbs">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
        <p:nvSpPr>
          <p:cNvPr id="3" name="Text Placeholder 5">
            <a:extLst>
              <a:ext uri="{FF2B5EF4-FFF2-40B4-BE49-F238E27FC236}">
                <a16:creationId xmlns:a16="http://schemas.microsoft.com/office/drawing/2014/main" id="{FD545910-EC58-4E59-AC9B-9F096DAB3584}"/>
              </a:ext>
            </a:extLst>
          </p:cNvPr>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189813357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1_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1"/>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8"/>
          <p:cNvSpPr>
            <a:spLocks noGrp="1"/>
          </p:cNvSpPr>
          <p:nvPr>
            <p:ph type="body" sz="quarter" idx="13" hasCustomPrompt="1"/>
          </p:nvPr>
        </p:nvSpPr>
        <p:spPr>
          <a:xfrm>
            <a:off x="469900" y="736691"/>
            <a:ext cx="1125220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3"/>
          </a:xfrm>
          <a:prstGeom prst="rect">
            <a:avLst/>
          </a:prstGeom>
        </p:spPr>
        <p:txBody>
          <a:bodyPr vert="horz" lIns="0" tIns="0" rIns="0" bIns="0" rtlCol="0" anchor="t" anchorCtr="0">
            <a:noAutofit/>
          </a:bodyPr>
          <a:lstStyle>
            <a:lvl1pPr>
              <a:defRPr sz="1500"/>
            </a:lvl1pPr>
          </a:lstStyle>
          <a:p>
            <a:r>
              <a:rPr lang="en-US" noProof="0"/>
              <a:t>Click to edit Master title style</a:t>
            </a:r>
          </a:p>
        </p:txBody>
      </p:sp>
      <p:sp>
        <p:nvSpPr>
          <p:cNvPr id="6" name="Footer Placeholder 12"/>
          <p:cNvSpPr>
            <a:spLocks noGrp="1"/>
          </p:cNvSpPr>
          <p:nvPr>
            <p:ph type="ftr" sz="quarter" idx="3"/>
          </p:nvPr>
        </p:nvSpPr>
        <p:spPr>
          <a:xfrm>
            <a:off x="370114" y="6407835"/>
            <a:ext cx="7559473" cy="252000"/>
          </a:xfrm>
          <a:prstGeom prst="rect">
            <a:avLst/>
          </a:prstGeom>
        </p:spPr>
        <p:txBody>
          <a:bodyPr/>
          <a:lstStyle>
            <a:lvl1pPr>
              <a:defRPr sz="700"/>
            </a:lvl1pPr>
          </a:lstStyle>
          <a:p>
            <a:r>
              <a:rPr lang="fr-FR"/>
              <a:t>© 2018. For information, contact Deloitte Touche Tohmatsu</a:t>
            </a:r>
            <a:endParaRPr lang="en-GB"/>
          </a:p>
        </p:txBody>
      </p:sp>
    </p:spTree>
    <p:custDataLst>
      <p:tags r:id="rId1"/>
    </p:custDataLst>
    <p:extLst>
      <p:ext uri="{BB962C8B-B14F-4D97-AF65-F5344CB8AC3E}">
        <p14:creationId xmlns:p14="http://schemas.microsoft.com/office/powerpoint/2010/main" val="785901964"/>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2 – Title and Bullets + Section Header">
  <p:cSld name="2 – Title and Bullets + Section 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08267" y="290200"/>
            <a:ext cx="10975500" cy="111270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dk1"/>
              </a:buClr>
              <a:buSzPts val="4000"/>
              <a:buFont typeface="Proxima Nova"/>
              <a:buNone/>
              <a:defRPr sz="4000" b="1" i="0" u="none" strike="noStrike" cap="none">
                <a:solidFill>
                  <a:schemeClr val="dk1"/>
                </a:solidFill>
                <a:latin typeface="Proxima Nova"/>
                <a:ea typeface="Proxima Nova"/>
                <a:cs typeface="Proxima Nova"/>
                <a:sym typeface="Proxima Nova"/>
              </a:defRPr>
            </a:lvl1pPr>
            <a:lvl2pPr lvl="1" indent="0" rtl="0">
              <a:spcBef>
                <a:spcPts val="0"/>
              </a:spcBef>
              <a:spcAft>
                <a:spcPts val="0"/>
              </a:spcAft>
              <a:buSzPts val="1500"/>
              <a:buFont typeface="Proxima Nova"/>
              <a:buNone/>
              <a:defRPr sz="1900" b="1">
                <a:latin typeface="Proxima Nova"/>
                <a:ea typeface="Proxima Nova"/>
                <a:cs typeface="Proxima Nova"/>
                <a:sym typeface="Proxima Nova"/>
              </a:defRPr>
            </a:lvl2pPr>
            <a:lvl3pPr lvl="2" indent="0" rtl="0">
              <a:spcBef>
                <a:spcPts val="0"/>
              </a:spcBef>
              <a:spcAft>
                <a:spcPts val="0"/>
              </a:spcAft>
              <a:buSzPts val="1500"/>
              <a:buFont typeface="Proxima Nova"/>
              <a:buNone/>
              <a:defRPr sz="1900" b="1">
                <a:latin typeface="Proxima Nova"/>
                <a:ea typeface="Proxima Nova"/>
                <a:cs typeface="Proxima Nova"/>
                <a:sym typeface="Proxima Nova"/>
              </a:defRPr>
            </a:lvl3pPr>
            <a:lvl4pPr lvl="3" indent="0" rtl="0">
              <a:spcBef>
                <a:spcPts val="0"/>
              </a:spcBef>
              <a:spcAft>
                <a:spcPts val="0"/>
              </a:spcAft>
              <a:buSzPts val="1500"/>
              <a:buFont typeface="Proxima Nova"/>
              <a:buNone/>
              <a:defRPr sz="1900" b="1">
                <a:latin typeface="Proxima Nova"/>
                <a:ea typeface="Proxima Nova"/>
                <a:cs typeface="Proxima Nova"/>
                <a:sym typeface="Proxima Nova"/>
              </a:defRPr>
            </a:lvl4pPr>
            <a:lvl5pPr lvl="4" indent="0" rtl="0">
              <a:spcBef>
                <a:spcPts val="0"/>
              </a:spcBef>
              <a:spcAft>
                <a:spcPts val="0"/>
              </a:spcAft>
              <a:buSzPts val="1500"/>
              <a:buFont typeface="Proxima Nova"/>
              <a:buNone/>
              <a:defRPr sz="1900" b="1">
                <a:latin typeface="Proxima Nova"/>
                <a:ea typeface="Proxima Nova"/>
                <a:cs typeface="Proxima Nova"/>
                <a:sym typeface="Proxima Nova"/>
              </a:defRPr>
            </a:lvl5pPr>
            <a:lvl6pPr lvl="5" indent="0" rtl="0">
              <a:spcBef>
                <a:spcPts val="0"/>
              </a:spcBef>
              <a:spcAft>
                <a:spcPts val="0"/>
              </a:spcAft>
              <a:buSzPts val="1500"/>
              <a:buFont typeface="Proxima Nova"/>
              <a:buNone/>
              <a:defRPr sz="1900" b="1">
                <a:latin typeface="Proxima Nova"/>
                <a:ea typeface="Proxima Nova"/>
                <a:cs typeface="Proxima Nova"/>
                <a:sym typeface="Proxima Nova"/>
              </a:defRPr>
            </a:lvl6pPr>
            <a:lvl7pPr lvl="6" indent="0" rtl="0">
              <a:spcBef>
                <a:spcPts val="0"/>
              </a:spcBef>
              <a:spcAft>
                <a:spcPts val="0"/>
              </a:spcAft>
              <a:buSzPts val="1500"/>
              <a:buFont typeface="Proxima Nova"/>
              <a:buNone/>
              <a:defRPr sz="1900" b="1">
                <a:latin typeface="Proxima Nova"/>
                <a:ea typeface="Proxima Nova"/>
                <a:cs typeface="Proxima Nova"/>
                <a:sym typeface="Proxima Nova"/>
              </a:defRPr>
            </a:lvl7pPr>
            <a:lvl8pPr lvl="7" indent="0" rtl="0">
              <a:spcBef>
                <a:spcPts val="0"/>
              </a:spcBef>
              <a:spcAft>
                <a:spcPts val="0"/>
              </a:spcAft>
              <a:buSzPts val="1500"/>
              <a:buFont typeface="Proxima Nova"/>
              <a:buNone/>
              <a:defRPr sz="1900" b="1">
                <a:latin typeface="Proxima Nova"/>
                <a:ea typeface="Proxima Nova"/>
                <a:cs typeface="Proxima Nova"/>
                <a:sym typeface="Proxima Nova"/>
              </a:defRPr>
            </a:lvl8pPr>
            <a:lvl9pPr lvl="8" indent="0" rtl="0">
              <a:spcBef>
                <a:spcPts val="0"/>
              </a:spcBef>
              <a:spcAft>
                <a:spcPts val="0"/>
              </a:spcAft>
              <a:buSzPts val="1500"/>
              <a:buFont typeface="Proxima Nova"/>
              <a:buNone/>
              <a:defRPr sz="1900" b="1">
                <a:latin typeface="Proxima Nova"/>
                <a:ea typeface="Proxima Nova"/>
                <a:cs typeface="Proxima Nova"/>
                <a:sym typeface="Proxima Nova"/>
              </a:defRPr>
            </a:lvl9pPr>
          </a:lstStyle>
          <a:p>
            <a:endParaRPr/>
          </a:p>
        </p:txBody>
      </p:sp>
      <p:sp>
        <p:nvSpPr>
          <p:cNvPr id="19" name="Google Shape;19;p3"/>
          <p:cNvSpPr txBox="1">
            <a:spLocks noGrp="1"/>
          </p:cNvSpPr>
          <p:nvPr>
            <p:ph type="body" idx="1"/>
          </p:nvPr>
        </p:nvSpPr>
        <p:spPr>
          <a:xfrm>
            <a:off x="608267" y="1403000"/>
            <a:ext cx="9088500" cy="4953300"/>
          </a:xfrm>
          <a:prstGeom prst="rect">
            <a:avLst/>
          </a:prstGeom>
        </p:spPr>
        <p:txBody>
          <a:bodyPr spcFirstLastPara="1" wrap="square" lIns="91425" tIns="91425" rIns="91425" bIns="91425" anchor="t" anchorCtr="0">
            <a:noAutofit/>
          </a:bodyPr>
          <a:lstStyle>
            <a:lvl1pPr marL="457200" lvl="0" indent="-323850" rtl="0">
              <a:lnSpc>
                <a:spcPct val="115000"/>
              </a:lnSpc>
              <a:spcBef>
                <a:spcPts val="1300"/>
              </a:spcBef>
              <a:spcAft>
                <a:spcPts val="0"/>
              </a:spcAft>
              <a:buClr>
                <a:schemeClr val="lt2"/>
              </a:buClr>
              <a:buSzPts val="1500"/>
              <a:buFont typeface="Proxima Nova"/>
              <a:buChar char="•"/>
              <a:defRPr>
                <a:latin typeface="Proxima Nova"/>
                <a:ea typeface="Proxima Nova"/>
                <a:cs typeface="Proxima Nova"/>
                <a:sym typeface="Proxima Nova"/>
              </a:defRPr>
            </a:lvl1pPr>
            <a:lvl2pPr marL="914400" lvl="1" indent="-311150" rtl="0">
              <a:lnSpc>
                <a:spcPct val="115000"/>
              </a:lnSpc>
              <a:spcBef>
                <a:spcPts val="0"/>
              </a:spcBef>
              <a:spcAft>
                <a:spcPts val="0"/>
              </a:spcAft>
              <a:buClr>
                <a:srgbClr val="AEB3B7"/>
              </a:buClr>
              <a:buSzPts val="1300"/>
              <a:buFont typeface="Proxima Nova"/>
              <a:buChar char="‒"/>
              <a:defRPr sz="1300">
                <a:latin typeface="Proxima Nova"/>
                <a:ea typeface="Proxima Nova"/>
                <a:cs typeface="Proxima Nova"/>
                <a:sym typeface="Proxima Nova"/>
              </a:defRPr>
            </a:lvl2pPr>
            <a:lvl3pPr marL="1371600" lvl="2" indent="-311150" rtl="0">
              <a:lnSpc>
                <a:spcPct val="115000"/>
              </a:lnSpc>
              <a:spcBef>
                <a:spcPts val="0"/>
              </a:spcBef>
              <a:spcAft>
                <a:spcPts val="0"/>
              </a:spcAft>
              <a:buClr>
                <a:srgbClr val="AEB3B7"/>
              </a:buClr>
              <a:buSzPts val="1300"/>
              <a:buFont typeface="Proxima Nova"/>
              <a:buChar char="‣"/>
              <a:defRPr sz="1300">
                <a:latin typeface="Proxima Nova"/>
                <a:ea typeface="Proxima Nova"/>
                <a:cs typeface="Proxima Nova"/>
                <a:sym typeface="Proxima Nova"/>
              </a:defRPr>
            </a:lvl3pPr>
            <a:lvl4pPr marL="1828800" lvl="3" indent="-330200" rtl="0">
              <a:lnSpc>
                <a:spcPct val="115000"/>
              </a:lnSpc>
              <a:spcBef>
                <a:spcPts val="0"/>
              </a:spcBef>
              <a:spcAft>
                <a:spcPts val="0"/>
              </a:spcAft>
              <a:buClr>
                <a:schemeClr val="lt2"/>
              </a:buClr>
              <a:buSzPts val="1600"/>
              <a:buFont typeface="Proxima Nova"/>
              <a:buChar char="•"/>
              <a:defRPr sz="1600" b="1">
                <a:latin typeface="Proxima Nova"/>
                <a:ea typeface="Proxima Nova"/>
                <a:cs typeface="Proxima Nova"/>
                <a:sym typeface="Proxima Nova"/>
              </a:defRPr>
            </a:lvl4pPr>
            <a:lvl5pPr marL="2286000" lvl="4" indent="-311150" rtl="0">
              <a:lnSpc>
                <a:spcPct val="115000"/>
              </a:lnSpc>
              <a:spcBef>
                <a:spcPts val="0"/>
              </a:spcBef>
              <a:spcAft>
                <a:spcPts val="0"/>
              </a:spcAft>
              <a:buClr>
                <a:srgbClr val="AEB3B7"/>
              </a:buClr>
              <a:buSzPts val="1300"/>
              <a:buFont typeface="Proxima Nova"/>
              <a:buChar char="‒"/>
              <a:defRPr sz="1300">
                <a:latin typeface="Proxima Nova"/>
                <a:ea typeface="Proxima Nova"/>
                <a:cs typeface="Proxima Nova"/>
                <a:sym typeface="Proxima Nova"/>
              </a:defRPr>
            </a:lvl5pPr>
            <a:lvl6pPr marL="2743200" lvl="5" indent="-311150" rtl="0">
              <a:lnSpc>
                <a:spcPct val="115000"/>
              </a:lnSpc>
              <a:spcBef>
                <a:spcPts val="0"/>
              </a:spcBef>
              <a:spcAft>
                <a:spcPts val="0"/>
              </a:spcAft>
              <a:buClr>
                <a:srgbClr val="AEB3B7"/>
              </a:buClr>
              <a:buSzPts val="1300"/>
              <a:buFont typeface="Proxima Nova"/>
              <a:buChar char="‣"/>
              <a:defRPr sz="1300">
                <a:latin typeface="Proxima Nova"/>
                <a:ea typeface="Proxima Nova"/>
                <a:cs typeface="Proxima Nova"/>
                <a:sym typeface="Proxima Nova"/>
              </a:defRPr>
            </a:lvl6pPr>
            <a:lvl7pPr marL="3200400" lvl="6" indent="-311150" rtl="0">
              <a:lnSpc>
                <a:spcPct val="115000"/>
              </a:lnSpc>
              <a:spcBef>
                <a:spcPts val="0"/>
              </a:spcBef>
              <a:spcAft>
                <a:spcPts val="0"/>
              </a:spcAft>
              <a:buClr>
                <a:schemeClr val="lt2"/>
              </a:buClr>
              <a:buSzPts val="1300"/>
              <a:buFont typeface="Proxima Nova"/>
              <a:buChar char="●"/>
              <a:defRPr sz="1300">
                <a:latin typeface="Proxima Nova"/>
                <a:ea typeface="Proxima Nova"/>
                <a:cs typeface="Proxima Nova"/>
                <a:sym typeface="Proxima Nova"/>
              </a:defRPr>
            </a:lvl7pPr>
            <a:lvl8pPr marL="3657600" lvl="7" indent="-311150" rtl="0">
              <a:lnSpc>
                <a:spcPct val="115000"/>
              </a:lnSpc>
              <a:spcBef>
                <a:spcPts val="0"/>
              </a:spcBef>
              <a:spcAft>
                <a:spcPts val="0"/>
              </a:spcAft>
              <a:buClr>
                <a:schemeClr val="lt2"/>
              </a:buClr>
              <a:buSzPts val="1300"/>
              <a:buFont typeface="Proxima Nova"/>
              <a:buChar char="○"/>
              <a:defRPr sz="1300">
                <a:latin typeface="Proxima Nova"/>
                <a:ea typeface="Proxima Nova"/>
                <a:cs typeface="Proxima Nova"/>
                <a:sym typeface="Proxima Nova"/>
              </a:defRPr>
            </a:lvl8pPr>
            <a:lvl9pPr marL="4114800" lvl="8" indent="-311150" rtl="0">
              <a:lnSpc>
                <a:spcPct val="115000"/>
              </a:lnSpc>
              <a:spcBef>
                <a:spcPts val="0"/>
              </a:spcBef>
              <a:spcAft>
                <a:spcPts val="0"/>
              </a:spcAft>
              <a:buClr>
                <a:schemeClr val="lt2"/>
              </a:buClr>
              <a:buSzPts val="1300"/>
              <a:buFont typeface="Proxima Nova"/>
              <a:buChar char="■"/>
              <a:defRPr sz="1300">
                <a:latin typeface="Proxima Nova"/>
                <a:ea typeface="Proxima Nova"/>
                <a:cs typeface="Proxima Nova"/>
                <a:sym typeface="Proxima Nova"/>
              </a:defRPr>
            </a:lvl9pPr>
          </a:lstStyle>
          <a:p>
            <a:endParaRPr/>
          </a:p>
        </p:txBody>
      </p:sp>
      <p:sp>
        <p:nvSpPr>
          <p:cNvPr id="20" name="Google Shape;20;p3"/>
          <p:cNvSpPr txBox="1">
            <a:spLocks noGrp="1"/>
          </p:cNvSpPr>
          <p:nvPr>
            <p:ph type="sldNum" idx="12"/>
          </p:nvPr>
        </p:nvSpPr>
        <p:spPr>
          <a:xfrm>
            <a:off x="11418800" y="6356367"/>
            <a:ext cx="6177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i="0" u="none" strike="noStrike" cap="none">
                <a:solidFill>
                  <a:schemeClr val="dk1"/>
                </a:solidFill>
                <a:latin typeface="Proxima Nova"/>
                <a:ea typeface="Proxima Nova"/>
                <a:cs typeface="Proxima Nova"/>
                <a:sym typeface="Proxima Nova"/>
              </a:defRPr>
            </a:lvl1pPr>
            <a:lvl2pPr marL="0" marR="0" lvl="1" indent="0" algn="r" rtl="0">
              <a:spcBef>
                <a:spcPts val="0"/>
              </a:spcBef>
              <a:buNone/>
              <a:defRPr sz="1100" i="0" u="none" strike="noStrike" cap="none">
                <a:solidFill>
                  <a:schemeClr val="dk1"/>
                </a:solidFill>
                <a:latin typeface="Proxima Nova"/>
                <a:ea typeface="Proxima Nova"/>
                <a:cs typeface="Proxima Nova"/>
                <a:sym typeface="Proxima Nova"/>
              </a:defRPr>
            </a:lvl2pPr>
            <a:lvl3pPr marL="0" marR="0" lvl="2" indent="0" algn="r" rtl="0">
              <a:spcBef>
                <a:spcPts val="0"/>
              </a:spcBef>
              <a:buNone/>
              <a:defRPr sz="1100" i="0" u="none" strike="noStrike" cap="none">
                <a:solidFill>
                  <a:schemeClr val="dk1"/>
                </a:solidFill>
                <a:latin typeface="Proxima Nova"/>
                <a:ea typeface="Proxima Nova"/>
                <a:cs typeface="Proxima Nova"/>
                <a:sym typeface="Proxima Nova"/>
              </a:defRPr>
            </a:lvl3pPr>
            <a:lvl4pPr marL="0" marR="0" lvl="3" indent="0" algn="r" rtl="0">
              <a:spcBef>
                <a:spcPts val="0"/>
              </a:spcBef>
              <a:buNone/>
              <a:defRPr sz="1100" i="0" u="none" strike="noStrike" cap="none">
                <a:solidFill>
                  <a:schemeClr val="dk1"/>
                </a:solidFill>
                <a:latin typeface="Proxima Nova"/>
                <a:ea typeface="Proxima Nova"/>
                <a:cs typeface="Proxima Nova"/>
                <a:sym typeface="Proxima Nova"/>
              </a:defRPr>
            </a:lvl4pPr>
            <a:lvl5pPr marL="0" marR="0" lvl="4" indent="0" algn="r" rtl="0">
              <a:spcBef>
                <a:spcPts val="0"/>
              </a:spcBef>
              <a:buNone/>
              <a:defRPr sz="1100" i="0" u="none" strike="noStrike" cap="none">
                <a:solidFill>
                  <a:schemeClr val="dk1"/>
                </a:solidFill>
                <a:latin typeface="Proxima Nova"/>
                <a:ea typeface="Proxima Nova"/>
                <a:cs typeface="Proxima Nova"/>
                <a:sym typeface="Proxima Nova"/>
              </a:defRPr>
            </a:lvl5pPr>
            <a:lvl6pPr marL="0" marR="0" lvl="5" indent="0" algn="r" rtl="0">
              <a:spcBef>
                <a:spcPts val="0"/>
              </a:spcBef>
              <a:buNone/>
              <a:defRPr sz="1100" i="0" u="none" strike="noStrike" cap="none">
                <a:solidFill>
                  <a:schemeClr val="dk1"/>
                </a:solidFill>
                <a:latin typeface="Proxima Nova"/>
                <a:ea typeface="Proxima Nova"/>
                <a:cs typeface="Proxima Nova"/>
                <a:sym typeface="Proxima Nova"/>
              </a:defRPr>
            </a:lvl6pPr>
            <a:lvl7pPr marL="0" marR="0" lvl="6" indent="0" algn="r" rtl="0">
              <a:spcBef>
                <a:spcPts val="0"/>
              </a:spcBef>
              <a:buNone/>
              <a:defRPr sz="1100" i="0" u="none" strike="noStrike" cap="none">
                <a:solidFill>
                  <a:schemeClr val="dk1"/>
                </a:solidFill>
                <a:latin typeface="Proxima Nova"/>
                <a:ea typeface="Proxima Nova"/>
                <a:cs typeface="Proxima Nova"/>
                <a:sym typeface="Proxima Nova"/>
              </a:defRPr>
            </a:lvl7pPr>
            <a:lvl8pPr marL="0" marR="0" lvl="7" indent="0" algn="r" rtl="0">
              <a:spcBef>
                <a:spcPts val="0"/>
              </a:spcBef>
              <a:buNone/>
              <a:defRPr sz="1100" i="0" u="none" strike="noStrike" cap="none">
                <a:solidFill>
                  <a:schemeClr val="dk1"/>
                </a:solidFill>
                <a:latin typeface="Proxima Nova"/>
                <a:ea typeface="Proxima Nova"/>
                <a:cs typeface="Proxima Nova"/>
                <a:sym typeface="Proxima Nova"/>
              </a:defRPr>
            </a:lvl8pPr>
            <a:lvl9pPr marL="0" marR="0" lvl="8" indent="0" algn="r" rtl="0">
              <a:spcBef>
                <a:spcPts val="0"/>
              </a:spcBef>
              <a:buNone/>
              <a:defRPr sz="110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
        <p:nvSpPr>
          <p:cNvPr id="21" name="Google Shape;21;p3"/>
          <p:cNvSpPr txBox="1">
            <a:spLocks noGrp="1"/>
          </p:cNvSpPr>
          <p:nvPr>
            <p:ph type="subTitle" idx="2"/>
          </p:nvPr>
        </p:nvSpPr>
        <p:spPr>
          <a:xfrm>
            <a:off x="608267" y="290200"/>
            <a:ext cx="6663900" cy="51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b="1">
                <a:solidFill>
                  <a:schemeClr val="lt2"/>
                </a:solidFill>
              </a:defRPr>
            </a:lvl1pPr>
            <a:lvl2pPr lvl="1" rtl="0">
              <a:spcBef>
                <a:spcPts val="1300"/>
              </a:spcBef>
              <a:spcAft>
                <a:spcPts val="0"/>
              </a:spcAft>
              <a:buNone/>
              <a:defRPr/>
            </a:lvl2pPr>
            <a:lvl3pPr lvl="2" rtl="0">
              <a:spcBef>
                <a:spcPts val="1300"/>
              </a:spcBef>
              <a:spcAft>
                <a:spcPts val="0"/>
              </a:spcAft>
              <a:buNone/>
              <a:defRPr/>
            </a:lvl3pPr>
            <a:lvl4pPr lvl="3" rtl="0">
              <a:spcBef>
                <a:spcPts val="1300"/>
              </a:spcBef>
              <a:spcAft>
                <a:spcPts val="0"/>
              </a:spcAft>
              <a:buNone/>
              <a:defRPr/>
            </a:lvl4pPr>
            <a:lvl5pPr lvl="4" rtl="0">
              <a:spcBef>
                <a:spcPts val="1300"/>
              </a:spcBef>
              <a:spcAft>
                <a:spcPts val="0"/>
              </a:spcAft>
              <a:buNone/>
              <a:defRPr/>
            </a:lvl5pPr>
            <a:lvl6pPr lvl="5" rtl="0">
              <a:spcBef>
                <a:spcPts val="1300"/>
              </a:spcBef>
              <a:spcAft>
                <a:spcPts val="0"/>
              </a:spcAft>
              <a:buNone/>
              <a:defRPr/>
            </a:lvl6pPr>
            <a:lvl7pPr lvl="6" rtl="0">
              <a:spcBef>
                <a:spcPts val="1300"/>
              </a:spcBef>
              <a:spcAft>
                <a:spcPts val="0"/>
              </a:spcAft>
              <a:buNone/>
              <a:defRPr/>
            </a:lvl7pPr>
            <a:lvl8pPr lvl="7" rtl="0">
              <a:spcBef>
                <a:spcPts val="1300"/>
              </a:spcBef>
              <a:spcAft>
                <a:spcPts val="0"/>
              </a:spcAft>
              <a:buNone/>
              <a:defRPr/>
            </a:lvl8pPr>
            <a:lvl9pPr lvl="8" rtl="0">
              <a:spcBef>
                <a:spcPts val="1300"/>
              </a:spcBef>
              <a:spcAft>
                <a:spcPts val="0"/>
              </a:spcAft>
              <a:buNone/>
              <a:defRPr/>
            </a:lvl9pPr>
          </a:lstStyle>
          <a:p>
            <a:endParaRPr/>
          </a:p>
        </p:txBody>
      </p:sp>
    </p:spTree>
    <p:extLst>
      <p:ext uri="{BB962C8B-B14F-4D97-AF65-F5344CB8AC3E}">
        <p14:creationId xmlns:p14="http://schemas.microsoft.com/office/powerpoint/2010/main" val="278210712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bg1"/>
                </a:solidFill>
                <a:latin typeface="Open Sans"/>
                <a:cs typeface="Open Sans"/>
              </a:defRPr>
            </a:lvl1pPr>
          </a:lstStyle>
          <a:p>
            <a:endParaRPr/>
          </a:p>
        </p:txBody>
      </p:sp>
      <p:sp>
        <p:nvSpPr>
          <p:cNvPr id="3" name="Holder 3"/>
          <p:cNvSpPr>
            <a:spLocks noGrp="1"/>
          </p:cNvSpPr>
          <p:nvPr>
            <p:ph type="body" idx="1"/>
          </p:nvPr>
        </p:nvSpPr>
        <p:spPr/>
        <p:txBody>
          <a:bodyPr lIns="0" tIns="0" rIns="0" bIns="0"/>
          <a:lstStyle>
            <a:lvl1pPr>
              <a:defRPr sz="1000" b="0" i="0">
                <a:solidFill>
                  <a:schemeClr val="tx1"/>
                </a:solidFill>
                <a:latin typeface="Open Sans"/>
                <a:cs typeface="Open San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defRPr sz="700" b="0" i="0">
                <a:solidFill>
                  <a:srgbClr val="898989"/>
                </a:solidFill>
                <a:latin typeface="Open Sans"/>
                <a:cs typeface="Open Sans"/>
              </a:defRPr>
            </a:lvl1pPr>
          </a:lstStyle>
          <a:p>
            <a:pPr marL="76200">
              <a:lnSpc>
                <a:spcPct val="100000"/>
              </a:lnSpc>
              <a:spcBef>
                <a:spcPts val="145"/>
              </a:spcBef>
            </a:pPr>
            <a:fld id="{81D60167-4931-47E6-BA6A-407CBD079E47}" type="slidenum">
              <a:rPr dirty="0"/>
              <a:t>‹#›</a:t>
            </a:fld>
            <a:endParaRPr/>
          </a:p>
        </p:txBody>
      </p:sp>
    </p:spTree>
    <p:extLst>
      <p:ext uri="{BB962C8B-B14F-4D97-AF65-F5344CB8AC3E}">
        <p14:creationId xmlns:p14="http://schemas.microsoft.com/office/powerpoint/2010/main" val="262539875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17963478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687922109"/>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01208935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592043547"/>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8873279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2"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69384206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6827662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7"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69889600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05150190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2020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60971220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00487921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515675487"/>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768355102"/>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697345067"/>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2020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89410247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7"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96172573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Key statement white">
    <p:bg>
      <p:bgPr>
        <a:solidFill>
          <a:srgbClr val="FFFB00"/>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latin typeface="AvenirNext LT Pro Regular"/>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626500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269615761"/>
      </p:ext>
    </p:extLst>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lvl1pPr>
              <a:defRPr>
                <a:latin typeface="AvenirNextLTPro-Regular" panose="020B0504020202020204" pitchFamily="34" charset="0"/>
              </a:defRPr>
            </a:lvl1p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atin typeface="AvenirNextLTPro-Regular" panose="020B0504020202020204" pitchFamily="34" charset="0"/>
              </a:defRPr>
            </a:lvl1pPr>
            <a:lvl2pPr>
              <a:tabLst>
                <a:tab pos="6705432" algn="r"/>
              </a:tabLst>
              <a:defRPr>
                <a:latin typeface="AvenirNextLTPro-Regular" panose="020B0504020202020204" pitchFamily="34" charset="0"/>
              </a:defRPr>
            </a:lvl2pPr>
            <a:lvl3pPr>
              <a:tabLst>
                <a:tab pos="6705432" algn="r"/>
              </a:tabLst>
              <a:defRPr>
                <a:latin typeface="AvenirNextLTPro-Regular" panose="020B0504020202020204" pitchFamily="34" charset="0"/>
              </a:defRPr>
            </a:lvl3pPr>
            <a:lvl4pPr>
              <a:tabLst>
                <a:tab pos="6705432" algn="r"/>
              </a:tabLst>
              <a:defRPr>
                <a:latin typeface="AvenirNextLTPro-Regular" panose="020B0504020202020204" pitchFamily="34" charset="0"/>
              </a:defRPr>
            </a:lvl4pPr>
            <a:lvl5pPr>
              <a:tabLst>
                <a:tab pos="6705432" algn="r"/>
              </a:tabLst>
              <a:defRPr baseline="0">
                <a:latin typeface="AvenirNextLTPro-Regular" panose="020B05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600" b="0">
                <a:solidFill>
                  <a:srgbClr val="575757"/>
                </a:solidFill>
                <a:latin typeface="AvenirNextLTPro-Regular" panose="020B0504020202020204" pitchFamily="34" charset="0"/>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1800" b="1">
                <a:latin typeface="AvenirNextLTPro-Regular" panose="020B0504020202020204" pitchFamily="34" charset="0"/>
              </a:defRPr>
            </a:lvl1pPr>
          </a:lstStyle>
          <a:p>
            <a:r>
              <a:rPr lang="en-US" noProof="0"/>
              <a:t>Click to edit Master title style</a:t>
            </a:r>
          </a:p>
        </p:txBody>
      </p:sp>
    </p:spTree>
    <p:extLst>
      <p:ext uri="{BB962C8B-B14F-4D97-AF65-F5344CB8AC3E}">
        <p14:creationId xmlns:p14="http://schemas.microsoft.com/office/powerpoint/2010/main" val="1286877809"/>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893206711"/>
      </p:ext>
    </p:extLst>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51348797"/>
      </p:ext>
    </p:extLst>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896994420"/>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756021565"/>
      </p:ext>
    </p:extLst>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78823986"/>
      </p:ext>
    </p:extLst>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07711966"/>
      </p:ext>
    </p:extLst>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036839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98340462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019416845"/>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60814155"/>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801806371"/>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73785188"/>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623825846"/>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792477211"/>
      </p:ext>
    </p:extLst>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710592638"/>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600" b="0">
                <a:solidFill>
                  <a:srgbClr val="575757"/>
                </a:solidFill>
                <a:latin typeface="AvenirNextLTPro-Regular" panose="020B0504020202020204" pitchFamily="34" charset="0"/>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1800" b="1">
                <a:latin typeface="AvenirNextLTPro-Regular" panose="020B0504020202020204" pitchFamily="34" charset="0"/>
              </a:defRPr>
            </a:lvl1pPr>
          </a:lstStyle>
          <a:p>
            <a:r>
              <a:rPr lang="en-US" noProof="0"/>
              <a:t>Click to edit Master title style</a:t>
            </a:r>
          </a:p>
        </p:txBody>
      </p:sp>
    </p:spTree>
    <p:extLst>
      <p:ext uri="{BB962C8B-B14F-4D97-AF65-F5344CB8AC3E}">
        <p14:creationId xmlns:p14="http://schemas.microsoft.com/office/powerpoint/2010/main" val="396540896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83513405"/>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0876528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2020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75816794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26714182"/>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80555319"/>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3350618328"/>
      </p:ext>
    </p:extLst>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952052898"/>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1800" b="1">
                <a:latin typeface="AvenirNextLTPro-Regular" panose="020B0504020202020204" pitchFamily="34" charset="0"/>
              </a:defRPr>
            </a:lvl1pPr>
          </a:lstStyle>
          <a:p>
            <a:r>
              <a:rPr lang="en-US" noProof="0"/>
              <a:t>Click to edit Master title style</a:t>
            </a:r>
          </a:p>
        </p:txBody>
      </p:sp>
    </p:spTree>
    <p:extLst>
      <p:ext uri="{BB962C8B-B14F-4D97-AF65-F5344CB8AC3E}">
        <p14:creationId xmlns:p14="http://schemas.microsoft.com/office/powerpoint/2010/main" val="1479070402"/>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7894185"/>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a:t>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a:t>Insert sponsorship mark here</a:t>
            </a:r>
            <a:endParaRPr lang="en-US" noProof="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a:t>Edit Master text styles</a:t>
            </a:r>
          </a:p>
        </p:txBody>
      </p:sp>
      <p:grpSp>
        <p:nvGrpSpPr>
          <p:cNvPr id="20" name="Group 19"/>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572182759"/>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Title, Subhead, Breadcrum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6747-68CA-4361-94F3-864DADDD6DD8}"/>
              </a:ext>
            </a:extLst>
          </p:cNvPr>
          <p:cNvSpPr>
            <a:spLocks noGrp="1"/>
          </p:cNvSpPr>
          <p:nvPr>
            <p:ph type="title"/>
          </p:nvPr>
        </p:nvSpPr>
        <p:spPr/>
        <p:txBody>
          <a:bodyPr anchor="b"/>
          <a:lstStyle/>
          <a:p>
            <a:r>
              <a:rPr lang="en-US"/>
              <a:t>Click to edit Master title style</a:t>
            </a:r>
          </a:p>
        </p:txBody>
      </p:sp>
      <p:sp>
        <p:nvSpPr>
          <p:cNvPr id="3" name="Text Placeholder 8">
            <a:extLst>
              <a:ext uri="{FF2B5EF4-FFF2-40B4-BE49-F238E27FC236}">
                <a16:creationId xmlns:a16="http://schemas.microsoft.com/office/drawing/2014/main" id="{0F546414-F133-4740-AA38-5C1ECE5FA11A}"/>
              </a:ext>
            </a:extLst>
          </p:cNvPr>
          <p:cNvSpPr>
            <a:spLocks noGrp="1"/>
          </p:cNvSpPr>
          <p:nvPr>
            <p:ph type="body" sz="quarter" idx="14"/>
          </p:nvPr>
        </p:nvSpPr>
        <p:spPr>
          <a:xfrm>
            <a:off x="469900" y="1188720"/>
            <a:ext cx="11252200" cy="475488"/>
          </a:xfrm>
        </p:spPr>
        <p:txBody>
          <a:bodyPr vert="horz" lIns="0" tIns="0" rIns="0" bIns="0" rtlCol="0">
            <a:noAutofit/>
          </a:bodyPr>
          <a:lstStyle>
            <a:lvl1pPr marL="0" indent="0">
              <a:buNone/>
              <a:defRPr lang="en-US" sz="1400"/>
            </a:lvl1pPr>
          </a:lstStyle>
          <a:p>
            <a:pPr marL="228600" lvl="0" indent="-228600">
              <a:lnSpc>
                <a:spcPct val="130000"/>
              </a:lnSpc>
            </a:pPr>
            <a:r>
              <a:rPr lang="en-US"/>
              <a:t>Edit Master text styles</a:t>
            </a:r>
          </a:p>
        </p:txBody>
      </p:sp>
      <p:sp>
        <p:nvSpPr>
          <p:cNvPr id="5" name="Text Placeholder 4">
            <a:extLst>
              <a:ext uri="{FF2B5EF4-FFF2-40B4-BE49-F238E27FC236}">
                <a16:creationId xmlns:a16="http://schemas.microsoft.com/office/drawing/2014/main" id="{08CDA913-053B-41DE-91C7-CDD8D7B615FE}"/>
              </a:ext>
            </a:extLst>
          </p:cNvPr>
          <p:cNvSpPr>
            <a:spLocks noGrp="1"/>
          </p:cNvSpPr>
          <p:nvPr>
            <p:ph type="body" sz="quarter" idx="15" hasCustomPrompt="1"/>
          </p:nvPr>
        </p:nvSpPr>
        <p:spPr>
          <a:xfrm>
            <a:off x="469900" y="365760"/>
            <a:ext cx="11252200" cy="173038"/>
          </a:xfrm>
        </p:spPr>
        <p:txBody>
          <a:bodyPr anchor="b"/>
          <a:lstStyle>
            <a:lvl1pPr>
              <a:defRPr sz="900" b="1" cap="all" spc="300" baseline="0">
                <a:solidFill>
                  <a:schemeClr val="bg1">
                    <a:lumMod val="65000"/>
                  </a:schemeClr>
                </a:solidFill>
              </a:defRPr>
            </a:lvl1pPr>
          </a:lstStyle>
          <a:p>
            <a:pPr lvl="0"/>
            <a:r>
              <a:rPr lang="en-US"/>
              <a:t>CLICK TO EDIT BREADCRUMB</a:t>
            </a:r>
          </a:p>
        </p:txBody>
      </p:sp>
    </p:spTree>
    <p:extLst>
      <p:ext uri="{BB962C8B-B14F-4D97-AF65-F5344CB8AC3E}">
        <p14:creationId xmlns:p14="http://schemas.microsoft.com/office/powerpoint/2010/main" val="3923572345"/>
      </p:ext>
    </p:extLst>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cSld name="Title, Right,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a:t>Click to insert picture</a:t>
            </a:r>
          </a:p>
        </p:txBody>
      </p:sp>
    </p:spTree>
    <p:extLst>
      <p:ext uri="{BB962C8B-B14F-4D97-AF65-F5344CB8AC3E}">
        <p14:creationId xmlns:p14="http://schemas.microsoft.com/office/powerpoint/2010/main" val="22554085"/>
      </p:ext>
    </p:extLst>
  </p:cSld>
  <p:clrMapOvr>
    <a:masterClrMapping/>
  </p:clrMapOvr>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p:cSld name="1_Title, Right,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a:t>Click to insert picture</a:t>
            </a:r>
          </a:p>
        </p:txBody>
      </p:sp>
    </p:spTree>
    <p:extLst>
      <p:ext uri="{BB962C8B-B14F-4D97-AF65-F5344CB8AC3E}">
        <p14:creationId xmlns:p14="http://schemas.microsoft.com/office/powerpoint/2010/main" val="4130920446"/>
      </p:ext>
    </p:extLst>
  </p:cSld>
  <p:clrMapOvr>
    <a:overrideClrMapping bg1="dk1" tx1="lt1" bg2="dk2" tx2="lt2" accent1="accent1" accent2="accent2" accent3="accent3" accent4="accent4" accent5="accent5" accent6="accent6" hlink="hlink" folHlink="folHlink"/>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126357572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160836443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a:cs typeface="Arial"/>
              </a:defRPr>
            </a:lvl1pPr>
          </a:lstStyle>
          <a:p>
            <a:endParaRPr/>
          </a:p>
        </p:txBody>
      </p:sp>
      <p:sp>
        <p:nvSpPr>
          <p:cNvPr id="3" name="Holder 3"/>
          <p:cNvSpPr>
            <a:spLocks noGrp="1"/>
          </p:cNvSpPr>
          <p:nvPr>
            <p:ph sz="half" idx="2"/>
          </p:nvPr>
        </p:nvSpPr>
        <p:spPr>
          <a:xfrm>
            <a:off x="1478186" y="1825625"/>
            <a:ext cx="4370070" cy="37541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sz="half" idx="3"/>
          </p:nvPr>
        </p:nvSpPr>
        <p:spPr>
          <a:xfrm>
            <a:off x="9201148" y="1973278"/>
            <a:ext cx="2605404" cy="4199255"/>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defRPr sz="650" b="0" i="0">
                <a:solidFill>
                  <a:srgbClr val="A7A8AA"/>
                </a:solidFill>
                <a:latin typeface="Arial"/>
                <a:cs typeface="Arial"/>
              </a:defRPr>
            </a:lvl1pPr>
          </a:lstStyle>
          <a:p>
            <a:pPr marL="12700">
              <a:lnSpc>
                <a:spcPct val="100000"/>
              </a:lnSpc>
              <a:spcBef>
                <a:spcPts val="35"/>
              </a:spcBef>
            </a:pPr>
            <a:r>
              <a:rPr spc="-5"/>
              <a:t>Copyright © 2017 Deloitte Development LLC. </a:t>
            </a:r>
            <a:r>
              <a:t>All </a:t>
            </a:r>
            <a:r>
              <a:rPr spc="-5"/>
              <a:t>rights</a:t>
            </a:r>
            <a:r>
              <a:rPr spc="5"/>
              <a:t> </a:t>
            </a:r>
            <a:r>
              <a:rPr spc="-5"/>
              <a:t>reserved.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7" name="Holder 7"/>
          <p:cNvSpPr>
            <a:spLocks noGrp="1"/>
          </p:cNvSpPr>
          <p:nvPr>
            <p:ph type="sldNum" sz="quarter" idx="7"/>
          </p:nvPr>
        </p:nvSpPr>
        <p:spPr/>
        <p:txBody>
          <a:bodyPr lIns="0" tIns="0" rIns="0" bIns="0"/>
          <a:lstStyle>
            <a:lvl1pPr>
              <a:defRPr sz="650" b="0" i="0">
                <a:solidFill>
                  <a:srgbClr val="75787B"/>
                </a:solidFill>
                <a:latin typeface="Arial"/>
                <a:cs typeface="Arial"/>
              </a:defRPr>
            </a:lvl1pPr>
          </a:lstStyle>
          <a:p>
            <a:pPr marL="71120">
              <a:lnSpc>
                <a:spcPct val="100000"/>
              </a:lnSpc>
              <a:spcBef>
                <a:spcPts val="35"/>
              </a:spcBef>
            </a:pPr>
            <a:fld id="{81D60167-4931-47E6-BA6A-407CBD079E47}" type="slidenum">
              <a:rPr spc="-5" dirty="0"/>
              <a:t>‹#›</a:t>
            </a:fld>
            <a:endParaRPr spc="-5"/>
          </a:p>
        </p:txBody>
      </p:sp>
    </p:spTree>
    <p:extLst>
      <p:ext uri="{BB962C8B-B14F-4D97-AF65-F5344CB8AC3E}">
        <p14:creationId xmlns:p14="http://schemas.microsoft.com/office/powerpoint/2010/main" val="124661696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userDrawn="1">
  <p:cSld name="Title 1">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469900" y="729757"/>
            <a:ext cx="11252200" cy="648282"/>
          </a:xfrm>
          <a:prstGeom prst="rect">
            <a:avLst/>
          </a:prstGeom>
        </p:spPr>
        <p:txBody>
          <a:bodyPr vert="horz" lIns="0" tIns="0" rIns="0" bIns="0" rtlCol="0" anchor="t" anchorCtr="0">
            <a:noAutofit/>
          </a:bodyPr>
          <a:lstStyle>
            <a:lvl1pPr>
              <a:defRPr sz="2400"/>
            </a:lvl1pPr>
          </a:lstStyle>
          <a:p>
            <a:r>
              <a:rPr lang="en-US" noProof="0"/>
              <a:t>Click to edit Master title style</a:t>
            </a:r>
          </a:p>
        </p:txBody>
      </p:sp>
    </p:spTree>
    <p:extLst>
      <p:ext uri="{BB962C8B-B14F-4D97-AF65-F5344CB8AC3E}">
        <p14:creationId xmlns:p14="http://schemas.microsoft.com/office/powerpoint/2010/main" val="1129275923"/>
      </p:ext>
    </p:extLst>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userDrawn="1">
  <p:cSld name="1 | PRIMARY TITLE SUBTITLE">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965200" y="501525"/>
            <a:ext cx="10756900" cy="192160"/>
          </a:xfrm>
          <a:prstGeom prst="rect">
            <a:avLst/>
          </a:prstGeom>
        </p:spPr>
        <p:txBody>
          <a:bodyPr lIns="0" tIns="0" rIns="0" bIns="0">
            <a:noAutofit/>
          </a:bodyPr>
          <a:lstStyle>
            <a:lvl1pPr marL="0" indent="0">
              <a:buNone/>
              <a:defRPr sz="1100" b="0" spc="100" baseline="0">
                <a:solidFill>
                  <a:srgbClr val="57575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noProof="0"/>
              <a:t>CLICK TO ADD SUBTITLE</a:t>
            </a:r>
          </a:p>
        </p:txBody>
      </p:sp>
      <p:sp>
        <p:nvSpPr>
          <p:cNvPr id="9" name="Title Placeholder 1"/>
          <p:cNvSpPr>
            <a:spLocks noGrp="1"/>
          </p:cNvSpPr>
          <p:nvPr>
            <p:ph type="title" hasCustomPrompt="1"/>
          </p:nvPr>
        </p:nvSpPr>
        <p:spPr>
          <a:xfrm>
            <a:off x="965200" y="171363"/>
            <a:ext cx="10756900" cy="334102"/>
          </a:xfrm>
          <a:prstGeom prst="rect">
            <a:avLst/>
          </a:prstGeom>
        </p:spPr>
        <p:txBody>
          <a:bodyPr vert="horz" lIns="0" tIns="0" rIns="0" bIns="0" rtlCol="0" anchor="t" anchorCtr="0">
            <a:noAutofit/>
          </a:bodyPr>
          <a:lstStyle>
            <a:lvl1pPr>
              <a:defRPr sz="2000" spc="100" baseline="0"/>
            </a:lvl1pPr>
          </a:lstStyle>
          <a:p>
            <a:r>
              <a:rPr lang="en-US" noProof="0"/>
              <a:t>CLICK TO EDIT MASTER TITLE STYLE</a:t>
            </a:r>
          </a:p>
        </p:txBody>
      </p:sp>
    </p:spTree>
    <p:extLst>
      <p:ext uri="{BB962C8B-B14F-4D97-AF65-F5344CB8AC3E}">
        <p14:creationId xmlns:p14="http://schemas.microsoft.com/office/powerpoint/2010/main" val="903986558"/>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a:lvl1pPr>
          </a:lstStyle>
          <a:p>
            <a:r>
              <a:rPr lang="en-US"/>
              <a:t>CLICK TO EDIT MASTER TITLE STYLE</a:t>
            </a:r>
          </a:p>
        </p:txBody>
      </p:sp>
    </p:spTree>
    <p:extLst>
      <p:ext uri="{BB962C8B-B14F-4D97-AF65-F5344CB8AC3E}">
        <p14:creationId xmlns:p14="http://schemas.microsoft.com/office/powerpoint/2010/main" val="925280691"/>
      </p:ext>
    </p:extLst>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0" y="4762"/>
            <a:ext cx="8398933" cy="663575"/>
          </a:xfrm>
          <a:prstGeom prst="rect">
            <a:avLst/>
          </a:prstGeom>
          <a:noFill/>
          <a:ln>
            <a:noFill/>
          </a:ln>
        </p:spPr>
        <p:txBody>
          <a:bodyPr/>
          <a:lstStyle>
            <a:lvl1pPr>
              <a:defRPr b="1">
                <a:latin typeface="Arial" panose="020B0604020202020204" pitchFamily="34" charset="0"/>
                <a:ea typeface="Verdana" panose="020B0604030504040204" pitchFamily="34" charset="0"/>
                <a:cs typeface="Arial" panose="020B0604020202020204" pitchFamily="34" charset="0"/>
              </a:defRPr>
            </a:lvl1pPr>
          </a:lstStyle>
          <a:p>
            <a:pPr lvl="0"/>
            <a:r>
              <a:rPr lang="en-US"/>
              <a:t>Click to edit Master title style</a:t>
            </a:r>
          </a:p>
        </p:txBody>
      </p:sp>
      <p:sp>
        <p:nvSpPr>
          <p:cNvPr id="7" name="Date Placeholder 3">
            <a:extLst>
              <a:ext uri="{FF2B5EF4-FFF2-40B4-BE49-F238E27FC236}">
                <a16:creationId xmlns:a16="http://schemas.microsoft.com/office/drawing/2014/main" id="{2DBD4533-03A1-4CBC-A673-99BE6C037865}"/>
              </a:ext>
            </a:extLst>
          </p:cNvPr>
          <p:cNvSpPr>
            <a:spLocks noGrp="1"/>
          </p:cNvSpPr>
          <p:nvPr>
            <p:ph type="dt" sz="half" idx="2"/>
          </p:nvPr>
        </p:nvSpPr>
        <p:spPr>
          <a:xfrm>
            <a:off x="609600" y="6488329"/>
            <a:ext cx="2844800" cy="365125"/>
          </a:xfrm>
          <a:prstGeom prst="rect">
            <a:avLst/>
          </a:prstGeom>
          <a:ln>
            <a:noFill/>
          </a:ln>
        </p:spPr>
        <p:txBody>
          <a:bodyPr vert="horz" wrap="square" lIns="91440" tIns="45720" rIns="91440" bIns="45720" numCol="1" anchor="ctr" anchorCtr="0" compatLnSpc="1">
            <a:prstTxWarp prst="textNoShape">
              <a:avLst/>
            </a:prstTxWarp>
          </a:bodyPr>
          <a:lstStyle>
            <a:lvl1pPr>
              <a:defRPr sz="700">
                <a:solidFill>
                  <a:srgbClr val="898989"/>
                </a:solidFill>
                <a:latin typeface="Arial" panose="020B0604020202020204" pitchFamily="34" charset="0"/>
                <a:ea typeface="Verdana" panose="020B0604030504040204" pitchFamily="34" charset="0"/>
                <a:cs typeface="Arial" panose="020B0604020202020204" pitchFamily="34" charset="0"/>
              </a:defRPr>
            </a:lvl1pPr>
          </a:lstStyle>
          <a:p>
            <a:pPr>
              <a:defRPr/>
            </a:pPr>
            <a:fld id="{D4B75A03-57F0-3B49-83D9-C90C9DFCB6C0}" type="datetime1">
              <a:rPr lang="en-US" smtClean="0"/>
              <a:pPr>
                <a:defRPr/>
              </a:pPr>
              <a:t>4/9/2024</a:t>
            </a:fld>
            <a:endParaRPr lang="en-US"/>
          </a:p>
        </p:txBody>
      </p:sp>
      <p:sp>
        <p:nvSpPr>
          <p:cNvPr id="9" name="Footer Placeholder 4">
            <a:extLst>
              <a:ext uri="{FF2B5EF4-FFF2-40B4-BE49-F238E27FC236}">
                <a16:creationId xmlns:a16="http://schemas.microsoft.com/office/drawing/2014/main" id="{3B91E601-0486-4EF6-95EE-5AEA15BF6DB4}"/>
              </a:ext>
            </a:extLst>
          </p:cNvPr>
          <p:cNvSpPr>
            <a:spLocks noGrp="1"/>
          </p:cNvSpPr>
          <p:nvPr>
            <p:ph type="ftr" sz="quarter" idx="3"/>
          </p:nvPr>
        </p:nvSpPr>
        <p:spPr>
          <a:xfrm>
            <a:off x="3888318" y="6488329"/>
            <a:ext cx="4320116" cy="365125"/>
          </a:xfrm>
          <a:prstGeom prst="rect">
            <a:avLst/>
          </a:prstGeom>
        </p:spPr>
        <p:txBody>
          <a:bodyPr vert="horz" wrap="square" lIns="91440" tIns="45720" rIns="91440" bIns="45720" numCol="1" anchor="ctr" anchorCtr="0" compatLnSpc="1">
            <a:prstTxWarp prst="textNoShape">
              <a:avLst/>
            </a:prstTxWarp>
          </a:bodyPr>
          <a:lstStyle>
            <a:lvl1pPr algn="ctr">
              <a:defRPr sz="700">
                <a:solidFill>
                  <a:srgbClr val="898989"/>
                </a:solidFill>
                <a:latin typeface="Arial" panose="020B0604020202020204" pitchFamily="34" charset="0"/>
                <a:ea typeface="Verdana" panose="020B0604030504040204" pitchFamily="34" charset="0"/>
                <a:cs typeface="Arial" panose="020B0604020202020204" pitchFamily="34" charset="0"/>
              </a:defRPr>
            </a:lvl1pPr>
          </a:lstStyle>
          <a:p>
            <a:pPr>
              <a:defRPr/>
            </a:pPr>
            <a:r>
              <a:rPr lang="en-US"/>
              <a:t>Proprietary and Confidential. © 2016 Anixter Inc. </a:t>
            </a:r>
          </a:p>
        </p:txBody>
      </p:sp>
      <p:sp>
        <p:nvSpPr>
          <p:cNvPr id="10" name="Slide Number Placeholder 5">
            <a:extLst>
              <a:ext uri="{FF2B5EF4-FFF2-40B4-BE49-F238E27FC236}">
                <a16:creationId xmlns:a16="http://schemas.microsoft.com/office/drawing/2014/main" id="{795F5E67-B935-4065-8638-BCF15E9D65BC}"/>
              </a:ext>
            </a:extLst>
          </p:cNvPr>
          <p:cNvSpPr>
            <a:spLocks noGrp="1"/>
          </p:cNvSpPr>
          <p:nvPr>
            <p:ph type="sldNum" sz="quarter" idx="4"/>
          </p:nvPr>
        </p:nvSpPr>
        <p:spPr>
          <a:xfrm>
            <a:off x="8737600" y="6488329"/>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700">
                <a:solidFill>
                  <a:srgbClr val="898989"/>
                </a:solidFill>
                <a:latin typeface="Arial" panose="020B0604020202020204" pitchFamily="34" charset="0"/>
                <a:ea typeface="Verdana" panose="020B0604030504040204" pitchFamily="34" charset="0"/>
                <a:cs typeface="Arial" panose="020B0604020202020204" pitchFamily="34" charset="0"/>
              </a:defRPr>
            </a:lvl1pPr>
          </a:lstStyle>
          <a:p>
            <a:fld id="{0B6B543C-5E28-2649-9B73-74B7062611A0}" type="slidenum">
              <a:rPr lang="en-US" altLang="en-US" smtClean="0"/>
              <a:pPr/>
              <a:t>‹#›</a:t>
            </a:fld>
            <a:endParaRPr lang="en-US" altLang="en-US"/>
          </a:p>
        </p:txBody>
      </p:sp>
    </p:spTree>
    <p:extLst>
      <p:ext uri="{BB962C8B-B14F-4D97-AF65-F5344CB8AC3E}">
        <p14:creationId xmlns:p14="http://schemas.microsoft.com/office/powerpoint/2010/main" val="2442413734"/>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484717" y="460418"/>
            <a:ext cx="10972800" cy="606426"/>
          </a:xfrm>
        </p:spPr>
        <p:txBody>
          <a:bodyPr>
            <a:noAutofit/>
          </a:bodyPr>
          <a:lstStyle>
            <a:lvl1pPr algn="l" defTabSz="1214962" rtl="0" eaLnBrk="1" latinLnBrk="0" hangingPunct="1">
              <a:lnSpc>
                <a:spcPct val="100000"/>
              </a:lnSpc>
              <a:spcBef>
                <a:spcPct val="0"/>
              </a:spcBef>
              <a:buNone/>
              <a:defRPr lang="en-US" sz="3208" b="0" kern="1200" dirty="0">
                <a:solidFill>
                  <a:schemeClr val="bg2"/>
                </a:solidFill>
                <a:latin typeface="+mj-lt"/>
                <a:ea typeface="+mj-ea"/>
                <a:cs typeface="Arial" panose="020B0604020202020204" pitchFamily="34" charset="0"/>
              </a:defRPr>
            </a:lvl1pPr>
          </a:lstStyle>
          <a:p>
            <a:r>
              <a:rPr lang="en-US"/>
              <a:t>Click to edit Master title style</a:t>
            </a:r>
          </a:p>
        </p:txBody>
      </p:sp>
      <p:sp>
        <p:nvSpPr>
          <p:cNvPr id="4" name="Content Placeholder 2"/>
          <p:cNvSpPr>
            <a:spLocks noGrp="1"/>
          </p:cNvSpPr>
          <p:nvPr>
            <p:ph idx="1"/>
          </p:nvPr>
        </p:nvSpPr>
        <p:spPr>
          <a:xfrm>
            <a:off x="491067" y="1067900"/>
            <a:ext cx="10972800" cy="409575"/>
          </a:xfrm>
        </p:spPr>
        <p:txBody>
          <a:bodyPr>
            <a:noAutofit/>
          </a:bodyPr>
          <a:lstStyle>
            <a:lvl1pPr marL="0" indent="0" algn="l" defTabSz="1214962" rtl="0" eaLnBrk="1" latinLnBrk="0" hangingPunct="1">
              <a:spcBef>
                <a:spcPct val="20000"/>
              </a:spcBef>
              <a:buFont typeface="Arial" pitchFamily="34" charset="0"/>
              <a:buNone/>
              <a:defRPr lang="en-US" sz="1604" b="1" kern="1200" dirty="0" smtClean="0">
                <a:solidFill>
                  <a:schemeClr val="accent1"/>
                </a:solidFill>
                <a:latin typeface="+mn-lt"/>
                <a:ea typeface="+mn-ea"/>
                <a:cs typeface="Arial" panose="020B0604020202020204" pitchFamily="34" charset="0"/>
              </a:defRPr>
            </a:lvl1pPr>
            <a:lvl2pPr marL="303741" indent="-303741" algn="l" defTabSz="1214962" rtl="0" eaLnBrk="1" latinLnBrk="0" hangingPunct="1">
              <a:spcBef>
                <a:spcPct val="20000"/>
              </a:spcBef>
              <a:buFont typeface="Arial" pitchFamily="34" charset="0"/>
              <a:buChar char="•"/>
              <a:defRPr lang="en-US" sz="2707" kern="1200" dirty="0" smtClean="0">
                <a:solidFill>
                  <a:schemeClr val="tx1"/>
                </a:solidFill>
                <a:latin typeface="+mn-lt"/>
                <a:ea typeface="+mn-ea"/>
                <a:cs typeface="+mn-cs"/>
              </a:defRPr>
            </a:lvl2pPr>
            <a:lvl3pPr marL="833176" indent="-455603">
              <a:defRPr lang="en-US" sz="2707" kern="1200" dirty="0" smtClean="0">
                <a:solidFill>
                  <a:schemeClr val="tx1"/>
                </a:solidFill>
                <a:latin typeface="+mn-lt"/>
                <a:ea typeface="+mn-ea"/>
                <a:cs typeface="+mn-cs"/>
              </a:defRPr>
            </a:lvl3pPr>
            <a:lvl4pPr marL="1292998" indent="-455603">
              <a:defRPr/>
            </a:lvl4pPr>
          </a:lstStyle>
          <a:p>
            <a:pPr lvl="0"/>
            <a:r>
              <a:rPr lang="en-US"/>
              <a:t>Click to edit Master text styles</a:t>
            </a:r>
          </a:p>
        </p:txBody>
      </p:sp>
      <p:sp>
        <p:nvSpPr>
          <p:cNvPr id="5" name="Rectangle 4"/>
          <p:cNvSpPr/>
          <p:nvPr userDrawn="1"/>
        </p:nvSpPr>
        <p:spPr>
          <a:xfrm>
            <a:off x="0" y="6280733"/>
            <a:ext cx="12192000" cy="59266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121491" tIns="60734" rIns="121491" bIns="60734" rtlCol="0" anchor="ctr"/>
          <a:lstStyle/>
          <a:p>
            <a:pPr algn="ctr"/>
            <a:endParaRPr lang="en-US" sz="1805"/>
          </a:p>
        </p:txBody>
      </p:sp>
      <p:sp>
        <p:nvSpPr>
          <p:cNvPr id="6" name="Slide Number Placeholder 5"/>
          <p:cNvSpPr txBox="1">
            <a:spLocks/>
          </p:cNvSpPr>
          <p:nvPr userDrawn="1"/>
        </p:nvSpPr>
        <p:spPr>
          <a:xfrm>
            <a:off x="484717" y="6550878"/>
            <a:ext cx="3160416" cy="165092"/>
          </a:xfrm>
          <a:prstGeom prst="rect">
            <a:avLst/>
          </a:prstGeom>
        </p:spPr>
        <p:txBody>
          <a:bodyPr vert="horz" lIns="0" tIns="0" rIns="0" bIns="0" rtlCol="0" anchor="ctr" anchorCtr="0"/>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4962" rtl="0" eaLnBrk="1" fontAlgn="auto" latinLnBrk="0" hangingPunct="1">
              <a:lnSpc>
                <a:spcPct val="100000"/>
              </a:lnSpc>
              <a:spcBef>
                <a:spcPts val="0"/>
              </a:spcBef>
              <a:spcAft>
                <a:spcPts val="0"/>
              </a:spcAft>
              <a:buClrTx/>
              <a:buSzTx/>
              <a:buFontTx/>
              <a:buNone/>
              <a:tabLst/>
              <a:defRPr/>
            </a:pPr>
            <a:fld id="{275BAEB0-9CF5-46A3-9FA9-B8F172252491}" type="slidenum">
              <a:rPr lang="en-US" sz="902" smtClean="0">
                <a:solidFill>
                  <a:srgbClr val="FFFFFF"/>
                </a:solidFill>
                <a:latin typeface="Arial" panose="020B0604020202020204" pitchFamily="34" charset="0"/>
                <a:cs typeface="Arial" panose="020B0604020202020204" pitchFamily="34" charset="0"/>
              </a:rPr>
              <a:pPr marL="0" marR="0" lvl="0" indent="0" algn="l" defTabSz="1214962" rtl="0" eaLnBrk="1" fontAlgn="auto" latinLnBrk="0" hangingPunct="1">
                <a:lnSpc>
                  <a:spcPct val="100000"/>
                </a:lnSpc>
                <a:spcBef>
                  <a:spcPts val="0"/>
                </a:spcBef>
                <a:spcAft>
                  <a:spcPts val="0"/>
                </a:spcAft>
                <a:buClrTx/>
                <a:buSzTx/>
                <a:buFontTx/>
                <a:buNone/>
                <a:tabLst/>
                <a:defRPr/>
              </a:pPr>
              <a:t>‹#›</a:t>
            </a:fld>
            <a:r>
              <a:rPr lang="en-US" sz="902">
                <a:solidFill>
                  <a:srgbClr val="FFFFFF"/>
                </a:solidFill>
                <a:latin typeface="Arial" panose="020B0604020202020204" pitchFamily="34" charset="0"/>
                <a:cs typeface="Arial" panose="020B0604020202020204" pitchFamily="34" charset="0"/>
              </a:rPr>
              <a:t>    </a:t>
            </a:r>
            <a:r>
              <a:rPr kumimoji="0" lang="en-US" sz="902"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Deloitte</a:t>
            </a:r>
            <a:r>
              <a:rPr kumimoji="0" lang="en-US" sz="902"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 |  Dropbox</a:t>
            </a:r>
          </a:p>
        </p:txBody>
      </p:sp>
    </p:spTree>
    <p:extLst>
      <p:ext uri="{BB962C8B-B14F-4D97-AF65-F5344CB8AC3E}">
        <p14:creationId xmlns:p14="http://schemas.microsoft.com/office/powerpoint/2010/main" val="117547134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bg1"/>
                </a:solidFill>
                <a:latin typeface="Open Sans"/>
                <a:cs typeface="Open Sans"/>
              </a:defRPr>
            </a:lvl1pPr>
          </a:lstStyle>
          <a:p>
            <a:endParaRPr/>
          </a:p>
        </p:txBody>
      </p:sp>
      <p:sp>
        <p:nvSpPr>
          <p:cNvPr id="3" name="Holder 3"/>
          <p:cNvSpPr>
            <a:spLocks noGrp="1"/>
          </p:cNvSpPr>
          <p:nvPr>
            <p:ph type="body" idx="1"/>
          </p:nvPr>
        </p:nvSpPr>
        <p:spPr/>
        <p:txBody>
          <a:bodyPr lIns="0" tIns="0" rIns="0" bIns="0"/>
          <a:lstStyle>
            <a:lvl1pPr>
              <a:defRPr sz="1000" b="0" i="0">
                <a:solidFill>
                  <a:schemeClr val="tx1"/>
                </a:solidFill>
                <a:latin typeface="Open Sans"/>
                <a:cs typeface="Open San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defRPr sz="700" b="0" i="0">
                <a:solidFill>
                  <a:srgbClr val="898989"/>
                </a:solidFill>
                <a:latin typeface="Open Sans"/>
                <a:cs typeface="Open Sans"/>
              </a:defRPr>
            </a:lvl1pPr>
          </a:lstStyle>
          <a:p>
            <a:pPr marL="76200">
              <a:lnSpc>
                <a:spcPct val="100000"/>
              </a:lnSpc>
              <a:spcBef>
                <a:spcPts val="145"/>
              </a:spcBef>
            </a:pPr>
            <a:fld id="{81D60167-4931-47E6-BA6A-407CBD079E47}" type="slidenum">
              <a:rPr dirty="0"/>
              <a:t>‹#›</a:t>
            </a:fld>
            <a:endParaRPr/>
          </a:p>
        </p:txBody>
      </p:sp>
    </p:spTree>
    <p:extLst>
      <p:ext uri="{BB962C8B-B14F-4D97-AF65-F5344CB8AC3E}">
        <p14:creationId xmlns:p14="http://schemas.microsoft.com/office/powerpoint/2010/main" val="163304267"/>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Title, Breadcrumbs">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
        <p:nvSpPr>
          <p:cNvPr id="3" name="Text Placeholder 5">
            <a:extLst>
              <a:ext uri="{FF2B5EF4-FFF2-40B4-BE49-F238E27FC236}">
                <a16:creationId xmlns:a16="http://schemas.microsoft.com/office/drawing/2014/main" id="{FD545910-EC58-4E59-AC9B-9F096DAB3584}"/>
              </a:ext>
            </a:extLst>
          </p:cNvPr>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162453314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1 – Title and Bullets">
  <p:cSld name="1 – Title and Bullet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08267" y="290200"/>
            <a:ext cx="10975500" cy="1112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4000"/>
              <a:buFont typeface="Proxima Nova"/>
              <a:buNone/>
              <a:defRPr sz="4000" b="1" i="0" u="none" strike="noStrike" cap="none">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500"/>
              <a:buFont typeface="Proxima Nova"/>
              <a:buNone/>
              <a:defRPr sz="1900" b="1">
                <a:latin typeface="Proxima Nova"/>
                <a:ea typeface="Proxima Nova"/>
                <a:cs typeface="Proxima Nova"/>
                <a:sym typeface="Proxima Nova"/>
              </a:defRPr>
            </a:lvl2pPr>
            <a:lvl3pPr lvl="2" algn="l">
              <a:lnSpc>
                <a:spcPct val="100000"/>
              </a:lnSpc>
              <a:spcBef>
                <a:spcPts val="0"/>
              </a:spcBef>
              <a:spcAft>
                <a:spcPts val="0"/>
              </a:spcAft>
              <a:buSzPts val="1500"/>
              <a:buFont typeface="Proxima Nova"/>
              <a:buNone/>
              <a:defRPr sz="1900" b="1">
                <a:latin typeface="Proxima Nova"/>
                <a:ea typeface="Proxima Nova"/>
                <a:cs typeface="Proxima Nova"/>
                <a:sym typeface="Proxima Nova"/>
              </a:defRPr>
            </a:lvl3pPr>
            <a:lvl4pPr lvl="3" algn="l">
              <a:lnSpc>
                <a:spcPct val="100000"/>
              </a:lnSpc>
              <a:spcBef>
                <a:spcPts val="0"/>
              </a:spcBef>
              <a:spcAft>
                <a:spcPts val="0"/>
              </a:spcAft>
              <a:buSzPts val="1500"/>
              <a:buFont typeface="Proxima Nova"/>
              <a:buNone/>
              <a:defRPr sz="1900" b="1">
                <a:latin typeface="Proxima Nova"/>
                <a:ea typeface="Proxima Nova"/>
                <a:cs typeface="Proxima Nova"/>
                <a:sym typeface="Proxima Nova"/>
              </a:defRPr>
            </a:lvl4pPr>
            <a:lvl5pPr lvl="4" algn="l">
              <a:lnSpc>
                <a:spcPct val="100000"/>
              </a:lnSpc>
              <a:spcBef>
                <a:spcPts val="0"/>
              </a:spcBef>
              <a:spcAft>
                <a:spcPts val="0"/>
              </a:spcAft>
              <a:buSzPts val="1500"/>
              <a:buFont typeface="Proxima Nova"/>
              <a:buNone/>
              <a:defRPr sz="1900" b="1">
                <a:latin typeface="Proxima Nova"/>
                <a:ea typeface="Proxima Nova"/>
                <a:cs typeface="Proxima Nova"/>
                <a:sym typeface="Proxima Nova"/>
              </a:defRPr>
            </a:lvl5pPr>
            <a:lvl6pPr lvl="5" algn="l">
              <a:lnSpc>
                <a:spcPct val="100000"/>
              </a:lnSpc>
              <a:spcBef>
                <a:spcPts val="0"/>
              </a:spcBef>
              <a:spcAft>
                <a:spcPts val="0"/>
              </a:spcAft>
              <a:buSzPts val="1500"/>
              <a:buFont typeface="Proxima Nova"/>
              <a:buNone/>
              <a:defRPr sz="1900" b="1">
                <a:latin typeface="Proxima Nova"/>
                <a:ea typeface="Proxima Nova"/>
                <a:cs typeface="Proxima Nova"/>
                <a:sym typeface="Proxima Nova"/>
              </a:defRPr>
            </a:lvl6pPr>
            <a:lvl7pPr lvl="6" algn="l">
              <a:lnSpc>
                <a:spcPct val="100000"/>
              </a:lnSpc>
              <a:spcBef>
                <a:spcPts val="0"/>
              </a:spcBef>
              <a:spcAft>
                <a:spcPts val="0"/>
              </a:spcAft>
              <a:buSzPts val="1500"/>
              <a:buFont typeface="Proxima Nova"/>
              <a:buNone/>
              <a:defRPr sz="1900" b="1">
                <a:latin typeface="Proxima Nova"/>
                <a:ea typeface="Proxima Nova"/>
                <a:cs typeface="Proxima Nova"/>
                <a:sym typeface="Proxima Nova"/>
              </a:defRPr>
            </a:lvl7pPr>
            <a:lvl8pPr lvl="7" algn="l">
              <a:lnSpc>
                <a:spcPct val="100000"/>
              </a:lnSpc>
              <a:spcBef>
                <a:spcPts val="0"/>
              </a:spcBef>
              <a:spcAft>
                <a:spcPts val="0"/>
              </a:spcAft>
              <a:buSzPts val="1500"/>
              <a:buFont typeface="Proxima Nova"/>
              <a:buNone/>
              <a:defRPr sz="1900" b="1">
                <a:latin typeface="Proxima Nova"/>
                <a:ea typeface="Proxima Nova"/>
                <a:cs typeface="Proxima Nova"/>
                <a:sym typeface="Proxima Nova"/>
              </a:defRPr>
            </a:lvl8pPr>
            <a:lvl9pPr lvl="8" algn="l">
              <a:lnSpc>
                <a:spcPct val="100000"/>
              </a:lnSpc>
              <a:spcBef>
                <a:spcPts val="0"/>
              </a:spcBef>
              <a:spcAft>
                <a:spcPts val="0"/>
              </a:spcAft>
              <a:buSzPts val="1500"/>
              <a:buFont typeface="Proxima Nova"/>
              <a:buNone/>
              <a:defRPr sz="1900" b="1">
                <a:latin typeface="Proxima Nova"/>
                <a:ea typeface="Proxima Nova"/>
                <a:cs typeface="Proxima Nova"/>
                <a:sym typeface="Proxima Nova"/>
              </a:defRPr>
            </a:lvl9pPr>
          </a:lstStyle>
          <a:p>
            <a:endParaRPr/>
          </a:p>
        </p:txBody>
      </p:sp>
      <p:sp>
        <p:nvSpPr>
          <p:cNvPr id="27" name="Google Shape;27;p5"/>
          <p:cNvSpPr txBox="1">
            <a:spLocks noGrp="1"/>
          </p:cNvSpPr>
          <p:nvPr>
            <p:ph type="body" idx="1"/>
          </p:nvPr>
        </p:nvSpPr>
        <p:spPr>
          <a:xfrm>
            <a:off x="608267" y="1403000"/>
            <a:ext cx="9088500" cy="49533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1300"/>
              </a:spcBef>
              <a:spcAft>
                <a:spcPts val="0"/>
              </a:spcAft>
              <a:buClr>
                <a:schemeClr val="lt2"/>
              </a:buClr>
              <a:buSzPts val="1500"/>
              <a:buFont typeface="Proxima Nova"/>
              <a:buChar char="•"/>
              <a:defRPr>
                <a:latin typeface="Proxima Nova"/>
                <a:ea typeface="Proxima Nova"/>
                <a:cs typeface="Proxima Nova"/>
                <a:sym typeface="Proxima Nova"/>
              </a:defRPr>
            </a:lvl1pPr>
            <a:lvl2pPr marL="914400" lvl="1" indent="-311150" algn="l">
              <a:lnSpc>
                <a:spcPct val="115000"/>
              </a:lnSpc>
              <a:spcBef>
                <a:spcPts val="0"/>
              </a:spcBef>
              <a:spcAft>
                <a:spcPts val="0"/>
              </a:spcAft>
              <a:buClr>
                <a:srgbClr val="AEB3B7"/>
              </a:buClr>
              <a:buSzPts val="1300"/>
              <a:buFont typeface="Proxima Nova"/>
              <a:buChar char="‒"/>
              <a:defRPr sz="1300">
                <a:latin typeface="Proxima Nova"/>
                <a:ea typeface="Proxima Nova"/>
                <a:cs typeface="Proxima Nova"/>
                <a:sym typeface="Proxima Nova"/>
              </a:defRPr>
            </a:lvl2pPr>
            <a:lvl3pPr marL="1371600" lvl="2" indent="-311150" algn="l">
              <a:lnSpc>
                <a:spcPct val="115000"/>
              </a:lnSpc>
              <a:spcBef>
                <a:spcPts val="0"/>
              </a:spcBef>
              <a:spcAft>
                <a:spcPts val="0"/>
              </a:spcAft>
              <a:buClr>
                <a:srgbClr val="AEB3B7"/>
              </a:buClr>
              <a:buSzPts val="1300"/>
              <a:buFont typeface="Proxima Nova"/>
              <a:buChar char="‣"/>
              <a:defRPr sz="1300">
                <a:latin typeface="Proxima Nova"/>
                <a:ea typeface="Proxima Nova"/>
                <a:cs typeface="Proxima Nova"/>
                <a:sym typeface="Proxima Nova"/>
              </a:defRPr>
            </a:lvl3pPr>
            <a:lvl4pPr marL="1828800" lvl="3" indent="-330200" algn="l">
              <a:lnSpc>
                <a:spcPct val="115000"/>
              </a:lnSpc>
              <a:spcBef>
                <a:spcPts val="0"/>
              </a:spcBef>
              <a:spcAft>
                <a:spcPts val="0"/>
              </a:spcAft>
              <a:buClr>
                <a:schemeClr val="lt2"/>
              </a:buClr>
              <a:buSzPts val="1600"/>
              <a:buFont typeface="Proxima Nova"/>
              <a:buChar char="•"/>
              <a:defRPr sz="1600" b="1">
                <a:latin typeface="Proxima Nova"/>
                <a:ea typeface="Proxima Nova"/>
                <a:cs typeface="Proxima Nova"/>
                <a:sym typeface="Proxima Nova"/>
              </a:defRPr>
            </a:lvl4pPr>
            <a:lvl5pPr marL="2286000" lvl="4" indent="-311150" algn="l">
              <a:lnSpc>
                <a:spcPct val="115000"/>
              </a:lnSpc>
              <a:spcBef>
                <a:spcPts val="0"/>
              </a:spcBef>
              <a:spcAft>
                <a:spcPts val="0"/>
              </a:spcAft>
              <a:buClr>
                <a:srgbClr val="AEB3B7"/>
              </a:buClr>
              <a:buSzPts val="1300"/>
              <a:buFont typeface="Proxima Nova"/>
              <a:buChar char="‒"/>
              <a:defRPr sz="1300">
                <a:latin typeface="Proxima Nova"/>
                <a:ea typeface="Proxima Nova"/>
                <a:cs typeface="Proxima Nova"/>
                <a:sym typeface="Proxima Nova"/>
              </a:defRPr>
            </a:lvl5pPr>
            <a:lvl6pPr marL="2743200" lvl="5" indent="-311150" algn="l">
              <a:lnSpc>
                <a:spcPct val="115000"/>
              </a:lnSpc>
              <a:spcBef>
                <a:spcPts val="0"/>
              </a:spcBef>
              <a:spcAft>
                <a:spcPts val="0"/>
              </a:spcAft>
              <a:buClr>
                <a:srgbClr val="AEB3B7"/>
              </a:buClr>
              <a:buSzPts val="1300"/>
              <a:buFont typeface="Proxima Nova"/>
              <a:buChar char="‣"/>
              <a:defRPr sz="1300">
                <a:latin typeface="Proxima Nova"/>
                <a:ea typeface="Proxima Nova"/>
                <a:cs typeface="Proxima Nova"/>
                <a:sym typeface="Proxima Nova"/>
              </a:defRPr>
            </a:lvl6pPr>
            <a:lvl7pPr marL="3200400" lvl="6" indent="-311150" algn="l">
              <a:lnSpc>
                <a:spcPct val="115000"/>
              </a:lnSpc>
              <a:spcBef>
                <a:spcPts val="0"/>
              </a:spcBef>
              <a:spcAft>
                <a:spcPts val="0"/>
              </a:spcAft>
              <a:buClr>
                <a:schemeClr val="lt2"/>
              </a:buClr>
              <a:buSzPts val="1300"/>
              <a:buFont typeface="Proxima Nova"/>
              <a:buChar char="●"/>
              <a:defRPr sz="1300">
                <a:latin typeface="Proxima Nova"/>
                <a:ea typeface="Proxima Nova"/>
                <a:cs typeface="Proxima Nova"/>
                <a:sym typeface="Proxima Nova"/>
              </a:defRPr>
            </a:lvl7pPr>
            <a:lvl8pPr marL="3657600" lvl="7" indent="-311150" algn="l">
              <a:lnSpc>
                <a:spcPct val="115000"/>
              </a:lnSpc>
              <a:spcBef>
                <a:spcPts val="0"/>
              </a:spcBef>
              <a:spcAft>
                <a:spcPts val="0"/>
              </a:spcAft>
              <a:buClr>
                <a:schemeClr val="lt2"/>
              </a:buClr>
              <a:buSzPts val="1300"/>
              <a:buFont typeface="Proxima Nova"/>
              <a:buChar char="○"/>
              <a:defRPr sz="1300">
                <a:latin typeface="Proxima Nova"/>
                <a:ea typeface="Proxima Nova"/>
                <a:cs typeface="Proxima Nova"/>
                <a:sym typeface="Proxima Nova"/>
              </a:defRPr>
            </a:lvl8pPr>
            <a:lvl9pPr marL="4114800" lvl="8" indent="-311150" algn="l">
              <a:lnSpc>
                <a:spcPct val="115000"/>
              </a:lnSpc>
              <a:spcBef>
                <a:spcPts val="0"/>
              </a:spcBef>
              <a:spcAft>
                <a:spcPts val="0"/>
              </a:spcAft>
              <a:buClr>
                <a:schemeClr val="lt2"/>
              </a:buClr>
              <a:buSzPts val="1300"/>
              <a:buFont typeface="Proxima Nova"/>
              <a:buChar char="■"/>
              <a:defRPr sz="1300">
                <a:latin typeface="Proxima Nova"/>
                <a:ea typeface="Proxima Nova"/>
                <a:cs typeface="Proxima Nova"/>
                <a:sym typeface="Proxima Nova"/>
              </a:defRPr>
            </a:lvl9pPr>
          </a:lstStyle>
          <a:p>
            <a:endParaRPr/>
          </a:p>
        </p:txBody>
      </p:sp>
      <p:sp>
        <p:nvSpPr>
          <p:cNvPr id="28" name="Google Shape;28;p5"/>
          <p:cNvSpPr txBox="1">
            <a:spLocks noGrp="1"/>
          </p:cNvSpPr>
          <p:nvPr>
            <p:ph type="sldNum" idx="12"/>
          </p:nvPr>
        </p:nvSpPr>
        <p:spPr>
          <a:xfrm>
            <a:off x="11418800" y="6356367"/>
            <a:ext cx="6177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98485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943618326"/>
      </p:ext>
    </p:extLst>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userDrawn="1">
  <p:cSld name="1_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1"/>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8"/>
          <p:cNvSpPr>
            <a:spLocks noGrp="1"/>
          </p:cNvSpPr>
          <p:nvPr>
            <p:ph type="body" sz="quarter" idx="13" hasCustomPrompt="1"/>
          </p:nvPr>
        </p:nvSpPr>
        <p:spPr>
          <a:xfrm>
            <a:off x="469900" y="736691"/>
            <a:ext cx="1125220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3"/>
          </a:xfrm>
          <a:prstGeom prst="rect">
            <a:avLst/>
          </a:prstGeom>
        </p:spPr>
        <p:txBody>
          <a:bodyPr vert="horz" lIns="0" tIns="0" rIns="0" bIns="0" rtlCol="0" anchor="t" anchorCtr="0">
            <a:noAutofit/>
          </a:bodyPr>
          <a:lstStyle>
            <a:lvl1pPr>
              <a:defRPr sz="1500"/>
            </a:lvl1pPr>
          </a:lstStyle>
          <a:p>
            <a:r>
              <a:rPr lang="en-US" noProof="0"/>
              <a:t>Click to edit Master title style</a:t>
            </a:r>
          </a:p>
        </p:txBody>
      </p:sp>
      <p:sp>
        <p:nvSpPr>
          <p:cNvPr id="6" name="Footer Placeholder 12"/>
          <p:cNvSpPr>
            <a:spLocks noGrp="1"/>
          </p:cNvSpPr>
          <p:nvPr>
            <p:ph type="ftr" sz="quarter" idx="3"/>
          </p:nvPr>
        </p:nvSpPr>
        <p:spPr>
          <a:xfrm>
            <a:off x="370114" y="6407835"/>
            <a:ext cx="7559473" cy="252000"/>
          </a:xfrm>
          <a:prstGeom prst="rect">
            <a:avLst/>
          </a:prstGeom>
        </p:spPr>
        <p:txBody>
          <a:bodyPr/>
          <a:lstStyle>
            <a:lvl1pPr>
              <a:defRPr sz="700"/>
            </a:lvl1pPr>
          </a:lstStyle>
          <a:p>
            <a:r>
              <a:rPr lang="fr-FR"/>
              <a:t>© 2018. For information, contact Deloitte Touche Tohmatsu</a:t>
            </a:r>
            <a:endParaRPr lang="en-GB"/>
          </a:p>
        </p:txBody>
      </p:sp>
    </p:spTree>
    <p:custDataLst>
      <p:tags r:id="rId1"/>
    </p:custDataLst>
    <p:extLst>
      <p:ext uri="{BB962C8B-B14F-4D97-AF65-F5344CB8AC3E}">
        <p14:creationId xmlns:p14="http://schemas.microsoft.com/office/powerpoint/2010/main" val="373353038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8"/>
          <p:cNvSpPr>
            <a:spLocks noGrp="1"/>
          </p:cNvSpPr>
          <p:nvPr>
            <p:ph type="body" sz="quarter" idx="14"/>
          </p:nvPr>
        </p:nvSpPr>
        <p:spPr>
          <a:xfrm>
            <a:off x="511175" y="1279083"/>
            <a:ext cx="11071225" cy="647700"/>
          </a:xfrm>
        </p:spPr>
        <p:txBody>
          <a:bodyPr>
            <a:noAutofit/>
          </a:bodyPr>
          <a:lstStyle>
            <a:lvl1pPr marL="0" indent="0">
              <a:buNone/>
              <a:defRPr sz="20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6" name="Text Placeholder 5"/>
          <p:cNvSpPr>
            <a:spLocks noGrp="1"/>
          </p:cNvSpPr>
          <p:nvPr>
            <p:ph type="body" sz="quarter" idx="15"/>
          </p:nvPr>
        </p:nvSpPr>
        <p:spPr>
          <a:xfrm>
            <a:off x="510492" y="2212900"/>
            <a:ext cx="11071907" cy="2576512"/>
          </a:xfrm>
        </p:spPr>
        <p:txBody>
          <a:bodyPr/>
          <a:lstStyle>
            <a:lvl4pPr>
              <a:defRPr>
                <a:latin typeface="Open Sans" panose="020B0606030504020204" pitchFamily="34" charset="0"/>
              </a:defRPr>
            </a:lvl4pPr>
            <a:lvl5pPr>
              <a:defRPr>
                <a:latin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27885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63814008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9104566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2020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55619529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 statement white">
    <p:bg>
      <p:bgPr>
        <a:solidFill>
          <a:srgbClr val="FFFB00"/>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latin typeface="AvenirNext LT Pro Regular"/>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3441690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83677964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lvl1pPr>
              <a:defRPr>
                <a:latin typeface="AvenirNextLTPro-Regular" panose="020B0504020202020204" pitchFamily="34" charset="0"/>
              </a:defRPr>
            </a:lvl1p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atin typeface="AvenirNextLTPro-Regular" panose="020B0504020202020204" pitchFamily="34" charset="0"/>
              </a:defRPr>
            </a:lvl1pPr>
            <a:lvl2pPr>
              <a:tabLst>
                <a:tab pos="6705432" algn="r"/>
              </a:tabLst>
              <a:defRPr>
                <a:latin typeface="AvenirNextLTPro-Regular" panose="020B0504020202020204" pitchFamily="34" charset="0"/>
              </a:defRPr>
            </a:lvl2pPr>
            <a:lvl3pPr>
              <a:tabLst>
                <a:tab pos="6705432" algn="r"/>
              </a:tabLst>
              <a:defRPr>
                <a:latin typeface="AvenirNextLTPro-Regular" panose="020B0504020202020204" pitchFamily="34" charset="0"/>
              </a:defRPr>
            </a:lvl3pPr>
            <a:lvl4pPr>
              <a:tabLst>
                <a:tab pos="6705432" algn="r"/>
              </a:tabLst>
              <a:defRPr>
                <a:latin typeface="AvenirNextLTPro-Regular" panose="020B0504020202020204" pitchFamily="34" charset="0"/>
              </a:defRPr>
            </a:lvl4pPr>
            <a:lvl5pPr>
              <a:tabLst>
                <a:tab pos="6705432" algn="r"/>
              </a:tabLst>
              <a:defRPr baseline="0">
                <a:latin typeface="AvenirNextLTPro-Regular" panose="020B05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600" b="0">
                <a:solidFill>
                  <a:srgbClr val="575757"/>
                </a:solidFill>
                <a:latin typeface="AvenirNextLTPro-Regular" panose="020B0504020202020204" pitchFamily="34" charset="0"/>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1800" b="1">
                <a:latin typeface="AvenirNextLTPro-Regular" panose="020B0504020202020204" pitchFamily="34" charset="0"/>
              </a:defRPr>
            </a:lvl1pPr>
          </a:lstStyle>
          <a:p>
            <a:r>
              <a:rPr lang="en-US" noProof="0"/>
              <a:t>Click to edit Master title style</a:t>
            </a:r>
          </a:p>
        </p:txBody>
      </p:sp>
    </p:spTree>
    <p:extLst>
      <p:ext uri="{BB962C8B-B14F-4D97-AF65-F5344CB8AC3E}">
        <p14:creationId xmlns:p14="http://schemas.microsoft.com/office/powerpoint/2010/main" val="39050193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014181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0021202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66914410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88026517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atin typeface="Open Sans" panose="020B0606030504020204" pitchFamily="34" charset="0"/>
              </a:defRPr>
            </a:lvl4pPr>
            <a:lvl5pPr>
              <a:tabLst>
                <a:tab pos="6705432" algn="r"/>
              </a:tabLst>
              <a:defRPr baseline="0">
                <a:latin typeface="Open Sans" panose="020B0606030504020204" pitchFamily="34" charset="0"/>
              </a:defRPr>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634647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79090546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60628456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10931074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89610391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65934203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72434519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77880999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6152812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66390228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247510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latin typeface="Open Sans" panose="020B0606030504020204" pitchFamily="34" charset="0"/>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latin typeface="Open Sans" panose="020B0606030504020204" pitchFamily="34" charset="0"/>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latin typeface="Open Sans" panose="020B0606030504020204" pitchFamily="34" charset="0"/>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latin typeface="Open Sans" panose="020B0606030504020204" pitchFamily="34" charset="0"/>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latin typeface="Open Sans" panose="020B0606030504020204" pitchFamily="34" charset="0"/>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latin typeface="Open Sans" panose="020B0606030504020204" pitchFamily="34" charset="0"/>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latin typeface="Open Sans" panose="020B0606030504020204" pitchFamily="34" charset="0"/>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latin typeface="Open Sans" panose="020B0606030504020204" pitchFamily="34" charset="0"/>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latin typeface="Open Sans" panose="020B0606030504020204" pitchFamily="34" charset="0"/>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latin typeface="Open Sans" panose="020B0606030504020204" pitchFamily="34" charset="0"/>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7424304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600" b="0">
                <a:solidFill>
                  <a:srgbClr val="575757"/>
                </a:solidFill>
                <a:latin typeface="AvenirNextLTPro-Regular" panose="020B0504020202020204" pitchFamily="34" charset="0"/>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1800" b="1">
                <a:latin typeface="AvenirNextLTPro-Regular" panose="020B0504020202020204" pitchFamily="34" charset="0"/>
              </a:defRPr>
            </a:lvl1pPr>
          </a:lstStyle>
          <a:p>
            <a:r>
              <a:rPr lang="en-US" noProof="0"/>
              <a:t>Click to edit Master title style</a:t>
            </a:r>
          </a:p>
        </p:txBody>
      </p:sp>
    </p:spTree>
    <p:extLst>
      <p:ext uri="{BB962C8B-B14F-4D97-AF65-F5344CB8AC3E}">
        <p14:creationId xmlns:p14="http://schemas.microsoft.com/office/powerpoint/2010/main" val="30602910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82792157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65588959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4873254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4901020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40061559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62425449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1800" b="1">
                <a:latin typeface="AvenirNextLTPro-Regular" panose="020B0504020202020204" pitchFamily="34" charset="0"/>
              </a:defRPr>
            </a:lvl1pPr>
          </a:lstStyle>
          <a:p>
            <a:r>
              <a:rPr lang="en-US" noProof="0"/>
              <a:t>Click to edit Master title style</a:t>
            </a:r>
          </a:p>
        </p:txBody>
      </p:sp>
    </p:spTree>
    <p:extLst>
      <p:ext uri="{BB962C8B-B14F-4D97-AF65-F5344CB8AC3E}">
        <p14:creationId xmlns:p14="http://schemas.microsoft.com/office/powerpoint/2010/main" val="247362400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176818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a:t>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a:t>Insert sponsorship mark here</a:t>
            </a:r>
            <a:endParaRPr lang="en-US" noProof="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a:t>Edit Master text styles</a:t>
            </a:r>
          </a:p>
        </p:txBody>
      </p:sp>
      <p:grpSp>
        <p:nvGrpSpPr>
          <p:cNvPr id="20" name="Group 19"/>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2605761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Lyft_Breaker_23">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046002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Subhead, Breadcrum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6747-68CA-4361-94F3-864DADDD6DD8}"/>
              </a:ext>
            </a:extLst>
          </p:cNvPr>
          <p:cNvSpPr>
            <a:spLocks noGrp="1"/>
          </p:cNvSpPr>
          <p:nvPr>
            <p:ph type="title"/>
          </p:nvPr>
        </p:nvSpPr>
        <p:spPr/>
        <p:txBody>
          <a:bodyPr anchor="b"/>
          <a:lstStyle/>
          <a:p>
            <a:r>
              <a:rPr lang="en-US"/>
              <a:t>Click to edit Master title style</a:t>
            </a:r>
          </a:p>
        </p:txBody>
      </p:sp>
      <p:sp>
        <p:nvSpPr>
          <p:cNvPr id="3" name="Text Placeholder 8">
            <a:extLst>
              <a:ext uri="{FF2B5EF4-FFF2-40B4-BE49-F238E27FC236}">
                <a16:creationId xmlns:a16="http://schemas.microsoft.com/office/drawing/2014/main" id="{0F546414-F133-4740-AA38-5C1ECE5FA11A}"/>
              </a:ext>
            </a:extLst>
          </p:cNvPr>
          <p:cNvSpPr>
            <a:spLocks noGrp="1"/>
          </p:cNvSpPr>
          <p:nvPr>
            <p:ph type="body" sz="quarter" idx="14"/>
          </p:nvPr>
        </p:nvSpPr>
        <p:spPr>
          <a:xfrm>
            <a:off x="469900" y="1188720"/>
            <a:ext cx="11252200" cy="475488"/>
          </a:xfrm>
        </p:spPr>
        <p:txBody>
          <a:bodyPr vert="horz" lIns="0" tIns="0" rIns="0" bIns="0" rtlCol="0">
            <a:noAutofit/>
          </a:bodyPr>
          <a:lstStyle>
            <a:lvl1pPr marL="0" indent="0">
              <a:buNone/>
              <a:defRPr lang="en-US" sz="1400"/>
            </a:lvl1pPr>
          </a:lstStyle>
          <a:p>
            <a:pPr marL="228600" lvl="0" indent="-228600">
              <a:lnSpc>
                <a:spcPct val="130000"/>
              </a:lnSpc>
            </a:pPr>
            <a:r>
              <a:rPr lang="en-US"/>
              <a:t>Edit Master text styles</a:t>
            </a:r>
          </a:p>
        </p:txBody>
      </p:sp>
      <p:sp>
        <p:nvSpPr>
          <p:cNvPr id="5" name="Text Placeholder 4">
            <a:extLst>
              <a:ext uri="{FF2B5EF4-FFF2-40B4-BE49-F238E27FC236}">
                <a16:creationId xmlns:a16="http://schemas.microsoft.com/office/drawing/2014/main" id="{08CDA913-053B-41DE-91C7-CDD8D7B615FE}"/>
              </a:ext>
            </a:extLst>
          </p:cNvPr>
          <p:cNvSpPr>
            <a:spLocks noGrp="1"/>
          </p:cNvSpPr>
          <p:nvPr>
            <p:ph type="body" sz="quarter" idx="15" hasCustomPrompt="1"/>
          </p:nvPr>
        </p:nvSpPr>
        <p:spPr>
          <a:xfrm>
            <a:off x="469900" y="365760"/>
            <a:ext cx="11252200" cy="173038"/>
          </a:xfrm>
        </p:spPr>
        <p:txBody>
          <a:bodyPr anchor="b"/>
          <a:lstStyle>
            <a:lvl1pPr>
              <a:defRPr sz="900" b="1" cap="all" spc="300" baseline="0">
                <a:solidFill>
                  <a:schemeClr val="bg1">
                    <a:lumMod val="65000"/>
                  </a:schemeClr>
                </a:solidFill>
              </a:defRPr>
            </a:lvl1pPr>
          </a:lstStyle>
          <a:p>
            <a:pPr lvl="0"/>
            <a:r>
              <a:rPr lang="en-US"/>
              <a:t>CLICK TO EDIT BREADCRUMB</a:t>
            </a:r>
          </a:p>
        </p:txBody>
      </p:sp>
    </p:spTree>
    <p:extLst>
      <p:ext uri="{BB962C8B-B14F-4D97-AF65-F5344CB8AC3E}">
        <p14:creationId xmlns:p14="http://schemas.microsoft.com/office/powerpoint/2010/main" val="150354103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cSld name="Title, Right,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a:t>Click to insert picture</a:t>
            </a:r>
          </a:p>
        </p:txBody>
      </p:sp>
    </p:spTree>
    <p:extLst>
      <p:ext uri="{BB962C8B-B14F-4D97-AF65-F5344CB8AC3E}">
        <p14:creationId xmlns:p14="http://schemas.microsoft.com/office/powerpoint/2010/main" val="2932816911"/>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1_Title, Right,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a:t>Click to insert picture</a:t>
            </a:r>
          </a:p>
        </p:txBody>
      </p:sp>
    </p:spTree>
    <p:extLst>
      <p:ext uri="{BB962C8B-B14F-4D97-AF65-F5344CB8AC3E}">
        <p14:creationId xmlns:p14="http://schemas.microsoft.com/office/powerpoint/2010/main" val="2963162661"/>
      </p:ext>
    </p:extLst>
  </p:cSld>
  <p:clrMapOvr>
    <a:overrideClrMapping bg1="dk1" tx1="lt1" bg2="dk2" tx2="lt2" accent1="accent1" accent2="accent2" accent3="accent3" accent4="accent4" accent5="accent5" accent6="accent6" hlink="hlink" folHlink="folHlink"/>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29005289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a:cs typeface="Arial"/>
              </a:defRPr>
            </a:lvl1pPr>
          </a:lstStyle>
          <a:p>
            <a:endParaRPr/>
          </a:p>
        </p:txBody>
      </p:sp>
      <p:sp>
        <p:nvSpPr>
          <p:cNvPr id="3" name="Holder 3"/>
          <p:cNvSpPr>
            <a:spLocks noGrp="1"/>
          </p:cNvSpPr>
          <p:nvPr>
            <p:ph sz="half" idx="2"/>
          </p:nvPr>
        </p:nvSpPr>
        <p:spPr>
          <a:xfrm>
            <a:off x="1478186" y="1825625"/>
            <a:ext cx="4370070" cy="37541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sz="half" idx="3"/>
          </p:nvPr>
        </p:nvSpPr>
        <p:spPr>
          <a:xfrm>
            <a:off x="9201148" y="1973278"/>
            <a:ext cx="2605404" cy="4199255"/>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defRPr sz="650" b="0" i="0">
                <a:solidFill>
                  <a:srgbClr val="A7A8AA"/>
                </a:solidFill>
                <a:latin typeface="Arial"/>
                <a:cs typeface="Arial"/>
              </a:defRPr>
            </a:lvl1pPr>
          </a:lstStyle>
          <a:p>
            <a:pPr marL="12700">
              <a:lnSpc>
                <a:spcPct val="100000"/>
              </a:lnSpc>
              <a:spcBef>
                <a:spcPts val="35"/>
              </a:spcBef>
            </a:pPr>
            <a:endParaRPr spc="-5"/>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2B0F220-5CC2-49D0-A239-343D3E934B7F}" type="datetime1">
              <a:rPr lang="en-US" smtClean="0"/>
              <a:t>4/9/2024</a:t>
            </a:fld>
            <a:endParaRPr lang="en-US"/>
          </a:p>
        </p:txBody>
      </p:sp>
      <p:sp>
        <p:nvSpPr>
          <p:cNvPr id="7" name="Holder 7"/>
          <p:cNvSpPr>
            <a:spLocks noGrp="1"/>
          </p:cNvSpPr>
          <p:nvPr>
            <p:ph type="sldNum" sz="quarter" idx="7"/>
          </p:nvPr>
        </p:nvSpPr>
        <p:spPr/>
        <p:txBody>
          <a:bodyPr lIns="0" tIns="0" rIns="0" bIns="0"/>
          <a:lstStyle>
            <a:lvl1pPr>
              <a:defRPr sz="650" b="0" i="0">
                <a:solidFill>
                  <a:srgbClr val="75787B"/>
                </a:solidFill>
                <a:latin typeface="Arial"/>
                <a:cs typeface="Arial"/>
              </a:defRPr>
            </a:lvl1pPr>
          </a:lstStyle>
          <a:p>
            <a:pPr marL="71120">
              <a:lnSpc>
                <a:spcPct val="100000"/>
              </a:lnSpc>
              <a:spcBef>
                <a:spcPts val="35"/>
              </a:spcBef>
            </a:pPr>
            <a:fld id="{81D60167-4931-47E6-BA6A-407CBD079E47}" type="slidenum">
              <a:rPr spc="-5" dirty="0"/>
              <a:t>‹#›</a:t>
            </a:fld>
            <a:endParaRPr spc="-5"/>
          </a:p>
        </p:txBody>
      </p:sp>
    </p:spTree>
    <p:extLst>
      <p:ext uri="{BB962C8B-B14F-4D97-AF65-F5344CB8AC3E}">
        <p14:creationId xmlns:p14="http://schemas.microsoft.com/office/powerpoint/2010/main" val="29990188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1">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469900" y="729757"/>
            <a:ext cx="11252200" cy="648282"/>
          </a:xfrm>
          <a:prstGeom prst="rect">
            <a:avLst/>
          </a:prstGeom>
        </p:spPr>
        <p:txBody>
          <a:bodyPr vert="horz" lIns="0" tIns="0" rIns="0" bIns="0" rtlCol="0" anchor="t" anchorCtr="0">
            <a:noAutofit/>
          </a:bodyPr>
          <a:lstStyle>
            <a:lvl1pPr>
              <a:defRPr sz="2400"/>
            </a:lvl1pPr>
          </a:lstStyle>
          <a:p>
            <a:r>
              <a:rPr lang="en-US" noProof="0"/>
              <a:t>Click to edit Master title style</a:t>
            </a:r>
          </a:p>
        </p:txBody>
      </p:sp>
    </p:spTree>
    <p:extLst>
      <p:ext uri="{BB962C8B-B14F-4D97-AF65-F5344CB8AC3E}">
        <p14:creationId xmlns:p14="http://schemas.microsoft.com/office/powerpoint/2010/main" val="251791912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 | PRIMARY TITLE SUBTITLE">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965200" y="501525"/>
            <a:ext cx="10756900" cy="192160"/>
          </a:xfrm>
          <a:prstGeom prst="rect">
            <a:avLst/>
          </a:prstGeom>
        </p:spPr>
        <p:txBody>
          <a:bodyPr lIns="0" tIns="0" rIns="0" bIns="0">
            <a:noAutofit/>
          </a:bodyPr>
          <a:lstStyle>
            <a:lvl1pPr marL="0" indent="0">
              <a:buNone/>
              <a:defRPr sz="1100" b="0" spc="100" baseline="0">
                <a:solidFill>
                  <a:srgbClr val="57575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noProof="0"/>
              <a:t>CLICK TO ADD SUBTITLE</a:t>
            </a:r>
          </a:p>
        </p:txBody>
      </p:sp>
      <p:sp>
        <p:nvSpPr>
          <p:cNvPr id="9" name="Title Placeholder 1"/>
          <p:cNvSpPr>
            <a:spLocks noGrp="1"/>
          </p:cNvSpPr>
          <p:nvPr>
            <p:ph type="title" hasCustomPrompt="1"/>
          </p:nvPr>
        </p:nvSpPr>
        <p:spPr>
          <a:xfrm>
            <a:off x="965200" y="171363"/>
            <a:ext cx="10756900" cy="334102"/>
          </a:xfrm>
          <a:prstGeom prst="rect">
            <a:avLst/>
          </a:prstGeom>
        </p:spPr>
        <p:txBody>
          <a:bodyPr vert="horz" lIns="0" tIns="0" rIns="0" bIns="0" rtlCol="0" anchor="t" anchorCtr="0">
            <a:noAutofit/>
          </a:bodyPr>
          <a:lstStyle>
            <a:lvl1pPr>
              <a:defRPr sz="2000" spc="100" baseline="0"/>
            </a:lvl1pPr>
          </a:lstStyle>
          <a:p>
            <a:r>
              <a:rPr lang="en-US" noProof="0"/>
              <a:t>CLICK TO EDIT MASTER TITLE STYLE</a:t>
            </a:r>
          </a:p>
        </p:txBody>
      </p:sp>
    </p:spTree>
    <p:extLst>
      <p:ext uri="{BB962C8B-B14F-4D97-AF65-F5344CB8AC3E}">
        <p14:creationId xmlns:p14="http://schemas.microsoft.com/office/powerpoint/2010/main" val="66217106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a:lvl1pPr>
          </a:lstStyle>
          <a:p>
            <a:r>
              <a:rPr lang="en-US"/>
              <a:t>CLICK TO EDIT MASTER TITLE STYLE</a:t>
            </a:r>
          </a:p>
        </p:txBody>
      </p:sp>
    </p:spTree>
    <p:extLst>
      <p:ext uri="{BB962C8B-B14F-4D97-AF65-F5344CB8AC3E}">
        <p14:creationId xmlns:p14="http://schemas.microsoft.com/office/powerpoint/2010/main" val="332319612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0" y="4762"/>
            <a:ext cx="8398933" cy="663575"/>
          </a:xfrm>
          <a:prstGeom prst="rect">
            <a:avLst/>
          </a:prstGeom>
          <a:noFill/>
          <a:ln>
            <a:noFill/>
          </a:ln>
        </p:spPr>
        <p:txBody>
          <a:bodyPr/>
          <a:lstStyle>
            <a:lvl1pPr>
              <a:defRPr b="1">
                <a:latin typeface="Arial" panose="020B0604020202020204" pitchFamily="34" charset="0"/>
                <a:ea typeface="Verdana" panose="020B0604030504040204" pitchFamily="34" charset="0"/>
                <a:cs typeface="Arial" panose="020B0604020202020204" pitchFamily="34" charset="0"/>
              </a:defRPr>
            </a:lvl1pPr>
          </a:lstStyle>
          <a:p>
            <a:pPr lvl="0"/>
            <a:r>
              <a:rPr lang="en-US"/>
              <a:t>Click to edit Master title style</a:t>
            </a:r>
          </a:p>
        </p:txBody>
      </p:sp>
      <p:sp>
        <p:nvSpPr>
          <p:cNvPr id="7" name="Date Placeholder 3">
            <a:extLst>
              <a:ext uri="{FF2B5EF4-FFF2-40B4-BE49-F238E27FC236}">
                <a16:creationId xmlns:a16="http://schemas.microsoft.com/office/drawing/2014/main" id="{2DBD4533-03A1-4CBC-A673-99BE6C037865}"/>
              </a:ext>
            </a:extLst>
          </p:cNvPr>
          <p:cNvSpPr>
            <a:spLocks noGrp="1"/>
          </p:cNvSpPr>
          <p:nvPr>
            <p:ph type="dt" sz="half" idx="2"/>
          </p:nvPr>
        </p:nvSpPr>
        <p:spPr>
          <a:xfrm>
            <a:off x="609600" y="6488329"/>
            <a:ext cx="2844800" cy="365125"/>
          </a:xfrm>
          <a:prstGeom prst="rect">
            <a:avLst/>
          </a:prstGeom>
          <a:ln>
            <a:noFill/>
          </a:ln>
        </p:spPr>
        <p:txBody>
          <a:bodyPr vert="horz" wrap="square" lIns="91440" tIns="45720" rIns="91440" bIns="45720" numCol="1" anchor="ctr" anchorCtr="0" compatLnSpc="1">
            <a:prstTxWarp prst="textNoShape">
              <a:avLst/>
            </a:prstTxWarp>
          </a:bodyPr>
          <a:lstStyle>
            <a:lvl1pPr>
              <a:defRPr sz="700">
                <a:solidFill>
                  <a:srgbClr val="898989"/>
                </a:solidFill>
                <a:latin typeface="Arial" panose="020B0604020202020204" pitchFamily="34" charset="0"/>
                <a:ea typeface="Verdana" panose="020B0604030504040204" pitchFamily="34" charset="0"/>
                <a:cs typeface="Arial" panose="020B0604020202020204" pitchFamily="34" charset="0"/>
              </a:defRPr>
            </a:lvl1pPr>
          </a:lstStyle>
          <a:p>
            <a:pPr>
              <a:defRPr/>
            </a:pPr>
            <a:fld id="{9016BE12-D09A-477C-ADAD-B200DA0B27A5}" type="datetime1">
              <a:rPr lang="en-US" smtClean="0"/>
              <a:t>4/9/2024</a:t>
            </a:fld>
            <a:endParaRPr lang="en-US"/>
          </a:p>
        </p:txBody>
      </p:sp>
      <p:sp>
        <p:nvSpPr>
          <p:cNvPr id="9" name="Footer Placeholder 4">
            <a:extLst>
              <a:ext uri="{FF2B5EF4-FFF2-40B4-BE49-F238E27FC236}">
                <a16:creationId xmlns:a16="http://schemas.microsoft.com/office/drawing/2014/main" id="{3B91E601-0486-4EF6-95EE-5AEA15BF6DB4}"/>
              </a:ext>
            </a:extLst>
          </p:cNvPr>
          <p:cNvSpPr>
            <a:spLocks noGrp="1"/>
          </p:cNvSpPr>
          <p:nvPr>
            <p:ph type="ftr" sz="quarter" idx="3"/>
          </p:nvPr>
        </p:nvSpPr>
        <p:spPr>
          <a:xfrm>
            <a:off x="3888318" y="6488329"/>
            <a:ext cx="4320116" cy="365125"/>
          </a:xfrm>
          <a:prstGeom prst="rect">
            <a:avLst/>
          </a:prstGeom>
        </p:spPr>
        <p:txBody>
          <a:bodyPr vert="horz" wrap="square" lIns="91440" tIns="45720" rIns="91440" bIns="45720" numCol="1" anchor="ctr" anchorCtr="0" compatLnSpc="1">
            <a:prstTxWarp prst="textNoShape">
              <a:avLst/>
            </a:prstTxWarp>
          </a:bodyPr>
          <a:lstStyle>
            <a:lvl1pPr algn="ctr">
              <a:defRPr sz="700">
                <a:solidFill>
                  <a:srgbClr val="898989"/>
                </a:solidFill>
                <a:latin typeface="Arial" panose="020B0604020202020204" pitchFamily="34" charset="0"/>
                <a:ea typeface="Verdana" panose="020B0604030504040204" pitchFamily="34" charset="0"/>
                <a:cs typeface="Arial" panose="020B0604020202020204" pitchFamily="34" charset="0"/>
              </a:defRPr>
            </a:lvl1pPr>
          </a:lstStyle>
          <a:p>
            <a:pPr>
              <a:defRPr/>
            </a:pPr>
            <a:endParaRPr lang="en-US"/>
          </a:p>
        </p:txBody>
      </p:sp>
      <p:sp>
        <p:nvSpPr>
          <p:cNvPr id="10" name="Slide Number Placeholder 5">
            <a:extLst>
              <a:ext uri="{FF2B5EF4-FFF2-40B4-BE49-F238E27FC236}">
                <a16:creationId xmlns:a16="http://schemas.microsoft.com/office/drawing/2014/main" id="{795F5E67-B935-4065-8638-BCF15E9D65BC}"/>
              </a:ext>
            </a:extLst>
          </p:cNvPr>
          <p:cNvSpPr>
            <a:spLocks noGrp="1"/>
          </p:cNvSpPr>
          <p:nvPr>
            <p:ph type="sldNum" sz="quarter" idx="4"/>
          </p:nvPr>
        </p:nvSpPr>
        <p:spPr>
          <a:xfrm>
            <a:off x="8737600" y="6488329"/>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700">
                <a:solidFill>
                  <a:srgbClr val="898989"/>
                </a:solidFill>
                <a:latin typeface="Arial" panose="020B0604020202020204" pitchFamily="34" charset="0"/>
                <a:ea typeface="Verdana" panose="020B0604030504040204" pitchFamily="34" charset="0"/>
                <a:cs typeface="Arial" panose="020B0604020202020204" pitchFamily="34" charset="0"/>
              </a:defRPr>
            </a:lvl1pPr>
          </a:lstStyle>
          <a:p>
            <a:fld id="{0B6B543C-5E28-2649-9B73-74B7062611A0}" type="slidenum">
              <a:rPr lang="en-US" altLang="en-US" smtClean="0"/>
              <a:pPr/>
              <a:t>‹#›</a:t>
            </a:fld>
            <a:endParaRPr lang="en-US" altLang="en-US"/>
          </a:p>
        </p:txBody>
      </p:sp>
    </p:spTree>
    <p:extLst>
      <p:ext uri="{BB962C8B-B14F-4D97-AF65-F5344CB8AC3E}">
        <p14:creationId xmlns:p14="http://schemas.microsoft.com/office/powerpoint/2010/main" val="134004499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484717" y="460418"/>
            <a:ext cx="10972800" cy="606426"/>
          </a:xfrm>
        </p:spPr>
        <p:txBody>
          <a:bodyPr>
            <a:noAutofit/>
          </a:bodyPr>
          <a:lstStyle>
            <a:lvl1pPr algn="l" defTabSz="1214962" rtl="0" eaLnBrk="1" latinLnBrk="0" hangingPunct="1">
              <a:lnSpc>
                <a:spcPct val="100000"/>
              </a:lnSpc>
              <a:spcBef>
                <a:spcPct val="0"/>
              </a:spcBef>
              <a:buNone/>
              <a:defRPr lang="en-US" sz="3208" b="0" kern="1200" dirty="0">
                <a:solidFill>
                  <a:schemeClr val="bg2"/>
                </a:solidFill>
                <a:latin typeface="+mj-lt"/>
                <a:ea typeface="+mj-ea"/>
                <a:cs typeface="Arial" panose="020B0604020202020204" pitchFamily="34" charset="0"/>
              </a:defRPr>
            </a:lvl1pPr>
          </a:lstStyle>
          <a:p>
            <a:r>
              <a:rPr lang="en-US"/>
              <a:t>Click to edit Master title style</a:t>
            </a:r>
          </a:p>
        </p:txBody>
      </p:sp>
      <p:sp>
        <p:nvSpPr>
          <p:cNvPr id="4" name="Content Placeholder 2"/>
          <p:cNvSpPr>
            <a:spLocks noGrp="1"/>
          </p:cNvSpPr>
          <p:nvPr>
            <p:ph idx="1"/>
          </p:nvPr>
        </p:nvSpPr>
        <p:spPr>
          <a:xfrm>
            <a:off x="491067" y="1067900"/>
            <a:ext cx="10972800" cy="409575"/>
          </a:xfrm>
        </p:spPr>
        <p:txBody>
          <a:bodyPr>
            <a:noAutofit/>
          </a:bodyPr>
          <a:lstStyle>
            <a:lvl1pPr marL="0" indent="0" algn="l" defTabSz="1214962" rtl="0" eaLnBrk="1" latinLnBrk="0" hangingPunct="1">
              <a:spcBef>
                <a:spcPct val="20000"/>
              </a:spcBef>
              <a:buFont typeface="Arial" pitchFamily="34" charset="0"/>
              <a:buNone/>
              <a:defRPr lang="en-US" sz="1604" b="1" kern="1200" dirty="0" smtClean="0">
                <a:solidFill>
                  <a:schemeClr val="accent1"/>
                </a:solidFill>
                <a:latin typeface="+mn-lt"/>
                <a:ea typeface="+mn-ea"/>
                <a:cs typeface="Arial" panose="020B0604020202020204" pitchFamily="34" charset="0"/>
              </a:defRPr>
            </a:lvl1pPr>
            <a:lvl2pPr marL="303741" indent="-303741" algn="l" defTabSz="1214962" rtl="0" eaLnBrk="1" latinLnBrk="0" hangingPunct="1">
              <a:spcBef>
                <a:spcPct val="20000"/>
              </a:spcBef>
              <a:buFont typeface="Arial" pitchFamily="34" charset="0"/>
              <a:buChar char="•"/>
              <a:defRPr lang="en-US" sz="2707" kern="1200" dirty="0" smtClean="0">
                <a:solidFill>
                  <a:schemeClr val="tx1"/>
                </a:solidFill>
                <a:latin typeface="+mn-lt"/>
                <a:ea typeface="+mn-ea"/>
                <a:cs typeface="+mn-cs"/>
              </a:defRPr>
            </a:lvl2pPr>
            <a:lvl3pPr marL="833176" indent="-455603">
              <a:defRPr lang="en-US" sz="2707" kern="1200" dirty="0" smtClean="0">
                <a:solidFill>
                  <a:schemeClr val="tx1"/>
                </a:solidFill>
                <a:latin typeface="+mn-lt"/>
                <a:ea typeface="+mn-ea"/>
                <a:cs typeface="+mn-cs"/>
              </a:defRPr>
            </a:lvl3pPr>
            <a:lvl4pPr marL="1292998" indent="-455603">
              <a:defRPr/>
            </a:lvl4pPr>
          </a:lstStyle>
          <a:p>
            <a:pPr lvl="0"/>
            <a:r>
              <a:rPr lang="en-US"/>
              <a:t>Click to edit Master text styles</a:t>
            </a:r>
          </a:p>
        </p:txBody>
      </p:sp>
      <p:sp>
        <p:nvSpPr>
          <p:cNvPr id="5" name="Rectangle 4"/>
          <p:cNvSpPr/>
          <p:nvPr userDrawn="1"/>
        </p:nvSpPr>
        <p:spPr>
          <a:xfrm>
            <a:off x="0" y="6280733"/>
            <a:ext cx="12192000" cy="59266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121491" tIns="60734" rIns="121491" bIns="60734" rtlCol="0" anchor="ctr"/>
          <a:lstStyle/>
          <a:p>
            <a:pPr algn="ctr"/>
            <a:endParaRPr lang="en-US" sz="1805"/>
          </a:p>
        </p:txBody>
      </p:sp>
      <p:sp>
        <p:nvSpPr>
          <p:cNvPr id="6" name="Slide Number Placeholder 5"/>
          <p:cNvSpPr txBox="1">
            <a:spLocks/>
          </p:cNvSpPr>
          <p:nvPr userDrawn="1"/>
        </p:nvSpPr>
        <p:spPr>
          <a:xfrm>
            <a:off x="484717" y="6550878"/>
            <a:ext cx="3160416" cy="165092"/>
          </a:xfrm>
          <a:prstGeom prst="rect">
            <a:avLst/>
          </a:prstGeom>
        </p:spPr>
        <p:txBody>
          <a:bodyPr vert="horz" lIns="0" tIns="0" rIns="0" bIns="0" rtlCol="0" anchor="ctr" anchorCtr="0"/>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4962" rtl="0" eaLnBrk="1" fontAlgn="auto" latinLnBrk="0" hangingPunct="1">
              <a:lnSpc>
                <a:spcPct val="100000"/>
              </a:lnSpc>
              <a:spcBef>
                <a:spcPts val="0"/>
              </a:spcBef>
              <a:spcAft>
                <a:spcPts val="0"/>
              </a:spcAft>
              <a:buClrTx/>
              <a:buSzTx/>
              <a:buFontTx/>
              <a:buNone/>
              <a:tabLst/>
              <a:defRPr/>
            </a:pPr>
            <a:fld id="{275BAEB0-9CF5-46A3-9FA9-B8F172252491}" type="slidenum">
              <a:rPr lang="en-US" sz="902" smtClean="0">
                <a:solidFill>
                  <a:srgbClr val="FFFFFF"/>
                </a:solidFill>
                <a:latin typeface="Arial" panose="020B0604020202020204" pitchFamily="34" charset="0"/>
                <a:cs typeface="Arial" panose="020B0604020202020204" pitchFamily="34" charset="0"/>
              </a:rPr>
              <a:pPr marL="0" marR="0" lvl="0" indent="0" algn="l" defTabSz="1214962" rtl="0" eaLnBrk="1" fontAlgn="auto" latinLnBrk="0" hangingPunct="1">
                <a:lnSpc>
                  <a:spcPct val="100000"/>
                </a:lnSpc>
                <a:spcBef>
                  <a:spcPts val="0"/>
                </a:spcBef>
                <a:spcAft>
                  <a:spcPts val="0"/>
                </a:spcAft>
                <a:buClrTx/>
                <a:buSzTx/>
                <a:buFontTx/>
                <a:buNone/>
                <a:tabLst/>
                <a:defRPr/>
              </a:pPr>
              <a:t>‹#›</a:t>
            </a:fld>
            <a:r>
              <a:rPr lang="en-US" sz="902">
                <a:solidFill>
                  <a:srgbClr val="FFFFFF"/>
                </a:solidFill>
                <a:latin typeface="Arial" panose="020B0604020202020204" pitchFamily="34" charset="0"/>
                <a:cs typeface="Arial" panose="020B0604020202020204" pitchFamily="34" charset="0"/>
              </a:rPr>
              <a:t>    </a:t>
            </a:r>
            <a:r>
              <a:rPr kumimoji="0" lang="en-US" sz="902"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Deloitte</a:t>
            </a:r>
            <a:r>
              <a:rPr kumimoji="0" lang="en-US" sz="902"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 |  Dropbox</a:t>
            </a:r>
          </a:p>
        </p:txBody>
      </p:sp>
    </p:spTree>
    <p:extLst>
      <p:ext uri="{BB962C8B-B14F-4D97-AF65-F5344CB8AC3E}">
        <p14:creationId xmlns:p14="http://schemas.microsoft.com/office/powerpoint/2010/main" val="3633193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Divider 1">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8" name="Text Placeholder 2">
            <a:extLst>
              <a:ext uri="{FF2B5EF4-FFF2-40B4-BE49-F238E27FC236}">
                <a16:creationId xmlns:a16="http://schemas.microsoft.com/office/drawing/2014/main" id="{E8BEA5E3-798C-46A9-B906-EAB9C7EB17FB}"/>
              </a:ext>
            </a:extLst>
          </p:cNvPr>
          <p:cNvSpPr>
            <a:spLocks noGrp="1"/>
          </p:cNvSpPr>
          <p:nvPr>
            <p:ph type="body" sz="quarter" idx="10" hasCustomPrompt="1"/>
          </p:nvPr>
        </p:nvSpPr>
        <p:spPr>
          <a:xfrm>
            <a:off x="617283" y="1924049"/>
            <a:ext cx="10516881" cy="2219779"/>
          </a:xfrm>
          <a:prstGeom prst="rect">
            <a:avLst/>
          </a:prstGeom>
        </p:spPr>
        <p:txBody>
          <a:bodyPr anchor="ctr" anchorCtr="0"/>
          <a:lstStyle>
            <a:lvl1pPr algn="l">
              <a:lnSpc>
                <a:spcPct val="95000"/>
              </a:lnSpc>
              <a:defRPr lang="en-US" sz="4000" b="0" kern="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lang="en-US" sz="2800" b="0" kern="1200" dirty="0" smtClean="0">
                <a:solidFill>
                  <a:prstClr val="white"/>
                </a:solidFill>
                <a:latin typeface="Open Sans Light" panose="020B0306030504020204" pitchFamily="34" charset="0"/>
                <a:ea typeface="Open Sans Light" panose="020B0306030504020204" pitchFamily="34" charset="0"/>
                <a:cs typeface="Open Sans Light" panose="020B0306030504020204" pitchFamily="34" charset="0"/>
              </a:defRPr>
            </a:lvl2pPr>
            <a:lvl3pPr>
              <a:defRPr lang="en-US" sz="2800" b="0" kern="1200" dirty="0" smtClean="0">
                <a:solidFill>
                  <a:prstClr val="white"/>
                </a:solidFill>
                <a:latin typeface="Open Sans Light" panose="020B0306030504020204" pitchFamily="34" charset="0"/>
                <a:ea typeface="Open Sans Light" panose="020B0306030504020204" pitchFamily="34" charset="0"/>
                <a:cs typeface="Open Sans Light" panose="020B0306030504020204" pitchFamily="34" charset="0"/>
              </a:defRPr>
            </a:lvl3pPr>
            <a:lvl4pPr>
              <a:defRPr lang="en-US" sz="2800" b="0" kern="1200" dirty="0" smtClean="0">
                <a:solidFill>
                  <a:prstClr val="white"/>
                </a:solidFill>
                <a:latin typeface="Open Sans Light" panose="020B0306030504020204" pitchFamily="34" charset="0"/>
                <a:ea typeface="Open Sans Light" panose="020B0306030504020204" pitchFamily="34" charset="0"/>
                <a:cs typeface="Open Sans Light" panose="020B0306030504020204" pitchFamily="34" charset="0"/>
              </a:defRPr>
            </a:lvl4pPr>
            <a:lvl5pPr>
              <a:defRPr lang="en-US" sz="2800" b="0" kern="1200" dirty="0">
                <a:solidFill>
                  <a:prstClr val="white"/>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a:t>Title goes here</a:t>
            </a:r>
          </a:p>
        </p:txBody>
      </p:sp>
    </p:spTree>
    <p:extLst>
      <p:ext uri="{BB962C8B-B14F-4D97-AF65-F5344CB8AC3E}">
        <p14:creationId xmlns:p14="http://schemas.microsoft.com/office/powerpoint/2010/main" val="39636834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bg1"/>
                </a:solidFill>
                <a:latin typeface="Open Sans"/>
                <a:cs typeface="Open Sans"/>
              </a:defRPr>
            </a:lvl1pPr>
          </a:lstStyle>
          <a:p>
            <a:endParaRPr/>
          </a:p>
        </p:txBody>
      </p:sp>
      <p:sp>
        <p:nvSpPr>
          <p:cNvPr id="3" name="Holder 3"/>
          <p:cNvSpPr>
            <a:spLocks noGrp="1"/>
          </p:cNvSpPr>
          <p:nvPr>
            <p:ph type="body" idx="1"/>
          </p:nvPr>
        </p:nvSpPr>
        <p:spPr/>
        <p:txBody>
          <a:bodyPr lIns="0" tIns="0" rIns="0" bIns="0"/>
          <a:lstStyle>
            <a:lvl1pPr>
              <a:defRPr sz="1000" b="0" i="0">
                <a:solidFill>
                  <a:schemeClr val="tx1"/>
                </a:solidFill>
                <a:latin typeface="Open Sans"/>
                <a:cs typeface="Open San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7364B69-31DE-4A49-9F45-8651E993DB26}" type="datetime1">
              <a:rPr lang="en-US" smtClean="0"/>
              <a:t>4/9/2024</a:t>
            </a:fld>
            <a:endParaRPr lang="en-US"/>
          </a:p>
        </p:txBody>
      </p:sp>
      <p:sp>
        <p:nvSpPr>
          <p:cNvPr id="6" name="Holder 6"/>
          <p:cNvSpPr>
            <a:spLocks noGrp="1"/>
          </p:cNvSpPr>
          <p:nvPr>
            <p:ph type="sldNum" sz="quarter" idx="7"/>
          </p:nvPr>
        </p:nvSpPr>
        <p:spPr/>
        <p:txBody>
          <a:bodyPr lIns="0" tIns="0" rIns="0" bIns="0"/>
          <a:lstStyle>
            <a:lvl1pPr>
              <a:defRPr sz="700" b="0" i="0">
                <a:solidFill>
                  <a:srgbClr val="898989"/>
                </a:solidFill>
                <a:latin typeface="Open Sans"/>
                <a:cs typeface="Open Sans"/>
              </a:defRPr>
            </a:lvl1pPr>
          </a:lstStyle>
          <a:p>
            <a:pPr marL="76200">
              <a:lnSpc>
                <a:spcPct val="100000"/>
              </a:lnSpc>
              <a:spcBef>
                <a:spcPts val="145"/>
              </a:spcBef>
            </a:pPr>
            <a:fld id="{81D60167-4931-47E6-BA6A-407CBD079E47}" type="slidenum">
              <a:rPr dirty="0"/>
              <a:t>‹#›</a:t>
            </a:fld>
            <a:endParaRPr/>
          </a:p>
        </p:txBody>
      </p:sp>
    </p:spTree>
    <p:extLst>
      <p:ext uri="{BB962C8B-B14F-4D97-AF65-F5344CB8AC3E}">
        <p14:creationId xmlns:p14="http://schemas.microsoft.com/office/powerpoint/2010/main" val="36576078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1 – Title and Bullets">
  <p:cSld name="1 – Title and Bullet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08267" y="290200"/>
            <a:ext cx="10975500" cy="1112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4000"/>
              <a:buFont typeface="Proxima Nova"/>
              <a:buNone/>
              <a:defRPr sz="4000" b="1" i="0" u="none" strike="noStrike" cap="none">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500"/>
              <a:buFont typeface="Proxima Nova"/>
              <a:buNone/>
              <a:defRPr sz="1900" b="1">
                <a:latin typeface="Proxima Nova"/>
                <a:ea typeface="Proxima Nova"/>
                <a:cs typeface="Proxima Nova"/>
                <a:sym typeface="Proxima Nova"/>
              </a:defRPr>
            </a:lvl2pPr>
            <a:lvl3pPr lvl="2" algn="l">
              <a:lnSpc>
                <a:spcPct val="100000"/>
              </a:lnSpc>
              <a:spcBef>
                <a:spcPts val="0"/>
              </a:spcBef>
              <a:spcAft>
                <a:spcPts val="0"/>
              </a:spcAft>
              <a:buSzPts val="1500"/>
              <a:buFont typeface="Proxima Nova"/>
              <a:buNone/>
              <a:defRPr sz="1900" b="1">
                <a:latin typeface="Proxima Nova"/>
                <a:ea typeface="Proxima Nova"/>
                <a:cs typeface="Proxima Nova"/>
                <a:sym typeface="Proxima Nova"/>
              </a:defRPr>
            </a:lvl3pPr>
            <a:lvl4pPr lvl="3" algn="l">
              <a:lnSpc>
                <a:spcPct val="100000"/>
              </a:lnSpc>
              <a:spcBef>
                <a:spcPts val="0"/>
              </a:spcBef>
              <a:spcAft>
                <a:spcPts val="0"/>
              </a:spcAft>
              <a:buSzPts val="1500"/>
              <a:buFont typeface="Proxima Nova"/>
              <a:buNone/>
              <a:defRPr sz="1900" b="1">
                <a:latin typeface="Proxima Nova"/>
                <a:ea typeface="Proxima Nova"/>
                <a:cs typeface="Proxima Nova"/>
                <a:sym typeface="Proxima Nova"/>
              </a:defRPr>
            </a:lvl4pPr>
            <a:lvl5pPr lvl="4" algn="l">
              <a:lnSpc>
                <a:spcPct val="100000"/>
              </a:lnSpc>
              <a:spcBef>
                <a:spcPts val="0"/>
              </a:spcBef>
              <a:spcAft>
                <a:spcPts val="0"/>
              </a:spcAft>
              <a:buSzPts val="1500"/>
              <a:buFont typeface="Proxima Nova"/>
              <a:buNone/>
              <a:defRPr sz="1900" b="1">
                <a:latin typeface="Proxima Nova"/>
                <a:ea typeface="Proxima Nova"/>
                <a:cs typeface="Proxima Nova"/>
                <a:sym typeface="Proxima Nova"/>
              </a:defRPr>
            </a:lvl5pPr>
            <a:lvl6pPr lvl="5" algn="l">
              <a:lnSpc>
                <a:spcPct val="100000"/>
              </a:lnSpc>
              <a:spcBef>
                <a:spcPts val="0"/>
              </a:spcBef>
              <a:spcAft>
                <a:spcPts val="0"/>
              </a:spcAft>
              <a:buSzPts val="1500"/>
              <a:buFont typeface="Proxima Nova"/>
              <a:buNone/>
              <a:defRPr sz="1900" b="1">
                <a:latin typeface="Proxima Nova"/>
                <a:ea typeface="Proxima Nova"/>
                <a:cs typeface="Proxima Nova"/>
                <a:sym typeface="Proxima Nova"/>
              </a:defRPr>
            </a:lvl6pPr>
            <a:lvl7pPr lvl="6" algn="l">
              <a:lnSpc>
                <a:spcPct val="100000"/>
              </a:lnSpc>
              <a:spcBef>
                <a:spcPts val="0"/>
              </a:spcBef>
              <a:spcAft>
                <a:spcPts val="0"/>
              </a:spcAft>
              <a:buSzPts val="1500"/>
              <a:buFont typeface="Proxima Nova"/>
              <a:buNone/>
              <a:defRPr sz="1900" b="1">
                <a:latin typeface="Proxima Nova"/>
                <a:ea typeface="Proxima Nova"/>
                <a:cs typeface="Proxima Nova"/>
                <a:sym typeface="Proxima Nova"/>
              </a:defRPr>
            </a:lvl7pPr>
            <a:lvl8pPr lvl="7" algn="l">
              <a:lnSpc>
                <a:spcPct val="100000"/>
              </a:lnSpc>
              <a:spcBef>
                <a:spcPts val="0"/>
              </a:spcBef>
              <a:spcAft>
                <a:spcPts val="0"/>
              </a:spcAft>
              <a:buSzPts val="1500"/>
              <a:buFont typeface="Proxima Nova"/>
              <a:buNone/>
              <a:defRPr sz="1900" b="1">
                <a:latin typeface="Proxima Nova"/>
                <a:ea typeface="Proxima Nova"/>
                <a:cs typeface="Proxima Nova"/>
                <a:sym typeface="Proxima Nova"/>
              </a:defRPr>
            </a:lvl8pPr>
            <a:lvl9pPr lvl="8" algn="l">
              <a:lnSpc>
                <a:spcPct val="100000"/>
              </a:lnSpc>
              <a:spcBef>
                <a:spcPts val="0"/>
              </a:spcBef>
              <a:spcAft>
                <a:spcPts val="0"/>
              </a:spcAft>
              <a:buSzPts val="1500"/>
              <a:buFont typeface="Proxima Nova"/>
              <a:buNone/>
              <a:defRPr sz="1900" b="1">
                <a:latin typeface="Proxima Nova"/>
                <a:ea typeface="Proxima Nova"/>
                <a:cs typeface="Proxima Nova"/>
                <a:sym typeface="Proxima Nova"/>
              </a:defRPr>
            </a:lvl9pPr>
          </a:lstStyle>
          <a:p>
            <a:endParaRPr/>
          </a:p>
        </p:txBody>
      </p:sp>
      <p:sp>
        <p:nvSpPr>
          <p:cNvPr id="27" name="Google Shape;27;p5"/>
          <p:cNvSpPr txBox="1">
            <a:spLocks noGrp="1"/>
          </p:cNvSpPr>
          <p:nvPr>
            <p:ph type="body" idx="1"/>
          </p:nvPr>
        </p:nvSpPr>
        <p:spPr>
          <a:xfrm>
            <a:off x="608267" y="1403000"/>
            <a:ext cx="9088500" cy="49533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1300"/>
              </a:spcBef>
              <a:spcAft>
                <a:spcPts val="0"/>
              </a:spcAft>
              <a:buClr>
                <a:schemeClr val="lt2"/>
              </a:buClr>
              <a:buSzPts val="1500"/>
              <a:buFont typeface="Proxima Nova"/>
              <a:buChar char="•"/>
              <a:defRPr>
                <a:latin typeface="Proxima Nova"/>
                <a:ea typeface="Proxima Nova"/>
                <a:cs typeface="Proxima Nova"/>
                <a:sym typeface="Proxima Nova"/>
              </a:defRPr>
            </a:lvl1pPr>
            <a:lvl2pPr marL="914400" lvl="1" indent="-311150" algn="l">
              <a:lnSpc>
                <a:spcPct val="115000"/>
              </a:lnSpc>
              <a:spcBef>
                <a:spcPts val="0"/>
              </a:spcBef>
              <a:spcAft>
                <a:spcPts val="0"/>
              </a:spcAft>
              <a:buClr>
                <a:srgbClr val="AEB3B7"/>
              </a:buClr>
              <a:buSzPts val="1300"/>
              <a:buFont typeface="Proxima Nova"/>
              <a:buChar char="‒"/>
              <a:defRPr sz="1300">
                <a:latin typeface="Proxima Nova"/>
                <a:ea typeface="Proxima Nova"/>
                <a:cs typeface="Proxima Nova"/>
                <a:sym typeface="Proxima Nova"/>
              </a:defRPr>
            </a:lvl2pPr>
            <a:lvl3pPr marL="1371600" lvl="2" indent="-311150" algn="l">
              <a:lnSpc>
                <a:spcPct val="115000"/>
              </a:lnSpc>
              <a:spcBef>
                <a:spcPts val="0"/>
              </a:spcBef>
              <a:spcAft>
                <a:spcPts val="0"/>
              </a:spcAft>
              <a:buClr>
                <a:srgbClr val="AEB3B7"/>
              </a:buClr>
              <a:buSzPts val="1300"/>
              <a:buFont typeface="Proxima Nova"/>
              <a:buChar char="‣"/>
              <a:defRPr sz="1300">
                <a:latin typeface="Proxima Nova"/>
                <a:ea typeface="Proxima Nova"/>
                <a:cs typeface="Proxima Nova"/>
                <a:sym typeface="Proxima Nova"/>
              </a:defRPr>
            </a:lvl3pPr>
            <a:lvl4pPr marL="1828800" lvl="3" indent="-330200" algn="l">
              <a:lnSpc>
                <a:spcPct val="115000"/>
              </a:lnSpc>
              <a:spcBef>
                <a:spcPts val="0"/>
              </a:spcBef>
              <a:spcAft>
                <a:spcPts val="0"/>
              </a:spcAft>
              <a:buClr>
                <a:schemeClr val="lt2"/>
              </a:buClr>
              <a:buSzPts val="1600"/>
              <a:buFont typeface="Proxima Nova"/>
              <a:buChar char="•"/>
              <a:defRPr sz="1600" b="1">
                <a:latin typeface="Proxima Nova"/>
                <a:ea typeface="Proxima Nova"/>
                <a:cs typeface="Proxima Nova"/>
                <a:sym typeface="Proxima Nova"/>
              </a:defRPr>
            </a:lvl4pPr>
            <a:lvl5pPr marL="2286000" lvl="4" indent="-311150" algn="l">
              <a:lnSpc>
                <a:spcPct val="115000"/>
              </a:lnSpc>
              <a:spcBef>
                <a:spcPts val="0"/>
              </a:spcBef>
              <a:spcAft>
                <a:spcPts val="0"/>
              </a:spcAft>
              <a:buClr>
                <a:srgbClr val="AEB3B7"/>
              </a:buClr>
              <a:buSzPts val="1300"/>
              <a:buFont typeface="Proxima Nova"/>
              <a:buChar char="‒"/>
              <a:defRPr sz="1300">
                <a:latin typeface="Proxima Nova"/>
                <a:ea typeface="Proxima Nova"/>
                <a:cs typeface="Proxima Nova"/>
                <a:sym typeface="Proxima Nova"/>
              </a:defRPr>
            </a:lvl5pPr>
            <a:lvl6pPr marL="2743200" lvl="5" indent="-311150" algn="l">
              <a:lnSpc>
                <a:spcPct val="115000"/>
              </a:lnSpc>
              <a:spcBef>
                <a:spcPts val="0"/>
              </a:spcBef>
              <a:spcAft>
                <a:spcPts val="0"/>
              </a:spcAft>
              <a:buClr>
                <a:srgbClr val="AEB3B7"/>
              </a:buClr>
              <a:buSzPts val="1300"/>
              <a:buFont typeface="Proxima Nova"/>
              <a:buChar char="‣"/>
              <a:defRPr sz="1300">
                <a:latin typeface="Proxima Nova"/>
                <a:ea typeface="Proxima Nova"/>
                <a:cs typeface="Proxima Nova"/>
                <a:sym typeface="Proxima Nova"/>
              </a:defRPr>
            </a:lvl6pPr>
            <a:lvl7pPr marL="3200400" lvl="6" indent="-311150" algn="l">
              <a:lnSpc>
                <a:spcPct val="115000"/>
              </a:lnSpc>
              <a:spcBef>
                <a:spcPts val="0"/>
              </a:spcBef>
              <a:spcAft>
                <a:spcPts val="0"/>
              </a:spcAft>
              <a:buClr>
                <a:schemeClr val="lt2"/>
              </a:buClr>
              <a:buSzPts val="1300"/>
              <a:buFont typeface="Proxima Nova"/>
              <a:buChar char="●"/>
              <a:defRPr sz="1300">
                <a:latin typeface="Proxima Nova"/>
                <a:ea typeface="Proxima Nova"/>
                <a:cs typeface="Proxima Nova"/>
                <a:sym typeface="Proxima Nova"/>
              </a:defRPr>
            </a:lvl7pPr>
            <a:lvl8pPr marL="3657600" lvl="7" indent="-311150" algn="l">
              <a:lnSpc>
                <a:spcPct val="115000"/>
              </a:lnSpc>
              <a:spcBef>
                <a:spcPts val="0"/>
              </a:spcBef>
              <a:spcAft>
                <a:spcPts val="0"/>
              </a:spcAft>
              <a:buClr>
                <a:schemeClr val="lt2"/>
              </a:buClr>
              <a:buSzPts val="1300"/>
              <a:buFont typeface="Proxima Nova"/>
              <a:buChar char="○"/>
              <a:defRPr sz="1300">
                <a:latin typeface="Proxima Nova"/>
                <a:ea typeface="Proxima Nova"/>
                <a:cs typeface="Proxima Nova"/>
                <a:sym typeface="Proxima Nova"/>
              </a:defRPr>
            </a:lvl8pPr>
            <a:lvl9pPr marL="4114800" lvl="8" indent="-311150" algn="l">
              <a:lnSpc>
                <a:spcPct val="115000"/>
              </a:lnSpc>
              <a:spcBef>
                <a:spcPts val="0"/>
              </a:spcBef>
              <a:spcAft>
                <a:spcPts val="0"/>
              </a:spcAft>
              <a:buClr>
                <a:schemeClr val="lt2"/>
              </a:buClr>
              <a:buSzPts val="1300"/>
              <a:buFont typeface="Proxima Nova"/>
              <a:buChar char="■"/>
              <a:defRPr sz="1300">
                <a:latin typeface="Proxima Nova"/>
                <a:ea typeface="Proxima Nova"/>
                <a:cs typeface="Proxima Nova"/>
                <a:sym typeface="Proxima Nova"/>
              </a:defRPr>
            </a:lvl9pPr>
          </a:lstStyle>
          <a:p>
            <a:endParaRPr/>
          </a:p>
        </p:txBody>
      </p:sp>
      <p:sp>
        <p:nvSpPr>
          <p:cNvPr id="28" name="Google Shape;28;p5"/>
          <p:cNvSpPr txBox="1">
            <a:spLocks noGrp="1"/>
          </p:cNvSpPr>
          <p:nvPr>
            <p:ph type="sldNum" idx="12"/>
          </p:nvPr>
        </p:nvSpPr>
        <p:spPr>
          <a:xfrm>
            <a:off x="11418800" y="6356367"/>
            <a:ext cx="6177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305705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Breadcrumbs">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
        <p:nvSpPr>
          <p:cNvPr id="3" name="Text Placeholder 5">
            <a:extLst>
              <a:ext uri="{FF2B5EF4-FFF2-40B4-BE49-F238E27FC236}">
                <a16:creationId xmlns:a16="http://schemas.microsoft.com/office/drawing/2014/main" id="{FD545910-EC58-4E59-AC9B-9F096DAB3584}"/>
              </a:ext>
            </a:extLst>
          </p:cNvPr>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40307986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1"/>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8"/>
          <p:cNvSpPr>
            <a:spLocks noGrp="1"/>
          </p:cNvSpPr>
          <p:nvPr>
            <p:ph type="body" sz="quarter" idx="13" hasCustomPrompt="1"/>
          </p:nvPr>
        </p:nvSpPr>
        <p:spPr>
          <a:xfrm>
            <a:off x="469900" y="736691"/>
            <a:ext cx="1125220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3"/>
          </a:xfrm>
          <a:prstGeom prst="rect">
            <a:avLst/>
          </a:prstGeom>
        </p:spPr>
        <p:txBody>
          <a:bodyPr vert="horz" lIns="0" tIns="0" rIns="0" bIns="0" rtlCol="0" anchor="t" anchorCtr="0">
            <a:noAutofit/>
          </a:bodyPr>
          <a:lstStyle>
            <a:lvl1pPr>
              <a:defRPr sz="1500"/>
            </a:lvl1pPr>
          </a:lstStyle>
          <a:p>
            <a:r>
              <a:rPr lang="en-US" noProof="0"/>
              <a:t>Click to edit Master title style</a:t>
            </a:r>
          </a:p>
        </p:txBody>
      </p:sp>
      <p:sp>
        <p:nvSpPr>
          <p:cNvPr id="6" name="Footer Placeholder 12"/>
          <p:cNvSpPr>
            <a:spLocks noGrp="1"/>
          </p:cNvSpPr>
          <p:nvPr>
            <p:ph type="ftr" sz="quarter" idx="3"/>
          </p:nvPr>
        </p:nvSpPr>
        <p:spPr>
          <a:xfrm>
            <a:off x="370114" y="6407835"/>
            <a:ext cx="7559473" cy="252000"/>
          </a:xfrm>
          <a:prstGeom prst="rect">
            <a:avLst/>
          </a:prstGeom>
        </p:spPr>
        <p:txBody>
          <a:bodyPr/>
          <a:lstStyle>
            <a:lvl1pPr>
              <a:defRPr sz="700"/>
            </a:lvl1pPr>
          </a:lstStyle>
          <a:p>
            <a:r>
              <a:rPr lang="fr-FR"/>
              <a:t>© 2018. For information, contact Deloitte Touche Tohmatsu</a:t>
            </a:r>
            <a:endParaRPr lang="en-GB"/>
          </a:p>
        </p:txBody>
      </p:sp>
    </p:spTree>
    <p:custDataLst>
      <p:tags r:id="rId1"/>
    </p:custDataLst>
    <p:extLst>
      <p:ext uri="{BB962C8B-B14F-4D97-AF65-F5344CB8AC3E}">
        <p14:creationId xmlns:p14="http://schemas.microsoft.com/office/powerpoint/2010/main" val="2038475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220802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9981073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3010064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1420969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1732953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24578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a:t>Insert sponsorship mark here</a:t>
            </a:r>
            <a:endParaRPr lang="en-US" noProof="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a:t>Click to edit Master text styles</a:t>
            </a:r>
          </a:p>
        </p:txBody>
      </p:sp>
      <p:grpSp>
        <p:nvGrpSpPr>
          <p:cNvPr id="20" name="Group 19"/>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prstClr val="white"/>
                </a:solidFill>
                <a:latin typeface="Open Sans" panose="020B0606030504020204" pitchFamily="34" charset="0"/>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prstClr val="white"/>
                </a:solidFill>
                <a:latin typeface="Open Sans" panose="020B0606030504020204" pitchFamily="34" charset="0"/>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prstClr val="white"/>
                </a:solidFill>
                <a:latin typeface="Open Sans" panose="020B0606030504020204" pitchFamily="34" charset="0"/>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prstClr val="white"/>
                </a:solidFill>
                <a:latin typeface="Open Sans" panose="020B0606030504020204" pitchFamily="34" charset="0"/>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prstClr val="white"/>
                </a:solidFill>
                <a:latin typeface="Open Sans" panose="020B0606030504020204" pitchFamily="34" charset="0"/>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prstClr val="white"/>
                </a:solidFill>
                <a:latin typeface="Open Sans" panose="020B0606030504020204" pitchFamily="34" charset="0"/>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prstClr val="white"/>
                </a:solidFill>
                <a:latin typeface="Open Sans" panose="020B0606030504020204" pitchFamily="34" charset="0"/>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prstClr val="white"/>
                </a:solidFill>
                <a:latin typeface="Open Sans" panose="020B0606030504020204" pitchFamily="34" charset="0"/>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prstClr val="white"/>
                </a:solidFill>
                <a:latin typeface="Open Sans" panose="020B0606030504020204" pitchFamily="34" charset="0"/>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prstClr val="white"/>
                </a:solidFill>
                <a:latin typeface="Open Sans" panose="020B0606030504020204" pitchFamily="34" charset="0"/>
              </a:endParaRPr>
            </a:p>
          </p:txBody>
        </p:sp>
      </p:grpSp>
    </p:spTree>
    <p:extLst>
      <p:ext uri="{BB962C8B-B14F-4D97-AF65-F5344CB8AC3E}">
        <p14:creationId xmlns:p14="http://schemas.microsoft.com/office/powerpoint/2010/main" val="122397096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9479476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4304562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6050115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531134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4682658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matchingName="Yellow Cover - Fill Ghost 1">
  <p:cSld name="Yellow Cover - Fill Ghost 1">
    <p:bg>
      <p:bgPr>
        <a:solidFill>
          <a:srgbClr val="000000"/>
        </a:solid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632883" y="640973"/>
            <a:ext cx="10414000" cy="2791200"/>
          </a:xfrm>
          <a:prstGeom prst="rect">
            <a:avLst/>
          </a:prstGeom>
          <a:noFill/>
          <a:ln>
            <a:noFill/>
          </a:ln>
        </p:spPr>
        <p:txBody>
          <a:bodyPr spcFirstLastPara="1" wrap="square" lIns="19050" tIns="19050" rIns="19050" bIns="19050" anchor="t" anchorCtr="0">
            <a:noAutofit/>
          </a:bodyPr>
          <a:lstStyle>
            <a:lvl1pPr lvl="0" algn="l" rtl="0">
              <a:lnSpc>
                <a:spcPct val="100000"/>
              </a:lnSpc>
              <a:spcBef>
                <a:spcPts val="0"/>
              </a:spcBef>
              <a:spcAft>
                <a:spcPts val="0"/>
              </a:spcAft>
              <a:buClr>
                <a:srgbClr val="FFFFFF"/>
              </a:buClr>
              <a:buSzPts val="3800"/>
              <a:buFont typeface="Proxima Nova"/>
              <a:buNone/>
              <a:defRPr sz="5067" b="1">
                <a:solidFill>
                  <a:srgbClr val="FFFFFF"/>
                </a:solidFill>
                <a:latin typeface="Proxima Nova"/>
                <a:ea typeface="Proxima Nova"/>
                <a:cs typeface="Proxima Nova"/>
                <a:sym typeface="Proxima Nova"/>
              </a:defRPr>
            </a:lvl1pPr>
            <a:lvl2pPr lvl="1" algn="l" rtl="0">
              <a:lnSpc>
                <a:spcPct val="100000"/>
              </a:lnSpc>
              <a:spcBef>
                <a:spcPts val="0"/>
              </a:spcBef>
              <a:spcAft>
                <a:spcPts val="0"/>
              </a:spcAft>
              <a:buClr>
                <a:srgbClr val="FFFFFF"/>
              </a:buClr>
              <a:buSzPts val="700"/>
              <a:buFont typeface="Proxima Nova"/>
              <a:buNone/>
              <a:defRPr sz="667" b="1">
                <a:solidFill>
                  <a:srgbClr val="FFFFFF"/>
                </a:solidFill>
                <a:latin typeface="Proxima Nova"/>
                <a:ea typeface="Proxima Nova"/>
                <a:cs typeface="Proxima Nova"/>
                <a:sym typeface="Proxima Nova"/>
              </a:defRPr>
            </a:lvl2pPr>
            <a:lvl3pPr lvl="2" algn="l" rtl="0">
              <a:lnSpc>
                <a:spcPct val="100000"/>
              </a:lnSpc>
              <a:spcBef>
                <a:spcPts val="0"/>
              </a:spcBef>
              <a:spcAft>
                <a:spcPts val="0"/>
              </a:spcAft>
              <a:buClr>
                <a:srgbClr val="FFFFFF"/>
              </a:buClr>
              <a:buSzPts val="700"/>
              <a:buFont typeface="Proxima Nova"/>
              <a:buNone/>
              <a:defRPr sz="667" b="1">
                <a:solidFill>
                  <a:srgbClr val="FFFFFF"/>
                </a:solidFill>
                <a:latin typeface="Proxima Nova"/>
                <a:ea typeface="Proxima Nova"/>
                <a:cs typeface="Proxima Nova"/>
                <a:sym typeface="Proxima Nova"/>
              </a:defRPr>
            </a:lvl3pPr>
            <a:lvl4pPr lvl="3" algn="l" rtl="0">
              <a:lnSpc>
                <a:spcPct val="100000"/>
              </a:lnSpc>
              <a:spcBef>
                <a:spcPts val="0"/>
              </a:spcBef>
              <a:spcAft>
                <a:spcPts val="0"/>
              </a:spcAft>
              <a:buClr>
                <a:srgbClr val="FFFFFF"/>
              </a:buClr>
              <a:buSzPts val="700"/>
              <a:buFont typeface="Proxima Nova"/>
              <a:buNone/>
              <a:defRPr sz="667" b="1">
                <a:solidFill>
                  <a:srgbClr val="FFFFFF"/>
                </a:solidFill>
                <a:latin typeface="Proxima Nova"/>
                <a:ea typeface="Proxima Nova"/>
                <a:cs typeface="Proxima Nova"/>
                <a:sym typeface="Proxima Nova"/>
              </a:defRPr>
            </a:lvl4pPr>
            <a:lvl5pPr lvl="4" algn="l" rtl="0">
              <a:lnSpc>
                <a:spcPct val="100000"/>
              </a:lnSpc>
              <a:spcBef>
                <a:spcPts val="0"/>
              </a:spcBef>
              <a:spcAft>
                <a:spcPts val="0"/>
              </a:spcAft>
              <a:buClr>
                <a:srgbClr val="FFFFFF"/>
              </a:buClr>
              <a:buSzPts val="700"/>
              <a:buFont typeface="Proxima Nova"/>
              <a:buNone/>
              <a:defRPr sz="667" b="1">
                <a:solidFill>
                  <a:srgbClr val="FFFFFF"/>
                </a:solidFill>
                <a:latin typeface="Proxima Nova"/>
                <a:ea typeface="Proxima Nova"/>
                <a:cs typeface="Proxima Nova"/>
                <a:sym typeface="Proxima Nova"/>
              </a:defRPr>
            </a:lvl5pPr>
            <a:lvl6pPr lvl="5" algn="l" rtl="0">
              <a:lnSpc>
                <a:spcPct val="100000"/>
              </a:lnSpc>
              <a:spcBef>
                <a:spcPts val="0"/>
              </a:spcBef>
              <a:spcAft>
                <a:spcPts val="0"/>
              </a:spcAft>
              <a:buClr>
                <a:srgbClr val="FFFFFF"/>
              </a:buClr>
              <a:buSzPts val="700"/>
              <a:buFont typeface="Proxima Nova"/>
              <a:buNone/>
              <a:defRPr sz="667" b="1">
                <a:solidFill>
                  <a:srgbClr val="FFFFFF"/>
                </a:solidFill>
                <a:latin typeface="Proxima Nova"/>
                <a:ea typeface="Proxima Nova"/>
                <a:cs typeface="Proxima Nova"/>
                <a:sym typeface="Proxima Nova"/>
              </a:defRPr>
            </a:lvl6pPr>
            <a:lvl7pPr lvl="6" algn="l" rtl="0">
              <a:lnSpc>
                <a:spcPct val="100000"/>
              </a:lnSpc>
              <a:spcBef>
                <a:spcPts val="0"/>
              </a:spcBef>
              <a:spcAft>
                <a:spcPts val="0"/>
              </a:spcAft>
              <a:buClr>
                <a:srgbClr val="FFFFFF"/>
              </a:buClr>
              <a:buSzPts val="700"/>
              <a:buFont typeface="Proxima Nova"/>
              <a:buNone/>
              <a:defRPr sz="667" b="1">
                <a:solidFill>
                  <a:srgbClr val="FFFFFF"/>
                </a:solidFill>
                <a:latin typeface="Proxima Nova"/>
                <a:ea typeface="Proxima Nova"/>
                <a:cs typeface="Proxima Nova"/>
                <a:sym typeface="Proxima Nova"/>
              </a:defRPr>
            </a:lvl7pPr>
            <a:lvl8pPr lvl="7" algn="l" rtl="0">
              <a:lnSpc>
                <a:spcPct val="100000"/>
              </a:lnSpc>
              <a:spcBef>
                <a:spcPts val="0"/>
              </a:spcBef>
              <a:spcAft>
                <a:spcPts val="0"/>
              </a:spcAft>
              <a:buClr>
                <a:srgbClr val="FFFFFF"/>
              </a:buClr>
              <a:buSzPts val="700"/>
              <a:buFont typeface="Proxima Nova"/>
              <a:buNone/>
              <a:defRPr sz="667" b="1">
                <a:solidFill>
                  <a:srgbClr val="FFFFFF"/>
                </a:solidFill>
                <a:latin typeface="Proxima Nova"/>
                <a:ea typeface="Proxima Nova"/>
                <a:cs typeface="Proxima Nova"/>
                <a:sym typeface="Proxima Nova"/>
              </a:defRPr>
            </a:lvl8pPr>
            <a:lvl9pPr lvl="8" algn="l" rtl="0">
              <a:lnSpc>
                <a:spcPct val="100000"/>
              </a:lnSpc>
              <a:spcBef>
                <a:spcPts val="0"/>
              </a:spcBef>
              <a:spcAft>
                <a:spcPts val="0"/>
              </a:spcAft>
              <a:buClr>
                <a:srgbClr val="FFFFFF"/>
              </a:buClr>
              <a:buSzPts val="700"/>
              <a:buFont typeface="Proxima Nova"/>
              <a:buNone/>
              <a:defRPr sz="667" b="1">
                <a:solidFill>
                  <a:srgbClr val="FFFFFF"/>
                </a:solidFill>
                <a:latin typeface="Proxima Nova"/>
                <a:ea typeface="Proxima Nova"/>
                <a:cs typeface="Proxima Nova"/>
                <a:sym typeface="Proxima Nova"/>
              </a:defRPr>
            </a:lvl9pPr>
          </a:lstStyle>
          <a:p>
            <a:endParaRPr/>
          </a:p>
        </p:txBody>
      </p:sp>
      <p:pic>
        <p:nvPicPr>
          <p:cNvPr id="59" name="Google Shape;59;p15"/>
          <p:cNvPicPr preferRelativeResize="0"/>
          <p:nvPr/>
        </p:nvPicPr>
        <p:blipFill>
          <a:blip r:embed="rId2">
            <a:alphaModFix/>
          </a:blip>
          <a:stretch>
            <a:fillRect/>
          </a:stretch>
        </p:blipFill>
        <p:spPr>
          <a:xfrm>
            <a:off x="659967" y="5543233"/>
            <a:ext cx="666567" cy="655000"/>
          </a:xfrm>
          <a:prstGeom prst="rect">
            <a:avLst/>
          </a:prstGeom>
          <a:noFill/>
          <a:ln>
            <a:noFill/>
          </a:ln>
        </p:spPr>
      </p:pic>
    </p:spTree>
    <p:extLst>
      <p:ext uri="{BB962C8B-B14F-4D97-AF65-F5344CB8AC3E}">
        <p14:creationId xmlns:p14="http://schemas.microsoft.com/office/powerpoint/2010/main" val="209702471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matchingName="COVER Yellow - Fill Ghost">
  <p:cSld name="COVER Yellow - Fill Ghost">
    <p:bg>
      <p:bgPr>
        <a:solidFill>
          <a:srgbClr val="FFFC00"/>
        </a:solidFill>
        <a:effectLst/>
      </p:bgPr>
    </p:bg>
    <p:spTree>
      <p:nvGrpSpPr>
        <p:cNvPr id="1" name="Shape 60"/>
        <p:cNvGrpSpPr/>
        <p:nvPr/>
      </p:nvGrpSpPr>
      <p:grpSpPr>
        <a:xfrm>
          <a:off x="0" y="0"/>
          <a:ext cx="0" cy="0"/>
          <a:chOff x="0" y="0"/>
          <a:chExt cx="0" cy="0"/>
        </a:xfrm>
      </p:grpSpPr>
      <p:sp>
        <p:nvSpPr>
          <p:cNvPr id="61" name="Google Shape;61;p16"/>
          <p:cNvSpPr/>
          <p:nvPr/>
        </p:nvSpPr>
        <p:spPr>
          <a:xfrm>
            <a:off x="0" y="6551124"/>
            <a:ext cx="12192000" cy="340800"/>
          </a:xfrm>
          <a:prstGeom prst="rect">
            <a:avLst/>
          </a:prstGeom>
          <a:solidFill>
            <a:srgbClr val="FFFC00"/>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Clr>
                <a:srgbClr val="FFFFFF"/>
              </a:buClr>
              <a:buSzPts val="1400"/>
              <a:buFont typeface="Helvetica Neue Light"/>
              <a:buNone/>
            </a:pPr>
            <a:endParaRPr sz="1867" b="0" i="0" u="none" strike="noStrike" cap="none">
              <a:solidFill>
                <a:srgbClr val="FFFFFF"/>
              </a:solidFill>
              <a:latin typeface="Helvetica Neue Light"/>
              <a:ea typeface="Helvetica Neue Light"/>
              <a:cs typeface="Helvetica Neue Light"/>
              <a:sym typeface="Helvetica Neue Light"/>
            </a:endParaRPr>
          </a:p>
        </p:txBody>
      </p:sp>
      <p:sp>
        <p:nvSpPr>
          <p:cNvPr id="62" name="Google Shape;62;p16"/>
          <p:cNvSpPr txBox="1"/>
          <p:nvPr/>
        </p:nvSpPr>
        <p:spPr>
          <a:xfrm>
            <a:off x="220696" y="6551124"/>
            <a:ext cx="1654800" cy="306800"/>
          </a:xfrm>
          <a:prstGeom prst="rect">
            <a:avLst/>
          </a:prstGeom>
          <a:noFill/>
          <a:ln>
            <a:noFill/>
          </a:ln>
        </p:spPr>
        <p:txBody>
          <a:bodyPr spcFirstLastPara="1" wrap="square" lIns="25400" tIns="25400" rIns="25400" bIns="25400" anchor="ctr" anchorCtr="0">
            <a:noAutofit/>
          </a:bodyPr>
          <a:lstStyle/>
          <a:p>
            <a:pPr marL="0" marR="0" lvl="0" indent="0" algn="l" rtl="0">
              <a:lnSpc>
                <a:spcPct val="80000"/>
              </a:lnSpc>
              <a:spcBef>
                <a:spcPts val="0"/>
              </a:spcBef>
              <a:spcAft>
                <a:spcPts val="0"/>
              </a:spcAft>
              <a:buClr>
                <a:srgbClr val="000000"/>
              </a:buClr>
              <a:buSzPts val="500"/>
              <a:buFont typeface="Arial"/>
              <a:buNone/>
            </a:pPr>
            <a:r>
              <a:rPr lang="en" sz="667" b="1" i="0" u="none" strike="noStrike" cap="none">
                <a:solidFill>
                  <a:srgbClr val="000000"/>
                </a:solidFill>
                <a:latin typeface="Proxima Nova"/>
                <a:ea typeface="Proxima Nova"/>
                <a:cs typeface="Proxima Nova"/>
                <a:sym typeface="Proxima Nova"/>
              </a:rPr>
              <a:t>CONFIDENTIAL</a:t>
            </a:r>
            <a:endParaRPr sz="667" b="1">
              <a:latin typeface="Proxima Nova"/>
              <a:ea typeface="Proxima Nova"/>
              <a:cs typeface="Proxima Nova"/>
              <a:sym typeface="Proxima Nova"/>
            </a:endParaRPr>
          </a:p>
        </p:txBody>
      </p:sp>
      <p:sp>
        <p:nvSpPr>
          <p:cNvPr id="63" name="Google Shape;63;p16"/>
          <p:cNvSpPr txBox="1"/>
          <p:nvPr/>
        </p:nvSpPr>
        <p:spPr>
          <a:xfrm>
            <a:off x="10268099" y="7186124"/>
            <a:ext cx="1654800" cy="306800"/>
          </a:xfrm>
          <a:prstGeom prst="rect">
            <a:avLst/>
          </a:prstGeom>
          <a:noFill/>
          <a:ln>
            <a:noFill/>
          </a:ln>
        </p:spPr>
        <p:txBody>
          <a:bodyPr spcFirstLastPara="1" wrap="square" lIns="25400" tIns="25400" rIns="25400" bIns="25400" anchor="ctr" anchorCtr="0">
            <a:noAutofit/>
          </a:bodyPr>
          <a:lstStyle/>
          <a:p>
            <a:pPr marL="0" marR="0" lvl="0" indent="0" algn="r" rtl="0">
              <a:lnSpc>
                <a:spcPct val="80000"/>
              </a:lnSpc>
              <a:spcBef>
                <a:spcPts val="0"/>
              </a:spcBef>
              <a:spcAft>
                <a:spcPts val="0"/>
              </a:spcAft>
              <a:buClr>
                <a:srgbClr val="000000"/>
              </a:buClr>
              <a:buSzPts val="500"/>
              <a:buFont typeface="Arial"/>
              <a:buNone/>
            </a:pPr>
            <a:r>
              <a:rPr lang="en" sz="667" b="0" i="0" u="none" strike="noStrike" cap="none">
                <a:solidFill>
                  <a:srgbClr val="000000"/>
                </a:solidFill>
                <a:latin typeface="Arial"/>
                <a:ea typeface="Arial"/>
                <a:cs typeface="Arial"/>
                <a:sym typeface="Arial"/>
              </a:rPr>
              <a:t>01</a:t>
            </a:r>
            <a:endParaRPr sz="667"/>
          </a:p>
        </p:txBody>
      </p:sp>
      <p:pic>
        <p:nvPicPr>
          <p:cNvPr id="64" name="Google Shape;64;p16" descr="Image"/>
          <p:cNvPicPr preferRelativeResize="0"/>
          <p:nvPr/>
        </p:nvPicPr>
        <p:blipFill rotWithShape="1">
          <a:blip r:embed="rId2">
            <a:alphaModFix/>
          </a:blip>
          <a:srcRect/>
          <a:stretch/>
        </p:blipFill>
        <p:spPr>
          <a:xfrm>
            <a:off x="220696" y="220848"/>
            <a:ext cx="231360" cy="227795"/>
          </a:xfrm>
          <a:prstGeom prst="rect">
            <a:avLst/>
          </a:prstGeom>
          <a:noFill/>
          <a:ln>
            <a:noFill/>
          </a:ln>
        </p:spPr>
      </p:pic>
      <p:sp>
        <p:nvSpPr>
          <p:cNvPr id="65" name="Google Shape;65;p16"/>
          <p:cNvSpPr txBox="1">
            <a:spLocks noGrp="1"/>
          </p:cNvSpPr>
          <p:nvPr>
            <p:ph type="sldNum" idx="12"/>
          </p:nvPr>
        </p:nvSpPr>
        <p:spPr>
          <a:xfrm>
            <a:off x="5979516" y="6540500"/>
            <a:ext cx="226800" cy="234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FFFFFF"/>
              </a:buClr>
              <a:buSzPts val="900"/>
              <a:buFont typeface="Helvetica Neue Light"/>
              <a:buNone/>
              <a:defRPr sz="1200">
                <a:solidFill>
                  <a:srgbClr val="FFFFFF"/>
                </a:solidFill>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FFFFFF"/>
              </a:buClr>
              <a:buSzPts val="900"/>
              <a:buFont typeface="Helvetica Neue Light"/>
              <a:buNone/>
              <a:defRPr sz="1200">
                <a:solidFill>
                  <a:srgbClr val="FFFFFF"/>
                </a:solidFill>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FFFFFF"/>
              </a:buClr>
              <a:buSzPts val="900"/>
              <a:buFont typeface="Helvetica Neue Light"/>
              <a:buNone/>
              <a:defRPr sz="1200">
                <a:solidFill>
                  <a:srgbClr val="FFFFFF"/>
                </a:solidFill>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FFFFFF"/>
              </a:buClr>
              <a:buSzPts val="900"/>
              <a:buFont typeface="Helvetica Neue Light"/>
              <a:buNone/>
              <a:defRPr sz="1200">
                <a:solidFill>
                  <a:srgbClr val="FFFFFF"/>
                </a:solidFill>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FFFFFF"/>
              </a:buClr>
              <a:buSzPts val="900"/>
              <a:buFont typeface="Helvetica Neue Light"/>
              <a:buNone/>
              <a:defRPr sz="1200">
                <a:solidFill>
                  <a:srgbClr val="FFFFFF"/>
                </a:solidFill>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FFFFFF"/>
              </a:buClr>
              <a:buSzPts val="900"/>
              <a:buFont typeface="Helvetica Neue Light"/>
              <a:buNone/>
              <a:defRPr sz="1200">
                <a:solidFill>
                  <a:srgbClr val="FFFFFF"/>
                </a:solidFill>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FFFFFF"/>
              </a:buClr>
              <a:buSzPts val="900"/>
              <a:buFont typeface="Helvetica Neue Light"/>
              <a:buNone/>
              <a:defRPr sz="1200">
                <a:solidFill>
                  <a:srgbClr val="FFFFFF"/>
                </a:solidFill>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FFFFFF"/>
              </a:buClr>
              <a:buSzPts val="900"/>
              <a:buFont typeface="Helvetica Neue Light"/>
              <a:buNone/>
              <a:defRPr sz="1200">
                <a:solidFill>
                  <a:srgbClr val="FFFFFF"/>
                </a:solidFill>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FFFFFF"/>
              </a:buClr>
              <a:buSzPts val="900"/>
              <a:buFont typeface="Helvetica Neue Light"/>
              <a:buNone/>
              <a:defRPr sz="1200">
                <a:solidFill>
                  <a:srgbClr val="FFFFFF"/>
                </a:solidFill>
                <a:latin typeface="Helvetica Neue Light"/>
                <a:ea typeface="Helvetica Neue Light"/>
                <a:cs typeface="Helvetica Neue Light"/>
                <a:sym typeface="Helvetica Neue Light"/>
              </a:defRPr>
            </a:lvl9pPr>
          </a:lstStyle>
          <a:p>
            <a:fld id="{00000000-1234-1234-1234-123412341234}" type="slidenum">
              <a:rPr lang="en" smtClean="0"/>
              <a:pPr/>
              <a:t>‹#›</a:t>
            </a:fld>
            <a:endParaRPr lang="en" sz="1333">
              <a:solidFill>
                <a:schemeClr val="dk2"/>
              </a:solidFill>
              <a:latin typeface="Arial"/>
              <a:ea typeface="Arial"/>
              <a:cs typeface="Arial"/>
              <a:sym typeface="Arial"/>
            </a:endParaRPr>
          </a:p>
        </p:txBody>
      </p:sp>
    </p:spTree>
    <p:extLst>
      <p:ext uri="{BB962C8B-B14F-4D97-AF65-F5344CB8AC3E}">
        <p14:creationId xmlns:p14="http://schemas.microsoft.com/office/powerpoint/2010/main" val="141272110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Body White">
  <p:cSld name="Body White">
    <p:spTree>
      <p:nvGrpSpPr>
        <p:cNvPr id="1" name="Shape 72"/>
        <p:cNvGrpSpPr/>
        <p:nvPr/>
      </p:nvGrpSpPr>
      <p:grpSpPr>
        <a:xfrm>
          <a:off x="0" y="0"/>
          <a:ext cx="0" cy="0"/>
          <a:chOff x="0" y="0"/>
          <a:chExt cx="0" cy="0"/>
        </a:xfrm>
      </p:grpSpPr>
      <p:sp>
        <p:nvSpPr>
          <p:cNvPr id="73" name="Google Shape;73;p18"/>
          <p:cNvSpPr/>
          <p:nvPr/>
        </p:nvSpPr>
        <p:spPr>
          <a:xfrm>
            <a:off x="0" y="6551124"/>
            <a:ext cx="12192000" cy="340800"/>
          </a:xfrm>
          <a:prstGeom prst="rect">
            <a:avLst/>
          </a:prstGeom>
          <a:solidFill>
            <a:srgbClr val="FFFC00"/>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Clr>
                <a:srgbClr val="FFFFFF"/>
              </a:buClr>
              <a:buSzPts val="1400"/>
              <a:buFont typeface="Helvetica Neue Light"/>
              <a:buNone/>
            </a:pPr>
            <a:endParaRPr sz="1867" b="0" i="0" u="none" strike="noStrike" cap="none">
              <a:solidFill>
                <a:srgbClr val="FFFFFF"/>
              </a:solidFill>
              <a:latin typeface="Helvetica Neue Light"/>
              <a:ea typeface="Helvetica Neue Light"/>
              <a:cs typeface="Helvetica Neue Light"/>
              <a:sym typeface="Helvetica Neue Light"/>
            </a:endParaRPr>
          </a:p>
        </p:txBody>
      </p:sp>
      <p:sp>
        <p:nvSpPr>
          <p:cNvPr id="74" name="Google Shape;74;p18"/>
          <p:cNvSpPr txBox="1"/>
          <p:nvPr/>
        </p:nvSpPr>
        <p:spPr>
          <a:xfrm>
            <a:off x="220696" y="6551124"/>
            <a:ext cx="1654800" cy="306800"/>
          </a:xfrm>
          <a:prstGeom prst="rect">
            <a:avLst/>
          </a:prstGeom>
          <a:noFill/>
          <a:ln>
            <a:noFill/>
          </a:ln>
        </p:spPr>
        <p:txBody>
          <a:bodyPr spcFirstLastPara="1" wrap="square" lIns="25400" tIns="25400" rIns="25400" bIns="25400" anchor="ctr" anchorCtr="0">
            <a:noAutofit/>
          </a:bodyPr>
          <a:lstStyle/>
          <a:p>
            <a:pPr marL="0" marR="0" lvl="0" indent="0" algn="l" rtl="0">
              <a:lnSpc>
                <a:spcPct val="80000"/>
              </a:lnSpc>
              <a:spcBef>
                <a:spcPts val="0"/>
              </a:spcBef>
              <a:spcAft>
                <a:spcPts val="0"/>
              </a:spcAft>
              <a:buClr>
                <a:srgbClr val="000000"/>
              </a:buClr>
              <a:buSzPts val="500"/>
              <a:buFont typeface="Arial"/>
              <a:buNone/>
            </a:pPr>
            <a:r>
              <a:rPr lang="en" sz="667" b="1" i="0" u="none" strike="noStrike" cap="none">
                <a:solidFill>
                  <a:srgbClr val="000000"/>
                </a:solidFill>
                <a:latin typeface="Proxima Nova"/>
                <a:ea typeface="Proxima Nova"/>
                <a:cs typeface="Proxima Nova"/>
                <a:sym typeface="Proxima Nova"/>
              </a:rPr>
              <a:t>CONFIDENTIAL</a:t>
            </a:r>
            <a:endParaRPr sz="667" b="1">
              <a:latin typeface="Proxima Nova"/>
              <a:ea typeface="Proxima Nova"/>
              <a:cs typeface="Proxima Nova"/>
              <a:sym typeface="Proxima Nova"/>
            </a:endParaRPr>
          </a:p>
        </p:txBody>
      </p:sp>
      <p:sp>
        <p:nvSpPr>
          <p:cNvPr id="75" name="Google Shape;75;p18"/>
          <p:cNvSpPr txBox="1">
            <a:spLocks noGrp="1"/>
          </p:cNvSpPr>
          <p:nvPr>
            <p:ph type="sldNum" idx="12"/>
          </p:nvPr>
        </p:nvSpPr>
        <p:spPr>
          <a:xfrm>
            <a:off x="5979516" y="6540500"/>
            <a:ext cx="226800" cy="234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FFFFFF"/>
              </a:buClr>
              <a:buSzPts val="900"/>
              <a:buFont typeface="Helvetica Neue Light"/>
              <a:buNone/>
              <a:defRPr sz="1200">
                <a:solidFill>
                  <a:srgbClr val="FFFFFF"/>
                </a:solidFill>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FFFFFF"/>
              </a:buClr>
              <a:buSzPts val="900"/>
              <a:buFont typeface="Helvetica Neue Light"/>
              <a:buNone/>
              <a:defRPr sz="1200">
                <a:solidFill>
                  <a:srgbClr val="FFFFFF"/>
                </a:solidFill>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FFFFFF"/>
              </a:buClr>
              <a:buSzPts val="900"/>
              <a:buFont typeface="Helvetica Neue Light"/>
              <a:buNone/>
              <a:defRPr sz="1200">
                <a:solidFill>
                  <a:srgbClr val="FFFFFF"/>
                </a:solidFill>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FFFFFF"/>
              </a:buClr>
              <a:buSzPts val="900"/>
              <a:buFont typeface="Helvetica Neue Light"/>
              <a:buNone/>
              <a:defRPr sz="1200">
                <a:solidFill>
                  <a:srgbClr val="FFFFFF"/>
                </a:solidFill>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FFFFFF"/>
              </a:buClr>
              <a:buSzPts val="900"/>
              <a:buFont typeface="Helvetica Neue Light"/>
              <a:buNone/>
              <a:defRPr sz="1200">
                <a:solidFill>
                  <a:srgbClr val="FFFFFF"/>
                </a:solidFill>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FFFFFF"/>
              </a:buClr>
              <a:buSzPts val="900"/>
              <a:buFont typeface="Helvetica Neue Light"/>
              <a:buNone/>
              <a:defRPr sz="1200">
                <a:solidFill>
                  <a:srgbClr val="FFFFFF"/>
                </a:solidFill>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FFFFFF"/>
              </a:buClr>
              <a:buSzPts val="900"/>
              <a:buFont typeface="Helvetica Neue Light"/>
              <a:buNone/>
              <a:defRPr sz="1200">
                <a:solidFill>
                  <a:srgbClr val="FFFFFF"/>
                </a:solidFill>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FFFFFF"/>
              </a:buClr>
              <a:buSzPts val="900"/>
              <a:buFont typeface="Helvetica Neue Light"/>
              <a:buNone/>
              <a:defRPr sz="1200">
                <a:solidFill>
                  <a:srgbClr val="FFFFFF"/>
                </a:solidFill>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FFFFFF"/>
              </a:buClr>
              <a:buSzPts val="900"/>
              <a:buFont typeface="Helvetica Neue Light"/>
              <a:buNone/>
              <a:defRPr sz="1200">
                <a:solidFill>
                  <a:srgbClr val="FFFFFF"/>
                </a:solidFill>
                <a:latin typeface="Helvetica Neue Light"/>
                <a:ea typeface="Helvetica Neue Light"/>
                <a:cs typeface="Helvetica Neue Light"/>
                <a:sym typeface="Helvetica Neue Light"/>
              </a:defRPr>
            </a:lvl9pPr>
          </a:lstStyle>
          <a:p>
            <a:fld id="{00000000-1234-1234-1234-123412341234}" type="slidenum">
              <a:rPr lang="en" smtClean="0"/>
              <a:pPr/>
              <a:t>‹#›</a:t>
            </a:fld>
            <a:endParaRPr lang="en" sz="1333">
              <a:solidFill>
                <a:schemeClr val="dk2"/>
              </a:solidFill>
              <a:latin typeface="Arial"/>
              <a:ea typeface="Arial"/>
              <a:cs typeface="Arial"/>
              <a:sym typeface="Arial"/>
            </a:endParaRPr>
          </a:p>
        </p:txBody>
      </p:sp>
    </p:spTree>
    <p:extLst>
      <p:ext uri="{BB962C8B-B14F-4D97-AF65-F5344CB8AC3E}">
        <p14:creationId xmlns:p14="http://schemas.microsoft.com/office/powerpoint/2010/main" val="102622087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1600" b="0">
                <a:solidFill>
                  <a:srgbClr val="575757"/>
                </a:solidFill>
                <a:latin typeface="AvenirNextLTPro-Regular" panose="020B0504020202020204" pitchFamily="34" charset="0"/>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3"/>
          </a:xfrm>
          <a:prstGeom prst="rect">
            <a:avLst/>
          </a:prstGeom>
        </p:spPr>
        <p:txBody>
          <a:bodyPr vert="horz" lIns="0" tIns="0" rIns="0" bIns="0" rtlCol="0" anchor="t" anchorCtr="0">
            <a:noAutofit/>
          </a:bodyPr>
          <a:lstStyle>
            <a:lvl1pPr>
              <a:defRPr sz="1800" b="1">
                <a:latin typeface="AvenirNextLTPro-Regular" panose="020B0504020202020204" pitchFamily="34" charset="0"/>
              </a:defRPr>
            </a:lvl1pPr>
          </a:lstStyle>
          <a:p>
            <a:r>
              <a:rPr lang="en-US" noProof="0"/>
              <a:t>Click to edit Master title style</a:t>
            </a:r>
          </a:p>
        </p:txBody>
      </p:sp>
      <p:sp>
        <p:nvSpPr>
          <p:cNvPr id="2" name="Rectangle 1">
            <a:extLst>
              <a:ext uri="{FF2B5EF4-FFF2-40B4-BE49-F238E27FC236}">
                <a16:creationId xmlns:a16="http://schemas.microsoft.com/office/drawing/2014/main" id="{CFF9F7C2-8BD9-4B19-BBBA-AE4271A2A7C5}"/>
              </a:ext>
            </a:extLst>
          </p:cNvPr>
          <p:cNvSpPr/>
          <p:nvPr userDrawn="1"/>
        </p:nvSpPr>
        <p:spPr bwMode="gray">
          <a:xfrm>
            <a:off x="2454965" y="6599583"/>
            <a:ext cx="7146235" cy="248479"/>
          </a:xfrm>
          <a:prstGeom prst="rect">
            <a:avLst/>
          </a:prstGeom>
          <a:solidFill>
            <a:schemeClr val="bg1"/>
          </a:solidFill>
          <a:ln w="19050" algn="ctr">
            <a:solidFill>
              <a:srgbClr val="FFFFFF"/>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Tree>
    <p:extLst>
      <p:ext uri="{BB962C8B-B14F-4D97-AF65-F5344CB8AC3E}">
        <p14:creationId xmlns:p14="http://schemas.microsoft.com/office/powerpoint/2010/main" val="415769096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1600" b="0">
                <a:solidFill>
                  <a:srgbClr val="575757"/>
                </a:solidFill>
                <a:latin typeface="AvenirNextLTPro-Regular" panose="020B0504020202020204" pitchFamily="34" charset="0"/>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3"/>
          </a:xfrm>
          <a:prstGeom prst="rect">
            <a:avLst/>
          </a:prstGeom>
        </p:spPr>
        <p:txBody>
          <a:bodyPr vert="horz" lIns="0" tIns="0" rIns="0" bIns="0" rtlCol="0" anchor="t" anchorCtr="0">
            <a:noAutofit/>
          </a:bodyPr>
          <a:lstStyle>
            <a:lvl1pPr>
              <a:defRPr sz="1800" b="1">
                <a:latin typeface="AvenirNextLTPro-Regular" panose="020B0504020202020204" pitchFamily="34" charset="0"/>
              </a:defRPr>
            </a:lvl1pPr>
          </a:lstStyle>
          <a:p>
            <a:r>
              <a:rPr lang="en-US" noProof="0"/>
              <a:t>Click to edit Master title style</a:t>
            </a:r>
          </a:p>
        </p:txBody>
      </p:sp>
    </p:spTree>
    <p:extLst>
      <p:ext uri="{BB962C8B-B14F-4D97-AF65-F5344CB8AC3E}">
        <p14:creationId xmlns:p14="http://schemas.microsoft.com/office/powerpoint/2010/main" val="240173141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yft MASTER">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600" b="0" i="0">
                <a:solidFill>
                  <a:srgbClr val="575757"/>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en-US" noProof="0"/>
              <a:t>Click to edit Master title style</a:t>
            </a:r>
          </a:p>
        </p:txBody>
      </p:sp>
      <p:sp>
        <p:nvSpPr>
          <p:cNvPr id="6" name="Slide Number Placeholder 3">
            <a:extLst>
              <a:ext uri="{FF2B5EF4-FFF2-40B4-BE49-F238E27FC236}">
                <a16:creationId xmlns:a16="http://schemas.microsoft.com/office/drawing/2014/main" id="{57488398-D198-2F4B-895B-BED23CD20E49}"/>
              </a:ext>
            </a:extLst>
          </p:cNvPr>
          <p:cNvSpPr>
            <a:spLocks noGrp="1"/>
          </p:cNvSpPr>
          <p:nvPr>
            <p:ph type="sldNum" sz="quarter" idx="4"/>
          </p:nvPr>
        </p:nvSpPr>
        <p:spPr>
          <a:xfrm>
            <a:off x="8839200" y="6397582"/>
            <a:ext cx="2743200" cy="365125"/>
          </a:xfrm>
          <a:prstGeom prst="rect">
            <a:avLst/>
          </a:prstGeom>
        </p:spPr>
        <p:txBody>
          <a:bodyPr vert="horz" lIns="91440" tIns="45720" rIns="91440" bIns="45720" rtlCol="0" anchor="ctr"/>
          <a:lstStyle>
            <a:lvl1pPr algn="r">
              <a:defRPr sz="700">
                <a:solidFill>
                  <a:schemeClr val="tx1">
                    <a:tint val="75000"/>
                  </a:schemeClr>
                </a:solidFill>
              </a:defRPr>
            </a:lvl1pPr>
          </a:lstStyle>
          <a:p>
            <a:fld id="{04631C46-0A7A-B54B-81D2-CF9EA1422819}" type="slidenum">
              <a:rPr lang="en-US" smtClean="0"/>
              <a:pPr/>
              <a:t>‹#›</a:t>
            </a:fld>
            <a:endParaRPr lang="en-US"/>
          </a:p>
        </p:txBody>
      </p:sp>
    </p:spTree>
    <p:extLst>
      <p:ext uri="{BB962C8B-B14F-4D97-AF65-F5344CB8AC3E}">
        <p14:creationId xmlns:p14="http://schemas.microsoft.com/office/powerpoint/2010/main" val="25495384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0765110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796421545"/>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41812549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906252070"/>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2"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78356238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17451448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7"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60320081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09202647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2020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54208700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52018769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210357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99139210"/>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213436789"/>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774747944"/>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2020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322885179"/>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Key statement white">
    <p:bg>
      <p:bgPr>
        <a:solidFill>
          <a:srgbClr val="FFFB00"/>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latin typeface="AvenirNext LT Pro Regular"/>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20029560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771433161"/>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lvl1pPr>
              <a:defRPr>
                <a:latin typeface="AvenirNextLTPro-Regular" panose="020B0504020202020204" pitchFamily="34" charset="0"/>
              </a:defRPr>
            </a:lvl1p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atin typeface="AvenirNextLTPro-Regular" panose="020B0504020202020204" pitchFamily="34" charset="0"/>
              </a:defRPr>
            </a:lvl1pPr>
            <a:lvl2pPr>
              <a:tabLst>
                <a:tab pos="6705432" algn="r"/>
              </a:tabLst>
              <a:defRPr>
                <a:latin typeface="AvenirNextLTPro-Regular" panose="020B0504020202020204" pitchFamily="34" charset="0"/>
              </a:defRPr>
            </a:lvl2pPr>
            <a:lvl3pPr>
              <a:tabLst>
                <a:tab pos="6705432" algn="r"/>
              </a:tabLst>
              <a:defRPr>
                <a:latin typeface="AvenirNextLTPro-Regular" panose="020B0504020202020204" pitchFamily="34" charset="0"/>
              </a:defRPr>
            </a:lvl3pPr>
            <a:lvl4pPr>
              <a:tabLst>
                <a:tab pos="6705432" algn="r"/>
              </a:tabLst>
              <a:defRPr>
                <a:latin typeface="AvenirNextLTPro-Regular" panose="020B0504020202020204" pitchFamily="34" charset="0"/>
              </a:defRPr>
            </a:lvl4pPr>
            <a:lvl5pPr>
              <a:tabLst>
                <a:tab pos="6705432" algn="r"/>
              </a:tabLst>
              <a:defRPr baseline="0">
                <a:latin typeface="AvenirNextLTPro-Regular" panose="020B05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600" b="0">
                <a:solidFill>
                  <a:srgbClr val="575757"/>
                </a:solidFill>
                <a:latin typeface="AvenirNextLTPro-Regular" panose="020B0504020202020204" pitchFamily="34" charset="0"/>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1800" b="1">
                <a:latin typeface="AvenirNextLTPro-Regular" panose="020B0504020202020204" pitchFamily="34" charset="0"/>
              </a:defRPr>
            </a:lvl1pPr>
          </a:lstStyle>
          <a:p>
            <a:r>
              <a:rPr lang="en-US" noProof="0"/>
              <a:t>Click to edit Master title style</a:t>
            </a:r>
          </a:p>
        </p:txBody>
      </p:sp>
    </p:spTree>
    <p:extLst>
      <p:ext uri="{BB962C8B-B14F-4D97-AF65-F5344CB8AC3E}">
        <p14:creationId xmlns:p14="http://schemas.microsoft.com/office/powerpoint/2010/main" val="2523734265"/>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74114484"/>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58798"/>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347021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9" Type="http://schemas.openxmlformats.org/officeDocument/2006/relationships/slideLayout" Target="../slideLayouts/slideLayout47.xml"/><Relationship Id="rId21" Type="http://schemas.openxmlformats.org/officeDocument/2006/relationships/slideLayout" Target="../slideLayouts/slideLayout29.xml"/><Relationship Id="rId34" Type="http://schemas.openxmlformats.org/officeDocument/2006/relationships/slideLayout" Target="../slideLayouts/slideLayout42.xml"/><Relationship Id="rId42" Type="http://schemas.openxmlformats.org/officeDocument/2006/relationships/slideLayout" Target="../slideLayouts/slideLayout50.xml"/><Relationship Id="rId47" Type="http://schemas.openxmlformats.org/officeDocument/2006/relationships/slideLayout" Target="../slideLayouts/slideLayout55.xml"/><Relationship Id="rId50" Type="http://schemas.openxmlformats.org/officeDocument/2006/relationships/slideLayout" Target="../slideLayouts/slideLayout58.xml"/><Relationship Id="rId55" Type="http://schemas.openxmlformats.org/officeDocument/2006/relationships/slideLayout" Target="../slideLayouts/slideLayout63.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9" Type="http://schemas.openxmlformats.org/officeDocument/2006/relationships/slideLayout" Target="../slideLayouts/slideLayout37.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32" Type="http://schemas.openxmlformats.org/officeDocument/2006/relationships/slideLayout" Target="../slideLayouts/slideLayout40.xml"/><Relationship Id="rId37" Type="http://schemas.openxmlformats.org/officeDocument/2006/relationships/slideLayout" Target="../slideLayouts/slideLayout45.xml"/><Relationship Id="rId40" Type="http://schemas.openxmlformats.org/officeDocument/2006/relationships/slideLayout" Target="../slideLayouts/slideLayout48.xml"/><Relationship Id="rId45" Type="http://schemas.openxmlformats.org/officeDocument/2006/relationships/slideLayout" Target="../slideLayouts/slideLayout53.xml"/><Relationship Id="rId53" Type="http://schemas.openxmlformats.org/officeDocument/2006/relationships/slideLayout" Target="../slideLayouts/slideLayout61.xml"/><Relationship Id="rId58" Type="http://schemas.openxmlformats.org/officeDocument/2006/relationships/oleObject" Target="../embeddings/oleObject1.bin"/><Relationship Id="rId5" Type="http://schemas.openxmlformats.org/officeDocument/2006/relationships/slideLayout" Target="../slideLayouts/slideLayout13.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slideLayout" Target="../slideLayouts/slideLayout38.xml"/><Relationship Id="rId35" Type="http://schemas.openxmlformats.org/officeDocument/2006/relationships/slideLayout" Target="../slideLayouts/slideLayout43.xml"/><Relationship Id="rId43" Type="http://schemas.openxmlformats.org/officeDocument/2006/relationships/slideLayout" Target="../slideLayouts/slideLayout51.xml"/><Relationship Id="rId48" Type="http://schemas.openxmlformats.org/officeDocument/2006/relationships/slideLayout" Target="../slideLayouts/slideLayout56.xml"/><Relationship Id="rId56" Type="http://schemas.openxmlformats.org/officeDocument/2006/relationships/theme" Target="../theme/theme2.xml"/><Relationship Id="rId8" Type="http://schemas.openxmlformats.org/officeDocument/2006/relationships/slideLayout" Target="../slideLayouts/slideLayout16.xml"/><Relationship Id="rId51" Type="http://schemas.openxmlformats.org/officeDocument/2006/relationships/slideLayout" Target="../slideLayouts/slideLayout59.xml"/><Relationship Id="rId3" Type="http://schemas.openxmlformats.org/officeDocument/2006/relationships/slideLayout" Target="../slideLayouts/slideLayout11.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33" Type="http://schemas.openxmlformats.org/officeDocument/2006/relationships/slideLayout" Target="../slideLayouts/slideLayout41.xml"/><Relationship Id="rId38" Type="http://schemas.openxmlformats.org/officeDocument/2006/relationships/slideLayout" Target="../slideLayouts/slideLayout46.xml"/><Relationship Id="rId46" Type="http://schemas.openxmlformats.org/officeDocument/2006/relationships/slideLayout" Target="../slideLayouts/slideLayout54.xml"/><Relationship Id="rId59" Type="http://schemas.openxmlformats.org/officeDocument/2006/relationships/image" Target="../media/image2.emf"/><Relationship Id="rId20" Type="http://schemas.openxmlformats.org/officeDocument/2006/relationships/slideLayout" Target="../slideLayouts/slideLayout28.xml"/><Relationship Id="rId41" Type="http://schemas.openxmlformats.org/officeDocument/2006/relationships/slideLayout" Target="../slideLayouts/slideLayout49.xml"/><Relationship Id="rId54" Type="http://schemas.openxmlformats.org/officeDocument/2006/relationships/slideLayout" Target="../slideLayouts/slideLayout6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36" Type="http://schemas.openxmlformats.org/officeDocument/2006/relationships/slideLayout" Target="../slideLayouts/slideLayout44.xml"/><Relationship Id="rId49" Type="http://schemas.openxmlformats.org/officeDocument/2006/relationships/slideLayout" Target="../slideLayouts/slideLayout57.xml"/><Relationship Id="rId57" Type="http://schemas.openxmlformats.org/officeDocument/2006/relationships/tags" Target="../tags/tag1.xml"/><Relationship Id="rId10" Type="http://schemas.openxmlformats.org/officeDocument/2006/relationships/slideLayout" Target="../slideLayouts/slideLayout18.xml"/><Relationship Id="rId31" Type="http://schemas.openxmlformats.org/officeDocument/2006/relationships/slideLayout" Target="../slideLayouts/slideLayout39.xml"/><Relationship Id="rId44" Type="http://schemas.openxmlformats.org/officeDocument/2006/relationships/slideLayout" Target="../slideLayouts/slideLayout52.xml"/><Relationship Id="rId52" Type="http://schemas.openxmlformats.org/officeDocument/2006/relationships/slideLayout" Target="../slideLayouts/slideLayout6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theme" Target="../theme/theme3.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9" Type="http://schemas.openxmlformats.org/officeDocument/2006/relationships/slideLayout" Target="../slideLayouts/slideLayout118.xml"/><Relationship Id="rId21" Type="http://schemas.openxmlformats.org/officeDocument/2006/relationships/slideLayout" Target="../slideLayouts/slideLayout100.xml"/><Relationship Id="rId34" Type="http://schemas.openxmlformats.org/officeDocument/2006/relationships/slideLayout" Target="../slideLayouts/slideLayout113.xml"/><Relationship Id="rId42" Type="http://schemas.openxmlformats.org/officeDocument/2006/relationships/slideLayout" Target="../slideLayouts/slideLayout121.xml"/><Relationship Id="rId47" Type="http://schemas.openxmlformats.org/officeDocument/2006/relationships/slideLayout" Target="../slideLayouts/slideLayout126.xml"/><Relationship Id="rId50" Type="http://schemas.openxmlformats.org/officeDocument/2006/relationships/slideLayout" Target="../slideLayouts/slideLayout129.xml"/><Relationship Id="rId55" Type="http://schemas.openxmlformats.org/officeDocument/2006/relationships/slideLayout" Target="../slideLayouts/slideLayout134.xml"/><Relationship Id="rId7" Type="http://schemas.openxmlformats.org/officeDocument/2006/relationships/slideLayout" Target="../slideLayouts/slideLayout8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9" Type="http://schemas.openxmlformats.org/officeDocument/2006/relationships/slideLayout" Target="../slideLayouts/slideLayout108.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32" Type="http://schemas.openxmlformats.org/officeDocument/2006/relationships/slideLayout" Target="../slideLayouts/slideLayout111.xml"/><Relationship Id="rId37" Type="http://schemas.openxmlformats.org/officeDocument/2006/relationships/slideLayout" Target="../slideLayouts/slideLayout116.xml"/><Relationship Id="rId40" Type="http://schemas.openxmlformats.org/officeDocument/2006/relationships/slideLayout" Target="../slideLayouts/slideLayout119.xml"/><Relationship Id="rId45" Type="http://schemas.openxmlformats.org/officeDocument/2006/relationships/slideLayout" Target="../slideLayouts/slideLayout124.xml"/><Relationship Id="rId53" Type="http://schemas.openxmlformats.org/officeDocument/2006/relationships/slideLayout" Target="../slideLayouts/slideLayout132.xml"/><Relationship Id="rId58" Type="http://schemas.openxmlformats.org/officeDocument/2006/relationships/tags" Target="../tags/tag3.xml"/><Relationship Id="rId5" Type="http://schemas.openxmlformats.org/officeDocument/2006/relationships/slideLayout" Target="../slideLayouts/slideLayout84.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slideLayout" Target="../slideLayouts/slideLayout109.xml"/><Relationship Id="rId35" Type="http://schemas.openxmlformats.org/officeDocument/2006/relationships/slideLayout" Target="../slideLayouts/slideLayout114.xml"/><Relationship Id="rId43" Type="http://schemas.openxmlformats.org/officeDocument/2006/relationships/slideLayout" Target="../slideLayouts/slideLayout122.xml"/><Relationship Id="rId48" Type="http://schemas.openxmlformats.org/officeDocument/2006/relationships/slideLayout" Target="../slideLayouts/slideLayout127.xml"/><Relationship Id="rId56" Type="http://schemas.openxmlformats.org/officeDocument/2006/relationships/slideLayout" Target="../slideLayouts/slideLayout135.xml"/><Relationship Id="rId8" Type="http://schemas.openxmlformats.org/officeDocument/2006/relationships/slideLayout" Target="../slideLayouts/slideLayout87.xml"/><Relationship Id="rId51" Type="http://schemas.openxmlformats.org/officeDocument/2006/relationships/slideLayout" Target="../slideLayouts/slideLayout130.xml"/><Relationship Id="rId3" Type="http://schemas.openxmlformats.org/officeDocument/2006/relationships/slideLayout" Target="../slideLayouts/slideLayout82.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33" Type="http://schemas.openxmlformats.org/officeDocument/2006/relationships/slideLayout" Target="../slideLayouts/slideLayout112.xml"/><Relationship Id="rId38" Type="http://schemas.openxmlformats.org/officeDocument/2006/relationships/slideLayout" Target="../slideLayouts/slideLayout117.xml"/><Relationship Id="rId46" Type="http://schemas.openxmlformats.org/officeDocument/2006/relationships/slideLayout" Target="../slideLayouts/slideLayout125.xml"/><Relationship Id="rId59" Type="http://schemas.openxmlformats.org/officeDocument/2006/relationships/oleObject" Target="../embeddings/oleObject2.bin"/><Relationship Id="rId20" Type="http://schemas.openxmlformats.org/officeDocument/2006/relationships/slideLayout" Target="../slideLayouts/slideLayout99.xml"/><Relationship Id="rId41" Type="http://schemas.openxmlformats.org/officeDocument/2006/relationships/slideLayout" Target="../slideLayouts/slideLayout120.xml"/><Relationship Id="rId54" Type="http://schemas.openxmlformats.org/officeDocument/2006/relationships/slideLayout" Target="../slideLayouts/slideLayout133.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36" Type="http://schemas.openxmlformats.org/officeDocument/2006/relationships/slideLayout" Target="../slideLayouts/slideLayout115.xml"/><Relationship Id="rId49" Type="http://schemas.openxmlformats.org/officeDocument/2006/relationships/slideLayout" Target="../slideLayouts/slideLayout128.xml"/><Relationship Id="rId57" Type="http://schemas.openxmlformats.org/officeDocument/2006/relationships/theme" Target="../theme/theme4.xml"/><Relationship Id="rId10" Type="http://schemas.openxmlformats.org/officeDocument/2006/relationships/slideLayout" Target="../slideLayouts/slideLayout89.xml"/><Relationship Id="rId31" Type="http://schemas.openxmlformats.org/officeDocument/2006/relationships/slideLayout" Target="../slideLayouts/slideLayout110.xml"/><Relationship Id="rId44" Type="http://schemas.openxmlformats.org/officeDocument/2006/relationships/slideLayout" Target="../slideLayouts/slideLayout123.xml"/><Relationship Id="rId52" Type="http://schemas.openxmlformats.org/officeDocument/2006/relationships/slideLayout" Target="../slideLayouts/slideLayout131.xml"/><Relationship Id="rId60" Type="http://schemas.openxmlformats.org/officeDocument/2006/relationships/image" Target="../media/image2.emf"/></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48.xml"/><Relationship Id="rId18" Type="http://schemas.openxmlformats.org/officeDocument/2006/relationships/slideLayout" Target="../slideLayouts/slideLayout153.xml"/><Relationship Id="rId26" Type="http://schemas.openxmlformats.org/officeDocument/2006/relationships/slideLayout" Target="../slideLayouts/slideLayout161.xml"/><Relationship Id="rId39" Type="http://schemas.openxmlformats.org/officeDocument/2006/relationships/slideLayout" Target="../slideLayouts/slideLayout174.xml"/><Relationship Id="rId21" Type="http://schemas.openxmlformats.org/officeDocument/2006/relationships/slideLayout" Target="../slideLayouts/slideLayout156.xml"/><Relationship Id="rId34" Type="http://schemas.openxmlformats.org/officeDocument/2006/relationships/slideLayout" Target="../slideLayouts/slideLayout169.xml"/><Relationship Id="rId42" Type="http://schemas.openxmlformats.org/officeDocument/2006/relationships/slideLayout" Target="../slideLayouts/slideLayout177.xml"/><Relationship Id="rId47" Type="http://schemas.openxmlformats.org/officeDocument/2006/relationships/slideLayout" Target="../slideLayouts/slideLayout182.xml"/><Relationship Id="rId50" Type="http://schemas.openxmlformats.org/officeDocument/2006/relationships/slideLayout" Target="../slideLayouts/slideLayout185.xml"/><Relationship Id="rId55" Type="http://schemas.openxmlformats.org/officeDocument/2006/relationships/slideLayout" Target="../slideLayouts/slideLayout190.xml"/><Relationship Id="rId7" Type="http://schemas.openxmlformats.org/officeDocument/2006/relationships/slideLayout" Target="../slideLayouts/slideLayout142.xml"/><Relationship Id="rId2" Type="http://schemas.openxmlformats.org/officeDocument/2006/relationships/slideLayout" Target="../slideLayouts/slideLayout137.xml"/><Relationship Id="rId16" Type="http://schemas.openxmlformats.org/officeDocument/2006/relationships/slideLayout" Target="../slideLayouts/slideLayout151.xml"/><Relationship Id="rId29" Type="http://schemas.openxmlformats.org/officeDocument/2006/relationships/slideLayout" Target="../slideLayouts/slideLayout164.xml"/><Relationship Id="rId11" Type="http://schemas.openxmlformats.org/officeDocument/2006/relationships/slideLayout" Target="../slideLayouts/slideLayout146.xml"/><Relationship Id="rId24" Type="http://schemas.openxmlformats.org/officeDocument/2006/relationships/slideLayout" Target="../slideLayouts/slideLayout159.xml"/><Relationship Id="rId32" Type="http://schemas.openxmlformats.org/officeDocument/2006/relationships/slideLayout" Target="../slideLayouts/slideLayout167.xml"/><Relationship Id="rId37" Type="http://schemas.openxmlformats.org/officeDocument/2006/relationships/slideLayout" Target="../slideLayouts/slideLayout172.xml"/><Relationship Id="rId40" Type="http://schemas.openxmlformats.org/officeDocument/2006/relationships/slideLayout" Target="../slideLayouts/slideLayout175.xml"/><Relationship Id="rId45" Type="http://schemas.openxmlformats.org/officeDocument/2006/relationships/slideLayout" Target="../slideLayouts/slideLayout180.xml"/><Relationship Id="rId53" Type="http://schemas.openxmlformats.org/officeDocument/2006/relationships/slideLayout" Target="../slideLayouts/slideLayout188.xml"/><Relationship Id="rId58" Type="http://schemas.openxmlformats.org/officeDocument/2006/relationships/oleObject" Target="../embeddings/oleObject3.bin"/><Relationship Id="rId5" Type="http://schemas.openxmlformats.org/officeDocument/2006/relationships/slideLayout" Target="../slideLayouts/slideLayout140.xml"/><Relationship Id="rId19" Type="http://schemas.openxmlformats.org/officeDocument/2006/relationships/slideLayout" Target="../slideLayouts/slideLayout154.xml"/><Relationship Id="rId4" Type="http://schemas.openxmlformats.org/officeDocument/2006/relationships/slideLayout" Target="../slideLayouts/slideLayout139.xml"/><Relationship Id="rId9" Type="http://schemas.openxmlformats.org/officeDocument/2006/relationships/slideLayout" Target="../slideLayouts/slideLayout144.xml"/><Relationship Id="rId14" Type="http://schemas.openxmlformats.org/officeDocument/2006/relationships/slideLayout" Target="../slideLayouts/slideLayout149.xml"/><Relationship Id="rId22" Type="http://schemas.openxmlformats.org/officeDocument/2006/relationships/slideLayout" Target="../slideLayouts/slideLayout157.xml"/><Relationship Id="rId27" Type="http://schemas.openxmlformats.org/officeDocument/2006/relationships/slideLayout" Target="../slideLayouts/slideLayout162.xml"/><Relationship Id="rId30" Type="http://schemas.openxmlformats.org/officeDocument/2006/relationships/slideLayout" Target="../slideLayouts/slideLayout165.xml"/><Relationship Id="rId35" Type="http://schemas.openxmlformats.org/officeDocument/2006/relationships/slideLayout" Target="../slideLayouts/slideLayout170.xml"/><Relationship Id="rId43" Type="http://schemas.openxmlformats.org/officeDocument/2006/relationships/slideLayout" Target="../slideLayouts/slideLayout178.xml"/><Relationship Id="rId48" Type="http://schemas.openxmlformats.org/officeDocument/2006/relationships/slideLayout" Target="../slideLayouts/slideLayout183.xml"/><Relationship Id="rId56" Type="http://schemas.openxmlformats.org/officeDocument/2006/relationships/theme" Target="../theme/theme5.xml"/><Relationship Id="rId8" Type="http://schemas.openxmlformats.org/officeDocument/2006/relationships/slideLayout" Target="../slideLayouts/slideLayout143.xml"/><Relationship Id="rId51" Type="http://schemas.openxmlformats.org/officeDocument/2006/relationships/slideLayout" Target="../slideLayouts/slideLayout186.xml"/><Relationship Id="rId3" Type="http://schemas.openxmlformats.org/officeDocument/2006/relationships/slideLayout" Target="../slideLayouts/slideLayout138.xml"/><Relationship Id="rId12" Type="http://schemas.openxmlformats.org/officeDocument/2006/relationships/slideLayout" Target="../slideLayouts/slideLayout147.xml"/><Relationship Id="rId17" Type="http://schemas.openxmlformats.org/officeDocument/2006/relationships/slideLayout" Target="../slideLayouts/slideLayout152.xml"/><Relationship Id="rId25" Type="http://schemas.openxmlformats.org/officeDocument/2006/relationships/slideLayout" Target="../slideLayouts/slideLayout160.xml"/><Relationship Id="rId33" Type="http://schemas.openxmlformats.org/officeDocument/2006/relationships/slideLayout" Target="../slideLayouts/slideLayout168.xml"/><Relationship Id="rId38" Type="http://schemas.openxmlformats.org/officeDocument/2006/relationships/slideLayout" Target="../slideLayouts/slideLayout173.xml"/><Relationship Id="rId46" Type="http://schemas.openxmlformats.org/officeDocument/2006/relationships/slideLayout" Target="../slideLayouts/slideLayout181.xml"/><Relationship Id="rId59" Type="http://schemas.openxmlformats.org/officeDocument/2006/relationships/image" Target="../media/image2.emf"/><Relationship Id="rId20" Type="http://schemas.openxmlformats.org/officeDocument/2006/relationships/slideLayout" Target="../slideLayouts/slideLayout155.xml"/><Relationship Id="rId41" Type="http://schemas.openxmlformats.org/officeDocument/2006/relationships/slideLayout" Target="../slideLayouts/slideLayout176.xml"/><Relationship Id="rId54" Type="http://schemas.openxmlformats.org/officeDocument/2006/relationships/slideLayout" Target="../slideLayouts/slideLayout189.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5" Type="http://schemas.openxmlformats.org/officeDocument/2006/relationships/slideLayout" Target="../slideLayouts/slideLayout150.xml"/><Relationship Id="rId23" Type="http://schemas.openxmlformats.org/officeDocument/2006/relationships/slideLayout" Target="../slideLayouts/slideLayout158.xml"/><Relationship Id="rId28" Type="http://schemas.openxmlformats.org/officeDocument/2006/relationships/slideLayout" Target="../slideLayouts/slideLayout163.xml"/><Relationship Id="rId36" Type="http://schemas.openxmlformats.org/officeDocument/2006/relationships/slideLayout" Target="../slideLayouts/slideLayout171.xml"/><Relationship Id="rId49" Type="http://schemas.openxmlformats.org/officeDocument/2006/relationships/slideLayout" Target="../slideLayouts/slideLayout184.xml"/><Relationship Id="rId57" Type="http://schemas.openxmlformats.org/officeDocument/2006/relationships/tags" Target="../tags/tag5.xml"/><Relationship Id="rId10" Type="http://schemas.openxmlformats.org/officeDocument/2006/relationships/slideLayout" Target="../slideLayouts/slideLayout145.xml"/><Relationship Id="rId31" Type="http://schemas.openxmlformats.org/officeDocument/2006/relationships/slideLayout" Target="../slideLayouts/slideLayout166.xml"/><Relationship Id="rId44" Type="http://schemas.openxmlformats.org/officeDocument/2006/relationships/slideLayout" Target="../slideLayouts/slideLayout179.xml"/><Relationship Id="rId52" Type="http://schemas.openxmlformats.org/officeDocument/2006/relationships/slideLayout" Target="../slideLayouts/slideLayout1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60418"/>
            <a:ext cx="10972800" cy="606426"/>
          </a:xfrm>
          <a:prstGeom prst="rect">
            <a:avLst/>
          </a:prstGeom>
        </p:spPr>
        <p:txBody>
          <a:bodyPr vert="horz" lIns="0" tIns="0" rIns="0" bIns="0" rtlCol="0" anchor="t" anchorCtr="0">
            <a:normAutofit/>
          </a:bodyPr>
          <a:lstStyle/>
          <a:p>
            <a:r>
              <a:rPr lang="en-US"/>
              <a:t>Click to edit Master title style</a:t>
            </a:r>
          </a:p>
        </p:txBody>
      </p:sp>
      <p:sp>
        <p:nvSpPr>
          <p:cNvPr id="3" name="Text Placeholder 2"/>
          <p:cNvSpPr>
            <a:spLocks noGrp="1"/>
          </p:cNvSpPr>
          <p:nvPr>
            <p:ph type="body" idx="1"/>
          </p:nvPr>
        </p:nvSpPr>
        <p:spPr>
          <a:xfrm>
            <a:off x="609600" y="1066804"/>
            <a:ext cx="10972800" cy="485378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4" name="Slide Number Placeholder 3">
            <a:extLst>
              <a:ext uri="{FF2B5EF4-FFF2-40B4-BE49-F238E27FC236}">
                <a16:creationId xmlns:a16="http://schemas.microsoft.com/office/drawing/2014/main" id="{90DE02B8-A6BE-AF44-A232-41F7A57AED5F}"/>
              </a:ext>
            </a:extLst>
          </p:cNvPr>
          <p:cNvSpPr>
            <a:spLocks noGrp="1"/>
          </p:cNvSpPr>
          <p:nvPr>
            <p:ph type="sldNum" sz="quarter" idx="4"/>
          </p:nvPr>
        </p:nvSpPr>
        <p:spPr>
          <a:xfrm>
            <a:off x="8839200" y="6397582"/>
            <a:ext cx="2743200" cy="365125"/>
          </a:xfrm>
          <a:prstGeom prst="rect">
            <a:avLst/>
          </a:prstGeom>
        </p:spPr>
        <p:txBody>
          <a:bodyPr vert="horz" lIns="91440" tIns="45720" rIns="91440" bIns="45720" rtlCol="0" anchor="ctr"/>
          <a:lstStyle>
            <a:lvl1pPr algn="r">
              <a:defRPr sz="700">
                <a:solidFill>
                  <a:schemeClr val="tx1">
                    <a:tint val="75000"/>
                  </a:schemeClr>
                </a:solidFill>
              </a:defRPr>
            </a:lvl1pPr>
          </a:lstStyle>
          <a:p>
            <a:fld id="{04631C46-0A7A-B54B-81D2-CF9EA1422819}" type="slidenum">
              <a:rPr lang="en-US" smtClean="0"/>
              <a:pPr/>
              <a:t>‹#›</a:t>
            </a:fld>
            <a:endParaRPr lang="en-US"/>
          </a:p>
        </p:txBody>
      </p:sp>
    </p:spTree>
    <p:extLst>
      <p:ext uri="{BB962C8B-B14F-4D97-AF65-F5344CB8AC3E}">
        <p14:creationId xmlns:p14="http://schemas.microsoft.com/office/powerpoint/2010/main" val="3805052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8" r:id="rId7"/>
    <p:sldLayoutId id="2147483739" r:id="rId8"/>
  </p:sldLayoutIdLst>
  <p:hf sldNum="0" hdr="0" ftr="0" dt="0"/>
  <p:txStyles>
    <p:titleStyle>
      <a:lvl1pPr algn="l" defTabSz="1214962" rtl="0" eaLnBrk="1" latinLnBrk="0" hangingPunct="1">
        <a:lnSpc>
          <a:spcPct val="100000"/>
        </a:lnSpc>
        <a:spcBef>
          <a:spcPct val="0"/>
        </a:spcBef>
        <a:buNone/>
        <a:defRPr sz="3709" b="0" kern="1200">
          <a:solidFill>
            <a:schemeClr val="bg2"/>
          </a:solidFill>
          <a:latin typeface="Open Sans" panose="020B0606030504020204" pitchFamily="34" charset="0"/>
          <a:ea typeface="+mj-ea"/>
          <a:cs typeface="Open Sans" panose="020B0606030504020204" pitchFamily="34" charset="0"/>
        </a:defRPr>
      </a:lvl1pPr>
    </p:titleStyle>
    <p:bodyStyle>
      <a:lvl1pPr marL="0" indent="0" algn="l" defTabSz="1214962" rtl="0" eaLnBrk="1" latinLnBrk="0" hangingPunct="1">
        <a:spcBef>
          <a:spcPts val="0"/>
        </a:spcBef>
        <a:spcAft>
          <a:spcPts val="1333"/>
        </a:spcAft>
        <a:buFont typeface="Arial" pitchFamily="34" charset="0"/>
        <a:buNone/>
        <a:defRPr sz="2105" kern="1200">
          <a:solidFill>
            <a:schemeClr val="tx1"/>
          </a:solidFill>
          <a:latin typeface="Open Sans" panose="020B0606030504020204" pitchFamily="34" charset="0"/>
          <a:ea typeface="+mn-ea"/>
          <a:cs typeface="Open Sans" panose="020B0606030504020204" pitchFamily="34" charset="0"/>
        </a:defRPr>
      </a:lvl1pPr>
      <a:lvl2pPr marL="221470" indent="-221470" algn="l" defTabSz="1214962" rtl="0" eaLnBrk="1" latinLnBrk="0" hangingPunct="1">
        <a:spcBef>
          <a:spcPts val="0"/>
        </a:spcBef>
        <a:spcAft>
          <a:spcPts val="1333"/>
        </a:spcAft>
        <a:buFont typeface="Arial" panose="020B0604020202020204" pitchFamily="34" charset="0"/>
        <a:buChar char="•"/>
        <a:defRPr sz="2105" kern="1200">
          <a:solidFill>
            <a:schemeClr val="tx1"/>
          </a:solidFill>
          <a:latin typeface="Open Sans" panose="020B0606030504020204" pitchFamily="34" charset="0"/>
          <a:ea typeface="+mn-ea"/>
          <a:cs typeface="Open Sans" panose="020B0606030504020204" pitchFamily="34" charset="0"/>
        </a:defRPr>
      </a:lvl2pPr>
      <a:lvl3pPr marL="535755" indent="-236238" algn="l" defTabSz="1214962" rtl="0" eaLnBrk="1" latinLnBrk="0" hangingPunct="1">
        <a:spcBef>
          <a:spcPts val="0"/>
        </a:spcBef>
        <a:spcAft>
          <a:spcPts val="1333"/>
        </a:spcAft>
        <a:buFont typeface="Calibri" panose="020F0502020204030204" pitchFamily="34" charset="0"/>
        <a:buChar char="–"/>
        <a:defRPr sz="2105" kern="1200">
          <a:solidFill>
            <a:schemeClr val="tx1"/>
          </a:solidFill>
          <a:latin typeface="Open Sans" panose="020B0606030504020204" pitchFamily="34" charset="0"/>
          <a:ea typeface="+mn-ea"/>
          <a:cs typeface="Open Sans" panose="020B0606030504020204" pitchFamily="34" charset="0"/>
        </a:defRPr>
      </a:lvl3pPr>
      <a:lvl4pPr marL="2126175" indent="-303741" algn="l" defTabSz="1214962" rtl="0" eaLnBrk="1" latinLnBrk="0" hangingPunct="1">
        <a:spcBef>
          <a:spcPct val="20000"/>
        </a:spcBef>
        <a:buFont typeface="Arial" pitchFamily="34" charset="0"/>
        <a:buChar char="–"/>
        <a:defRPr sz="2707" kern="1200">
          <a:solidFill>
            <a:schemeClr val="tx1"/>
          </a:solidFill>
          <a:latin typeface="+mn-lt"/>
          <a:ea typeface="+mn-ea"/>
          <a:cs typeface="+mn-cs"/>
        </a:defRPr>
      </a:lvl4pPr>
      <a:lvl5pPr marL="2733649" indent="-303741" algn="l" defTabSz="1214962" rtl="0" eaLnBrk="1" latinLnBrk="0" hangingPunct="1">
        <a:spcBef>
          <a:spcPct val="20000"/>
        </a:spcBef>
        <a:buFont typeface="Arial" pitchFamily="34" charset="0"/>
        <a:buChar char="»"/>
        <a:defRPr sz="2707" kern="1200">
          <a:solidFill>
            <a:schemeClr val="tx1"/>
          </a:solidFill>
          <a:latin typeface="+mn-lt"/>
          <a:ea typeface="+mn-ea"/>
          <a:cs typeface="+mn-cs"/>
        </a:defRPr>
      </a:lvl5pPr>
      <a:lvl6pPr marL="3341131" indent="-303741" algn="l" defTabSz="1214962" rtl="0" eaLnBrk="1" latinLnBrk="0" hangingPunct="1">
        <a:spcBef>
          <a:spcPct val="20000"/>
        </a:spcBef>
        <a:buFont typeface="Arial" pitchFamily="34" charset="0"/>
        <a:buChar char="•"/>
        <a:defRPr sz="2707" kern="1200">
          <a:solidFill>
            <a:schemeClr val="tx1"/>
          </a:solidFill>
          <a:latin typeface="+mn-lt"/>
          <a:ea typeface="+mn-ea"/>
          <a:cs typeface="+mn-cs"/>
        </a:defRPr>
      </a:lvl6pPr>
      <a:lvl7pPr marL="3948602" indent="-303741" algn="l" defTabSz="1214962" rtl="0" eaLnBrk="1" latinLnBrk="0" hangingPunct="1">
        <a:spcBef>
          <a:spcPct val="20000"/>
        </a:spcBef>
        <a:buFont typeface="Arial" pitchFamily="34" charset="0"/>
        <a:buChar char="•"/>
        <a:defRPr sz="2707" kern="1200">
          <a:solidFill>
            <a:schemeClr val="tx1"/>
          </a:solidFill>
          <a:latin typeface="+mn-lt"/>
          <a:ea typeface="+mn-ea"/>
          <a:cs typeface="+mn-cs"/>
        </a:defRPr>
      </a:lvl7pPr>
      <a:lvl8pPr marL="4556080" indent="-303741" algn="l" defTabSz="1214962" rtl="0" eaLnBrk="1" latinLnBrk="0" hangingPunct="1">
        <a:spcBef>
          <a:spcPct val="20000"/>
        </a:spcBef>
        <a:buFont typeface="Arial" pitchFamily="34" charset="0"/>
        <a:buChar char="•"/>
        <a:defRPr sz="2707" kern="1200">
          <a:solidFill>
            <a:schemeClr val="tx1"/>
          </a:solidFill>
          <a:latin typeface="+mn-lt"/>
          <a:ea typeface="+mn-ea"/>
          <a:cs typeface="+mn-cs"/>
        </a:defRPr>
      </a:lvl8pPr>
      <a:lvl9pPr marL="5163555" indent="-303741" algn="l" defTabSz="1214962" rtl="0" eaLnBrk="1" latinLnBrk="0" hangingPunct="1">
        <a:spcBef>
          <a:spcPct val="20000"/>
        </a:spcBef>
        <a:buFont typeface="Arial" pitchFamily="34" charset="0"/>
        <a:buChar char="•"/>
        <a:defRPr sz="2707" kern="1200">
          <a:solidFill>
            <a:schemeClr val="tx1"/>
          </a:solidFill>
          <a:latin typeface="+mn-lt"/>
          <a:ea typeface="+mn-ea"/>
          <a:cs typeface="+mn-cs"/>
        </a:defRPr>
      </a:lvl9pPr>
    </p:bodyStyle>
    <p:otherStyle>
      <a:defPPr>
        <a:defRPr lang="en-US"/>
      </a:defPPr>
      <a:lvl1pPr marL="0" algn="l" defTabSz="1214962" rtl="0" eaLnBrk="1" latinLnBrk="0" hangingPunct="1">
        <a:defRPr sz="2406" kern="1200">
          <a:solidFill>
            <a:schemeClr val="tx1"/>
          </a:solidFill>
          <a:latin typeface="+mn-lt"/>
          <a:ea typeface="+mn-ea"/>
          <a:cs typeface="+mn-cs"/>
        </a:defRPr>
      </a:lvl1pPr>
      <a:lvl2pPr marL="607482" algn="l" defTabSz="1214962" rtl="0" eaLnBrk="1" latinLnBrk="0" hangingPunct="1">
        <a:defRPr sz="2406" kern="1200">
          <a:solidFill>
            <a:schemeClr val="tx1"/>
          </a:solidFill>
          <a:latin typeface="+mn-lt"/>
          <a:ea typeface="+mn-ea"/>
          <a:cs typeface="+mn-cs"/>
        </a:defRPr>
      </a:lvl2pPr>
      <a:lvl3pPr marL="1214962" algn="l" defTabSz="1214962" rtl="0" eaLnBrk="1" latinLnBrk="0" hangingPunct="1">
        <a:defRPr sz="2406" kern="1200">
          <a:solidFill>
            <a:schemeClr val="tx1"/>
          </a:solidFill>
          <a:latin typeface="+mn-lt"/>
          <a:ea typeface="+mn-ea"/>
          <a:cs typeface="+mn-cs"/>
        </a:defRPr>
      </a:lvl3pPr>
      <a:lvl4pPr marL="1822432" algn="l" defTabSz="1214962" rtl="0" eaLnBrk="1" latinLnBrk="0" hangingPunct="1">
        <a:defRPr sz="2406" kern="1200">
          <a:solidFill>
            <a:schemeClr val="tx1"/>
          </a:solidFill>
          <a:latin typeface="+mn-lt"/>
          <a:ea typeface="+mn-ea"/>
          <a:cs typeface="+mn-cs"/>
        </a:defRPr>
      </a:lvl4pPr>
      <a:lvl5pPr marL="2429913" algn="l" defTabSz="1214962" rtl="0" eaLnBrk="1" latinLnBrk="0" hangingPunct="1">
        <a:defRPr sz="2406" kern="1200">
          <a:solidFill>
            <a:schemeClr val="tx1"/>
          </a:solidFill>
          <a:latin typeface="+mn-lt"/>
          <a:ea typeface="+mn-ea"/>
          <a:cs typeface="+mn-cs"/>
        </a:defRPr>
      </a:lvl5pPr>
      <a:lvl6pPr marL="3037379" algn="l" defTabSz="1214962" rtl="0" eaLnBrk="1" latinLnBrk="0" hangingPunct="1">
        <a:defRPr sz="2406" kern="1200">
          <a:solidFill>
            <a:schemeClr val="tx1"/>
          </a:solidFill>
          <a:latin typeface="+mn-lt"/>
          <a:ea typeface="+mn-ea"/>
          <a:cs typeface="+mn-cs"/>
        </a:defRPr>
      </a:lvl6pPr>
      <a:lvl7pPr marL="3644865" algn="l" defTabSz="1214962" rtl="0" eaLnBrk="1" latinLnBrk="0" hangingPunct="1">
        <a:defRPr sz="2406" kern="1200">
          <a:solidFill>
            <a:schemeClr val="tx1"/>
          </a:solidFill>
          <a:latin typeface="+mn-lt"/>
          <a:ea typeface="+mn-ea"/>
          <a:cs typeface="+mn-cs"/>
        </a:defRPr>
      </a:lvl7pPr>
      <a:lvl8pPr marL="4252344" algn="l" defTabSz="1214962" rtl="0" eaLnBrk="1" latinLnBrk="0" hangingPunct="1">
        <a:defRPr sz="2406" kern="1200">
          <a:solidFill>
            <a:schemeClr val="tx1"/>
          </a:solidFill>
          <a:latin typeface="+mn-lt"/>
          <a:ea typeface="+mn-ea"/>
          <a:cs typeface="+mn-cs"/>
        </a:defRPr>
      </a:lvl8pPr>
      <a:lvl9pPr marL="4859814" algn="l" defTabSz="1214962" rtl="0" eaLnBrk="1" latinLnBrk="0" hangingPunct="1">
        <a:defRPr sz="240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57"/>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58" imgW="270" imgH="270" progId="TCLayout.ActiveDocument.1">
                  <p:embed/>
                </p:oleObj>
              </mc:Choice>
              <mc:Fallback>
                <p:oleObj name="think-cell Slide" r:id="rId58" imgW="270" imgH="270" progId="TCLayout.ActiveDocument.1">
                  <p:embed/>
                  <p:pic>
                    <p:nvPicPr>
                      <p:cNvPr id="4" name="Object 3" hidden="1"/>
                      <p:cNvPicPr/>
                      <p:nvPr/>
                    </p:nvPicPr>
                    <p:blipFill>
                      <a:blip r:embed="rId59"/>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
        <p:nvSpPr>
          <p:cNvPr id="14" name="Google Shape;73;p18">
            <a:extLst>
              <a:ext uri="{FF2B5EF4-FFF2-40B4-BE49-F238E27FC236}">
                <a16:creationId xmlns:a16="http://schemas.microsoft.com/office/drawing/2014/main" id="{7B90F420-6238-450A-A172-F2A73A6150AB}"/>
              </a:ext>
            </a:extLst>
          </p:cNvPr>
          <p:cNvSpPr/>
          <p:nvPr userDrawn="1"/>
        </p:nvSpPr>
        <p:spPr>
          <a:xfrm>
            <a:off x="0" y="6551124"/>
            <a:ext cx="12192000" cy="340800"/>
          </a:xfrm>
          <a:prstGeom prst="rect">
            <a:avLst/>
          </a:prstGeom>
          <a:solidFill>
            <a:srgbClr val="FFFC00"/>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Clr>
                <a:srgbClr val="FFFFFF"/>
              </a:buClr>
              <a:buSzPts val="1400"/>
              <a:buFont typeface="Helvetica Neue Light"/>
              <a:buNone/>
            </a:pPr>
            <a:endParaRPr sz="1867" b="0" i="0" u="none" strike="noStrike" cap="none">
              <a:solidFill>
                <a:srgbClr val="FFFFFF"/>
              </a:solidFill>
              <a:latin typeface="Helvetica Neue Light"/>
              <a:ea typeface="Helvetica Neue Light"/>
              <a:cs typeface="Helvetica Neue Light"/>
              <a:sym typeface="Helvetica Neue Light"/>
            </a:endParaRPr>
          </a:p>
        </p:txBody>
      </p:sp>
      <p:sp>
        <p:nvSpPr>
          <p:cNvPr id="15" name="Google Shape;74;p18">
            <a:extLst>
              <a:ext uri="{FF2B5EF4-FFF2-40B4-BE49-F238E27FC236}">
                <a16:creationId xmlns:a16="http://schemas.microsoft.com/office/drawing/2014/main" id="{15886EC0-79E3-45D8-A3D9-EB39B8795284}"/>
              </a:ext>
            </a:extLst>
          </p:cNvPr>
          <p:cNvSpPr txBox="1"/>
          <p:nvPr userDrawn="1"/>
        </p:nvSpPr>
        <p:spPr>
          <a:xfrm>
            <a:off x="220696" y="6551124"/>
            <a:ext cx="1654800" cy="306800"/>
          </a:xfrm>
          <a:prstGeom prst="rect">
            <a:avLst/>
          </a:prstGeom>
          <a:noFill/>
          <a:ln>
            <a:noFill/>
          </a:ln>
        </p:spPr>
        <p:txBody>
          <a:bodyPr spcFirstLastPara="1" wrap="square" lIns="25400" tIns="25400" rIns="25400" bIns="25400" anchor="ctr" anchorCtr="0">
            <a:noAutofit/>
          </a:bodyPr>
          <a:lstStyle/>
          <a:p>
            <a:pPr marL="0" marR="0" lvl="0" indent="0" algn="l" rtl="0">
              <a:lnSpc>
                <a:spcPct val="80000"/>
              </a:lnSpc>
              <a:spcBef>
                <a:spcPts val="0"/>
              </a:spcBef>
              <a:spcAft>
                <a:spcPts val="0"/>
              </a:spcAft>
              <a:buClr>
                <a:srgbClr val="000000"/>
              </a:buClr>
              <a:buSzPts val="500"/>
              <a:buFont typeface="Arial"/>
              <a:buNone/>
            </a:pPr>
            <a:r>
              <a:rPr lang="en" sz="667" b="1" i="0" u="none" strike="noStrike" cap="none">
                <a:solidFill>
                  <a:srgbClr val="000000"/>
                </a:solidFill>
                <a:latin typeface="Proxima Nova"/>
                <a:ea typeface="Proxima Nova"/>
                <a:cs typeface="Proxima Nova"/>
                <a:sym typeface="Proxima Nova"/>
              </a:rPr>
              <a:t>CONFIDENTIAL</a:t>
            </a:r>
            <a:endParaRPr sz="667" b="1">
              <a:latin typeface="Proxima Nova"/>
              <a:ea typeface="Proxima Nova"/>
              <a:cs typeface="Proxima Nova"/>
              <a:sym typeface="Proxima Nova"/>
            </a:endParaRPr>
          </a:p>
        </p:txBody>
      </p:sp>
    </p:spTree>
    <p:extLst>
      <p:ext uri="{BB962C8B-B14F-4D97-AF65-F5344CB8AC3E}">
        <p14:creationId xmlns:p14="http://schemas.microsoft.com/office/powerpoint/2010/main" val="292198756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 id="2147483772" r:id="rId22"/>
    <p:sldLayoutId id="2147483773" r:id="rId23"/>
    <p:sldLayoutId id="2147483774" r:id="rId24"/>
    <p:sldLayoutId id="2147483775" r:id="rId25"/>
    <p:sldLayoutId id="2147483776" r:id="rId26"/>
    <p:sldLayoutId id="2147483777" r:id="rId27"/>
    <p:sldLayoutId id="2147483778" r:id="rId28"/>
    <p:sldLayoutId id="2147483779" r:id="rId29"/>
    <p:sldLayoutId id="2147483780" r:id="rId30"/>
    <p:sldLayoutId id="2147483781" r:id="rId31"/>
    <p:sldLayoutId id="2147483782" r:id="rId32"/>
    <p:sldLayoutId id="2147483783" r:id="rId33"/>
    <p:sldLayoutId id="2147483784" r:id="rId34"/>
    <p:sldLayoutId id="2147483785" r:id="rId35"/>
    <p:sldLayoutId id="2147483786" r:id="rId36"/>
    <p:sldLayoutId id="2147483787" r:id="rId37"/>
    <p:sldLayoutId id="2147483788" r:id="rId38"/>
    <p:sldLayoutId id="2147483789" r:id="rId39"/>
    <p:sldLayoutId id="2147483790" r:id="rId40"/>
    <p:sldLayoutId id="2147483791" r:id="rId41"/>
    <p:sldLayoutId id="2147483793" r:id="rId42"/>
    <p:sldLayoutId id="2147483795" r:id="rId43"/>
    <p:sldLayoutId id="2147483976" r:id="rId44"/>
    <p:sldLayoutId id="2147483796" r:id="rId45"/>
    <p:sldLayoutId id="2147483798" r:id="rId46"/>
    <p:sldLayoutId id="2147483802" r:id="rId47"/>
    <p:sldLayoutId id="2147483804" r:id="rId48"/>
    <p:sldLayoutId id="2147483805" r:id="rId49"/>
    <p:sldLayoutId id="2147483910" r:id="rId50"/>
    <p:sldLayoutId id="2147483912" r:id="rId51"/>
    <p:sldLayoutId id="2147483914" r:id="rId52"/>
    <p:sldLayoutId id="2147483917" r:id="rId53"/>
    <p:sldLayoutId id="2147483994" r:id="rId54"/>
    <p:sldLayoutId id="2147483995" r:id="rId55"/>
  </p:sldLayoutIdLst>
  <p:transition>
    <p:fade/>
  </p:transition>
  <p:hf sldNum="0" hdr="0" ft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12868181"/>
      </p:ext>
    </p:extLst>
  </p:cSld>
  <p:clrMap bg1="lt1" tx1="dk1" bg2="dk2" tx2="lt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58"/>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59" imgW="270" imgH="270" progId="TCLayout.ActiveDocument.1">
                  <p:embed/>
                </p:oleObj>
              </mc:Choice>
              <mc:Fallback>
                <p:oleObj name="think-cell Slide" r:id="rId59" imgW="270" imgH="270" progId="TCLayout.ActiveDocument.1">
                  <p:embed/>
                  <p:pic>
                    <p:nvPicPr>
                      <p:cNvPr id="4" name="Object 3" hidden="1"/>
                      <p:cNvPicPr/>
                      <p:nvPr/>
                    </p:nvPicPr>
                    <p:blipFill>
                      <a:blip r:embed="rId60"/>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
        <p:nvSpPr>
          <p:cNvPr id="14" name="Google Shape;73;p18">
            <a:extLst>
              <a:ext uri="{FF2B5EF4-FFF2-40B4-BE49-F238E27FC236}">
                <a16:creationId xmlns:a16="http://schemas.microsoft.com/office/drawing/2014/main" id="{7B90F420-6238-450A-A172-F2A73A6150AB}"/>
              </a:ext>
            </a:extLst>
          </p:cNvPr>
          <p:cNvSpPr/>
          <p:nvPr userDrawn="1"/>
        </p:nvSpPr>
        <p:spPr>
          <a:xfrm>
            <a:off x="0" y="6551124"/>
            <a:ext cx="12192000" cy="340800"/>
          </a:xfrm>
          <a:prstGeom prst="rect">
            <a:avLst/>
          </a:prstGeom>
          <a:solidFill>
            <a:srgbClr val="FFFC00"/>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Clr>
                <a:srgbClr val="FFFFFF"/>
              </a:buClr>
              <a:buSzPts val="1400"/>
              <a:buFont typeface="Helvetica Neue Light"/>
              <a:buNone/>
            </a:pPr>
            <a:endParaRPr sz="1867" b="0" i="0" u="none" strike="noStrike" cap="none">
              <a:solidFill>
                <a:srgbClr val="FFFFFF"/>
              </a:solidFill>
              <a:latin typeface="Helvetica Neue Light"/>
              <a:ea typeface="Helvetica Neue Light"/>
              <a:cs typeface="Helvetica Neue Light"/>
              <a:sym typeface="Helvetica Neue Light"/>
            </a:endParaRPr>
          </a:p>
        </p:txBody>
      </p:sp>
      <p:sp>
        <p:nvSpPr>
          <p:cNvPr id="15" name="Google Shape;74;p18">
            <a:extLst>
              <a:ext uri="{FF2B5EF4-FFF2-40B4-BE49-F238E27FC236}">
                <a16:creationId xmlns:a16="http://schemas.microsoft.com/office/drawing/2014/main" id="{15886EC0-79E3-45D8-A3D9-EB39B8795284}"/>
              </a:ext>
            </a:extLst>
          </p:cNvPr>
          <p:cNvSpPr txBox="1"/>
          <p:nvPr userDrawn="1"/>
        </p:nvSpPr>
        <p:spPr>
          <a:xfrm>
            <a:off x="220696" y="6551124"/>
            <a:ext cx="1654800" cy="306800"/>
          </a:xfrm>
          <a:prstGeom prst="rect">
            <a:avLst/>
          </a:prstGeom>
          <a:noFill/>
          <a:ln>
            <a:noFill/>
          </a:ln>
        </p:spPr>
        <p:txBody>
          <a:bodyPr spcFirstLastPara="1" wrap="square" lIns="25400" tIns="25400" rIns="25400" bIns="25400" anchor="ctr" anchorCtr="0">
            <a:noAutofit/>
          </a:bodyPr>
          <a:lstStyle/>
          <a:p>
            <a:pPr marL="0" marR="0" lvl="0" indent="0" algn="l" rtl="0">
              <a:lnSpc>
                <a:spcPct val="80000"/>
              </a:lnSpc>
              <a:spcBef>
                <a:spcPts val="0"/>
              </a:spcBef>
              <a:spcAft>
                <a:spcPts val="0"/>
              </a:spcAft>
              <a:buClr>
                <a:srgbClr val="000000"/>
              </a:buClr>
              <a:buSzPts val="500"/>
              <a:buFont typeface="Arial"/>
              <a:buNone/>
            </a:pPr>
            <a:r>
              <a:rPr lang="en" sz="667" b="1" i="0" u="none" strike="noStrike" cap="none">
                <a:solidFill>
                  <a:srgbClr val="000000"/>
                </a:solidFill>
                <a:latin typeface="Proxima Nova"/>
                <a:ea typeface="Proxima Nova"/>
                <a:cs typeface="Proxima Nova"/>
                <a:sym typeface="Proxima Nova"/>
              </a:rPr>
              <a:t>CONFIDENTIAL</a:t>
            </a:r>
            <a:endParaRPr sz="667" b="1">
              <a:latin typeface="Proxima Nova"/>
              <a:ea typeface="Proxima Nova"/>
              <a:cs typeface="Proxima Nova"/>
              <a:sym typeface="Proxima Nova"/>
            </a:endParaRPr>
          </a:p>
        </p:txBody>
      </p:sp>
    </p:spTree>
    <p:extLst>
      <p:ext uri="{BB962C8B-B14F-4D97-AF65-F5344CB8AC3E}">
        <p14:creationId xmlns:p14="http://schemas.microsoft.com/office/powerpoint/2010/main" val="3056775644"/>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 id="2147484010" r:id="rId14"/>
    <p:sldLayoutId id="2147484011" r:id="rId15"/>
    <p:sldLayoutId id="2147484012" r:id="rId16"/>
    <p:sldLayoutId id="2147484013" r:id="rId17"/>
    <p:sldLayoutId id="2147484014" r:id="rId18"/>
    <p:sldLayoutId id="2147484015" r:id="rId19"/>
    <p:sldLayoutId id="2147484016" r:id="rId20"/>
    <p:sldLayoutId id="2147484017" r:id="rId21"/>
    <p:sldLayoutId id="2147484018" r:id="rId22"/>
    <p:sldLayoutId id="2147484019" r:id="rId23"/>
    <p:sldLayoutId id="2147484020" r:id="rId24"/>
    <p:sldLayoutId id="2147484021" r:id="rId25"/>
    <p:sldLayoutId id="2147484022" r:id="rId26"/>
    <p:sldLayoutId id="2147484023" r:id="rId27"/>
    <p:sldLayoutId id="2147484024" r:id="rId28"/>
    <p:sldLayoutId id="2147484025" r:id="rId29"/>
    <p:sldLayoutId id="2147484026" r:id="rId30"/>
    <p:sldLayoutId id="2147484027" r:id="rId31"/>
    <p:sldLayoutId id="2147484028" r:id="rId32"/>
    <p:sldLayoutId id="2147484029" r:id="rId33"/>
    <p:sldLayoutId id="2147484030" r:id="rId34"/>
    <p:sldLayoutId id="2147484031" r:id="rId35"/>
    <p:sldLayoutId id="2147484032" r:id="rId36"/>
    <p:sldLayoutId id="2147484033" r:id="rId37"/>
    <p:sldLayoutId id="2147484034" r:id="rId38"/>
    <p:sldLayoutId id="2147484035" r:id="rId39"/>
    <p:sldLayoutId id="2147484036" r:id="rId40"/>
    <p:sldLayoutId id="2147484037" r:id="rId41"/>
    <p:sldLayoutId id="2147484038" r:id="rId42"/>
    <p:sldLayoutId id="2147484039" r:id="rId43"/>
    <p:sldLayoutId id="2147484040" r:id="rId44"/>
    <p:sldLayoutId id="2147484041" r:id="rId45"/>
    <p:sldLayoutId id="2147484042" r:id="rId46"/>
    <p:sldLayoutId id="2147484043" r:id="rId47"/>
    <p:sldLayoutId id="2147484044" r:id="rId48"/>
    <p:sldLayoutId id="2147484045" r:id="rId49"/>
    <p:sldLayoutId id="2147484046" r:id="rId50"/>
    <p:sldLayoutId id="2147484047" r:id="rId51"/>
    <p:sldLayoutId id="2147484048" r:id="rId52"/>
    <p:sldLayoutId id="2147484049" r:id="rId53"/>
    <p:sldLayoutId id="2147484050" r:id="rId54"/>
    <p:sldLayoutId id="2147484051" r:id="rId55"/>
    <p:sldLayoutId id="2147484052" r:id="rId56"/>
  </p:sldLayoutIdLst>
  <p:transition>
    <p:fade/>
  </p:transition>
  <p:hf sldNum="0" hdr="0" ft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57"/>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58" imgW="270" imgH="270" progId="TCLayout.ActiveDocument.1">
                  <p:embed/>
                </p:oleObj>
              </mc:Choice>
              <mc:Fallback>
                <p:oleObj name="think-cell Slide" r:id="rId58" imgW="270" imgH="270" progId="TCLayout.ActiveDocument.1">
                  <p:embed/>
                  <p:pic>
                    <p:nvPicPr>
                      <p:cNvPr id="4" name="Object 3" hidden="1"/>
                      <p:cNvPicPr/>
                      <p:nvPr/>
                    </p:nvPicPr>
                    <p:blipFill>
                      <a:blip r:embed="rId59"/>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
        <p:nvSpPr>
          <p:cNvPr id="14" name="Google Shape;73;p18">
            <a:extLst>
              <a:ext uri="{FF2B5EF4-FFF2-40B4-BE49-F238E27FC236}">
                <a16:creationId xmlns:a16="http://schemas.microsoft.com/office/drawing/2014/main" id="{7B90F420-6238-450A-A172-F2A73A6150AB}"/>
              </a:ext>
            </a:extLst>
          </p:cNvPr>
          <p:cNvSpPr/>
          <p:nvPr userDrawn="1"/>
        </p:nvSpPr>
        <p:spPr>
          <a:xfrm>
            <a:off x="0" y="6551124"/>
            <a:ext cx="12192000" cy="340800"/>
          </a:xfrm>
          <a:prstGeom prst="rect">
            <a:avLst/>
          </a:prstGeom>
          <a:solidFill>
            <a:srgbClr val="FFFC00"/>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Clr>
                <a:srgbClr val="FFFFFF"/>
              </a:buClr>
              <a:buSzPts val="1400"/>
              <a:buFont typeface="Helvetica Neue Light"/>
              <a:buNone/>
            </a:pPr>
            <a:endParaRPr sz="1867" b="0" i="0" u="none" strike="noStrike" cap="none">
              <a:solidFill>
                <a:srgbClr val="FFFFFF"/>
              </a:solidFill>
              <a:latin typeface="Helvetica Neue Light"/>
              <a:ea typeface="Helvetica Neue Light"/>
              <a:cs typeface="Helvetica Neue Light"/>
              <a:sym typeface="Helvetica Neue Light"/>
            </a:endParaRPr>
          </a:p>
        </p:txBody>
      </p:sp>
      <p:sp>
        <p:nvSpPr>
          <p:cNvPr id="15" name="Google Shape;74;p18">
            <a:extLst>
              <a:ext uri="{FF2B5EF4-FFF2-40B4-BE49-F238E27FC236}">
                <a16:creationId xmlns:a16="http://schemas.microsoft.com/office/drawing/2014/main" id="{15886EC0-79E3-45D8-A3D9-EB39B8795284}"/>
              </a:ext>
            </a:extLst>
          </p:cNvPr>
          <p:cNvSpPr txBox="1"/>
          <p:nvPr userDrawn="1"/>
        </p:nvSpPr>
        <p:spPr>
          <a:xfrm>
            <a:off x="220696" y="6551124"/>
            <a:ext cx="1654800" cy="306800"/>
          </a:xfrm>
          <a:prstGeom prst="rect">
            <a:avLst/>
          </a:prstGeom>
          <a:noFill/>
          <a:ln>
            <a:noFill/>
          </a:ln>
        </p:spPr>
        <p:txBody>
          <a:bodyPr spcFirstLastPara="1" wrap="square" lIns="25400" tIns="25400" rIns="25400" bIns="25400" anchor="ctr" anchorCtr="0">
            <a:noAutofit/>
          </a:bodyPr>
          <a:lstStyle/>
          <a:p>
            <a:pPr marL="0" marR="0" lvl="0" indent="0" algn="l" rtl="0">
              <a:lnSpc>
                <a:spcPct val="80000"/>
              </a:lnSpc>
              <a:spcBef>
                <a:spcPts val="0"/>
              </a:spcBef>
              <a:spcAft>
                <a:spcPts val="0"/>
              </a:spcAft>
              <a:buClr>
                <a:srgbClr val="000000"/>
              </a:buClr>
              <a:buSzPts val="500"/>
              <a:buFont typeface="Arial"/>
              <a:buNone/>
            </a:pPr>
            <a:r>
              <a:rPr lang="en" sz="667" b="1" i="0" u="none" strike="noStrike" cap="none">
                <a:solidFill>
                  <a:srgbClr val="000000"/>
                </a:solidFill>
                <a:latin typeface="Proxima Nova"/>
                <a:ea typeface="Proxima Nova"/>
                <a:cs typeface="Proxima Nova"/>
                <a:sym typeface="Proxima Nova"/>
              </a:rPr>
              <a:t>CONFIDENTIAL</a:t>
            </a:r>
            <a:endParaRPr sz="667" b="1">
              <a:latin typeface="Proxima Nova"/>
              <a:ea typeface="Proxima Nova"/>
              <a:cs typeface="Proxima Nova"/>
              <a:sym typeface="Proxima Nova"/>
            </a:endParaRPr>
          </a:p>
        </p:txBody>
      </p:sp>
    </p:spTree>
    <p:extLst>
      <p:ext uri="{BB962C8B-B14F-4D97-AF65-F5344CB8AC3E}">
        <p14:creationId xmlns:p14="http://schemas.microsoft.com/office/powerpoint/2010/main" val="333164054"/>
      </p:ext>
    </p:extLst>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 id="2147484065" r:id="rId12"/>
    <p:sldLayoutId id="2147484066" r:id="rId13"/>
    <p:sldLayoutId id="2147484067" r:id="rId14"/>
    <p:sldLayoutId id="2147484068" r:id="rId15"/>
    <p:sldLayoutId id="2147484069" r:id="rId16"/>
    <p:sldLayoutId id="2147484070" r:id="rId17"/>
    <p:sldLayoutId id="2147484071" r:id="rId18"/>
    <p:sldLayoutId id="2147484072" r:id="rId19"/>
    <p:sldLayoutId id="2147484073" r:id="rId20"/>
    <p:sldLayoutId id="2147484074" r:id="rId21"/>
    <p:sldLayoutId id="2147484075" r:id="rId22"/>
    <p:sldLayoutId id="2147484076" r:id="rId23"/>
    <p:sldLayoutId id="2147484077" r:id="rId24"/>
    <p:sldLayoutId id="2147484078" r:id="rId25"/>
    <p:sldLayoutId id="2147484079" r:id="rId26"/>
    <p:sldLayoutId id="2147484080" r:id="rId27"/>
    <p:sldLayoutId id="2147484081" r:id="rId28"/>
    <p:sldLayoutId id="2147484082" r:id="rId29"/>
    <p:sldLayoutId id="2147484083" r:id="rId30"/>
    <p:sldLayoutId id="2147484084" r:id="rId31"/>
    <p:sldLayoutId id="2147484085" r:id="rId32"/>
    <p:sldLayoutId id="2147484086" r:id="rId33"/>
    <p:sldLayoutId id="2147484087" r:id="rId34"/>
    <p:sldLayoutId id="2147484088" r:id="rId35"/>
    <p:sldLayoutId id="2147484089" r:id="rId36"/>
    <p:sldLayoutId id="2147484090" r:id="rId37"/>
    <p:sldLayoutId id="2147484091" r:id="rId38"/>
    <p:sldLayoutId id="2147484092" r:id="rId39"/>
    <p:sldLayoutId id="2147484093" r:id="rId40"/>
    <p:sldLayoutId id="2147484094" r:id="rId41"/>
    <p:sldLayoutId id="2147484095" r:id="rId42"/>
    <p:sldLayoutId id="2147484096" r:id="rId43"/>
    <p:sldLayoutId id="2147484097" r:id="rId44"/>
    <p:sldLayoutId id="2147484098" r:id="rId45"/>
    <p:sldLayoutId id="2147484099" r:id="rId46"/>
    <p:sldLayoutId id="2147484100" r:id="rId47"/>
    <p:sldLayoutId id="2147484101" r:id="rId48"/>
    <p:sldLayoutId id="2147484102" r:id="rId49"/>
    <p:sldLayoutId id="2147484103" r:id="rId50"/>
    <p:sldLayoutId id="2147484104" r:id="rId51"/>
    <p:sldLayoutId id="2147484105" r:id="rId52"/>
    <p:sldLayoutId id="2147484106" r:id="rId53"/>
    <p:sldLayoutId id="2147484107" r:id="rId54"/>
    <p:sldLayoutId id="2147484108" r:id="rId55"/>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hyperlink" Target="https://drive.google.com/drive/folders/1X8n2NgL0JLHXej8hUuo4ail0a3NCkQC4" TargetMode="External"/><Relationship Id="rId1" Type="http://schemas.openxmlformats.org/officeDocument/2006/relationships/slideLayout" Target="../slideLayouts/slideLayout79.xml"/><Relationship Id="rId4" Type="http://schemas.openxmlformats.org/officeDocument/2006/relationships/image" Target="../media/image13.w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2.xml"/></Relationships>
</file>

<file path=ppt/slides/_rels/slide20.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0.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6.xml"/><Relationship Id="rId1" Type="http://schemas.openxmlformats.org/officeDocument/2006/relationships/slideLayout" Target="../slideLayouts/slideLayout24.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4.xml"/><Relationship Id="rId5" Type="http://schemas.openxmlformats.org/officeDocument/2006/relationships/image" Target="../media/image27.png"/><Relationship Id="rId4" Type="http://schemas.openxmlformats.org/officeDocument/2006/relationships/image" Target="../media/image23.wmf"/></Relationships>
</file>

<file path=ppt/slides/_rels/slide24.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4.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23.wmf"/></Relationships>
</file>

<file path=ppt/slides/_rels/slide25.xml.rels><?xml version="1.0" encoding="UTF-8" standalone="yes"?>
<Relationships xmlns="http://schemas.openxmlformats.org/package/2006/relationships"><Relationship Id="rId3" Type="http://schemas.openxmlformats.org/officeDocument/2006/relationships/hyperlink" Target="https://docs.oracle.com/en/cloud/saas/financials/20b/faofc/manage-cash-management-and-banking.html#FAOFC1478593" TargetMode="External"/><Relationship Id="rId2" Type="http://schemas.openxmlformats.org/officeDocument/2006/relationships/notesSlide" Target="../notesSlides/notesSlide19.xml"/><Relationship Id="rId1" Type="http://schemas.openxmlformats.org/officeDocument/2006/relationships/slideLayout" Target="../slideLayouts/slideLayout24.xml"/><Relationship Id="rId4" Type="http://schemas.openxmlformats.org/officeDocument/2006/relationships/image" Target="../media/image2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9.xml"/></Relationships>
</file>

<file path=ppt/slides/_rels/slide2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4.xml"/><Relationship Id="rId5" Type="http://schemas.openxmlformats.org/officeDocument/2006/relationships/image" Target="../media/image23.wmf"/><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4.xml"/><Relationship Id="rId4" Type="http://schemas.openxmlformats.org/officeDocument/2006/relationships/image" Target="../media/image23.wmf"/></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notesSlide" Target="../notesSlides/notesSlide22.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60.xml"/></Relationships>
</file>

<file path=ppt/slides/_rels/slide3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60.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48.png"/><Relationship Id="rId1" Type="http://schemas.openxmlformats.org/officeDocument/2006/relationships/slideLayout" Target="../slideLayouts/slideLayout24.xml"/><Relationship Id="rId4" Type="http://schemas.openxmlformats.org/officeDocument/2006/relationships/image" Target="../media/image49.png"/></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4.xml"/><Relationship Id="rId6" Type="http://schemas.openxmlformats.org/officeDocument/2006/relationships/image" Target="../media/image23.wmf"/><Relationship Id="rId5" Type="http://schemas.openxmlformats.org/officeDocument/2006/relationships/image" Target="../media/image52.png"/><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5.emf"/><Relationship Id="rId5" Type="http://schemas.openxmlformats.org/officeDocument/2006/relationships/oleObject" Target="../embeddings/oleObject5.bin"/><Relationship Id="rId4" Type="http://schemas.openxmlformats.org/officeDocument/2006/relationships/notesSlide" Target="../notesSlides/notesSlide30.xml"/></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4.xml"/><Relationship Id="rId4" Type="http://schemas.openxmlformats.org/officeDocument/2006/relationships/image" Target="../media/image23.wmf"/></Relationships>
</file>

<file path=ppt/slides/_rels/slide4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5.emf"/><Relationship Id="rId5" Type="http://schemas.openxmlformats.org/officeDocument/2006/relationships/oleObject" Target="../embeddings/oleObject6.bin"/><Relationship Id="rId4" Type="http://schemas.openxmlformats.org/officeDocument/2006/relationships/notesSlide" Target="../notesSlides/notesSlide32.xml"/></Relationships>
</file>

<file path=ppt/slides/_rels/slide4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5.emf"/><Relationship Id="rId5" Type="http://schemas.openxmlformats.org/officeDocument/2006/relationships/oleObject" Target="../embeddings/oleObject6.bin"/><Relationship Id="rId4" Type="http://schemas.openxmlformats.org/officeDocument/2006/relationships/notesSlide" Target="../notesSlides/notesSlide33.xml"/></Relationships>
</file>

<file path=ppt/slides/_rels/slide5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4.xml"/><Relationship Id="rId1" Type="http://schemas.openxmlformats.org/officeDocument/2006/relationships/slideLayout" Target="../slideLayouts/slideLayout24.xml"/><Relationship Id="rId4" Type="http://schemas.openxmlformats.org/officeDocument/2006/relationships/image" Target="../media/image57.jpe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notesSlide" Target="../notesSlides/notesSlide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4.xml"/><Relationship Id="rId4" Type="http://schemas.openxmlformats.org/officeDocument/2006/relationships/image" Target="../media/image60.png"/></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2.xml"/></Relationships>
</file>

<file path=ppt/slides/_rels/slide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4.xml"/><Relationship Id="rId4" Type="http://schemas.openxmlformats.org/officeDocument/2006/relationships/image" Target="../media/image64.png"/></Relationships>
</file>

<file path=ppt/slides/_rels/slide5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7.xml"/><Relationship Id="rId1" Type="http://schemas.openxmlformats.org/officeDocument/2006/relationships/slideLayout" Target="../slideLayouts/slideLayout24.xml"/><Relationship Id="rId4" Type="http://schemas.openxmlformats.org/officeDocument/2006/relationships/image" Target="../media/image66.png"/></Relationships>
</file>

<file path=ppt/slides/_rels/slide5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8.xml"/><Relationship Id="rId1" Type="http://schemas.openxmlformats.org/officeDocument/2006/relationships/slideLayout" Target="../slideLayouts/slideLayout24.xml"/><Relationship Id="rId4" Type="http://schemas.openxmlformats.org/officeDocument/2006/relationships/image" Target="../media/image23.w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8.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notesSlide" Target="../notesSlides/notesSlide3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0.xml"/></Relationships>
</file>

<file path=ppt/slides/_rels/slide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1.xml"/><Relationship Id="rId1" Type="http://schemas.openxmlformats.org/officeDocument/2006/relationships/slideLayout" Target="../slideLayouts/slideLayout60.xml"/><Relationship Id="rId5" Type="http://schemas.openxmlformats.org/officeDocument/2006/relationships/image" Target="../media/image70.png"/><Relationship Id="rId4" Type="http://schemas.openxmlformats.org/officeDocument/2006/relationships/image" Target="../media/image69.png"/></Relationships>
</file>

<file path=ppt/slides/_rels/slide6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2.xml"/><Relationship Id="rId1" Type="http://schemas.openxmlformats.org/officeDocument/2006/relationships/slideLayout" Target="../slideLayouts/slideLayout60.xml"/><Relationship Id="rId5" Type="http://schemas.openxmlformats.org/officeDocument/2006/relationships/image" Target="../media/image73.png"/><Relationship Id="rId4" Type="http://schemas.openxmlformats.org/officeDocument/2006/relationships/image" Target="../media/image72.png"/></Relationships>
</file>

<file path=ppt/slides/_rels/slide6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3.xml"/><Relationship Id="rId1" Type="http://schemas.openxmlformats.org/officeDocument/2006/relationships/slideLayout" Target="../slideLayouts/slideLayout60.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notesSlide" Target="../notesSlides/notesSlide4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1.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3.xml"/><Relationship Id="rId1" Type="http://schemas.openxmlformats.org/officeDocument/2006/relationships/tags" Target="../tags/tag31.xml"/></Relationships>
</file>

<file path=ppt/slides/_rels/slide68.xml.rels><?xml version="1.0" encoding="UTF-8" standalone="yes"?>
<Relationships xmlns="http://schemas.openxmlformats.org/package/2006/relationships"><Relationship Id="rId3" Type="http://schemas.openxmlformats.org/officeDocument/2006/relationships/hyperlink" Target="https://docs.google.com/spreadsheets/d/1NoLsHUSDRGEC4pkQlcX0fVkSBeWjurF3Sks0m2bdomY/edit?usp=sharing" TargetMode="External"/><Relationship Id="rId2" Type="http://schemas.openxmlformats.org/officeDocument/2006/relationships/notesSlide" Target="../notesSlides/notesSlide47.xml"/><Relationship Id="rId1" Type="http://schemas.openxmlformats.org/officeDocument/2006/relationships/slideLayout" Target="../slideLayouts/slideLayout61.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notesSlide" Target="../notesSlides/notesSlide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0.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notesSlide" Target="../notesSlides/notesSlide5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C00"/>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5F105F7-A315-45A8-81AB-9EB3E9E4D7D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85000"/>
              </a:lnSpc>
              <a:spcBef>
                <a:spcPct val="0"/>
              </a:spcBef>
              <a:spcAft>
                <a:spcPct val="0"/>
              </a:spcAft>
              <a:buClrTx/>
              <a:buSzTx/>
              <a:buFontTx/>
              <a:buNone/>
              <a:tabLst/>
              <a:defRPr/>
            </a:pPr>
            <a:endParaRPr kumimoji="0" lang="en-US" sz="2800" b="1" i="0" u="none" strike="noStrike" kern="1200" cap="none" spc="0" normalizeH="0" baseline="0" noProof="0">
              <a:ln>
                <a:noFill/>
              </a:ln>
              <a:solidFill>
                <a:prstClr val="white"/>
              </a:solidFill>
              <a:effectLst/>
              <a:uLnTx/>
              <a:uFillTx/>
              <a:latin typeface="Open Sans" panose="020B0606030504020204" pitchFamily="34" charset="0"/>
              <a:ea typeface="+mn-ea"/>
              <a:cs typeface="+mn-cs"/>
              <a:sym typeface="Open Sans" panose="020B0606030504020204" pitchFamily="34" charset="0"/>
            </a:endParaRPr>
          </a:p>
        </p:txBody>
      </p:sp>
      <p:sp>
        <p:nvSpPr>
          <p:cNvPr id="21" name="Text Placeholder 5">
            <a:extLst>
              <a:ext uri="{FF2B5EF4-FFF2-40B4-BE49-F238E27FC236}">
                <a16:creationId xmlns:a16="http://schemas.microsoft.com/office/drawing/2014/main" id="{DB53F8A3-2D51-42C5-B2AB-B0B01E629BBF}"/>
              </a:ext>
            </a:extLst>
          </p:cNvPr>
          <p:cNvSpPr>
            <a:spLocks noGrp="1"/>
          </p:cNvSpPr>
          <p:nvPr>
            <p:ph type="body" sz="quarter" idx="17"/>
          </p:nvPr>
        </p:nvSpPr>
        <p:spPr>
          <a:xfrm>
            <a:off x="469899" y="4640994"/>
            <a:ext cx="4407673" cy="287258"/>
          </a:xfrm>
        </p:spPr>
        <p:txBody>
          <a:bodyPr>
            <a:spAutoFit/>
          </a:bodyPr>
          <a:lstStyle/>
          <a:p>
            <a:r>
              <a:rPr lang="en-US" sz="1800" cap="none" spc="0">
                <a:solidFill>
                  <a:schemeClr val="tx1"/>
                </a:solidFill>
                <a:latin typeface="Proxima Nova" panose="020B0604020202020204" charset="0"/>
              </a:rPr>
              <a:t>30</a:t>
            </a:r>
            <a:r>
              <a:rPr lang="en-US" sz="1800" cap="none" spc="0" baseline="30000">
                <a:solidFill>
                  <a:schemeClr val="tx1"/>
                </a:solidFill>
                <a:latin typeface="Proxima Nova" panose="020B0604020202020204" charset="0"/>
              </a:rPr>
              <a:t>th </a:t>
            </a:r>
            <a:r>
              <a:rPr lang="en-US" sz="1800" cap="none" spc="0">
                <a:solidFill>
                  <a:schemeClr val="tx1"/>
                </a:solidFill>
                <a:latin typeface="Proxima Nova" panose="020B0604020202020204" charset="0"/>
              </a:rPr>
              <a:t>April, 2020</a:t>
            </a:r>
          </a:p>
        </p:txBody>
      </p:sp>
      <p:sp>
        <p:nvSpPr>
          <p:cNvPr id="19" name="Title 3">
            <a:extLst>
              <a:ext uri="{FF2B5EF4-FFF2-40B4-BE49-F238E27FC236}">
                <a16:creationId xmlns:a16="http://schemas.microsoft.com/office/drawing/2014/main" id="{D70FB163-7BA0-4E19-BF71-7A4E55987534}"/>
              </a:ext>
            </a:extLst>
          </p:cNvPr>
          <p:cNvSpPr>
            <a:spLocks noGrp="1"/>
          </p:cNvSpPr>
          <p:nvPr>
            <p:ph type="title"/>
          </p:nvPr>
        </p:nvSpPr>
        <p:spPr>
          <a:xfrm>
            <a:off x="469898" y="3188199"/>
            <a:ext cx="4357170" cy="475066"/>
          </a:xfrm>
        </p:spPr>
        <p:txBody>
          <a:bodyPr wrap="square">
            <a:spAutoFit/>
          </a:bodyPr>
          <a:lstStyle/>
          <a:p>
            <a:r>
              <a:rPr lang="en-US" sz="3600">
                <a:latin typeface="Proxima Nova" panose="020B0604020202020204" charset="0"/>
              </a:rPr>
              <a:t>Cash Management</a:t>
            </a:r>
          </a:p>
        </p:txBody>
      </p:sp>
      <p:sp>
        <p:nvSpPr>
          <p:cNvPr id="7" name="Title 3">
            <a:extLst>
              <a:ext uri="{FF2B5EF4-FFF2-40B4-BE49-F238E27FC236}">
                <a16:creationId xmlns:a16="http://schemas.microsoft.com/office/drawing/2014/main" id="{14844886-9521-4182-A80D-5E5C5777F01E}"/>
              </a:ext>
            </a:extLst>
          </p:cNvPr>
          <p:cNvSpPr txBox="1">
            <a:spLocks/>
          </p:cNvSpPr>
          <p:nvPr/>
        </p:nvSpPr>
        <p:spPr bwMode="gray">
          <a:xfrm>
            <a:off x="469898" y="3838197"/>
            <a:ext cx="9720477" cy="313932"/>
          </a:xfrm>
          <a:prstGeom prst="rect">
            <a:avLst/>
          </a:prstGeom>
        </p:spPr>
        <p:txBody>
          <a:bodyPr vert="horz" wrap="square" lIns="0" tIns="0" rIns="0" bIns="0" rtlCol="0" anchor="b" anchorCtr="0">
            <a:spAutoFit/>
          </a:bodyPr>
          <a:lstStyle>
            <a:lvl1pPr algn="l" defTabSz="1219170" rtl="0" eaLnBrk="1" latinLnBrk="0" hangingPunct="1">
              <a:lnSpc>
                <a:spcPct val="85000"/>
              </a:lnSpc>
              <a:spcBef>
                <a:spcPct val="0"/>
              </a:spcBef>
              <a:buNone/>
              <a:defRPr sz="2800" b="1" kern="1200" baseline="0">
                <a:solidFill>
                  <a:schemeClr val="tx1"/>
                </a:solidFill>
                <a:latin typeface="+mn-lt"/>
                <a:ea typeface="+mj-ea"/>
                <a:cs typeface="+mj-cs"/>
              </a:defRPr>
            </a:lvl1pPr>
          </a:lstStyle>
          <a:p>
            <a:r>
              <a:rPr lang="en-US" sz="2400">
                <a:latin typeface="Proxima Nova" panose="020B0604020202020204" charset="0"/>
              </a:rPr>
              <a:t>Bank Account Maintenance and Bank Statement Reconciliation</a:t>
            </a:r>
          </a:p>
        </p:txBody>
      </p:sp>
    </p:spTree>
    <p:extLst>
      <p:ext uri="{BB962C8B-B14F-4D97-AF65-F5344CB8AC3E}">
        <p14:creationId xmlns:p14="http://schemas.microsoft.com/office/powerpoint/2010/main" val="308017819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EBEED6-A18C-42E2-88D2-AA892FDEC5C8}"/>
              </a:ext>
            </a:extLst>
          </p:cNvPr>
          <p:cNvSpPr>
            <a:spLocks noGrp="1"/>
          </p:cNvSpPr>
          <p:nvPr>
            <p:ph type="body" sz="quarter" idx="4294967295"/>
          </p:nvPr>
        </p:nvSpPr>
        <p:spPr>
          <a:xfrm>
            <a:off x="0" y="736601"/>
            <a:ext cx="11252200" cy="757767"/>
          </a:xfrm>
        </p:spPr>
        <p:txBody>
          <a:bodyPr/>
          <a:lstStyle/>
          <a:p>
            <a:pPr marL="152396" indent="0">
              <a:buNone/>
            </a:pPr>
            <a:r>
              <a:rPr lang="en-US" sz="1600">
                <a:latin typeface="AvenirNextLTPro-Regular" panose="020B0504020202020204"/>
              </a:rPr>
              <a:t>The Change Impact Assessment is the process to identify changes introduced by Project Notorious, the scale of changes, impacted audiences and the recommended activities to support adoption of these changes </a:t>
            </a:r>
          </a:p>
        </p:txBody>
      </p:sp>
      <p:sp>
        <p:nvSpPr>
          <p:cNvPr id="3" name="Title 2">
            <a:extLst>
              <a:ext uri="{FF2B5EF4-FFF2-40B4-BE49-F238E27FC236}">
                <a16:creationId xmlns:a16="http://schemas.microsoft.com/office/drawing/2014/main" id="{2BBF77C0-C8FD-48E3-AA74-1E23B2E19C56}"/>
              </a:ext>
            </a:extLst>
          </p:cNvPr>
          <p:cNvSpPr>
            <a:spLocks noGrp="1"/>
          </p:cNvSpPr>
          <p:nvPr>
            <p:ph type="title" idx="4294967295"/>
          </p:nvPr>
        </p:nvSpPr>
        <p:spPr>
          <a:xfrm>
            <a:off x="0" y="402168"/>
            <a:ext cx="11252200" cy="334433"/>
          </a:xfrm>
        </p:spPr>
        <p:txBody>
          <a:bodyPr/>
          <a:lstStyle/>
          <a:p>
            <a:r>
              <a:rPr lang="en-US" sz="2000">
                <a:latin typeface="AvenirNextLTPro-Regular" panose="020B0504020202020204"/>
              </a:rPr>
              <a:t>Project Notorious: Introduction to Change Impact Assessment</a:t>
            </a:r>
          </a:p>
        </p:txBody>
      </p:sp>
      <p:grpSp>
        <p:nvGrpSpPr>
          <p:cNvPr id="34" name="Group 33">
            <a:extLst>
              <a:ext uri="{FF2B5EF4-FFF2-40B4-BE49-F238E27FC236}">
                <a16:creationId xmlns:a16="http://schemas.microsoft.com/office/drawing/2014/main" id="{F4485B04-7FB7-4505-BDCA-1DECA6E2E634}"/>
              </a:ext>
            </a:extLst>
          </p:cNvPr>
          <p:cNvGrpSpPr/>
          <p:nvPr/>
        </p:nvGrpSpPr>
        <p:grpSpPr>
          <a:xfrm>
            <a:off x="573862" y="2750834"/>
            <a:ext cx="2149223" cy="3373894"/>
            <a:chOff x="818225" y="2720643"/>
            <a:chExt cx="2149223" cy="3373893"/>
          </a:xfrm>
        </p:grpSpPr>
        <p:cxnSp>
          <p:nvCxnSpPr>
            <p:cNvPr id="35" name="Straight Connector 34">
              <a:extLst>
                <a:ext uri="{FF2B5EF4-FFF2-40B4-BE49-F238E27FC236}">
                  <a16:creationId xmlns:a16="http://schemas.microsoft.com/office/drawing/2014/main" id="{F1C69BB7-E15A-42C3-946F-EE877721F628}"/>
                </a:ext>
              </a:extLst>
            </p:cNvPr>
            <p:cNvCxnSpPr>
              <a:cxnSpLocks/>
            </p:cNvCxnSpPr>
            <p:nvPr/>
          </p:nvCxnSpPr>
          <p:spPr>
            <a:xfrm>
              <a:off x="928288" y="2720643"/>
              <a:ext cx="195631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09A563D8-AF3A-4BD6-BFBE-C3239348AAFD}"/>
                </a:ext>
              </a:extLst>
            </p:cNvPr>
            <p:cNvSpPr/>
            <p:nvPr/>
          </p:nvSpPr>
          <p:spPr>
            <a:xfrm>
              <a:off x="818225" y="2955216"/>
              <a:ext cx="2149223" cy="3139320"/>
            </a:xfrm>
            <a:prstGeom prst="rect">
              <a:avLst/>
            </a:prstGeom>
          </p:spPr>
          <p:txBody>
            <a:bodyPr wrap="square">
              <a:spAutoFit/>
            </a:bodyPr>
            <a:lstStyle/>
            <a:p>
              <a:pPr marL="0" lvl="1" defTabSz="914377">
                <a:spcBef>
                  <a:spcPts val="600"/>
                </a:spcBef>
                <a:buSzPct val="100000"/>
                <a:defRPr/>
              </a:pPr>
              <a:r>
                <a:rPr lang="en-US" sz="1400" b="1">
                  <a:solidFill>
                    <a:srgbClr val="000000"/>
                  </a:solidFill>
                  <a:latin typeface="AvenirNext LT Pro Regular"/>
                  <a:ea typeface="Open Sans" panose="020B0606030504020204" pitchFamily="34" charset="0"/>
                  <a:cs typeface="Open Sans" panose="020B0606030504020204" pitchFamily="34" charset="0"/>
                  <a:sym typeface="Arial"/>
                </a:rPr>
                <a:t>What i</a:t>
              </a:r>
              <a:r>
                <a:rPr lang="en-US" sz="1400" b="1" kern="0">
                  <a:solidFill>
                    <a:srgbClr val="000000"/>
                  </a:solidFill>
                  <a:latin typeface="AvenirNext LT Pro Regular"/>
                  <a:ea typeface="Open Sans" panose="020B0606030504020204" pitchFamily="34" charset="0"/>
                  <a:cs typeface="Open Sans" panose="020B0606030504020204" pitchFamily="34" charset="0"/>
                  <a:sym typeface="Arial"/>
                </a:rPr>
                <a:t>t is</a:t>
              </a:r>
              <a:endParaRPr lang="en-US" sz="1400" b="1">
                <a:solidFill>
                  <a:srgbClr val="000000"/>
                </a:solidFill>
                <a:latin typeface="AvenirNext LT Pro Regular"/>
                <a:ea typeface="Open Sans" panose="020B0606030504020204" pitchFamily="34" charset="0"/>
                <a:cs typeface="Open Sans" panose="020B0606030504020204" pitchFamily="34" charset="0"/>
                <a:sym typeface="Arial"/>
              </a:endParaRPr>
            </a:p>
            <a:p>
              <a:pPr defTabSz="1219170">
                <a:buClr>
                  <a:srgbClr val="000000"/>
                </a:buClr>
              </a:pPr>
              <a:r>
                <a:rPr lang="en-US" sz="1200" kern="0">
                  <a:solidFill>
                    <a:prstClr val="black"/>
                  </a:solidFill>
                  <a:latin typeface="AvenirNext LT Pro Regular"/>
                  <a:cs typeface="Arial"/>
                  <a:sym typeface="Arial"/>
                </a:rPr>
                <a:t>An approach to address organizational change by:</a:t>
              </a:r>
            </a:p>
            <a:p>
              <a:pPr defTabSz="1219170">
                <a:buClr>
                  <a:srgbClr val="000000"/>
                </a:buClr>
              </a:pPr>
              <a:endParaRPr lang="en-US" sz="1200" b="1" kern="0">
                <a:solidFill>
                  <a:prstClr val="black"/>
                </a:solidFill>
                <a:latin typeface="AvenirNext LT Pro Regular"/>
                <a:cs typeface="Arial"/>
                <a:sym typeface="Arial"/>
              </a:endParaRPr>
            </a:p>
            <a:p>
              <a:pPr marL="171446" indent="-171446" defTabSz="1219170">
                <a:buClr>
                  <a:srgbClr val="000000"/>
                </a:buClr>
                <a:buFont typeface="Arial" panose="020B0604020202020204" pitchFamily="34" charset="0"/>
                <a:buChar char="•"/>
              </a:pPr>
              <a:r>
                <a:rPr lang="en-US" sz="1200" b="1" kern="0">
                  <a:solidFill>
                    <a:prstClr val="black"/>
                  </a:solidFill>
                  <a:latin typeface="AvenirNext LT Pro Regular"/>
                  <a:cs typeface="Arial"/>
                  <a:sym typeface="Arial"/>
                </a:rPr>
                <a:t>Identifying</a:t>
              </a:r>
              <a:r>
                <a:rPr lang="en-US" sz="1200" kern="0">
                  <a:solidFill>
                    <a:prstClr val="black"/>
                  </a:solidFill>
                  <a:latin typeface="AvenirNext LT Pro Regular"/>
                  <a:cs typeface="Arial"/>
                  <a:sym typeface="Arial"/>
                </a:rPr>
                <a:t> and categorizing changes</a:t>
              </a:r>
            </a:p>
            <a:p>
              <a:pPr marL="171446" indent="-171446" defTabSz="1219170">
                <a:spcBef>
                  <a:spcPts val="600"/>
                </a:spcBef>
                <a:buClr>
                  <a:srgbClr val="000000"/>
                </a:buClr>
                <a:buFont typeface="Arial" panose="020B0604020202020204" pitchFamily="34" charset="0"/>
                <a:buChar char="•"/>
              </a:pPr>
              <a:r>
                <a:rPr lang="en-US" sz="1200" b="1" kern="0">
                  <a:solidFill>
                    <a:prstClr val="black"/>
                  </a:solidFill>
                  <a:latin typeface="AvenirNext LT Pro Regular"/>
                  <a:cs typeface="Arial"/>
                  <a:sym typeface="Arial"/>
                </a:rPr>
                <a:t>Assessing</a:t>
              </a:r>
              <a:r>
                <a:rPr lang="en-US" sz="1200" kern="0">
                  <a:solidFill>
                    <a:prstClr val="black"/>
                  </a:solidFill>
                  <a:latin typeface="AvenirNext LT Pro Regular"/>
                  <a:cs typeface="Arial"/>
                  <a:sym typeface="Arial"/>
                </a:rPr>
                <a:t> and ranking the degree of impact that each change will have on impacted internal and external audiences</a:t>
              </a:r>
            </a:p>
            <a:p>
              <a:pPr marL="171446" indent="-171446" defTabSz="1219170">
                <a:spcBef>
                  <a:spcPts val="600"/>
                </a:spcBef>
                <a:buClr>
                  <a:srgbClr val="000000"/>
                </a:buClr>
                <a:buFont typeface="Arial" panose="020B0604020202020204" pitchFamily="34" charset="0"/>
                <a:buChar char="•"/>
              </a:pPr>
              <a:r>
                <a:rPr lang="en-US" sz="1200" b="1" kern="0">
                  <a:solidFill>
                    <a:prstClr val="black"/>
                  </a:solidFill>
                  <a:latin typeface="AvenirNext LT Pro Regular"/>
                  <a:cs typeface="Arial"/>
                  <a:sym typeface="Arial"/>
                </a:rPr>
                <a:t>Defining</a:t>
              </a:r>
              <a:r>
                <a:rPr lang="en-US" sz="1200" kern="0">
                  <a:solidFill>
                    <a:prstClr val="black"/>
                  </a:solidFill>
                  <a:latin typeface="AvenirNext LT Pro Regular"/>
                  <a:cs typeface="Arial"/>
                  <a:sym typeface="Arial"/>
                </a:rPr>
                <a:t> plans to mitigate the impact of each change</a:t>
              </a:r>
            </a:p>
            <a:p>
              <a:pPr defTabSz="1219170">
                <a:buClr>
                  <a:srgbClr val="000000"/>
                </a:buClr>
              </a:pPr>
              <a:endParaRPr lang="en-US" sz="1000" kern="0">
                <a:solidFill>
                  <a:prstClr val="black"/>
                </a:solidFill>
                <a:latin typeface="AvenirNext LT Pro Regular"/>
                <a:cs typeface="Arial"/>
                <a:sym typeface="Arial"/>
              </a:endParaRPr>
            </a:p>
            <a:p>
              <a:pPr defTabSz="1219170">
                <a:buClr>
                  <a:srgbClr val="000000"/>
                </a:buClr>
              </a:pPr>
              <a:endParaRPr lang="en-US" sz="1000" kern="0">
                <a:solidFill>
                  <a:prstClr val="black"/>
                </a:solidFill>
                <a:latin typeface="AvenirNext LT Pro Regular"/>
                <a:cs typeface="Arial"/>
                <a:sym typeface="Arial"/>
              </a:endParaRPr>
            </a:p>
            <a:p>
              <a:pPr defTabSz="1219170">
                <a:buClr>
                  <a:srgbClr val="000000"/>
                </a:buClr>
              </a:pPr>
              <a:endParaRPr lang="en-US" sz="1000" kern="0">
                <a:solidFill>
                  <a:srgbClr val="000000"/>
                </a:solidFill>
                <a:latin typeface="AvenirNext LT Pro Regular"/>
                <a:cs typeface="Arial"/>
                <a:sym typeface="Arial"/>
              </a:endParaRPr>
            </a:p>
          </p:txBody>
        </p:sp>
      </p:grpSp>
      <p:grpSp>
        <p:nvGrpSpPr>
          <p:cNvPr id="37" name="Group 36">
            <a:extLst>
              <a:ext uri="{FF2B5EF4-FFF2-40B4-BE49-F238E27FC236}">
                <a16:creationId xmlns:a16="http://schemas.microsoft.com/office/drawing/2014/main" id="{720C4D85-E580-469A-A936-3498F2B0A119}"/>
              </a:ext>
            </a:extLst>
          </p:cNvPr>
          <p:cNvGrpSpPr/>
          <p:nvPr/>
        </p:nvGrpSpPr>
        <p:grpSpPr>
          <a:xfrm>
            <a:off x="2852017" y="2750833"/>
            <a:ext cx="2069755" cy="1588790"/>
            <a:chOff x="3090288" y="2720643"/>
            <a:chExt cx="2069755" cy="1588791"/>
          </a:xfrm>
        </p:grpSpPr>
        <p:cxnSp>
          <p:nvCxnSpPr>
            <p:cNvPr id="38" name="Straight Connector 37">
              <a:extLst>
                <a:ext uri="{FF2B5EF4-FFF2-40B4-BE49-F238E27FC236}">
                  <a16:creationId xmlns:a16="http://schemas.microsoft.com/office/drawing/2014/main" id="{E2E43D35-43A3-4BF6-9F8B-183710CCBC4A}"/>
                </a:ext>
              </a:extLst>
            </p:cNvPr>
            <p:cNvCxnSpPr>
              <a:cxnSpLocks/>
            </p:cNvCxnSpPr>
            <p:nvPr/>
          </p:nvCxnSpPr>
          <p:spPr>
            <a:xfrm>
              <a:off x="3187410" y="2720643"/>
              <a:ext cx="1956816" cy="0"/>
            </a:xfrm>
            <a:prstGeom prst="line">
              <a:avLst/>
            </a:prstGeom>
            <a:ln w="57150">
              <a:solidFill>
                <a:srgbClr val="FFFB00"/>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C718E0E6-9744-4E83-AB1A-6860A2837C13}"/>
                </a:ext>
              </a:extLst>
            </p:cNvPr>
            <p:cNvSpPr/>
            <p:nvPr/>
          </p:nvSpPr>
          <p:spPr>
            <a:xfrm>
              <a:off x="3090288" y="2955216"/>
              <a:ext cx="2069755" cy="1354218"/>
            </a:xfrm>
            <a:prstGeom prst="rect">
              <a:avLst/>
            </a:prstGeom>
          </p:spPr>
          <p:txBody>
            <a:bodyPr wrap="square">
              <a:spAutoFit/>
            </a:bodyPr>
            <a:lstStyle/>
            <a:p>
              <a:pPr marL="0" lvl="1" defTabSz="914377">
                <a:spcBef>
                  <a:spcPts val="600"/>
                </a:spcBef>
                <a:buSzPct val="100000"/>
                <a:defRPr/>
              </a:pPr>
              <a:r>
                <a:rPr lang="en-US" sz="1400" b="1">
                  <a:solidFill>
                    <a:srgbClr val="000000"/>
                  </a:solidFill>
                  <a:latin typeface="AvenirNext LT Pro Regular"/>
                  <a:ea typeface="Open Sans" panose="020B0606030504020204" pitchFamily="34" charset="0"/>
                  <a:cs typeface="Open Sans" panose="020B0606030504020204" pitchFamily="34" charset="0"/>
                  <a:sym typeface="Arial"/>
                </a:rPr>
                <a:t>Inputs</a:t>
              </a:r>
              <a:endParaRPr lang="en-US" sz="2000" b="1">
                <a:solidFill>
                  <a:srgbClr val="000000"/>
                </a:solidFill>
                <a:latin typeface="AvenirNext LT Pro Regular"/>
                <a:ea typeface="Open Sans" panose="020B0606030504020204" pitchFamily="34" charset="0"/>
                <a:cs typeface="Open Sans" panose="020B0606030504020204" pitchFamily="34" charset="0"/>
                <a:sym typeface="Arial"/>
              </a:endParaRPr>
            </a:p>
            <a:p>
              <a:pPr marL="171446" lvl="1" indent="-171446" defTabSz="1219170">
                <a:spcBef>
                  <a:spcPts val="600"/>
                </a:spcBef>
                <a:buClr>
                  <a:srgbClr val="000000"/>
                </a:buClr>
                <a:buSzPct val="100000"/>
                <a:buFont typeface="Arial" panose="020B0604020202020204" pitchFamily="34" charset="0"/>
                <a:buChar char="•"/>
                <a:defRPr/>
              </a:pPr>
              <a:r>
                <a:rPr lang="en-US" sz="1200" kern="0">
                  <a:solidFill>
                    <a:srgbClr val="000000"/>
                  </a:solidFill>
                  <a:latin typeface="AvenirNext LT Pro Regular"/>
                  <a:ea typeface="Open Sans" panose="020B0606030504020204" pitchFamily="34" charset="0"/>
                  <a:cs typeface="Open Sans" panose="020B0606030504020204" pitchFamily="34" charset="0"/>
                  <a:sym typeface="Arial"/>
                </a:rPr>
                <a:t>Business processes</a:t>
              </a:r>
            </a:p>
            <a:p>
              <a:pPr marL="171446" lvl="1" indent="-171446" defTabSz="914377">
                <a:spcBef>
                  <a:spcPts val="600"/>
                </a:spcBef>
                <a:buSzPct val="100000"/>
                <a:buFont typeface="Arial" panose="020B0604020202020204" pitchFamily="34" charset="0"/>
                <a:buChar char="•"/>
                <a:defRPr/>
              </a:pPr>
              <a:r>
                <a:rPr lang="en-US" sz="1200" kern="0">
                  <a:solidFill>
                    <a:srgbClr val="000000"/>
                  </a:solidFill>
                  <a:latin typeface="AvenirNext LT Pro Regular"/>
                  <a:ea typeface="Open Sans" panose="020B0606030504020204" pitchFamily="34" charset="0"/>
                  <a:cs typeface="Open Sans" panose="020B0606030504020204" pitchFamily="34" charset="0"/>
                  <a:sym typeface="Arial"/>
                </a:rPr>
                <a:t>Design workshop content</a:t>
              </a:r>
            </a:p>
            <a:p>
              <a:pPr marL="171446" lvl="1" indent="-171446" defTabSz="914377">
                <a:spcBef>
                  <a:spcPts val="600"/>
                </a:spcBef>
                <a:buSzPct val="100000"/>
                <a:buFont typeface="Arial" panose="020B0604020202020204" pitchFamily="34" charset="0"/>
                <a:buChar char="•"/>
                <a:defRPr/>
              </a:pPr>
              <a:r>
                <a:rPr lang="en-US" sz="1200" kern="0">
                  <a:solidFill>
                    <a:srgbClr val="000000"/>
                  </a:solidFill>
                  <a:latin typeface="AvenirNext LT Pro Regular"/>
                  <a:ea typeface="Open Sans" panose="020B0606030504020204" pitchFamily="34" charset="0"/>
                  <a:cs typeface="Open Sans" panose="020B0606030504020204" pitchFamily="34" charset="0"/>
                  <a:sym typeface="Arial"/>
                </a:rPr>
                <a:t>Final design decisions</a:t>
              </a:r>
            </a:p>
            <a:p>
              <a:pPr marL="171446" lvl="1" indent="-171446" defTabSz="1219170">
                <a:spcBef>
                  <a:spcPts val="600"/>
                </a:spcBef>
                <a:buClr>
                  <a:srgbClr val="000000"/>
                </a:buClr>
                <a:buSzPct val="100000"/>
                <a:buFont typeface="Arial" panose="020B0604020202020204" pitchFamily="34" charset="0"/>
                <a:buChar char="•"/>
                <a:defRPr/>
              </a:pPr>
              <a:r>
                <a:rPr lang="en-US" sz="1200" kern="0">
                  <a:solidFill>
                    <a:srgbClr val="000000"/>
                  </a:solidFill>
                  <a:latin typeface="AvenirNext LT Pro Regular"/>
                  <a:ea typeface="Open Sans" panose="020B0606030504020204" pitchFamily="34" charset="0"/>
                  <a:cs typeface="Open Sans" panose="020B0606030504020204" pitchFamily="34" charset="0"/>
                  <a:sym typeface="Arial"/>
                </a:rPr>
                <a:t>Business role definitions</a:t>
              </a:r>
            </a:p>
          </p:txBody>
        </p:sp>
      </p:grpSp>
      <p:grpSp>
        <p:nvGrpSpPr>
          <p:cNvPr id="41" name="Group 40">
            <a:extLst>
              <a:ext uri="{FF2B5EF4-FFF2-40B4-BE49-F238E27FC236}">
                <a16:creationId xmlns:a16="http://schemas.microsoft.com/office/drawing/2014/main" id="{4856F5FF-6F32-4066-857A-570A4A03C81F}"/>
              </a:ext>
            </a:extLst>
          </p:cNvPr>
          <p:cNvGrpSpPr/>
          <p:nvPr/>
        </p:nvGrpSpPr>
        <p:grpSpPr>
          <a:xfrm>
            <a:off x="5049693" y="2750834"/>
            <a:ext cx="2053939" cy="2112010"/>
            <a:chOff x="5160045" y="2720643"/>
            <a:chExt cx="2053938" cy="2112009"/>
          </a:xfrm>
        </p:grpSpPr>
        <p:cxnSp>
          <p:nvCxnSpPr>
            <p:cNvPr id="42" name="Straight Connector 41">
              <a:extLst>
                <a:ext uri="{FF2B5EF4-FFF2-40B4-BE49-F238E27FC236}">
                  <a16:creationId xmlns:a16="http://schemas.microsoft.com/office/drawing/2014/main" id="{2D4BF949-6139-4346-A461-E31DFE5B949F}"/>
                </a:ext>
              </a:extLst>
            </p:cNvPr>
            <p:cNvCxnSpPr>
              <a:cxnSpLocks/>
            </p:cNvCxnSpPr>
            <p:nvPr/>
          </p:nvCxnSpPr>
          <p:spPr>
            <a:xfrm>
              <a:off x="5257167" y="2720643"/>
              <a:ext cx="195681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D641A84D-E2D9-4BED-8D28-D62A648EB7D7}"/>
                </a:ext>
              </a:extLst>
            </p:cNvPr>
            <p:cNvSpPr/>
            <p:nvPr/>
          </p:nvSpPr>
          <p:spPr>
            <a:xfrm>
              <a:off x="5160045" y="2955216"/>
              <a:ext cx="2052926" cy="1877436"/>
            </a:xfrm>
            <a:prstGeom prst="rect">
              <a:avLst/>
            </a:prstGeom>
          </p:spPr>
          <p:txBody>
            <a:bodyPr wrap="square">
              <a:spAutoFit/>
            </a:bodyPr>
            <a:lstStyle/>
            <a:p>
              <a:pPr marL="0" lvl="1" defTabSz="914377">
                <a:spcBef>
                  <a:spcPts val="600"/>
                </a:spcBef>
                <a:buSzPct val="100000"/>
                <a:defRPr/>
              </a:pPr>
              <a:r>
                <a:rPr lang="en-US" sz="1400" b="1" kern="0">
                  <a:solidFill>
                    <a:srgbClr val="000000"/>
                  </a:solidFill>
                  <a:latin typeface="AvenirNext LT Pro Regular"/>
                  <a:ea typeface="Open Sans" panose="020B0606030504020204" pitchFamily="34" charset="0"/>
                  <a:cs typeface="Open Sans" panose="020B0606030504020204" pitchFamily="34" charset="0"/>
                  <a:sym typeface="Arial"/>
                </a:rPr>
                <a:t>Active Participants</a:t>
              </a:r>
              <a:endParaRPr lang="en-US" sz="2000" b="1">
                <a:solidFill>
                  <a:srgbClr val="000000"/>
                </a:solidFill>
                <a:latin typeface="AvenirNext LT Pro Regular"/>
                <a:ea typeface="Open Sans" panose="020B0606030504020204" pitchFamily="34" charset="0"/>
                <a:cs typeface="Open Sans" panose="020B0606030504020204" pitchFamily="34" charset="0"/>
                <a:sym typeface="Arial"/>
              </a:endParaRPr>
            </a:p>
            <a:p>
              <a:pPr marL="171446" lvl="1" indent="-171446" defTabSz="914377">
                <a:spcBef>
                  <a:spcPts val="600"/>
                </a:spcBef>
                <a:buSzPct val="100000"/>
                <a:buFont typeface="Arial" panose="020B0604020202020204" pitchFamily="34" charset="0"/>
                <a:buChar char="•"/>
                <a:defRPr/>
              </a:pPr>
              <a:r>
                <a:rPr lang="en-US" sz="1200">
                  <a:solidFill>
                    <a:srgbClr val="000000"/>
                  </a:solidFill>
                  <a:latin typeface="AvenirNext LT Pro Regular"/>
                  <a:ea typeface="Open Sans" panose="020B0606030504020204" pitchFamily="34" charset="0"/>
                  <a:cs typeface="Open Sans" panose="020B0606030504020204" pitchFamily="34" charset="0"/>
                  <a:sym typeface="Arial"/>
                </a:rPr>
                <a:t>Process Owner</a:t>
              </a:r>
            </a:p>
            <a:p>
              <a:pPr marL="171446" lvl="1" indent="-171446" defTabSz="914377">
                <a:spcBef>
                  <a:spcPts val="600"/>
                </a:spcBef>
                <a:buSzPct val="100000"/>
                <a:buFont typeface="Arial" panose="020B0604020202020204" pitchFamily="34" charset="0"/>
                <a:buChar char="•"/>
                <a:defRPr/>
              </a:pPr>
              <a:r>
                <a:rPr lang="en-US" sz="1200" kern="0">
                  <a:solidFill>
                    <a:srgbClr val="000000"/>
                  </a:solidFill>
                  <a:latin typeface="AvenirNext LT Pro Regular"/>
                  <a:ea typeface="Open Sans" panose="020B0606030504020204" pitchFamily="34" charset="0"/>
                  <a:cs typeface="Open Sans" panose="020B0606030504020204" pitchFamily="34" charset="0"/>
                  <a:sym typeface="Arial"/>
                </a:rPr>
                <a:t>Process SME</a:t>
              </a:r>
            </a:p>
            <a:p>
              <a:pPr marL="171446" lvl="1" indent="-171446" defTabSz="914377">
                <a:spcBef>
                  <a:spcPts val="600"/>
                </a:spcBef>
                <a:buSzPct val="100000"/>
                <a:buFont typeface="Arial" panose="020B0604020202020204" pitchFamily="34" charset="0"/>
                <a:buChar char="•"/>
                <a:defRPr/>
              </a:pPr>
              <a:r>
                <a:rPr lang="en-US" sz="1200">
                  <a:solidFill>
                    <a:srgbClr val="000000"/>
                  </a:solidFill>
                  <a:latin typeface="AvenirNext LT Pro Regular"/>
                  <a:ea typeface="Open Sans" panose="020B0606030504020204" pitchFamily="34" charset="0"/>
                  <a:cs typeface="Open Sans" panose="020B0606030504020204" pitchFamily="34" charset="0"/>
                  <a:sym typeface="Arial"/>
                </a:rPr>
                <a:t>Product Manager</a:t>
              </a:r>
            </a:p>
            <a:p>
              <a:pPr marL="171446" lvl="1" indent="-171446" defTabSz="914377">
                <a:spcBef>
                  <a:spcPts val="600"/>
                </a:spcBef>
                <a:buSzPct val="100000"/>
                <a:buFont typeface="Arial" panose="020B0604020202020204" pitchFamily="34" charset="0"/>
                <a:buChar char="•"/>
                <a:defRPr/>
              </a:pPr>
              <a:r>
                <a:rPr lang="en-US" sz="1200" kern="0">
                  <a:solidFill>
                    <a:srgbClr val="000000"/>
                  </a:solidFill>
                  <a:latin typeface="AvenirNext LT Pro Regular"/>
                  <a:ea typeface="Open Sans" panose="020B0606030504020204" pitchFamily="34" charset="0"/>
                  <a:cs typeface="Open Sans" panose="020B0606030504020204" pitchFamily="34" charset="0"/>
                  <a:sym typeface="Arial"/>
                </a:rPr>
                <a:t>Business SMEs</a:t>
              </a:r>
            </a:p>
            <a:p>
              <a:pPr marL="171446" lvl="1" indent="-171446" defTabSz="914377">
                <a:spcBef>
                  <a:spcPts val="600"/>
                </a:spcBef>
                <a:buSzPct val="100000"/>
                <a:buFont typeface="Arial" panose="020B0604020202020204" pitchFamily="34" charset="0"/>
                <a:buChar char="•"/>
                <a:defRPr/>
              </a:pPr>
              <a:r>
                <a:rPr lang="en-US" sz="1200">
                  <a:solidFill>
                    <a:srgbClr val="000000"/>
                  </a:solidFill>
                  <a:latin typeface="AvenirNext LT Pro Regular"/>
                  <a:ea typeface="Open Sans" panose="020B0606030504020204" pitchFamily="34" charset="0"/>
                  <a:cs typeface="Open Sans" panose="020B0606030504020204" pitchFamily="34" charset="0"/>
                  <a:sym typeface="Arial"/>
                </a:rPr>
                <a:t>IT S</a:t>
              </a:r>
              <a:r>
                <a:rPr lang="en-US" sz="1200" kern="0">
                  <a:solidFill>
                    <a:srgbClr val="000000"/>
                  </a:solidFill>
                  <a:latin typeface="AvenirNext LT Pro Regular"/>
                  <a:ea typeface="Open Sans" panose="020B0606030504020204" pitchFamily="34" charset="0"/>
                  <a:cs typeface="Open Sans" panose="020B0606030504020204" pitchFamily="34" charset="0"/>
                  <a:sym typeface="Arial"/>
                </a:rPr>
                <a:t>MEs</a:t>
              </a:r>
            </a:p>
            <a:p>
              <a:pPr marL="171446" lvl="1" indent="-171446" defTabSz="914377">
                <a:spcBef>
                  <a:spcPts val="600"/>
                </a:spcBef>
                <a:buSzPct val="100000"/>
                <a:buFont typeface="Arial" panose="020B0604020202020204" pitchFamily="34" charset="0"/>
                <a:buChar char="•"/>
                <a:defRPr/>
              </a:pPr>
              <a:r>
                <a:rPr lang="en-US" sz="1200">
                  <a:solidFill>
                    <a:srgbClr val="000000"/>
                  </a:solidFill>
                  <a:latin typeface="AvenirNext LT Pro Regular"/>
                  <a:ea typeface="Open Sans" panose="020B0606030504020204" pitchFamily="34" charset="0"/>
                  <a:cs typeface="Open Sans" panose="020B0606030504020204" pitchFamily="34" charset="0"/>
                  <a:sym typeface="Arial"/>
                </a:rPr>
                <a:t>Change Management Team</a:t>
              </a:r>
            </a:p>
          </p:txBody>
        </p:sp>
      </p:grpSp>
      <p:grpSp>
        <p:nvGrpSpPr>
          <p:cNvPr id="44" name="Group 43">
            <a:extLst>
              <a:ext uri="{FF2B5EF4-FFF2-40B4-BE49-F238E27FC236}">
                <a16:creationId xmlns:a16="http://schemas.microsoft.com/office/drawing/2014/main" id="{BF9CC350-6225-4392-9180-E06A1E633D7B}"/>
              </a:ext>
            </a:extLst>
          </p:cNvPr>
          <p:cNvGrpSpPr/>
          <p:nvPr/>
        </p:nvGrpSpPr>
        <p:grpSpPr>
          <a:xfrm>
            <a:off x="7231552" y="2750835"/>
            <a:ext cx="2053939" cy="2435175"/>
            <a:chOff x="7229801" y="2720643"/>
            <a:chExt cx="2053938" cy="2435174"/>
          </a:xfrm>
        </p:grpSpPr>
        <p:cxnSp>
          <p:nvCxnSpPr>
            <p:cNvPr id="45" name="Straight Connector 44">
              <a:extLst>
                <a:ext uri="{FF2B5EF4-FFF2-40B4-BE49-F238E27FC236}">
                  <a16:creationId xmlns:a16="http://schemas.microsoft.com/office/drawing/2014/main" id="{288ED567-1F72-41C1-8DC6-FE4F6B2B55B9}"/>
                </a:ext>
              </a:extLst>
            </p:cNvPr>
            <p:cNvCxnSpPr>
              <a:cxnSpLocks/>
            </p:cNvCxnSpPr>
            <p:nvPr/>
          </p:nvCxnSpPr>
          <p:spPr>
            <a:xfrm>
              <a:off x="7326923" y="2720643"/>
              <a:ext cx="1956816" cy="0"/>
            </a:xfrm>
            <a:prstGeom prst="line">
              <a:avLst/>
            </a:prstGeom>
            <a:ln w="57150">
              <a:solidFill>
                <a:srgbClr val="FFFB00"/>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585B493C-042E-4ED5-B270-3951EE30F0AE}"/>
                </a:ext>
              </a:extLst>
            </p:cNvPr>
            <p:cNvSpPr/>
            <p:nvPr/>
          </p:nvSpPr>
          <p:spPr>
            <a:xfrm>
              <a:off x="7229801" y="2955216"/>
              <a:ext cx="2053938" cy="2200601"/>
            </a:xfrm>
            <a:prstGeom prst="rect">
              <a:avLst/>
            </a:prstGeom>
          </p:spPr>
          <p:txBody>
            <a:bodyPr wrap="square">
              <a:spAutoFit/>
            </a:bodyPr>
            <a:lstStyle/>
            <a:p>
              <a:pPr marL="0" lvl="1" defTabSz="914377">
                <a:spcBef>
                  <a:spcPts val="600"/>
                </a:spcBef>
                <a:buSzPct val="100000"/>
                <a:defRPr/>
              </a:pPr>
              <a:r>
                <a:rPr lang="en-US" sz="1400" b="1">
                  <a:solidFill>
                    <a:srgbClr val="000000"/>
                  </a:solidFill>
                  <a:latin typeface="AvenirNext LT Pro Regular"/>
                  <a:ea typeface="Open Sans" panose="020B0606030504020204" pitchFamily="34" charset="0"/>
                  <a:cs typeface="Open Sans" panose="020B0606030504020204" pitchFamily="34" charset="0"/>
                  <a:sym typeface="Arial"/>
                </a:rPr>
                <a:t>The Process</a:t>
              </a:r>
            </a:p>
            <a:p>
              <a:pPr marL="171446" lvl="1" indent="-171446" defTabSz="914377">
                <a:spcBef>
                  <a:spcPts val="600"/>
                </a:spcBef>
                <a:buSzPct val="100000"/>
                <a:buFont typeface="Arial" panose="020B0604020202020204" pitchFamily="34" charset="0"/>
                <a:buChar char="•"/>
                <a:defRPr/>
              </a:pPr>
              <a:r>
                <a:rPr lang="en-US" sz="1200" b="1">
                  <a:solidFill>
                    <a:srgbClr val="000000"/>
                  </a:solidFill>
                  <a:latin typeface="AvenirNext LT Pro Regular"/>
                  <a:ea typeface="Open Sans" panose="020B0606030504020204" pitchFamily="34" charset="0"/>
                  <a:cs typeface="Open Sans" panose="020B0606030504020204" pitchFamily="34" charset="0"/>
                  <a:sym typeface="Arial"/>
                </a:rPr>
                <a:t>Capture</a:t>
              </a:r>
              <a:r>
                <a:rPr lang="en-US" sz="1200">
                  <a:solidFill>
                    <a:srgbClr val="000000"/>
                  </a:solidFill>
                  <a:latin typeface="AvenirNext LT Pro Regular"/>
                  <a:ea typeface="Open Sans" panose="020B0606030504020204" pitchFamily="34" charset="0"/>
                  <a:cs typeface="Open Sans" panose="020B0606030504020204" pitchFamily="34" charset="0"/>
                  <a:sym typeface="Arial"/>
                </a:rPr>
                <a:t> Change Impacts during design workshops using excel template</a:t>
              </a:r>
            </a:p>
            <a:p>
              <a:pPr marL="171446" lvl="1" indent="-171446" defTabSz="914377">
                <a:spcBef>
                  <a:spcPts val="600"/>
                </a:spcBef>
                <a:buSzPct val="100000"/>
                <a:buFont typeface="Arial" panose="020B0604020202020204" pitchFamily="34" charset="0"/>
                <a:buChar char="•"/>
                <a:defRPr/>
              </a:pPr>
              <a:r>
                <a:rPr lang="en-US" sz="1200" b="1" kern="0">
                  <a:solidFill>
                    <a:srgbClr val="000000"/>
                  </a:solidFill>
                  <a:latin typeface="AvenirNext LT Pro Regular"/>
                  <a:ea typeface="Open Sans" panose="020B0606030504020204" pitchFamily="34" charset="0"/>
                  <a:cs typeface="Open Sans" panose="020B0606030504020204" pitchFamily="34" charset="0"/>
                  <a:sym typeface="Arial"/>
                </a:rPr>
                <a:t>Validate</a:t>
              </a:r>
              <a:r>
                <a:rPr lang="en-US" sz="1200" kern="0">
                  <a:solidFill>
                    <a:srgbClr val="000000"/>
                  </a:solidFill>
                  <a:latin typeface="AvenirNext LT Pro Regular"/>
                  <a:ea typeface="Open Sans" panose="020B0606030504020204" pitchFamily="34" charset="0"/>
                  <a:cs typeface="Open Sans" panose="020B0606030504020204" pitchFamily="34" charset="0"/>
                  <a:sym typeface="Arial"/>
                </a:rPr>
                <a:t> impacts with key stakeholders during Change Impact Readout</a:t>
              </a:r>
              <a:endParaRPr lang="en-US" sz="1200" b="1">
                <a:solidFill>
                  <a:srgbClr val="000000"/>
                </a:solidFill>
                <a:latin typeface="AvenirNext LT Pro Regular"/>
                <a:ea typeface="Open Sans" panose="020B0606030504020204" pitchFamily="34" charset="0"/>
                <a:cs typeface="Open Sans" panose="020B0606030504020204" pitchFamily="34" charset="0"/>
                <a:sym typeface="Arial"/>
              </a:endParaRPr>
            </a:p>
            <a:p>
              <a:pPr marL="171446" lvl="1" indent="-171446" defTabSz="914377">
                <a:spcBef>
                  <a:spcPts val="600"/>
                </a:spcBef>
                <a:buSzPct val="100000"/>
                <a:buFont typeface="Arial" panose="020B0604020202020204" pitchFamily="34" charset="0"/>
                <a:buChar char="•"/>
                <a:defRPr/>
              </a:pPr>
              <a:r>
                <a:rPr lang="en-US" sz="1200" b="1">
                  <a:solidFill>
                    <a:srgbClr val="000000"/>
                  </a:solidFill>
                  <a:latin typeface="AvenirNext LT Pro Regular"/>
                  <a:ea typeface="Open Sans" panose="020B0606030504020204" pitchFamily="34" charset="0"/>
                  <a:cs typeface="Open Sans" panose="020B0606030504020204" pitchFamily="34" charset="0"/>
                  <a:sym typeface="Arial"/>
                </a:rPr>
                <a:t>Consolidate </a:t>
              </a:r>
              <a:r>
                <a:rPr lang="en-US" sz="1200">
                  <a:solidFill>
                    <a:srgbClr val="000000"/>
                  </a:solidFill>
                  <a:latin typeface="AvenirNext LT Pro Regular"/>
                  <a:ea typeface="Open Sans" panose="020B0606030504020204" pitchFamily="34" charset="0"/>
                  <a:cs typeface="Open Sans" panose="020B0606030504020204" pitchFamily="34" charset="0"/>
                  <a:sym typeface="Arial"/>
                </a:rPr>
                <a:t>captured impacts in a Change Impact Assessment Report</a:t>
              </a:r>
              <a:endParaRPr lang="en-US" sz="1200" b="1">
                <a:solidFill>
                  <a:srgbClr val="000000"/>
                </a:solidFill>
                <a:latin typeface="AvenirNext LT Pro Regular"/>
                <a:ea typeface="Open Sans" panose="020B0606030504020204" pitchFamily="34" charset="0"/>
                <a:cs typeface="Open Sans" panose="020B0606030504020204" pitchFamily="34" charset="0"/>
                <a:sym typeface="Arial"/>
              </a:endParaRPr>
            </a:p>
          </p:txBody>
        </p:sp>
      </p:grpSp>
      <p:grpSp>
        <p:nvGrpSpPr>
          <p:cNvPr id="48" name="Group 47">
            <a:extLst>
              <a:ext uri="{FF2B5EF4-FFF2-40B4-BE49-F238E27FC236}">
                <a16:creationId xmlns:a16="http://schemas.microsoft.com/office/drawing/2014/main" id="{C5A7825D-3C73-4F40-8DC1-43009A4E641A}"/>
              </a:ext>
            </a:extLst>
          </p:cNvPr>
          <p:cNvGrpSpPr/>
          <p:nvPr/>
        </p:nvGrpSpPr>
        <p:grpSpPr>
          <a:xfrm>
            <a:off x="9413412" y="2750834"/>
            <a:ext cx="2163909" cy="2481342"/>
            <a:chOff x="9299555" y="2720643"/>
            <a:chExt cx="2163909" cy="2481341"/>
          </a:xfrm>
        </p:grpSpPr>
        <p:cxnSp>
          <p:nvCxnSpPr>
            <p:cNvPr id="49" name="Straight Connector 48">
              <a:extLst>
                <a:ext uri="{FF2B5EF4-FFF2-40B4-BE49-F238E27FC236}">
                  <a16:creationId xmlns:a16="http://schemas.microsoft.com/office/drawing/2014/main" id="{86332FD6-7F01-4FE8-B400-3BCBB122801D}"/>
                </a:ext>
              </a:extLst>
            </p:cNvPr>
            <p:cNvCxnSpPr>
              <a:cxnSpLocks/>
            </p:cNvCxnSpPr>
            <p:nvPr/>
          </p:nvCxnSpPr>
          <p:spPr>
            <a:xfrm>
              <a:off x="9396677" y="2720643"/>
              <a:ext cx="195681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9A1F4BB6-8AF4-42C5-A36B-40B5A4DD67F7}"/>
                </a:ext>
              </a:extLst>
            </p:cNvPr>
            <p:cNvSpPr/>
            <p:nvPr/>
          </p:nvSpPr>
          <p:spPr>
            <a:xfrm>
              <a:off x="9299555" y="2955216"/>
              <a:ext cx="2163909" cy="2246768"/>
            </a:xfrm>
            <a:prstGeom prst="rect">
              <a:avLst/>
            </a:prstGeom>
          </p:spPr>
          <p:txBody>
            <a:bodyPr wrap="square">
              <a:spAutoFit/>
            </a:bodyPr>
            <a:lstStyle/>
            <a:p>
              <a:pPr marL="0" lvl="1" defTabSz="914377">
                <a:spcBef>
                  <a:spcPts val="600"/>
                </a:spcBef>
                <a:buSzPct val="100000"/>
                <a:defRPr/>
              </a:pPr>
              <a:r>
                <a:rPr lang="en-US" sz="1400" b="1">
                  <a:solidFill>
                    <a:srgbClr val="000000"/>
                  </a:solidFill>
                  <a:latin typeface="AvenirNext LT Pro Regular"/>
                  <a:ea typeface="Open Sans" panose="020B0606030504020204" pitchFamily="34" charset="0"/>
                  <a:cs typeface="Open Sans" panose="020B0606030504020204" pitchFamily="34" charset="0"/>
                  <a:sym typeface="Arial"/>
                </a:rPr>
                <a:t>Outcomes</a:t>
              </a:r>
              <a:endParaRPr lang="en-US" sz="2000" b="1">
                <a:solidFill>
                  <a:srgbClr val="000000"/>
                </a:solidFill>
                <a:latin typeface="AvenirNext LT Pro Regular"/>
                <a:ea typeface="Open Sans" panose="020B0606030504020204" pitchFamily="34" charset="0"/>
                <a:cs typeface="Open Sans" panose="020B0606030504020204" pitchFamily="34" charset="0"/>
                <a:sym typeface="Arial"/>
              </a:endParaRPr>
            </a:p>
            <a:p>
              <a:pPr marL="171446" lvl="1" indent="-171446" defTabSz="914377">
                <a:spcBef>
                  <a:spcPts val="600"/>
                </a:spcBef>
                <a:buSzPct val="100000"/>
                <a:buFont typeface="Arial" panose="020B0604020202020204" pitchFamily="34" charset="0"/>
                <a:buChar char="•"/>
                <a:defRPr/>
              </a:pPr>
              <a:r>
                <a:rPr lang="en-US" sz="1200">
                  <a:solidFill>
                    <a:srgbClr val="000000"/>
                  </a:solidFill>
                  <a:latin typeface="AvenirNext LT Pro Regular"/>
                  <a:ea typeface="Open Sans" panose="020B0606030504020204" pitchFamily="34" charset="0"/>
                  <a:cs typeface="Open Sans" panose="020B0606030504020204" pitchFamily="34" charset="0"/>
                  <a:sym typeface="Arial"/>
                </a:rPr>
                <a:t>Communication Plan</a:t>
              </a:r>
            </a:p>
            <a:p>
              <a:pPr marL="171446" lvl="1" indent="-171446" defTabSz="914377">
                <a:spcBef>
                  <a:spcPts val="600"/>
                </a:spcBef>
                <a:buSzPct val="100000"/>
                <a:buFont typeface="Arial" panose="020B0604020202020204" pitchFamily="34" charset="0"/>
                <a:buChar char="•"/>
                <a:defRPr/>
              </a:pPr>
              <a:r>
                <a:rPr lang="en-US" sz="1200" kern="0">
                  <a:solidFill>
                    <a:srgbClr val="000000"/>
                  </a:solidFill>
                  <a:latin typeface="AvenirNext LT Pro Regular"/>
                  <a:ea typeface="Open Sans" panose="020B0606030504020204" pitchFamily="34" charset="0"/>
                  <a:cs typeface="Open Sans" panose="020B0606030504020204" pitchFamily="34" charset="0"/>
                  <a:sym typeface="Arial"/>
                </a:rPr>
                <a:t>Change Management Strategy</a:t>
              </a:r>
              <a:endParaRPr lang="en-US" sz="1200">
                <a:solidFill>
                  <a:srgbClr val="000000"/>
                </a:solidFill>
                <a:latin typeface="AvenirNext LT Pro Regular"/>
                <a:ea typeface="Open Sans" panose="020B0606030504020204" pitchFamily="34" charset="0"/>
                <a:cs typeface="Open Sans" panose="020B0606030504020204" pitchFamily="34" charset="0"/>
                <a:sym typeface="Arial"/>
              </a:endParaRPr>
            </a:p>
            <a:p>
              <a:pPr marL="171446" lvl="1" indent="-171446" defTabSz="914377">
                <a:spcBef>
                  <a:spcPts val="600"/>
                </a:spcBef>
                <a:buSzPct val="100000"/>
                <a:buFont typeface="Arial" panose="020B0604020202020204" pitchFamily="34" charset="0"/>
                <a:buChar char="•"/>
                <a:defRPr/>
              </a:pPr>
              <a:r>
                <a:rPr lang="en-US" sz="1200">
                  <a:solidFill>
                    <a:srgbClr val="000000"/>
                  </a:solidFill>
                  <a:latin typeface="AvenirNext LT Pro Regular"/>
                  <a:ea typeface="Open Sans" panose="020B0606030504020204" pitchFamily="34" charset="0"/>
                  <a:cs typeface="Open Sans" panose="020B0606030504020204" pitchFamily="34" charset="0"/>
                  <a:sym typeface="Arial"/>
                </a:rPr>
                <a:t>Training Strategy</a:t>
              </a:r>
            </a:p>
            <a:p>
              <a:pPr marL="171446" lvl="1" indent="-171446" defTabSz="914377">
                <a:spcBef>
                  <a:spcPts val="600"/>
                </a:spcBef>
                <a:buSzPct val="100000"/>
                <a:buFont typeface="Arial" panose="020B0604020202020204" pitchFamily="34" charset="0"/>
                <a:buChar char="•"/>
                <a:defRPr/>
              </a:pPr>
              <a:r>
                <a:rPr lang="en-US" sz="1200" kern="0">
                  <a:solidFill>
                    <a:srgbClr val="000000"/>
                  </a:solidFill>
                  <a:latin typeface="AvenirNext LT Pro Regular"/>
                  <a:ea typeface="Open Sans" panose="020B0606030504020204" pitchFamily="34" charset="0"/>
                  <a:cs typeface="Open Sans" panose="020B0606030504020204" pitchFamily="34" charset="0"/>
                  <a:sym typeface="Arial"/>
                </a:rPr>
                <a:t>Training Curriculum</a:t>
              </a:r>
            </a:p>
            <a:p>
              <a:pPr marL="171446" lvl="1" indent="-171446" defTabSz="914377">
                <a:spcBef>
                  <a:spcPts val="600"/>
                </a:spcBef>
                <a:buSzPct val="100000"/>
                <a:buFont typeface="Arial" panose="020B0604020202020204" pitchFamily="34" charset="0"/>
                <a:buChar char="•"/>
                <a:defRPr/>
              </a:pPr>
              <a:r>
                <a:rPr lang="en-US" sz="1200">
                  <a:solidFill>
                    <a:srgbClr val="000000"/>
                  </a:solidFill>
                  <a:latin typeface="AvenirNext LT Pro Regular"/>
                  <a:ea typeface="Open Sans" panose="020B0606030504020204" pitchFamily="34" charset="0"/>
                  <a:cs typeface="Open Sans" panose="020B0606030504020204" pitchFamily="34" charset="0"/>
                  <a:sym typeface="Arial"/>
                </a:rPr>
                <a:t>Change Network</a:t>
              </a:r>
            </a:p>
            <a:p>
              <a:pPr marL="171446" lvl="1" indent="-171446" defTabSz="914377">
                <a:spcBef>
                  <a:spcPts val="600"/>
                </a:spcBef>
                <a:buSzPct val="100000"/>
                <a:buFont typeface="Arial" panose="020B0604020202020204" pitchFamily="34" charset="0"/>
                <a:buChar char="•"/>
                <a:defRPr/>
              </a:pPr>
              <a:r>
                <a:rPr lang="en-US" sz="1200" kern="0">
                  <a:solidFill>
                    <a:srgbClr val="000000"/>
                  </a:solidFill>
                  <a:latin typeface="AvenirNext LT Pro Regular"/>
                  <a:ea typeface="Open Sans" panose="020B0606030504020204" pitchFamily="34" charset="0"/>
                  <a:cs typeface="Open Sans" panose="020B0606030504020204" pitchFamily="34" charset="0"/>
                  <a:sym typeface="Arial"/>
                </a:rPr>
                <a:t>Trainer Onboarding Approach</a:t>
              </a:r>
              <a:endParaRPr lang="en-US" sz="1200">
                <a:solidFill>
                  <a:srgbClr val="000000"/>
                </a:solidFill>
                <a:latin typeface="AvenirNext LT Pro Regular"/>
                <a:ea typeface="Open Sans" panose="020B0606030504020204" pitchFamily="34" charset="0"/>
                <a:cs typeface="Open Sans" panose="020B0606030504020204" pitchFamily="34" charset="0"/>
                <a:sym typeface="Arial"/>
              </a:endParaRPr>
            </a:p>
          </p:txBody>
        </p:sp>
      </p:grpSp>
      <p:pic>
        <p:nvPicPr>
          <p:cNvPr id="6" name="Picture 5">
            <a:extLst>
              <a:ext uri="{FF2B5EF4-FFF2-40B4-BE49-F238E27FC236}">
                <a16:creationId xmlns:a16="http://schemas.microsoft.com/office/drawing/2014/main" id="{D2958531-1613-48BF-BC0B-585F175E0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7063" y="1694033"/>
            <a:ext cx="985788" cy="990767"/>
          </a:xfrm>
          <a:prstGeom prst="rect">
            <a:avLst/>
          </a:prstGeom>
        </p:spPr>
      </p:pic>
      <p:pic>
        <p:nvPicPr>
          <p:cNvPr id="18" name="Picture 17">
            <a:extLst>
              <a:ext uri="{FF2B5EF4-FFF2-40B4-BE49-F238E27FC236}">
                <a16:creationId xmlns:a16="http://schemas.microsoft.com/office/drawing/2014/main" id="{4CFD80DE-DAAC-4B38-90EB-8259BAEE15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862" y="1699011"/>
            <a:ext cx="985788" cy="985788"/>
          </a:xfrm>
          <a:prstGeom prst="rect">
            <a:avLst/>
          </a:prstGeom>
        </p:spPr>
      </p:pic>
      <p:pic>
        <p:nvPicPr>
          <p:cNvPr id="102" name="Picture 101">
            <a:extLst>
              <a:ext uri="{FF2B5EF4-FFF2-40B4-BE49-F238E27FC236}">
                <a16:creationId xmlns:a16="http://schemas.microsoft.com/office/drawing/2014/main" id="{F1D81574-F85F-44C0-A88F-3CE620DBEF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9139" y="1699011"/>
            <a:ext cx="985788" cy="985788"/>
          </a:xfrm>
          <a:prstGeom prst="rect">
            <a:avLst/>
          </a:prstGeom>
        </p:spPr>
      </p:pic>
      <p:pic>
        <p:nvPicPr>
          <p:cNvPr id="104" name="Picture 103">
            <a:extLst>
              <a:ext uri="{FF2B5EF4-FFF2-40B4-BE49-F238E27FC236}">
                <a16:creationId xmlns:a16="http://schemas.microsoft.com/office/drawing/2014/main" id="{AB717A20-5401-4A76-80BE-0E231E27B5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2619" y="1699011"/>
            <a:ext cx="985788" cy="985788"/>
          </a:xfrm>
          <a:prstGeom prst="rect">
            <a:avLst/>
          </a:prstGeom>
        </p:spPr>
      </p:pic>
      <p:pic>
        <p:nvPicPr>
          <p:cNvPr id="106" name="Picture 105">
            <a:extLst>
              <a:ext uri="{FF2B5EF4-FFF2-40B4-BE49-F238E27FC236}">
                <a16:creationId xmlns:a16="http://schemas.microsoft.com/office/drawing/2014/main" id="{699FD817-C5B8-4EE8-A985-5FC0CCAEF7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2350" y="1699011"/>
            <a:ext cx="985788" cy="985788"/>
          </a:xfrm>
          <a:prstGeom prst="rect">
            <a:avLst/>
          </a:prstGeom>
        </p:spPr>
      </p:pic>
    </p:spTree>
    <p:extLst>
      <p:ext uri="{BB962C8B-B14F-4D97-AF65-F5344CB8AC3E}">
        <p14:creationId xmlns:p14="http://schemas.microsoft.com/office/powerpoint/2010/main" val="2840973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0C7A63-0B2E-47F9-86AC-F657CFAAF8E6}"/>
              </a:ext>
            </a:extLst>
          </p:cNvPr>
          <p:cNvSpPr/>
          <p:nvPr/>
        </p:nvSpPr>
        <p:spPr bwMode="gray">
          <a:xfrm>
            <a:off x="5796329" y="2278391"/>
            <a:ext cx="5577432" cy="3012256"/>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algn="ctr" defTabSz="1219170">
              <a:lnSpc>
                <a:spcPct val="106000"/>
              </a:lnSpc>
              <a:buClr>
                <a:srgbClr val="000000"/>
              </a:buClr>
            </a:pPr>
            <a:endParaRPr lang="en-US" sz="1600" b="1" kern="0">
              <a:solidFill>
                <a:srgbClr val="FFFFFF"/>
              </a:solidFill>
              <a:latin typeface="Arial"/>
              <a:cs typeface="Arial"/>
              <a:sym typeface="Arial"/>
            </a:endParaRPr>
          </a:p>
        </p:txBody>
      </p:sp>
      <p:sp>
        <p:nvSpPr>
          <p:cNvPr id="34" name="Text Placeholder 7">
            <a:extLst>
              <a:ext uri="{FF2B5EF4-FFF2-40B4-BE49-F238E27FC236}">
                <a16:creationId xmlns:a16="http://schemas.microsoft.com/office/drawing/2014/main" id="{62175538-B2CC-494D-9F60-482E3C5509FF}"/>
              </a:ext>
            </a:extLst>
          </p:cNvPr>
          <p:cNvSpPr txBox="1">
            <a:spLocks/>
          </p:cNvSpPr>
          <p:nvPr/>
        </p:nvSpPr>
        <p:spPr>
          <a:xfrm>
            <a:off x="3113547" y="2448695"/>
            <a:ext cx="2520000" cy="341512"/>
          </a:xfrm>
          <a:prstGeom prst="rect">
            <a:avLst/>
          </a:prstGeom>
          <a:ln>
            <a:noFill/>
          </a:ln>
        </p:spPr>
        <p:txBody>
          <a:bodyPr lIns="0" tIns="0" rIns="0" bIns="0" anchor="ctr"/>
          <a:lstStyle>
            <a:lvl1pPr marL="228600" indent="-228600" algn="l" defTabSz="914400" rtl="0" eaLnBrk="1" latinLnBrk="0" hangingPunct="1">
              <a:lnSpc>
                <a:spcPct val="100000"/>
              </a:lnSpc>
              <a:spcBef>
                <a:spcPts val="1000"/>
              </a:spcBef>
              <a:buClr>
                <a:schemeClr val="accent5"/>
              </a:buClr>
              <a:buSzPct val="75000"/>
              <a:buFont typeface="Wingdings" charset="2"/>
              <a:buChar char="§"/>
              <a:defRPr sz="2000" kern="1200">
                <a:solidFill>
                  <a:srgbClr val="3F3F3F"/>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Wingdings" charset="2"/>
              <a:buChar char="§"/>
              <a:defRPr sz="1800" kern="1200">
                <a:solidFill>
                  <a:srgbClr val="3F3F3F"/>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Wingdings" charset="2"/>
              <a:buChar char="§"/>
              <a:defRPr sz="1600" kern="1200">
                <a:solidFill>
                  <a:srgbClr val="3F3F3F"/>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377">
              <a:lnSpc>
                <a:spcPct val="85000"/>
              </a:lnSpc>
              <a:buClr>
                <a:srgbClr val="787878"/>
              </a:buClr>
              <a:buNone/>
              <a:defRPr/>
            </a:pPr>
            <a:r>
              <a:rPr lang="en-US" sz="1500" b="1">
                <a:solidFill>
                  <a:srgbClr val="000000"/>
                </a:solidFill>
                <a:latin typeface="AvenirNext LT Pro Regular"/>
                <a:ea typeface="Chronicle Display Black" charset="0"/>
                <a:cs typeface="Chronicle Display Black" charset="0"/>
                <a:sym typeface="Arial"/>
              </a:rPr>
              <a:t>Workshop and Process Details</a:t>
            </a:r>
          </a:p>
        </p:txBody>
      </p:sp>
      <p:sp>
        <p:nvSpPr>
          <p:cNvPr id="35" name="Text Placeholder 9">
            <a:extLst>
              <a:ext uri="{FF2B5EF4-FFF2-40B4-BE49-F238E27FC236}">
                <a16:creationId xmlns:a16="http://schemas.microsoft.com/office/drawing/2014/main" id="{CDACABDC-1A9A-4040-9E2E-26820F8F02E7}"/>
              </a:ext>
            </a:extLst>
          </p:cNvPr>
          <p:cNvSpPr txBox="1">
            <a:spLocks/>
          </p:cNvSpPr>
          <p:nvPr/>
        </p:nvSpPr>
        <p:spPr>
          <a:xfrm>
            <a:off x="3113547" y="3201825"/>
            <a:ext cx="2520000" cy="341512"/>
          </a:xfrm>
          <a:prstGeom prst="rect">
            <a:avLst/>
          </a:prstGeom>
          <a:ln>
            <a:noFill/>
          </a:ln>
        </p:spPr>
        <p:txBody>
          <a:bodyPr lIns="0" tIns="0" rIns="0" bIns="0" anchor="ctr"/>
          <a:lstStyle>
            <a:lvl1pPr marL="228600" indent="-228600" algn="l" defTabSz="914400" rtl="0" eaLnBrk="1" latinLnBrk="0" hangingPunct="1">
              <a:lnSpc>
                <a:spcPct val="100000"/>
              </a:lnSpc>
              <a:spcBef>
                <a:spcPts val="1000"/>
              </a:spcBef>
              <a:buClr>
                <a:schemeClr val="accent5"/>
              </a:buClr>
              <a:buSzPct val="75000"/>
              <a:buFont typeface="Wingdings" charset="2"/>
              <a:buChar char="§"/>
              <a:defRPr sz="2000" kern="1200">
                <a:solidFill>
                  <a:srgbClr val="3F3F3F"/>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Wingdings" charset="2"/>
              <a:buChar char="§"/>
              <a:defRPr sz="1800" kern="1200">
                <a:solidFill>
                  <a:srgbClr val="3F3F3F"/>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Wingdings" charset="2"/>
              <a:buChar char="§"/>
              <a:defRPr sz="1600" kern="1200">
                <a:solidFill>
                  <a:srgbClr val="3F3F3F"/>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377">
              <a:lnSpc>
                <a:spcPct val="85000"/>
              </a:lnSpc>
              <a:buClr>
                <a:srgbClr val="787878"/>
              </a:buClr>
              <a:buNone/>
              <a:defRPr/>
            </a:pPr>
            <a:r>
              <a:rPr lang="en-US" sz="1500" b="1">
                <a:solidFill>
                  <a:srgbClr val="000000"/>
                </a:solidFill>
                <a:latin typeface="AvenirNext LT Pro Regular"/>
                <a:ea typeface="Chronicle Display Black" charset="0"/>
                <a:cs typeface="Chronicle Display Black" charset="0"/>
                <a:sym typeface="Arial"/>
              </a:rPr>
              <a:t>Current and Future State</a:t>
            </a:r>
          </a:p>
        </p:txBody>
      </p:sp>
      <p:sp>
        <p:nvSpPr>
          <p:cNvPr id="36" name="Text Placeholder 11">
            <a:extLst>
              <a:ext uri="{FF2B5EF4-FFF2-40B4-BE49-F238E27FC236}">
                <a16:creationId xmlns:a16="http://schemas.microsoft.com/office/drawing/2014/main" id="{37D9B968-3520-4E59-A5B5-E100202B0330}"/>
              </a:ext>
            </a:extLst>
          </p:cNvPr>
          <p:cNvSpPr txBox="1">
            <a:spLocks/>
          </p:cNvSpPr>
          <p:nvPr/>
        </p:nvSpPr>
        <p:spPr>
          <a:xfrm>
            <a:off x="3149141" y="4739617"/>
            <a:ext cx="2520000" cy="341512"/>
          </a:xfrm>
          <a:prstGeom prst="rect">
            <a:avLst/>
          </a:prstGeom>
          <a:ln>
            <a:noFill/>
          </a:ln>
        </p:spPr>
        <p:txBody>
          <a:bodyPr lIns="0" tIns="0" rIns="0" bIns="0" anchor="ctr"/>
          <a:lstStyle>
            <a:lvl1pPr marL="228600" indent="-228600" algn="l" defTabSz="914400" rtl="0" eaLnBrk="1" latinLnBrk="0" hangingPunct="1">
              <a:lnSpc>
                <a:spcPct val="100000"/>
              </a:lnSpc>
              <a:spcBef>
                <a:spcPts val="1000"/>
              </a:spcBef>
              <a:buClr>
                <a:schemeClr val="accent5"/>
              </a:buClr>
              <a:buSzPct val="75000"/>
              <a:buFont typeface="Wingdings" charset="2"/>
              <a:buChar char="§"/>
              <a:defRPr sz="2000" kern="1200">
                <a:solidFill>
                  <a:srgbClr val="3F3F3F"/>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Wingdings" charset="2"/>
              <a:buChar char="§"/>
              <a:defRPr sz="1800" kern="1200">
                <a:solidFill>
                  <a:srgbClr val="3F3F3F"/>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Wingdings" charset="2"/>
              <a:buChar char="§"/>
              <a:defRPr sz="1600" kern="1200">
                <a:solidFill>
                  <a:srgbClr val="3F3F3F"/>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377">
              <a:lnSpc>
                <a:spcPct val="90000"/>
              </a:lnSpc>
              <a:buClr>
                <a:srgbClr val="787878"/>
              </a:buClr>
              <a:buNone/>
              <a:defRPr/>
            </a:pPr>
            <a:r>
              <a:rPr lang="en-US" sz="1500" b="1">
                <a:solidFill>
                  <a:srgbClr val="000000"/>
                </a:solidFill>
                <a:latin typeface="AvenirNext LT Pro Regular"/>
                <a:ea typeface="Chronicle Display Black" charset="0"/>
                <a:cs typeface="Chronicle Display Black" charset="0"/>
                <a:sym typeface="Arial"/>
              </a:rPr>
              <a:t>Activity Requirements</a:t>
            </a:r>
          </a:p>
        </p:txBody>
      </p:sp>
      <p:sp>
        <p:nvSpPr>
          <p:cNvPr id="37" name="Text Placeholder 14">
            <a:extLst>
              <a:ext uri="{FF2B5EF4-FFF2-40B4-BE49-F238E27FC236}">
                <a16:creationId xmlns:a16="http://schemas.microsoft.com/office/drawing/2014/main" id="{4C3E9986-45D5-483C-AB1A-8D65AD2768C6}"/>
              </a:ext>
            </a:extLst>
          </p:cNvPr>
          <p:cNvSpPr txBox="1">
            <a:spLocks/>
          </p:cNvSpPr>
          <p:nvPr/>
        </p:nvSpPr>
        <p:spPr>
          <a:xfrm>
            <a:off x="5796329" y="2240178"/>
            <a:ext cx="5577435" cy="757255"/>
          </a:xfrm>
          <a:prstGeom prst="rect">
            <a:avLst/>
          </a:prstGeom>
        </p:spPr>
        <p:txBody>
          <a:bodyPr anchor="ctr">
            <a:noAutofit/>
          </a:bodyPr>
          <a:lstStyle>
            <a:lvl1pPr marL="228600" indent="-228600" algn="l" defTabSz="914400" rtl="0" eaLnBrk="1" latinLnBrk="0" hangingPunct="1">
              <a:lnSpc>
                <a:spcPct val="100000"/>
              </a:lnSpc>
              <a:spcBef>
                <a:spcPts val="1000"/>
              </a:spcBef>
              <a:buClr>
                <a:schemeClr val="accent5"/>
              </a:buClr>
              <a:buSzPct val="75000"/>
              <a:buFont typeface="Wingdings" charset="2"/>
              <a:buChar char="§"/>
              <a:defRPr sz="2000" kern="1200">
                <a:solidFill>
                  <a:srgbClr val="3F3F3F"/>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Wingdings" charset="2"/>
              <a:buChar char="§"/>
              <a:defRPr sz="1800" kern="1200">
                <a:solidFill>
                  <a:srgbClr val="3F3F3F"/>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Wingdings" charset="2"/>
              <a:buChar char="§"/>
              <a:defRPr sz="1600" kern="1200">
                <a:solidFill>
                  <a:srgbClr val="3F3F3F"/>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1219170">
              <a:lnSpc>
                <a:spcPct val="130000"/>
              </a:lnSpc>
              <a:spcBef>
                <a:spcPts val="1333"/>
              </a:spcBef>
              <a:buClr>
                <a:srgbClr val="787878"/>
              </a:buClr>
              <a:buNone/>
              <a:tabLst>
                <a:tab pos="182875" algn="l"/>
              </a:tabLst>
              <a:defRPr/>
            </a:pPr>
            <a:r>
              <a:rPr lang="en-US" sz="1100" b="1">
                <a:solidFill>
                  <a:srgbClr val="000000"/>
                </a:solidFill>
                <a:latin typeface="AvenirNext LT Pro Regular"/>
                <a:cs typeface="Open Sans"/>
                <a:sym typeface="Arial"/>
              </a:rPr>
              <a:t>Enter</a:t>
            </a:r>
            <a:r>
              <a:rPr lang="en-US" sz="1100">
                <a:solidFill>
                  <a:srgbClr val="000000"/>
                </a:solidFill>
                <a:latin typeface="AvenirNext LT Pro Regular"/>
                <a:cs typeface="Open Sans"/>
                <a:sym typeface="Arial"/>
              </a:rPr>
              <a:t> the reference number, the name of the workstream, the workshop in which the impact was captured, the date it was captured, the process name and the change name</a:t>
            </a:r>
          </a:p>
        </p:txBody>
      </p:sp>
      <p:cxnSp>
        <p:nvCxnSpPr>
          <p:cNvPr id="38" name="Straight Connector 37">
            <a:extLst>
              <a:ext uri="{FF2B5EF4-FFF2-40B4-BE49-F238E27FC236}">
                <a16:creationId xmlns:a16="http://schemas.microsoft.com/office/drawing/2014/main" id="{25026BE3-5CE5-4F6D-A020-4665851A9241}"/>
              </a:ext>
            </a:extLst>
          </p:cNvPr>
          <p:cNvCxnSpPr/>
          <p:nvPr/>
        </p:nvCxnSpPr>
        <p:spPr>
          <a:xfrm>
            <a:off x="5623499" y="1588319"/>
            <a:ext cx="0" cy="640080"/>
          </a:xfrm>
          <a:prstGeom prst="line">
            <a:avLst/>
          </a:prstGeom>
          <a:ln w="38100">
            <a:solidFill>
              <a:srgbClr val="FFFB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594FDC9-0E28-44EA-A442-9657EC5660EC}"/>
              </a:ext>
            </a:extLst>
          </p:cNvPr>
          <p:cNvCxnSpPr/>
          <p:nvPr/>
        </p:nvCxnSpPr>
        <p:spPr>
          <a:xfrm>
            <a:off x="5623499" y="2299411"/>
            <a:ext cx="0" cy="6400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FC8C35D-5985-4946-B43E-053DC5F48AA3}"/>
              </a:ext>
            </a:extLst>
          </p:cNvPr>
          <p:cNvCxnSpPr/>
          <p:nvPr/>
        </p:nvCxnSpPr>
        <p:spPr>
          <a:xfrm>
            <a:off x="5623499" y="3052541"/>
            <a:ext cx="0" cy="640080"/>
          </a:xfrm>
          <a:prstGeom prst="line">
            <a:avLst/>
          </a:prstGeom>
          <a:ln w="38100">
            <a:solidFill>
              <a:srgbClr val="19B3B3"/>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BC34943-F5B3-468D-ACF5-C6574199F81C}"/>
              </a:ext>
            </a:extLst>
          </p:cNvPr>
          <p:cNvCxnSpPr/>
          <p:nvPr/>
        </p:nvCxnSpPr>
        <p:spPr>
          <a:xfrm>
            <a:off x="5623964" y="3826692"/>
            <a:ext cx="0" cy="640080"/>
          </a:xfrm>
          <a:prstGeom prst="line">
            <a:avLst/>
          </a:prstGeom>
          <a:ln w="38100">
            <a:solidFill>
              <a:srgbClr val="595959"/>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60AB686-74CC-4EDE-8D4D-76C23B1A47A1}"/>
              </a:ext>
            </a:extLst>
          </p:cNvPr>
          <p:cNvSpPr/>
          <p:nvPr/>
        </p:nvSpPr>
        <p:spPr>
          <a:xfrm>
            <a:off x="2378889" y="1605149"/>
            <a:ext cx="720000" cy="6114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defTabSz="914377">
              <a:defRPr/>
            </a:pPr>
            <a:r>
              <a:rPr lang="en-GB" sz="4400" b="1" i="1">
                <a:solidFill>
                  <a:srgbClr val="FFFB00"/>
                </a:solidFill>
                <a:latin typeface="AvenirNext LT Pro Regular"/>
                <a:sym typeface="Arial"/>
              </a:rPr>
              <a:t>1</a:t>
            </a:r>
          </a:p>
        </p:txBody>
      </p:sp>
      <p:sp>
        <p:nvSpPr>
          <p:cNvPr id="44" name="Rectangle 43">
            <a:extLst>
              <a:ext uri="{FF2B5EF4-FFF2-40B4-BE49-F238E27FC236}">
                <a16:creationId xmlns:a16="http://schemas.microsoft.com/office/drawing/2014/main" id="{9FE583D3-18EE-4909-8F90-32E46042F46C}"/>
              </a:ext>
            </a:extLst>
          </p:cNvPr>
          <p:cNvSpPr/>
          <p:nvPr/>
        </p:nvSpPr>
        <p:spPr>
          <a:xfrm>
            <a:off x="2378889" y="2311113"/>
            <a:ext cx="720000" cy="6114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defTabSz="914377">
              <a:defRPr/>
            </a:pPr>
            <a:r>
              <a:rPr lang="en-GB" sz="4400" b="1" i="1">
                <a:solidFill>
                  <a:srgbClr val="000000"/>
                </a:solidFill>
                <a:latin typeface="AvenirNext LT Pro Regular"/>
                <a:sym typeface="Arial"/>
              </a:rPr>
              <a:t>2</a:t>
            </a:r>
          </a:p>
        </p:txBody>
      </p:sp>
      <p:sp>
        <p:nvSpPr>
          <p:cNvPr id="45" name="Rectangle 44">
            <a:extLst>
              <a:ext uri="{FF2B5EF4-FFF2-40B4-BE49-F238E27FC236}">
                <a16:creationId xmlns:a16="http://schemas.microsoft.com/office/drawing/2014/main" id="{4B3896BA-9D75-409C-BC29-C90BB603E4B3}"/>
              </a:ext>
            </a:extLst>
          </p:cNvPr>
          <p:cNvSpPr/>
          <p:nvPr/>
        </p:nvSpPr>
        <p:spPr>
          <a:xfrm>
            <a:off x="2378889" y="3060220"/>
            <a:ext cx="720000" cy="6114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defTabSz="914377">
              <a:defRPr/>
            </a:pPr>
            <a:r>
              <a:rPr lang="en-GB" sz="4400" b="1" i="1">
                <a:solidFill>
                  <a:srgbClr val="FFFB00"/>
                </a:solidFill>
                <a:latin typeface="AvenirNext LT Pro Regular"/>
                <a:sym typeface="Arial"/>
              </a:rPr>
              <a:t>3</a:t>
            </a:r>
          </a:p>
        </p:txBody>
      </p:sp>
      <p:sp>
        <p:nvSpPr>
          <p:cNvPr id="47" name="Rectangle 46">
            <a:extLst>
              <a:ext uri="{FF2B5EF4-FFF2-40B4-BE49-F238E27FC236}">
                <a16:creationId xmlns:a16="http://schemas.microsoft.com/office/drawing/2014/main" id="{D8EB9E1F-DF9C-4682-9E1A-262D1E2C5D95}"/>
              </a:ext>
            </a:extLst>
          </p:cNvPr>
          <p:cNvSpPr/>
          <p:nvPr/>
        </p:nvSpPr>
        <p:spPr>
          <a:xfrm>
            <a:off x="2378889" y="3841031"/>
            <a:ext cx="720000" cy="6114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defTabSz="914377">
              <a:defRPr/>
            </a:pPr>
            <a:r>
              <a:rPr lang="en-GB" sz="4400" b="1" i="1">
                <a:solidFill>
                  <a:srgbClr val="000000"/>
                </a:solidFill>
                <a:latin typeface="AvenirNext LT Pro Regular"/>
                <a:sym typeface="Arial"/>
              </a:rPr>
              <a:t>4</a:t>
            </a:r>
          </a:p>
        </p:txBody>
      </p:sp>
      <p:sp>
        <p:nvSpPr>
          <p:cNvPr id="48" name="Text Placeholder 15">
            <a:extLst>
              <a:ext uri="{FF2B5EF4-FFF2-40B4-BE49-F238E27FC236}">
                <a16:creationId xmlns:a16="http://schemas.microsoft.com/office/drawing/2014/main" id="{73AC9826-E2F4-464C-B01B-2CA4127F5703}"/>
              </a:ext>
            </a:extLst>
          </p:cNvPr>
          <p:cNvSpPr txBox="1">
            <a:spLocks/>
          </p:cNvSpPr>
          <p:nvPr/>
        </p:nvSpPr>
        <p:spPr>
          <a:xfrm>
            <a:off x="5796329" y="2982505"/>
            <a:ext cx="5577435" cy="757255"/>
          </a:xfrm>
          <a:prstGeom prst="rect">
            <a:avLst/>
          </a:prstGeom>
        </p:spPr>
        <p:txBody>
          <a:bodyPr anchor="ctr">
            <a:noAutofit/>
          </a:bodyPr>
          <a:lstStyle>
            <a:defPPr>
              <a:defRPr lang="en-US"/>
            </a:defPPr>
            <a:lvl1pPr marL="137160" indent="-137160">
              <a:lnSpc>
                <a:spcPct val="130000"/>
              </a:lnSpc>
              <a:spcBef>
                <a:spcPts val="1000"/>
              </a:spcBef>
              <a:buClr>
                <a:schemeClr val="accent5"/>
              </a:buClr>
              <a:buSzPct val="75000"/>
              <a:buFont typeface="Arial" panose="020B0604020202020204" pitchFamily="34" charset="0"/>
              <a:buChar char="•"/>
              <a:tabLst>
                <a:tab pos="182880" algn="l"/>
              </a:tabLst>
              <a:defRPr sz="1200">
                <a:solidFill>
                  <a:srgbClr val="000000"/>
                </a:solidFill>
                <a:cs typeface="Open Sans"/>
              </a:defRPr>
            </a:lvl1pPr>
            <a:lvl2pPr marL="685800" indent="-228600">
              <a:lnSpc>
                <a:spcPct val="100000"/>
              </a:lnSpc>
              <a:spcBef>
                <a:spcPts val="500"/>
              </a:spcBef>
              <a:buClr>
                <a:schemeClr val="accent5"/>
              </a:buClr>
              <a:buSzPct val="75000"/>
              <a:buFont typeface="Wingdings" charset="2"/>
              <a:buChar char="§"/>
              <a:defRPr>
                <a:solidFill>
                  <a:srgbClr val="3F3F3F"/>
                </a:solidFill>
              </a:defRPr>
            </a:lvl2pPr>
            <a:lvl3pPr marL="1143000" indent="-228600">
              <a:lnSpc>
                <a:spcPct val="100000"/>
              </a:lnSpc>
              <a:spcBef>
                <a:spcPts val="500"/>
              </a:spcBef>
              <a:buClr>
                <a:schemeClr val="accent5"/>
              </a:buClr>
              <a:buSzPct val="75000"/>
              <a:buFont typeface="Wingdings" charset="2"/>
              <a:buChar char="§"/>
              <a:defRPr sz="1600">
                <a:solidFill>
                  <a:srgbClr val="3F3F3F"/>
                </a:solidFill>
              </a:defRPr>
            </a:lvl3pPr>
            <a:lvl4pPr marL="1600200" indent="-228600">
              <a:lnSpc>
                <a:spcPct val="100000"/>
              </a:lnSpc>
              <a:spcBef>
                <a:spcPts val="500"/>
              </a:spcBef>
              <a:buClr>
                <a:schemeClr val="accent5"/>
              </a:buClr>
              <a:buSzPct val="75000"/>
              <a:buFont typeface="Wingdings" charset="2"/>
              <a:buChar char="§"/>
              <a:defRPr sz="1400">
                <a:solidFill>
                  <a:srgbClr val="3F3F3F"/>
                </a:solidFill>
              </a:defRPr>
            </a:lvl4pPr>
            <a:lvl5pPr marL="2057400" indent="-228600">
              <a:lnSpc>
                <a:spcPct val="100000"/>
              </a:lnSpc>
              <a:spcBef>
                <a:spcPts val="500"/>
              </a:spcBef>
              <a:buClr>
                <a:schemeClr val="accent5"/>
              </a:buClr>
              <a:buSzPct val="75000"/>
              <a:buFont typeface="Wingdings" charset="2"/>
              <a:buChar char="§"/>
              <a:defRPr sz="1400">
                <a:solidFill>
                  <a:srgbClr val="3F3F3F"/>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defTabSz="1219170">
              <a:spcBef>
                <a:spcPts val="1333"/>
              </a:spcBef>
              <a:buClr>
                <a:srgbClr val="787878"/>
              </a:buClr>
              <a:buNone/>
              <a:tabLst>
                <a:tab pos="243834" algn="l"/>
              </a:tabLst>
              <a:defRPr/>
            </a:pPr>
            <a:r>
              <a:rPr lang="en-US" sz="1100" b="1" kern="0">
                <a:latin typeface="AvenirNext LT Pro Regular"/>
                <a:sym typeface="Arial"/>
              </a:rPr>
              <a:t>Enter</a:t>
            </a:r>
            <a:r>
              <a:rPr lang="en-US" sz="1100" kern="0">
                <a:latin typeface="AvenirNext LT Pro Regular"/>
                <a:sym typeface="Arial"/>
              </a:rPr>
              <a:t> a description of the current state process and the predicted future state of the process after the Go-Live</a:t>
            </a:r>
            <a:endParaRPr lang="en-US" sz="1100">
              <a:latin typeface="AvenirNext LT Pro Regular"/>
              <a:sym typeface="Arial"/>
            </a:endParaRPr>
          </a:p>
        </p:txBody>
      </p:sp>
      <p:sp>
        <p:nvSpPr>
          <p:cNvPr id="49" name="Text Placeholder 16">
            <a:extLst>
              <a:ext uri="{FF2B5EF4-FFF2-40B4-BE49-F238E27FC236}">
                <a16:creationId xmlns:a16="http://schemas.microsoft.com/office/drawing/2014/main" id="{282D811D-FF54-4514-83CB-74178458E88D}"/>
              </a:ext>
            </a:extLst>
          </p:cNvPr>
          <p:cNvSpPr txBox="1">
            <a:spLocks/>
          </p:cNvSpPr>
          <p:nvPr/>
        </p:nvSpPr>
        <p:spPr>
          <a:xfrm>
            <a:off x="5796329" y="4467158"/>
            <a:ext cx="5577435" cy="757255"/>
          </a:xfrm>
          <a:prstGeom prst="rect">
            <a:avLst/>
          </a:prstGeom>
        </p:spPr>
        <p:txBody>
          <a:bodyPr anchor="ctr">
            <a:noAutofit/>
          </a:bodyPr>
          <a:lstStyle>
            <a:defPPr>
              <a:defRPr lang="en-US"/>
            </a:defPPr>
            <a:lvl1pPr marL="137160" indent="-137160">
              <a:lnSpc>
                <a:spcPct val="130000"/>
              </a:lnSpc>
              <a:spcBef>
                <a:spcPts val="1000"/>
              </a:spcBef>
              <a:buClr>
                <a:schemeClr val="accent5"/>
              </a:buClr>
              <a:buSzPct val="75000"/>
              <a:buFont typeface="Arial" panose="020B0604020202020204" pitchFamily="34" charset="0"/>
              <a:buChar char="•"/>
              <a:tabLst>
                <a:tab pos="182880" algn="l"/>
              </a:tabLst>
              <a:defRPr sz="1200">
                <a:solidFill>
                  <a:srgbClr val="000000"/>
                </a:solidFill>
                <a:cs typeface="Open Sans"/>
              </a:defRPr>
            </a:lvl1pPr>
            <a:lvl2pPr marL="685800" indent="-228600">
              <a:lnSpc>
                <a:spcPct val="100000"/>
              </a:lnSpc>
              <a:spcBef>
                <a:spcPts val="500"/>
              </a:spcBef>
              <a:buClr>
                <a:schemeClr val="accent5"/>
              </a:buClr>
              <a:buSzPct val="75000"/>
              <a:buFont typeface="Wingdings" charset="2"/>
              <a:buChar char="§"/>
              <a:defRPr>
                <a:solidFill>
                  <a:srgbClr val="3F3F3F"/>
                </a:solidFill>
              </a:defRPr>
            </a:lvl2pPr>
            <a:lvl3pPr marL="1143000" indent="-228600">
              <a:lnSpc>
                <a:spcPct val="100000"/>
              </a:lnSpc>
              <a:spcBef>
                <a:spcPts val="500"/>
              </a:spcBef>
              <a:buClr>
                <a:schemeClr val="accent5"/>
              </a:buClr>
              <a:buSzPct val="75000"/>
              <a:buFont typeface="Wingdings" charset="2"/>
              <a:buChar char="§"/>
              <a:defRPr sz="1600">
                <a:solidFill>
                  <a:srgbClr val="3F3F3F"/>
                </a:solidFill>
              </a:defRPr>
            </a:lvl3pPr>
            <a:lvl4pPr marL="1600200" indent="-228600">
              <a:lnSpc>
                <a:spcPct val="100000"/>
              </a:lnSpc>
              <a:spcBef>
                <a:spcPts val="500"/>
              </a:spcBef>
              <a:buClr>
                <a:schemeClr val="accent5"/>
              </a:buClr>
              <a:buSzPct val="75000"/>
              <a:buFont typeface="Wingdings" charset="2"/>
              <a:buChar char="§"/>
              <a:defRPr sz="1400">
                <a:solidFill>
                  <a:srgbClr val="3F3F3F"/>
                </a:solidFill>
              </a:defRPr>
            </a:lvl4pPr>
            <a:lvl5pPr marL="2057400" indent="-228600">
              <a:lnSpc>
                <a:spcPct val="100000"/>
              </a:lnSpc>
              <a:spcBef>
                <a:spcPts val="500"/>
              </a:spcBef>
              <a:buClr>
                <a:schemeClr val="accent5"/>
              </a:buClr>
              <a:buSzPct val="75000"/>
              <a:buFont typeface="Wingdings" charset="2"/>
              <a:buChar char="§"/>
              <a:defRPr sz="1400">
                <a:solidFill>
                  <a:srgbClr val="3F3F3F"/>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defTabSz="1219170">
              <a:spcBef>
                <a:spcPts val="1333"/>
              </a:spcBef>
              <a:buClr>
                <a:srgbClr val="787878"/>
              </a:buClr>
              <a:buNone/>
              <a:tabLst>
                <a:tab pos="243834" algn="l"/>
              </a:tabLst>
              <a:defRPr/>
            </a:pPr>
            <a:r>
              <a:rPr lang="en-US" sz="1100" b="1" kern="0">
                <a:latin typeface="AvenirNext LT Pro Regular"/>
                <a:sym typeface="Arial"/>
              </a:rPr>
              <a:t>Enter</a:t>
            </a:r>
            <a:r>
              <a:rPr lang="en-US" sz="1100" kern="0">
                <a:latin typeface="AvenirNext LT Pro Regular"/>
                <a:sym typeface="Arial"/>
              </a:rPr>
              <a:t> "Y" for "Yes" or "N" for "No", indicating whether you think the change impact will require a Communication or Training Change Management activity to mitigate the impact of the change</a:t>
            </a:r>
            <a:endParaRPr lang="en-US" sz="1100">
              <a:latin typeface="AvenirNext LT Pro Regular"/>
              <a:sym typeface="Arial"/>
            </a:endParaRPr>
          </a:p>
        </p:txBody>
      </p:sp>
      <p:sp>
        <p:nvSpPr>
          <p:cNvPr id="50" name="Text Placeholder 13">
            <a:extLst>
              <a:ext uri="{FF2B5EF4-FFF2-40B4-BE49-F238E27FC236}">
                <a16:creationId xmlns:a16="http://schemas.microsoft.com/office/drawing/2014/main" id="{AD4BE7CE-DC51-42F7-95C7-AB8A07311C1F}"/>
              </a:ext>
            </a:extLst>
          </p:cNvPr>
          <p:cNvSpPr txBox="1">
            <a:spLocks/>
          </p:cNvSpPr>
          <p:nvPr/>
        </p:nvSpPr>
        <p:spPr>
          <a:xfrm>
            <a:off x="3133953" y="3975976"/>
            <a:ext cx="2520000" cy="341512"/>
          </a:xfrm>
          <a:prstGeom prst="rect">
            <a:avLst/>
          </a:prstGeom>
        </p:spPr>
        <p:txBody>
          <a:bodyPr lIns="0" tIns="0" rIns="0" bIns="0" anchor="ctr"/>
          <a:lstStyle>
            <a:lvl1pPr marL="228600" indent="-228600" algn="l" defTabSz="914400" rtl="0" eaLnBrk="1" latinLnBrk="0" hangingPunct="1">
              <a:lnSpc>
                <a:spcPct val="100000"/>
              </a:lnSpc>
              <a:spcBef>
                <a:spcPts val="1000"/>
              </a:spcBef>
              <a:buClr>
                <a:schemeClr val="accent5"/>
              </a:buClr>
              <a:buSzPct val="75000"/>
              <a:buFont typeface="Wingdings" charset="2"/>
              <a:buChar char="§"/>
              <a:defRPr sz="2000" kern="1200">
                <a:solidFill>
                  <a:srgbClr val="3F3F3F"/>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Wingdings" charset="2"/>
              <a:buChar char="§"/>
              <a:defRPr sz="1800" kern="1200">
                <a:solidFill>
                  <a:srgbClr val="3F3F3F"/>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Wingdings" charset="2"/>
              <a:buChar char="§"/>
              <a:defRPr sz="1600" kern="1200">
                <a:solidFill>
                  <a:srgbClr val="3F3F3F"/>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1219170">
              <a:lnSpc>
                <a:spcPct val="85000"/>
              </a:lnSpc>
              <a:spcBef>
                <a:spcPts val="1333"/>
              </a:spcBef>
              <a:buClr>
                <a:srgbClr val="787878"/>
              </a:buClr>
              <a:buNone/>
              <a:defRPr/>
            </a:pPr>
            <a:r>
              <a:rPr lang="en-US" sz="1500" b="1">
                <a:solidFill>
                  <a:srgbClr val="000000"/>
                </a:solidFill>
                <a:latin typeface="AvenirNext LT Pro Regular"/>
                <a:ea typeface="Chronicle Display Black" charset="0"/>
                <a:cs typeface="Chronicle Display Black" charset="0"/>
                <a:sym typeface="Arial"/>
              </a:rPr>
              <a:t>Impact</a:t>
            </a:r>
          </a:p>
        </p:txBody>
      </p:sp>
      <p:sp>
        <p:nvSpPr>
          <p:cNvPr id="51" name="Text Placeholder 17">
            <a:extLst>
              <a:ext uri="{FF2B5EF4-FFF2-40B4-BE49-F238E27FC236}">
                <a16:creationId xmlns:a16="http://schemas.microsoft.com/office/drawing/2014/main" id="{0248E01B-BD8D-4F19-82EF-0D7DB4256674}"/>
              </a:ext>
            </a:extLst>
          </p:cNvPr>
          <p:cNvSpPr txBox="1">
            <a:spLocks/>
          </p:cNvSpPr>
          <p:nvPr/>
        </p:nvSpPr>
        <p:spPr>
          <a:xfrm>
            <a:off x="5796329" y="3724831"/>
            <a:ext cx="5577435" cy="757255"/>
          </a:xfrm>
          <a:prstGeom prst="rect">
            <a:avLst/>
          </a:prstGeom>
        </p:spPr>
        <p:txBody>
          <a:bodyPr anchor="ctr">
            <a:noAutofit/>
          </a:bodyPr>
          <a:lstStyle>
            <a:defPPr>
              <a:defRPr lang="en-US"/>
            </a:defPPr>
            <a:lvl1pPr marL="137160" indent="-137160">
              <a:lnSpc>
                <a:spcPct val="130000"/>
              </a:lnSpc>
              <a:spcBef>
                <a:spcPts val="1000"/>
              </a:spcBef>
              <a:buClr>
                <a:schemeClr val="accent5"/>
              </a:buClr>
              <a:buSzPct val="75000"/>
              <a:buFont typeface="Arial" panose="020B0604020202020204" pitchFamily="34" charset="0"/>
              <a:buChar char="•"/>
              <a:tabLst>
                <a:tab pos="182880" algn="l"/>
              </a:tabLst>
              <a:defRPr sz="1200">
                <a:solidFill>
                  <a:srgbClr val="000000"/>
                </a:solidFill>
                <a:cs typeface="Open Sans"/>
              </a:defRPr>
            </a:lvl1pPr>
            <a:lvl2pPr marL="685800" indent="-228600">
              <a:lnSpc>
                <a:spcPct val="100000"/>
              </a:lnSpc>
              <a:spcBef>
                <a:spcPts val="500"/>
              </a:spcBef>
              <a:buClr>
                <a:schemeClr val="accent5"/>
              </a:buClr>
              <a:buSzPct val="75000"/>
              <a:buFont typeface="Wingdings" charset="2"/>
              <a:buChar char="§"/>
              <a:defRPr>
                <a:solidFill>
                  <a:srgbClr val="3F3F3F"/>
                </a:solidFill>
              </a:defRPr>
            </a:lvl2pPr>
            <a:lvl3pPr marL="1143000" indent="-228600">
              <a:lnSpc>
                <a:spcPct val="100000"/>
              </a:lnSpc>
              <a:spcBef>
                <a:spcPts val="500"/>
              </a:spcBef>
              <a:buClr>
                <a:schemeClr val="accent5"/>
              </a:buClr>
              <a:buSzPct val="75000"/>
              <a:buFont typeface="Wingdings" charset="2"/>
              <a:buChar char="§"/>
              <a:defRPr sz="1600">
                <a:solidFill>
                  <a:srgbClr val="3F3F3F"/>
                </a:solidFill>
              </a:defRPr>
            </a:lvl3pPr>
            <a:lvl4pPr marL="1600200" indent="-228600">
              <a:lnSpc>
                <a:spcPct val="100000"/>
              </a:lnSpc>
              <a:spcBef>
                <a:spcPts val="500"/>
              </a:spcBef>
              <a:buClr>
                <a:schemeClr val="accent5"/>
              </a:buClr>
              <a:buSzPct val="75000"/>
              <a:buFont typeface="Wingdings" charset="2"/>
              <a:buChar char="§"/>
              <a:defRPr sz="1400">
                <a:solidFill>
                  <a:srgbClr val="3F3F3F"/>
                </a:solidFill>
              </a:defRPr>
            </a:lvl4pPr>
            <a:lvl5pPr marL="2057400" indent="-228600">
              <a:lnSpc>
                <a:spcPct val="100000"/>
              </a:lnSpc>
              <a:spcBef>
                <a:spcPts val="500"/>
              </a:spcBef>
              <a:buClr>
                <a:schemeClr val="accent5"/>
              </a:buClr>
              <a:buSzPct val="75000"/>
              <a:buFont typeface="Wingdings" charset="2"/>
              <a:buChar char="§"/>
              <a:defRPr sz="1400">
                <a:solidFill>
                  <a:srgbClr val="3F3F3F"/>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defTabSz="1219170">
              <a:spcBef>
                <a:spcPts val="1333"/>
              </a:spcBef>
              <a:buClr>
                <a:srgbClr val="787878"/>
              </a:buClr>
              <a:buNone/>
              <a:tabLst>
                <a:tab pos="243834" algn="l"/>
              </a:tabLst>
              <a:defRPr/>
            </a:pPr>
            <a:r>
              <a:rPr lang="en-US" sz="1100" b="1" kern="0">
                <a:latin typeface="AvenirNext LT Pro Regular"/>
                <a:sym typeface="Arial"/>
              </a:rPr>
              <a:t>Enter</a:t>
            </a:r>
            <a:r>
              <a:rPr lang="en-US" sz="1100" kern="0">
                <a:latin typeface="AvenirNext LT Pro Regular"/>
                <a:sym typeface="Arial"/>
              </a:rPr>
              <a:t> the anticipated impact this change will have on the end user, the overall level of impact (High, Medium, Low) and the audience that will be impacted by this change</a:t>
            </a:r>
            <a:endParaRPr lang="en-US" sz="1100">
              <a:latin typeface="AvenirNext LT Pro Regular"/>
              <a:sym typeface="Arial"/>
            </a:endParaRPr>
          </a:p>
        </p:txBody>
      </p:sp>
      <p:sp>
        <p:nvSpPr>
          <p:cNvPr id="52" name="Rectangle 51">
            <a:extLst>
              <a:ext uri="{FF2B5EF4-FFF2-40B4-BE49-F238E27FC236}">
                <a16:creationId xmlns:a16="http://schemas.microsoft.com/office/drawing/2014/main" id="{BE1B8CB3-FBE9-4B0B-BE5D-ADD43C2079F0}"/>
              </a:ext>
            </a:extLst>
          </p:cNvPr>
          <p:cNvSpPr/>
          <p:nvPr/>
        </p:nvSpPr>
        <p:spPr>
          <a:xfrm>
            <a:off x="2378889" y="4604672"/>
            <a:ext cx="720000" cy="6114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defTabSz="914377">
              <a:defRPr/>
            </a:pPr>
            <a:r>
              <a:rPr lang="en-GB" sz="4400" b="1" i="1" kern="0">
                <a:solidFill>
                  <a:srgbClr val="FFFB00"/>
                </a:solidFill>
                <a:latin typeface="AvenirNext LT Pro Regular"/>
                <a:sym typeface="Arial"/>
              </a:rPr>
              <a:t>5</a:t>
            </a:r>
            <a:endParaRPr lang="en-GB" sz="4400" b="1" i="1">
              <a:solidFill>
                <a:srgbClr val="FFFB00"/>
              </a:solidFill>
              <a:latin typeface="AvenirNext LT Pro Regular"/>
              <a:sym typeface="Arial"/>
            </a:endParaRPr>
          </a:p>
        </p:txBody>
      </p:sp>
      <p:sp>
        <p:nvSpPr>
          <p:cNvPr id="53" name="Rectangle 52">
            <a:extLst>
              <a:ext uri="{FF2B5EF4-FFF2-40B4-BE49-F238E27FC236}">
                <a16:creationId xmlns:a16="http://schemas.microsoft.com/office/drawing/2014/main" id="{95CA24E5-38C9-42B5-B8DD-7F00BDABD324}"/>
              </a:ext>
            </a:extLst>
          </p:cNvPr>
          <p:cNvSpPr/>
          <p:nvPr/>
        </p:nvSpPr>
        <p:spPr>
          <a:xfrm>
            <a:off x="2378889" y="5323173"/>
            <a:ext cx="720000" cy="6114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defTabSz="914377">
              <a:defRPr/>
            </a:pPr>
            <a:r>
              <a:rPr lang="en-GB" sz="4400" b="1" i="1">
                <a:solidFill>
                  <a:srgbClr val="000000"/>
                </a:solidFill>
                <a:latin typeface="AvenirNext LT Pro Regular"/>
                <a:sym typeface="Arial"/>
              </a:rPr>
              <a:t>6</a:t>
            </a:r>
          </a:p>
        </p:txBody>
      </p:sp>
      <p:sp>
        <p:nvSpPr>
          <p:cNvPr id="54" name="Text Placeholder 11">
            <a:extLst>
              <a:ext uri="{FF2B5EF4-FFF2-40B4-BE49-F238E27FC236}">
                <a16:creationId xmlns:a16="http://schemas.microsoft.com/office/drawing/2014/main" id="{7DC524F0-B945-48E0-A743-738AC48760E5}"/>
              </a:ext>
            </a:extLst>
          </p:cNvPr>
          <p:cNvSpPr txBox="1">
            <a:spLocks/>
          </p:cNvSpPr>
          <p:nvPr/>
        </p:nvSpPr>
        <p:spPr>
          <a:xfrm>
            <a:off x="3113547" y="5460951"/>
            <a:ext cx="2520000" cy="341512"/>
          </a:xfrm>
          <a:prstGeom prst="rect">
            <a:avLst/>
          </a:prstGeom>
          <a:ln>
            <a:noFill/>
          </a:ln>
        </p:spPr>
        <p:txBody>
          <a:bodyPr lIns="0" tIns="0" rIns="0" bIns="0" anchor="ctr"/>
          <a:lstStyle>
            <a:lvl1pPr marL="228600" indent="-228600" algn="l" defTabSz="914400" rtl="0" eaLnBrk="1" latinLnBrk="0" hangingPunct="1">
              <a:lnSpc>
                <a:spcPct val="100000"/>
              </a:lnSpc>
              <a:spcBef>
                <a:spcPts val="1000"/>
              </a:spcBef>
              <a:buClr>
                <a:schemeClr val="accent5"/>
              </a:buClr>
              <a:buSzPct val="75000"/>
              <a:buFont typeface="Wingdings" charset="2"/>
              <a:buChar char="§"/>
              <a:defRPr sz="2000" kern="1200">
                <a:solidFill>
                  <a:srgbClr val="3F3F3F"/>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Wingdings" charset="2"/>
              <a:buChar char="§"/>
              <a:defRPr sz="1800" kern="1200">
                <a:solidFill>
                  <a:srgbClr val="3F3F3F"/>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Wingdings" charset="2"/>
              <a:buChar char="§"/>
              <a:defRPr sz="1600" kern="1200">
                <a:solidFill>
                  <a:srgbClr val="3F3F3F"/>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377">
              <a:lnSpc>
                <a:spcPct val="90000"/>
              </a:lnSpc>
              <a:buClr>
                <a:srgbClr val="787878"/>
              </a:buClr>
              <a:buNone/>
              <a:defRPr/>
            </a:pPr>
            <a:r>
              <a:rPr lang="en-US" sz="1500" b="1">
                <a:solidFill>
                  <a:srgbClr val="000000"/>
                </a:solidFill>
                <a:latin typeface="AvenirNext LT Pro Regular"/>
                <a:ea typeface="Chronicle Display Black" charset="0"/>
                <a:cs typeface="Chronicle Display Black" charset="0"/>
                <a:sym typeface="Arial"/>
              </a:rPr>
              <a:t>Upload Template</a:t>
            </a:r>
          </a:p>
        </p:txBody>
      </p:sp>
      <p:sp>
        <p:nvSpPr>
          <p:cNvPr id="55" name="Text Placeholder 11">
            <a:extLst>
              <a:ext uri="{FF2B5EF4-FFF2-40B4-BE49-F238E27FC236}">
                <a16:creationId xmlns:a16="http://schemas.microsoft.com/office/drawing/2014/main" id="{2A506A1A-5DC0-4E9A-A7FE-65B2781C8038}"/>
              </a:ext>
            </a:extLst>
          </p:cNvPr>
          <p:cNvSpPr txBox="1">
            <a:spLocks/>
          </p:cNvSpPr>
          <p:nvPr/>
        </p:nvSpPr>
        <p:spPr>
          <a:xfrm>
            <a:off x="3113547" y="1737603"/>
            <a:ext cx="2520000" cy="341512"/>
          </a:xfrm>
          <a:prstGeom prst="rect">
            <a:avLst/>
          </a:prstGeom>
          <a:ln>
            <a:noFill/>
          </a:ln>
        </p:spPr>
        <p:txBody>
          <a:bodyPr lIns="0" tIns="0" rIns="0" bIns="0" anchor="ctr"/>
          <a:lstStyle>
            <a:lvl1pPr marL="228600" indent="-228600" algn="l" defTabSz="914400" rtl="0" eaLnBrk="1" latinLnBrk="0" hangingPunct="1">
              <a:lnSpc>
                <a:spcPct val="100000"/>
              </a:lnSpc>
              <a:spcBef>
                <a:spcPts val="1000"/>
              </a:spcBef>
              <a:buClr>
                <a:schemeClr val="accent5"/>
              </a:buClr>
              <a:buSzPct val="75000"/>
              <a:buFont typeface="Wingdings" charset="2"/>
              <a:buChar char="§"/>
              <a:defRPr sz="2000" kern="1200">
                <a:solidFill>
                  <a:srgbClr val="3F3F3F"/>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Wingdings" charset="2"/>
              <a:buChar char="§"/>
              <a:defRPr sz="1800" kern="1200">
                <a:solidFill>
                  <a:srgbClr val="3F3F3F"/>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Wingdings" charset="2"/>
              <a:buChar char="§"/>
              <a:defRPr sz="1600" kern="1200">
                <a:solidFill>
                  <a:srgbClr val="3F3F3F"/>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377">
              <a:lnSpc>
                <a:spcPct val="90000"/>
              </a:lnSpc>
              <a:buClr>
                <a:srgbClr val="787878"/>
              </a:buClr>
              <a:buNone/>
              <a:defRPr/>
            </a:pPr>
            <a:r>
              <a:rPr lang="en-US" sz="1500" b="1">
                <a:solidFill>
                  <a:srgbClr val="000000"/>
                </a:solidFill>
                <a:latin typeface="AvenirNext LT Pro Regular"/>
                <a:ea typeface="Chronicle Display Black" charset="0"/>
                <a:cs typeface="Chronicle Display Black" charset="0"/>
                <a:sym typeface="Arial"/>
              </a:rPr>
              <a:t>Download Template</a:t>
            </a:r>
          </a:p>
        </p:txBody>
      </p:sp>
      <p:cxnSp>
        <p:nvCxnSpPr>
          <p:cNvPr id="56" name="Straight Connector 55">
            <a:extLst>
              <a:ext uri="{FF2B5EF4-FFF2-40B4-BE49-F238E27FC236}">
                <a16:creationId xmlns:a16="http://schemas.microsoft.com/office/drawing/2014/main" id="{193B5549-73F6-4616-825C-2EA3609E021A}"/>
              </a:ext>
            </a:extLst>
          </p:cNvPr>
          <p:cNvCxnSpPr/>
          <p:nvPr/>
        </p:nvCxnSpPr>
        <p:spPr>
          <a:xfrm>
            <a:off x="5623499" y="4590333"/>
            <a:ext cx="0" cy="640080"/>
          </a:xfrm>
          <a:prstGeom prst="line">
            <a:avLst/>
          </a:prstGeom>
          <a:ln w="38100">
            <a:solidFill>
              <a:srgbClr val="FFFB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2972403-62CB-48A7-8256-09E5D5E3B004}"/>
              </a:ext>
            </a:extLst>
          </p:cNvPr>
          <p:cNvCxnSpPr/>
          <p:nvPr/>
        </p:nvCxnSpPr>
        <p:spPr>
          <a:xfrm>
            <a:off x="5623499" y="5311667"/>
            <a:ext cx="0" cy="6400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 Placeholder 14">
            <a:extLst>
              <a:ext uri="{FF2B5EF4-FFF2-40B4-BE49-F238E27FC236}">
                <a16:creationId xmlns:a16="http://schemas.microsoft.com/office/drawing/2014/main" id="{73F04CC1-E1E4-4422-BC70-36872A63D18E}"/>
              </a:ext>
            </a:extLst>
          </p:cNvPr>
          <p:cNvSpPr txBox="1">
            <a:spLocks/>
          </p:cNvSpPr>
          <p:nvPr/>
        </p:nvSpPr>
        <p:spPr>
          <a:xfrm>
            <a:off x="5796329" y="1497850"/>
            <a:ext cx="5577435" cy="757255"/>
          </a:xfrm>
          <a:prstGeom prst="rect">
            <a:avLst/>
          </a:prstGeom>
        </p:spPr>
        <p:txBody>
          <a:bodyPr anchor="ctr">
            <a:noAutofit/>
          </a:bodyPr>
          <a:lstStyle>
            <a:lvl1pPr marL="228600" indent="-228600" algn="l" defTabSz="914400" rtl="0" eaLnBrk="1" latinLnBrk="0" hangingPunct="1">
              <a:lnSpc>
                <a:spcPct val="100000"/>
              </a:lnSpc>
              <a:spcBef>
                <a:spcPts val="1000"/>
              </a:spcBef>
              <a:buClr>
                <a:schemeClr val="accent5"/>
              </a:buClr>
              <a:buSzPct val="75000"/>
              <a:buFont typeface="Wingdings" charset="2"/>
              <a:buChar char="§"/>
              <a:defRPr sz="2000" kern="1200">
                <a:solidFill>
                  <a:srgbClr val="3F3F3F"/>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Wingdings" charset="2"/>
              <a:buChar char="§"/>
              <a:defRPr sz="1800" kern="1200">
                <a:solidFill>
                  <a:srgbClr val="3F3F3F"/>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Wingdings" charset="2"/>
              <a:buChar char="§"/>
              <a:defRPr sz="1600" kern="1200">
                <a:solidFill>
                  <a:srgbClr val="3F3F3F"/>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1219170">
              <a:lnSpc>
                <a:spcPct val="130000"/>
              </a:lnSpc>
              <a:spcBef>
                <a:spcPts val="1333"/>
              </a:spcBef>
              <a:buClr>
                <a:srgbClr val="787878"/>
              </a:buClr>
              <a:buNone/>
              <a:tabLst>
                <a:tab pos="182875" algn="l"/>
              </a:tabLst>
              <a:defRPr/>
            </a:pPr>
            <a:r>
              <a:rPr lang="en-US" sz="1100">
                <a:solidFill>
                  <a:srgbClr val="000000"/>
                </a:solidFill>
                <a:latin typeface="AvenirNext LT Pro Regular"/>
                <a:cs typeface="Open Sans"/>
                <a:sym typeface="Arial"/>
              </a:rPr>
              <a:t>Access the Change Impact Assessment Template by clicking the icon at the bottom of the page</a:t>
            </a:r>
            <a:endParaRPr lang="en-US" sz="1100" b="1" i="1">
              <a:solidFill>
                <a:srgbClr val="000000"/>
              </a:solidFill>
              <a:latin typeface="AvenirNext LT Pro Regular"/>
              <a:cs typeface="Open Sans"/>
              <a:sym typeface="Arial"/>
            </a:endParaRPr>
          </a:p>
        </p:txBody>
      </p:sp>
      <p:sp>
        <p:nvSpPr>
          <p:cNvPr id="59" name="Text Placeholder 14">
            <a:extLst>
              <a:ext uri="{FF2B5EF4-FFF2-40B4-BE49-F238E27FC236}">
                <a16:creationId xmlns:a16="http://schemas.microsoft.com/office/drawing/2014/main" id="{CD2230E3-AD62-42CB-92D1-6776945263B1}"/>
              </a:ext>
            </a:extLst>
          </p:cNvPr>
          <p:cNvSpPr txBox="1">
            <a:spLocks/>
          </p:cNvSpPr>
          <p:nvPr/>
        </p:nvSpPr>
        <p:spPr>
          <a:xfrm>
            <a:off x="5796329" y="5237506"/>
            <a:ext cx="5577435" cy="757255"/>
          </a:xfrm>
          <a:prstGeom prst="rect">
            <a:avLst/>
          </a:prstGeom>
        </p:spPr>
        <p:txBody>
          <a:bodyPr anchor="ctr">
            <a:noAutofit/>
          </a:bodyPr>
          <a:lstStyle>
            <a:lvl1pPr marL="228600" indent="-228600" algn="l" defTabSz="914400" rtl="0" eaLnBrk="1" latinLnBrk="0" hangingPunct="1">
              <a:lnSpc>
                <a:spcPct val="100000"/>
              </a:lnSpc>
              <a:spcBef>
                <a:spcPts val="1000"/>
              </a:spcBef>
              <a:buClr>
                <a:schemeClr val="accent5"/>
              </a:buClr>
              <a:buSzPct val="75000"/>
              <a:buFont typeface="Wingdings" charset="2"/>
              <a:buChar char="§"/>
              <a:defRPr sz="2000" kern="1200">
                <a:solidFill>
                  <a:srgbClr val="3F3F3F"/>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Wingdings" charset="2"/>
              <a:buChar char="§"/>
              <a:defRPr sz="1800" kern="1200">
                <a:solidFill>
                  <a:srgbClr val="3F3F3F"/>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Wingdings" charset="2"/>
              <a:buChar char="§"/>
              <a:defRPr sz="1600" kern="1200">
                <a:solidFill>
                  <a:srgbClr val="3F3F3F"/>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1219170">
              <a:lnSpc>
                <a:spcPct val="130000"/>
              </a:lnSpc>
              <a:spcBef>
                <a:spcPts val="1333"/>
              </a:spcBef>
              <a:buClr>
                <a:srgbClr val="787878"/>
              </a:buClr>
              <a:buNone/>
              <a:tabLst>
                <a:tab pos="182875" algn="l"/>
              </a:tabLst>
              <a:defRPr/>
            </a:pPr>
            <a:r>
              <a:rPr lang="en-US" sz="1100">
                <a:solidFill>
                  <a:srgbClr val="000000"/>
                </a:solidFill>
                <a:latin typeface="AvenirNext LT Pro Regular"/>
                <a:cs typeface="Open Sans"/>
                <a:sym typeface="Arial"/>
              </a:rPr>
              <a:t>Upload the Change Impact Assessment Template here: </a:t>
            </a:r>
            <a:r>
              <a:rPr lang="en-US" altLang="en-US" sz="933">
                <a:solidFill>
                  <a:srgbClr val="1155CC"/>
                </a:solidFill>
                <a:latin typeface="Arial" panose="020B0604020202020204" pitchFamily="34" charset="0"/>
                <a:cs typeface="Arial" panose="020B0604020202020204" pitchFamily="34" charset="0"/>
                <a:sym typeface="Arial"/>
                <a:hlinkClick r:id="rId2"/>
              </a:rPr>
              <a:t>https://drive.google.com/drive/folders/1X8n2NgL0JLHXej8hUuo4ail0a3NCkQC4</a:t>
            </a:r>
            <a:r>
              <a:rPr lang="en-US" altLang="en-US" sz="933">
                <a:solidFill>
                  <a:srgbClr val="000000"/>
                </a:solidFill>
                <a:latin typeface="Arial"/>
                <a:sym typeface="Arial"/>
              </a:rPr>
              <a:t> </a:t>
            </a:r>
            <a:r>
              <a:rPr lang="en-US" sz="933">
                <a:solidFill>
                  <a:srgbClr val="000000"/>
                </a:solidFill>
                <a:latin typeface="AvenirNext LT Pro Regular"/>
                <a:cs typeface="Open Sans"/>
                <a:sym typeface="Arial"/>
              </a:rPr>
              <a:t> </a:t>
            </a:r>
            <a:endParaRPr lang="en-US" sz="1100" b="1" i="1">
              <a:solidFill>
                <a:srgbClr val="000000"/>
              </a:solidFill>
              <a:latin typeface="AvenirNext LT Pro Regular"/>
              <a:cs typeface="Open Sans"/>
              <a:sym typeface="Arial"/>
            </a:endParaRPr>
          </a:p>
        </p:txBody>
      </p:sp>
      <p:sp>
        <p:nvSpPr>
          <p:cNvPr id="60" name="Right Brace 59">
            <a:extLst>
              <a:ext uri="{FF2B5EF4-FFF2-40B4-BE49-F238E27FC236}">
                <a16:creationId xmlns:a16="http://schemas.microsoft.com/office/drawing/2014/main" id="{EA11ACFF-B708-4D22-8061-97058CAE8E61}"/>
              </a:ext>
            </a:extLst>
          </p:cNvPr>
          <p:cNvSpPr/>
          <p:nvPr/>
        </p:nvSpPr>
        <p:spPr>
          <a:xfrm flipH="1">
            <a:off x="1799167" y="2406654"/>
            <a:ext cx="411191" cy="2760791"/>
          </a:xfrm>
          <a:prstGeom prst="rightBrace">
            <a:avLst>
              <a:gd name="adj1" fmla="val 8333"/>
              <a:gd name="adj2" fmla="val 50411"/>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377">
              <a:defRPr/>
            </a:pPr>
            <a:endParaRPr lang="en-US">
              <a:solidFill>
                <a:prstClr val="black"/>
              </a:solidFill>
              <a:latin typeface="Verdana"/>
              <a:sym typeface="Arial"/>
            </a:endParaRPr>
          </a:p>
        </p:txBody>
      </p:sp>
      <p:sp>
        <p:nvSpPr>
          <p:cNvPr id="61" name="Rectangle 60">
            <a:extLst>
              <a:ext uri="{FF2B5EF4-FFF2-40B4-BE49-F238E27FC236}">
                <a16:creationId xmlns:a16="http://schemas.microsoft.com/office/drawing/2014/main" id="{B13DC7AE-50A7-435A-AEDA-3CE9363ACEED}"/>
              </a:ext>
            </a:extLst>
          </p:cNvPr>
          <p:cNvSpPr/>
          <p:nvPr/>
        </p:nvSpPr>
        <p:spPr bwMode="gray">
          <a:xfrm>
            <a:off x="136636" y="3232570"/>
            <a:ext cx="1560737" cy="1108961"/>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algn="ctr" defTabSz="1219170">
              <a:lnSpc>
                <a:spcPct val="106000"/>
              </a:lnSpc>
              <a:buClr>
                <a:srgbClr val="000000"/>
              </a:buClr>
            </a:pPr>
            <a:r>
              <a:rPr lang="en-US" sz="1200" b="1" kern="0">
                <a:solidFill>
                  <a:srgbClr val="000000"/>
                </a:solidFill>
                <a:latin typeface="AvenirNext LT Pro Regular" panose="020B0504020202020204"/>
                <a:cs typeface="Arial"/>
                <a:sym typeface="Arial"/>
              </a:rPr>
              <a:t>Change Impact Assessment Template Categories</a:t>
            </a:r>
          </a:p>
        </p:txBody>
      </p:sp>
      <p:sp>
        <p:nvSpPr>
          <p:cNvPr id="31" name="Text Placeholder 1">
            <a:extLst>
              <a:ext uri="{FF2B5EF4-FFF2-40B4-BE49-F238E27FC236}">
                <a16:creationId xmlns:a16="http://schemas.microsoft.com/office/drawing/2014/main" id="{51DFA193-F1A9-4DE1-9C9E-6FCD73BA6E9D}"/>
              </a:ext>
            </a:extLst>
          </p:cNvPr>
          <p:cNvSpPr txBox="1">
            <a:spLocks/>
          </p:cNvSpPr>
          <p:nvPr/>
        </p:nvSpPr>
        <p:spPr>
          <a:xfrm>
            <a:off x="0" y="736601"/>
            <a:ext cx="11252200" cy="7577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52396" indent="0" defTabSz="1219170">
              <a:buClr>
                <a:srgbClr val="595959"/>
              </a:buClr>
              <a:buNone/>
            </a:pPr>
            <a:r>
              <a:rPr lang="en-US" sz="1600" kern="0">
                <a:solidFill>
                  <a:srgbClr val="595959"/>
                </a:solidFill>
                <a:latin typeface="AvenirNextLTPro-Regular" panose="020B0504020202020204"/>
              </a:rPr>
              <a:t>The Change Impact Assessment Template provides project and business team members with a step by step guide to capture changes across four categories</a:t>
            </a:r>
          </a:p>
        </p:txBody>
      </p:sp>
      <p:sp>
        <p:nvSpPr>
          <p:cNvPr id="32" name="Title 2">
            <a:extLst>
              <a:ext uri="{FF2B5EF4-FFF2-40B4-BE49-F238E27FC236}">
                <a16:creationId xmlns:a16="http://schemas.microsoft.com/office/drawing/2014/main" id="{52F31DBB-E36A-49BE-B783-ED07D7E7E9B4}"/>
              </a:ext>
            </a:extLst>
          </p:cNvPr>
          <p:cNvSpPr txBox="1">
            <a:spLocks/>
          </p:cNvSpPr>
          <p:nvPr/>
        </p:nvSpPr>
        <p:spPr>
          <a:xfrm>
            <a:off x="0" y="402168"/>
            <a:ext cx="11252200" cy="3344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defTabSz="1219170">
              <a:buClr>
                <a:srgbClr val="000000"/>
              </a:buClr>
            </a:pPr>
            <a:r>
              <a:rPr lang="en-US" sz="2000" kern="0">
                <a:solidFill>
                  <a:srgbClr val="000000"/>
                </a:solidFill>
                <a:latin typeface="AvenirNextLTPro-Regular" panose="020B0504020202020204"/>
              </a:rPr>
              <a:t>Project Notorious: Process to Capture Change Impacts</a:t>
            </a:r>
          </a:p>
        </p:txBody>
      </p:sp>
      <p:graphicFrame>
        <p:nvGraphicFramePr>
          <p:cNvPr id="9" name="Object 8">
            <a:extLst>
              <a:ext uri="{FF2B5EF4-FFF2-40B4-BE49-F238E27FC236}">
                <a16:creationId xmlns:a16="http://schemas.microsoft.com/office/drawing/2014/main" id="{85FD28F5-2073-4078-9C72-1F249B7A5642}"/>
              </a:ext>
            </a:extLst>
          </p:cNvPr>
          <p:cNvGraphicFramePr>
            <a:graphicFrameLocks noChangeAspect="1"/>
          </p:cNvGraphicFramePr>
          <p:nvPr/>
        </p:nvGraphicFramePr>
        <p:xfrm>
          <a:off x="10242071" y="5994760"/>
          <a:ext cx="1131691" cy="840635"/>
        </p:xfrm>
        <a:graphic>
          <a:graphicData uri="http://schemas.openxmlformats.org/presentationml/2006/ole">
            <mc:AlternateContent xmlns:mc="http://schemas.openxmlformats.org/markup-compatibility/2006">
              <mc:Choice xmlns:v="urn:schemas-microsoft-com:vml" Requires="v">
                <p:oleObj name="Worksheet" showAsIcon="1" r:id="rId3" imgW="914400" imgH="792360" progId="Excel.Sheet.12">
                  <p:embed/>
                </p:oleObj>
              </mc:Choice>
              <mc:Fallback>
                <p:oleObj name="Worksheet" showAsIcon="1" r:id="rId3" imgW="914400" imgH="792360" progId="Excel.Sheet.12">
                  <p:embed/>
                  <p:pic>
                    <p:nvPicPr>
                      <p:cNvPr id="9" name="Object 8">
                        <a:extLst>
                          <a:ext uri="{FF2B5EF4-FFF2-40B4-BE49-F238E27FC236}">
                            <a16:creationId xmlns:a16="http://schemas.microsoft.com/office/drawing/2014/main" id="{85FD28F5-2073-4078-9C72-1F249B7A5642}"/>
                          </a:ext>
                        </a:extLst>
                      </p:cNvPr>
                      <p:cNvPicPr/>
                      <p:nvPr/>
                    </p:nvPicPr>
                    <p:blipFill>
                      <a:blip r:embed="rId4"/>
                      <a:stretch>
                        <a:fillRect/>
                      </a:stretch>
                    </p:blipFill>
                    <p:spPr>
                      <a:xfrm>
                        <a:off x="10242071" y="5994760"/>
                        <a:ext cx="1131691" cy="840635"/>
                      </a:xfrm>
                      <a:prstGeom prst="rect">
                        <a:avLst/>
                      </a:prstGeom>
                    </p:spPr>
                  </p:pic>
                </p:oleObj>
              </mc:Fallback>
            </mc:AlternateContent>
          </a:graphicData>
        </a:graphic>
      </p:graphicFrame>
    </p:spTree>
    <p:extLst>
      <p:ext uri="{BB962C8B-B14F-4D97-AF65-F5344CB8AC3E}">
        <p14:creationId xmlns:p14="http://schemas.microsoft.com/office/powerpoint/2010/main" val="215970277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C00"/>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5F105F7-A315-45A8-81AB-9EB3E9E4D7D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85000"/>
              </a:lnSpc>
              <a:spcBef>
                <a:spcPct val="0"/>
              </a:spcBef>
              <a:spcAft>
                <a:spcPct val="0"/>
              </a:spcAft>
              <a:buClrTx/>
              <a:buSzTx/>
              <a:buFontTx/>
              <a:buNone/>
              <a:tabLst/>
              <a:defRPr/>
            </a:pPr>
            <a:endParaRPr kumimoji="0" lang="en-US" sz="2800" b="1" i="0" u="none" strike="noStrike" kern="1200" cap="none" spc="0" normalizeH="0" baseline="0" noProof="0">
              <a:ln>
                <a:noFill/>
              </a:ln>
              <a:solidFill>
                <a:prstClr val="white"/>
              </a:solidFill>
              <a:effectLst/>
              <a:uLnTx/>
              <a:uFillTx/>
              <a:latin typeface="Open Sans" panose="020B0606030504020204" pitchFamily="34" charset="0"/>
              <a:ea typeface="+mn-ea"/>
              <a:cs typeface="+mn-cs"/>
              <a:sym typeface="Open Sans" panose="020B0606030504020204" pitchFamily="34" charset="0"/>
            </a:endParaRPr>
          </a:p>
        </p:txBody>
      </p:sp>
      <p:sp>
        <p:nvSpPr>
          <p:cNvPr id="19" name="Title 3">
            <a:extLst>
              <a:ext uri="{FF2B5EF4-FFF2-40B4-BE49-F238E27FC236}">
                <a16:creationId xmlns:a16="http://schemas.microsoft.com/office/drawing/2014/main" id="{D70FB163-7BA0-4E19-BF71-7A4E55987534}"/>
              </a:ext>
            </a:extLst>
          </p:cNvPr>
          <p:cNvSpPr>
            <a:spLocks noGrp="1"/>
          </p:cNvSpPr>
          <p:nvPr>
            <p:ph type="title"/>
          </p:nvPr>
        </p:nvSpPr>
        <p:spPr>
          <a:xfrm>
            <a:off x="469898" y="3536718"/>
            <a:ext cx="7482299" cy="470898"/>
          </a:xfrm>
        </p:spPr>
        <p:txBody>
          <a:bodyPr wrap="square">
            <a:spAutoFit/>
          </a:bodyPr>
          <a:lstStyle/>
          <a:p>
            <a:r>
              <a:rPr lang="en-US" sz="3600">
                <a:latin typeface="Proxima Nova" panose="020B0604020202020204" charset="0"/>
              </a:rPr>
              <a:t>3. Process and Platform Scope</a:t>
            </a:r>
          </a:p>
        </p:txBody>
      </p:sp>
    </p:spTree>
    <p:extLst>
      <p:ext uri="{BB962C8B-B14F-4D97-AF65-F5344CB8AC3E}">
        <p14:creationId xmlns:p14="http://schemas.microsoft.com/office/powerpoint/2010/main" val="218222901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A7403-95A7-4AC5-AA85-ADBE373D23F1}"/>
              </a:ext>
            </a:extLst>
          </p:cNvPr>
          <p:cNvSpPr>
            <a:spLocks noGrp="1"/>
          </p:cNvSpPr>
          <p:nvPr>
            <p:ph type="title"/>
          </p:nvPr>
        </p:nvSpPr>
        <p:spPr/>
        <p:txBody>
          <a:bodyPr/>
          <a:lstStyle/>
          <a:p>
            <a:r>
              <a:rPr lang="en-US" sz="2400" b="1">
                <a:solidFill>
                  <a:schemeClr val="tx1"/>
                </a:solidFill>
                <a:latin typeface="Proxima Nova" panose="020B0604020202020204" charset="0"/>
              </a:rPr>
              <a:t>Industry Print Business Process Taxonomy </a:t>
            </a:r>
          </a:p>
        </p:txBody>
      </p:sp>
      <p:sp>
        <p:nvSpPr>
          <p:cNvPr id="26" name="TextBox 25">
            <a:extLst>
              <a:ext uri="{FF2B5EF4-FFF2-40B4-BE49-F238E27FC236}">
                <a16:creationId xmlns:a16="http://schemas.microsoft.com/office/drawing/2014/main" id="{F38A41EC-0C8C-4CE1-9600-34395A8EDD76}"/>
              </a:ext>
            </a:extLst>
          </p:cNvPr>
          <p:cNvSpPr txBox="1"/>
          <p:nvPr/>
        </p:nvSpPr>
        <p:spPr>
          <a:xfrm>
            <a:off x="608233" y="1129878"/>
            <a:ext cx="8489016" cy="738664"/>
          </a:xfrm>
          <a:prstGeom prst="rect">
            <a:avLst/>
          </a:prstGeom>
        </p:spPr>
        <p:txBody>
          <a:bodyPr/>
          <a:lstStyle>
            <a:defPPr>
              <a:defRPr lang="en-US"/>
            </a:defPPr>
            <a:lvl1pPr defTabSz="913526" fontAlgn="base">
              <a:spcBef>
                <a:spcPct val="0"/>
              </a:spcBef>
              <a:spcAft>
                <a:spcPct val="0"/>
              </a:spcAft>
              <a:buClr>
                <a:schemeClr val="tx2"/>
              </a:buClr>
              <a:defRPr sz="1400"/>
            </a:lvl1pPr>
          </a:lstStyle>
          <a:p>
            <a:endParaRPr lang="en-US" i="1"/>
          </a:p>
        </p:txBody>
      </p:sp>
      <p:sp>
        <p:nvSpPr>
          <p:cNvPr id="27" name="Rectangle 10">
            <a:extLst>
              <a:ext uri="{FF2B5EF4-FFF2-40B4-BE49-F238E27FC236}">
                <a16:creationId xmlns:a16="http://schemas.microsoft.com/office/drawing/2014/main" id="{17B6745C-87A0-4C5F-81EB-3D1DF56305AD}"/>
              </a:ext>
            </a:extLst>
          </p:cNvPr>
          <p:cNvSpPr>
            <a:spLocks noChangeArrowheads="1"/>
          </p:cNvSpPr>
          <p:nvPr/>
        </p:nvSpPr>
        <p:spPr bwMode="auto">
          <a:xfrm>
            <a:off x="638532" y="1556211"/>
            <a:ext cx="2638701" cy="347472"/>
          </a:xfrm>
          <a:prstGeom prst="rect">
            <a:avLst/>
          </a:prstGeom>
          <a:solidFill>
            <a:schemeClr val="accent5"/>
          </a:solidFill>
          <a:ln w="12700" algn="ctr">
            <a:noFill/>
            <a:miter lim="800000"/>
            <a:headEnd type="none" w="sm" len="sm"/>
            <a:tailEnd type="none" w="sm" len="sm"/>
          </a:ln>
        </p:spPr>
        <p:txBody>
          <a:bodyPr lIns="69033" tIns="69033" rIns="69033" bIns="69033" anchor="ctr"/>
          <a:lstStyle/>
          <a:p>
            <a:pPr algn="ctr" defTabSz="685403" eaLnBrk="0" hangingPunct="0">
              <a:defRPr/>
            </a:pPr>
            <a:r>
              <a:rPr lang="en-GB" sz="1197" b="1">
                <a:latin typeface="Avenir Next LT Pro" panose="020B0504020202020204" pitchFamily="34" charset="0"/>
              </a:rPr>
              <a:t>Process Group (L0)</a:t>
            </a:r>
            <a:endParaRPr lang="en-GB" sz="770" b="1">
              <a:latin typeface="Avenir Next LT Pro" panose="020B0504020202020204" pitchFamily="34" charset="0"/>
            </a:endParaRPr>
          </a:p>
        </p:txBody>
      </p:sp>
      <p:sp>
        <p:nvSpPr>
          <p:cNvPr id="28" name="Rectangle 10">
            <a:extLst>
              <a:ext uri="{FF2B5EF4-FFF2-40B4-BE49-F238E27FC236}">
                <a16:creationId xmlns:a16="http://schemas.microsoft.com/office/drawing/2014/main" id="{B9090123-5242-44A4-A079-70ADFC84D4E6}"/>
              </a:ext>
            </a:extLst>
          </p:cNvPr>
          <p:cNvSpPr>
            <a:spLocks noChangeArrowheads="1"/>
          </p:cNvSpPr>
          <p:nvPr/>
        </p:nvSpPr>
        <p:spPr bwMode="auto">
          <a:xfrm>
            <a:off x="3453487" y="1556211"/>
            <a:ext cx="2638701" cy="347472"/>
          </a:xfrm>
          <a:prstGeom prst="rect">
            <a:avLst/>
          </a:prstGeom>
          <a:solidFill>
            <a:schemeClr val="accent5"/>
          </a:solidFill>
          <a:ln w="12700" algn="ctr">
            <a:noFill/>
            <a:miter lim="800000"/>
            <a:headEnd type="none" w="sm" len="sm"/>
            <a:tailEnd type="none" w="sm" len="sm"/>
          </a:ln>
        </p:spPr>
        <p:txBody>
          <a:bodyPr lIns="69033" tIns="69033" rIns="69033" bIns="69033" anchor="ctr"/>
          <a:lstStyle/>
          <a:p>
            <a:pPr algn="ctr" defTabSz="685403" eaLnBrk="0" hangingPunct="0">
              <a:defRPr/>
            </a:pPr>
            <a:r>
              <a:rPr lang="en-GB" sz="1197" b="1">
                <a:latin typeface="Avenir Next LT Pro" panose="020B0504020202020204" pitchFamily="34" charset="0"/>
              </a:rPr>
              <a:t>Process (L1)</a:t>
            </a:r>
            <a:endParaRPr lang="en-GB" sz="770" b="1">
              <a:latin typeface="Avenir Next LT Pro" panose="020B0504020202020204" pitchFamily="34" charset="0"/>
            </a:endParaRPr>
          </a:p>
        </p:txBody>
      </p:sp>
      <p:sp>
        <p:nvSpPr>
          <p:cNvPr id="29" name="Rectangle 10">
            <a:extLst>
              <a:ext uri="{FF2B5EF4-FFF2-40B4-BE49-F238E27FC236}">
                <a16:creationId xmlns:a16="http://schemas.microsoft.com/office/drawing/2014/main" id="{C03E15D4-627A-409D-BFDA-CEB6628458AD}"/>
              </a:ext>
            </a:extLst>
          </p:cNvPr>
          <p:cNvSpPr>
            <a:spLocks noChangeArrowheads="1"/>
          </p:cNvSpPr>
          <p:nvPr/>
        </p:nvSpPr>
        <p:spPr bwMode="auto">
          <a:xfrm>
            <a:off x="6268442" y="1556211"/>
            <a:ext cx="2638701" cy="347472"/>
          </a:xfrm>
          <a:prstGeom prst="rect">
            <a:avLst/>
          </a:prstGeom>
          <a:solidFill>
            <a:schemeClr val="accent5"/>
          </a:solidFill>
          <a:ln w="12700" algn="ctr">
            <a:noFill/>
            <a:miter lim="800000"/>
            <a:headEnd type="none" w="sm" len="sm"/>
            <a:tailEnd type="none" w="sm" len="sm"/>
          </a:ln>
        </p:spPr>
        <p:txBody>
          <a:bodyPr lIns="69033" tIns="69033" rIns="69033" bIns="69033" anchor="ctr"/>
          <a:lstStyle/>
          <a:p>
            <a:pPr algn="ctr" defTabSz="685403" eaLnBrk="0" hangingPunct="0">
              <a:defRPr/>
            </a:pPr>
            <a:r>
              <a:rPr lang="en-GB" sz="1197" b="1">
                <a:latin typeface="Avenir Next LT Pro" panose="020B0504020202020204" pitchFamily="34" charset="0"/>
              </a:rPr>
              <a:t>Sub-process (L2)</a:t>
            </a:r>
            <a:endParaRPr lang="en-GB" sz="770" b="1">
              <a:latin typeface="Avenir Next LT Pro" panose="020B0504020202020204" pitchFamily="34" charset="0"/>
            </a:endParaRPr>
          </a:p>
        </p:txBody>
      </p:sp>
      <p:sp>
        <p:nvSpPr>
          <p:cNvPr id="30" name="Rectangle 10">
            <a:extLst>
              <a:ext uri="{FF2B5EF4-FFF2-40B4-BE49-F238E27FC236}">
                <a16:creationId xmlns:a16="http://schemas.microsoft.com/office/drawing/2014/main" id="{74682C7C-6C44-4FC7-A88D-F69223F69746}"/>
              </a:ext>
            </a:extLst>
          </p:cNvPr>
          <p:cNvSpPr>
            <a:spLocks noChangeArrowheads="1"/>
          </p:cNvSpPr>
          <p:nvPr/>
        </p:nvSpPr>
        <p:spPr bwMode="auto">
          <a:xfrm>
            <a:off x="9083399" y="1556211"/>
            <a:ext cx="2638701" cy="347472"/>
          </a:xfrm>
          <a:prstGeom prst="rect">
            <a:avLst/>
          </a:prstGeom>
          <a:solidFill>
            <a:schemeClr val="accent5"/>
          </a:solidFill>
          <a:ln w="12700" algn="ctr">
            <a:noFill/>
            <a:miter lim="800000"/>
            <a:headEnd type="none" w="sm" len="sm"/>
            <a:tailEnd type="none" w="sm" len="sm"/>
          </a:ln>
        </p:spPr>
        <p:txBody>
          <a:bodyPr lIns="69033" tIns="69033" rIns="69033" bIns="69033" anchor="ctr"/>
          <a:lstStyle/>
          <a:p>
            <a:pPr algn="ctr" defTabSz="685403" eaLnBrk="0" hangingPunct="0">
              <a:defRPr/>
            </a:pPr>
            <a:r>
              <a:rPr lang="en-GB" sz="1197" b="1">
                <a:latin typeface="Avenir Next LT Pro" panose="020B0504020202020204" pitchFamily="34" charset="0"/>
              </a:rPr>
              <a:t>Task (L3) </a:t>
            </a:r>
          </a:p>
        </p:txBody>
      </p:sp>
      <p:sp>
        <p:nvSpPr>
          <p:cNvPr id="31" name="Chevron 71">
            <a:extLst>
              <a:ext uri="{FF2B5EF4-FFF2-40B4-BE49-F238E27FC236}">
                <a16:creationId xmlns:a16="http://schemas.microsoft.com/office/drawing/2014/main" id="{70B63F6B-0DEF-4482-81D7-AF85F6620D0B}"/>
              </a:ext>
            </a:extLst>
          </p:cNvPr>
          <p:cNvSpPr/>
          <p:nvPr/>
        </p:nvSpPr>
        <p:spPr>
          <a:xfrm>
            <a:off x="1342843" y="2374667"/>
            <a:ext cx="1230078" cy="476773"/>
          </a:xfrm>
          <a:prstGeom prst="chevron">
            <a:avLst/>
          </a:prstGeom>
          <a:solidFill>
            <a:schemeClr val="tx1"/>
          </a:soli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8177" tIns="39089" rIns="78177" bIns="39089" rtlCol="0" anchor="ctr"/>
          <a:lstStyle/>
          <a:p>
            <a:pPr algn="ctr" defTabSz="851264"/>
            <a:r>
              <a:rPr lang="en-GB" sz="800" b="1">
                <a:solidFill>
                  <a:srgbClr val="FFFFFF"/>
                </a:solidFill>
                <a:latin typeface="Avenir Next LT Pro" panose="020B0504020202020204" pitchFamily="34" charset="0"/>
              </a:rPr>
              <a:t>Record to Report</a:t>
            </a:r>
          </a:p>
        </p:txBody>
      </p:sp>
      <p:sp>
        <p:nvSpPr>
          <p:cNvPr id="32" name="Chevron 72">
            <a:extLst>
              <a:ext uri="{FF2B5EF4-FFF2-40B4-BE49-F238E27FC236}">
                <a16:creationId xmlns:a16="http://schemas.microsoft.com/office/drawing/2014/main" id="{6FA25621-F4A2-497A-AF04-37BF48474A5A}"/>
              </a:ext>
            </a:extLst>
          </p:cNvPr>
          <p:cNvSpPr/>
          <p:nvPr/>
        </p:nvSpPr>
        <p:spPr>
          <a:xfrm>
            <a:off x="3982854" y="2374667"/>
            <a:ext cx="1800371" cy="476773"/>
          </a:xfrm>
          <a:prstGeom prst="chevron">
            <a:avLst/>
          </a:prstGeom>
          <a:solidFill>
            <a:srgbClr val="FFFB00"/>
          </a:soli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8177" tIns="39089" rIns="78177" bIns="39089" rtlCol="0" anchor="ctr"/>
          <a:lstStyle/>
          <a:p>
            <a:pPr algn="ctr" defTabSz="851264"/>
            <a:r>
              <a:rPr lang="en-US" sz="800" b="1">
                <a:solidFill>
                  <a:schemeClr val="tx1"/>
                </a:solidFill>
                <a:latin typeface="Avenir Next LT Pro" panose="020B0504020202020204" pitchFamily="34" charset="0"/>
              </a:rPr>
              <a:t>Perform Fixed asset Accounting</a:t>
            </a:r>
            <a:endParaRPr lang="en-GB" sz="800" b="1">
              <a:solidFill>
                <a:schemeClr val="tx1"/>
              </a:solidFill>
              <a:latin typeface="Avenir Next LT Pro" panose="020B0504020202020204" pitchFamily="34" charset="0"/>
            </a:endParaRPr>
          </a:p>
        </p:txBody>
      </p:sp>
      <p:sp>
        <p:nvSpPr>
          <p:cNvPr id="33" name="Rounded Rectangle 74">
            <a:extLst>
              <a:ext uri="{FF2B5EF4-FFF2-40B4-BE49-F238E27FC236}">
                <a16:creationId xmlns:a16="http://schemas.microsoft.com/office/drawing/2014/main" id="{38B0B9DB-CFB4-4E5A-87D8-301414EB680D}"/>
              </a:ext>
            </a:extLst>
          </p:cNvPr>
          <p:cNvSpPr/>
          <p:nvPr/>
        </p:nvSpPr>
        <p:spPr>
          <a:xfrm>
            <a:off x="9849691" y="2326989"/>
            <a:ext cx="1106116" cy="572129"/>
          </a:xfrm>
          <a:prstGeom prst="roundRect">
            <a:avLst/>
          </a:prstGeom>
          <a:solidFill>
            <a:srgbClr val="C4D600"/>
          </a:soli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8177" tIns="39089" rIns="78177" bIns="39089" rtlCol="0" anchor="ctr"/>
          <a:lstStyle/>
          <a:p>
            <a:pPr algn="ctr" defTabSz="851264"/>
            <a:r>
              <a:rPr lang="en-GB" sz="800" b="1">
                <a:solidFill>
                  <a:srgbClr val="002776"/>
                </a:solidFill>
                <a:latin typeface="Avenir Next LT Pro" panose="020B0504020202020204" pitchFamily="34" charset="0"/>
              </a:rPr>
              <a:t>Post Mass Additions</a:t>
            </a:r>
          </a:p>
        </p:txBody>
      </p:sp>
      <p:sp>
        <p:nvSpPr>
          <p:cNvPr id="34" name="Rectangle 33">
            <a:extLst>
              <a:ext uri="{FF2B5EF4-FFF2-40B4-BE49-F238E27FC236}">
                <a16:creationId xmlns:a16="http://schemas.microsoft.com/office/drawing/2014/main" id="{195C7F98-A4F5-4AB1-B994-D7D0129C6F2F}"/>
              </a:ext>
            </a:extLst>
          </p:cNvPr>
          <p:cNvSpPr/>
          <p:nvPr/>
        </p:nvSpPr>
        <p:spPr>
          <a:xfrm>
            <a:off x="751131" y="2979766"/>
            <a:ext cx="2413502" cy="2805239"/>
          </a:xfrm>
          <a:prstGeom prst="rect">
            <a:avLst/>
          </a:pr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78177" tIns="39089" rIns="78177" bIns="39089" rtlCol="0" anchor="t"/>
          <a:lstStyle/>
          <a:p>
            <a:pPr marL="285750" indent="-285750" defTabSz="851264">
              <a:spcBef>
                <a:spcPts val="600"/>
              </a:spcBef>
              <a:buFont typeface="Arial" panose="020B0604020202020204" pitchFamily="34" charset="0"/>
              <a:buChar char="•"/>
            </a:pPr>
            <a:r>
              <a:rPr lang="en-GB" sz="1400">
                <a:solidFill>
                  <a:schemeClr val="tx1"/>
                </a:solidFill>
                <a:latin typeface="Avenir Next LT Pro" panose="020B0504020202020204" pitchFamily="34" charset="0"/>
              </a:rPr>
              <a:t>Process Group name</a:t>
            </a:r>
          </a:p>
          <a:p>
            <a:pPr marL="285750" indent="-285750" defTabSz="851264">
              <a:spcBef>
                <a:spcPts val="600"/>
              </a:spcBef>
              <a:buFont typeface="Arial" panose="020B0604020202020204" pitchFamily="34" charset="0"/>
              <a:buChar char="•"/>
            </a:pPr>
            <a:r>
              <a:rPr lang="en-GB" sz="1400">
                <a:solidFill>
                  <a:schemeClr val="tx1"/>
                </a:solidFill>
                <a:latin typeface="Avenir Next LT Pro" panose="020B0504020202020204" pitchFamily="34" charset="0"/>
              </a:rPr>
              <a:t>Description including:</a:t>
            </a:r>
          </a:p>
          <a:p>
            <a:pPr marL="435046" lvl="1" indent="-285750" defTabSz="851264">
              <a:spcBef>
                <a:spcPts val="600"/>
              </a:spcBef>
              <a:buFont typeface="Courier New" panose="02070309020205020404" pitchFamily="49" charset="0"/>
              <a:buChar char="o"/>
            </a:pPr>
            <a:r>
              <a:rPr lang="en-GB" sz="1400">
                <a:solidFill>
                  <a:schemeClr val="tx1"/>
                </a:solidFill>
                <a:latin typeface="Avenir Next LT Pro" panose="020B0504020202020204" pitchFamily="34" charset="0"/>
              </a:rPr>
              <a:t>Value Chain </a:t>
            </a:r>
          </a:p>
          <a:p>
            <a:pPr marL="435046" lvl="1" indent="-285750" defTabSz="851264">
              <a:spcBef>
                <a:spcPts val="600"/>
              </a:spcBef>
              <a:buFont typeface="Courier New" panose="02070309020205020404" pitchFamily="49" charset="0"/>
              <a:buChar char="o"/>
            </a:pPr>
            <a:r>
              <a:rPr lang="en-GB" sz="1400">
                <a:solidFill>
                  <a:schemeClr val="tx1"/>
                </a:solidFill>
                <a:latin typeface="Avenir Next LT Pro" panose="020B0504020202020204" pitchFamily="34" charset="0"/>
              </a:rPr>
              <a:t>Leading industry practices</a:t>
            </a:r>
          </a:p>
          <a:p>
            <a:pPr marL="435046" lvl="1" indent="-285750" defTabSz="851264">
              <a:spcBef>
                <a:spcPts val="600"/>
              </a:spcBef>
              <a:buFont typeface="Courier New" panose="02070309020205020404" pitchFamily="49" charset="0"/>
              <a:buChar char="o"/>
            </a:pPr>
            <a:r>
              <a:rPr lang="en-GB" sz="1400">
                <a:solidFill>
                  <a:schemeClr val="tx1"/>
                </a:solidFill>
                <a:latin typeface="Avenir Next LT Pro" panose="020B0504020202020204" pitchFamily="34" charset="0"/>
              </a:rPr>
              <a:t>Process vision</a:t>
            </a:r>
          </a:p>
        </p:txBody>
      </p:sp>
      <p:sp>
        <p:nvSpPr>
          <p:cNvPr id="35" name="Rectangle 34">
            <a:extLst>
              <a:ext uri="{FF2B5EF4-FFF2-40B4-BE49-F238E27FC236}">
                <a16:creationId xmlns:a16="http://schemas.microsoft.com/office/drawing/2014/main" id="{148BA503-AB61-4E18-9778-4303595A106D}"/>
              </a:ext>
            </a:extLst>
          </p:cNvPr>
          <p:cNvSpPr/>
          <p:nvPr/>
        </p:nvSpPr>
        <p:spPr>
          <a:xfrm>
            <a:off x="3566086" y="2979766"/>
            <a:ext cx="2413502" cy="2805239"/>
          </a:xfrm>
          <a:prstGeom prst="rect">
            <a:avLst/>
          </a:pr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78177" tIns="39089" rIns="78177" bIns="39089" rtlCol="0" anchor="t"/>
          <a:lstStyle/>
          <a:p>
            <a:pPr marL="285750" indent="-285750" defTabSz="851264">
              <a:spcBef>
                <a:spcPts val="600"/>
              </a:spcBef>
              <a:buFont typeface="Arial" panose="020B0604020202020204" pitchFamily="34" charset="0"/>
              <a:buChar char="•"/>
            </a:pPr>
            <a:r>
              <a:rPr lang="en-GB" sz="1400">
                <a:solidFill>
                  <a:schemeClr val="tx1"/>
                </a:solidFill>
                <a:latin typeface="Avenir Next LT Pro" panose="020B0504020202020204" pitchFamily="34" charset="0"/>
              </a:rPr>
              <a:t>Process name</a:t>
            </a:r>
          </a:p>
          <a:p>
            <a:pPr marL="285750" indent="-285750" defTabSz="851264">
              <a:spcBef>
                <a:spcPts val="600"/>
              </a:spcBef>
              <a:buFont typeface="Arial" panose="020B0604020202020204" pitchFamily="34" charset="0"/>
              <a:buChar char="•"/>
            </a:pPr>
            <a:r>
              <a:rPr lang="en-GB" sz="1400">
                <a:solidFill>
                  <a:schemeClr val="tx1"/>
                </a:solidFill>
                <a:latin typeface="Avenir Next LT Pro" panose="020B0504020202020204" pitchFamily="34" charset="0"/>
              </a:rPr>
              <a:t>Description including:</a:t>
            </a:r>
          </a:p>
          <a:p>
            <a:pPr marL="435046" lvl="1" indent="-285750" defTabSz="851264">
              <a:spcBef>
                <a:spcPts val="600"/>
              </a:spcBef>
              <a:buFont typeface="Courier New" panose="02070309020205020404" pitchFamily="49" charset="0"/>
              <a:buChar char="o"/>
            </a:pPr>
            <a:r>
              <a:rPr lang="en-GB" sz="1400">
                <a:solidFill>
                  <a:schemeClr val="tx1"/>
                </a:solidFill>
                <a:latin typeface="Avenir Next LT Pro" panose="020B0504020202020204" pitchFamily="34" charset="0"/>
              </a:rPr>
              <a:t>Business function within the value chain</a:t>
            </a:r>
          </a:p>
          <a:p>
            <a:pPr marL="435046" lvl="1" indent="-285750" defTabSz="851264">
              <a:spcBef>
                <a:spcPts val="600"/>
              </a:spcBef>
              <a:buFont typeface="Courier New" panose="02070309020205020404" pitchFamily="49" charset="0"/>
              <a:buChar char="o"/>
            </a:pPr>
            <a:r>
              <a:rPr lang="en-GB" sz="1400">
                <a:solidFill>
                  <a:schemeClr val="tx1"/>
                </a:solidFill>
                <a:latin typeface="Avenir Next LT Pro" panose="020B0504020202020204" pitchFamily="34" charset="0"/>
              </a:rPr>
              <a:t>Policies</a:t>
            </a:r>
          </a:p>
          <a:p>
            <a:pPr marL="435046" lvl="1" indent="-285750" defTabSz="851264">
              <a:spcBef>
                <a:spcPts val="600"/>
              </a:spcBef>
              <a:buFont typeface="Courier New" panose="02070309020205020404" pitchFamily="49" charset="0"/>
              <a:buChar char="o"/>
            </a:pPr>
            <a:r>
              <a:rPr lang="en-GB" sz="1400">
                <a:solidFill>
                  <a:schemeClr val="tx1"/>
                </a:solidFill>
                <a:latin typeface="Avenir Next LT Pro" panose="020B0504020202020204" pitchFamily="34" charset="0"/>
              </a:rPr>
              <a:t>Key Performance Indicators (KPIs)</a:t>
            </a:r>
          </a:p>
        </p:txBody>
      </p:sp>
      <p:sp>
        <p:nvSpPr>
          <p:cNvPr id="36" name="Rectangle 35">
            <a:extLst>
              <a:ext uri="{FF2B5EF4-FFF2-40B4-BE49-F238E27FC236}">
                <a16:creationId xmlns:a16="http://schemas.microsoft.com/office/drawing/2014/main" id="{3CD5E253-88C1-45A6-B358-23076CE0F60A}"/>
              </a:ext>
            </a:extLst>
          </p:cNvPr>
          <p:cNvSpPr/>
          <p:nvPr/>
        </p:nvSpPr>
        <p:spPr>
          <a:xfrm>
            <a:off x="9195998" y="2979766"/>
            <a:ext cx="2413502" cy="2805239"/>
          </a:xfrm>
          <a:prstGeom prst="rect">
            <a:avLst/>
          </a:pr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78177" tIns="39089" rIns="78177" bIns="39089" rtlCol="0" anchor="t"/>
          <a:lstStyle/>
          <a:p>
            <a:pPr marL="285750" indent="-285750" defTabSz="851264">
              <a:spcBef>
                <a:spcPts val="600"/>
              </a:spcBef>
              <a:buFont typeface="Arial" panose="020B0604020202020204" pitchFamily="34" charset="0"/>
              <a:buChar char="•"/>
            </a:pPr>
            <a:r>
              <a:rPr lang="en-GB" sz="1400">
                <a:solidFill>
                  <a:schemeClr val="tx1"/>
                </a:solidFill>
                <a:latin typeface="Avenir Next LT Pro" panose="020B0504020202020204" pitchFamily="34" charset="0"/>
              </a:rPr>
              <a:t>Task name</a:t>
            </a:r>
          </a:p>
          <a:p>
            <a:pPr marL="285750" indent="-285750" defTabSz="851264">
              <a:spcBef>
                <a:spcPts val="600"/>
              </a:spcBef>
              <a:buFont typeface="Arial" panose="020B0604020202020204" pitchFamily="34" charset="0"/>
              <a:buChar char="•"/>
            </a:pPr>
            <a:r>
              <a:rPr lang="en-GB" sz="1400">
                <a:solidFill>
                  <a:schemeClr val="tx1"/>
                </a:solidFill>
                <a:latin typeface="Avenir Next LT Pro" panose="020B0504020202020204" pitchFamily="34" charset="0"/>
              </a:rPr>
              <a:t>Task description</a:t>
            </a:r>
          </a:p>
          <a:p>
            <a:pPr marL="285750" indent="-285750" defTabSz="851264">
              <a:spcBef>
                <a:spcPts val="600"/>
              </a:spcBef>
              <a:buFont typeface="Arial" panose="020B0604020202020204" pitchFamily="34" charset="0"/>
              <a:buChar char="•"/>
            </a:pPr>
            <a:r>
              <a:rPr lang="en-GB" sz="1400">
                <a:solidFill>
                  <a:schemeClr val="tx1"/>
                </a:solidFill>
                <a:latin typeface="Avenir Next LT Pro" panose="020B0504020202020204" pitchFamily="34" charset="0"/>
              </a:rPr>
              <a:t>Control point</a:t>
            </a:r>
          </a:p>
          <a:p>
            <a:pPr marL="285750" indent="-285750" defTabSz="851264">
              <a:spcBef>
                <a:spcPts val="600"/>
              </a:spcBef>
              <a:buFont typeface="Arial" panose="020B0604020202020204" pitchFamily="34" charset="0"/>
              <a:buChar char="•"/>
            </a:pPr>
            <a:r>
              <a:rPr lang="en-GB" sz="1400">
                <a:solidFill>
                  <a:schemeClr val="tx1"/>
                </a:solidFill>
                <a:latin typeface="Avenir Next LT Pro" panose="020B0504020202020204" pitchFamily="34" charset="0"/>
              </a:rPr>
              <a:t>Controls</a:t>
            </a:r>
          </a:p>
          <a:p>
            <a:pPr marL="285750" indent="-285750" defTabSz="851264">
              <a:spcBef>
                <a:spcPts val="600"/>
              </a:spcBef>
              <a:buFont typeface="Arial" panose="020B0604020202020204" pitchFamily="34" charset="0"/>
              <a:buChar char="•"/>
            </a:pPr>
            <a:r>
              <a:rPr lang="en-GB" sz="1400">
                <a:solidFill>
                  <a:schemeClr val="tx1"/>
                </a:solidFill>
                <a:latin typeface="Avenir Next LT Pro" panose="020B0504020202020204" pitchFamily="34" charset="0"/>
              </a:rPr>
              <a:t>Security restrictions</a:t>
            </a:r>
          </a:p>
          <a:p>
            <a:pPr marL="285750" indent="-285750" defTabSz="851264">
              <a:spcBef>
                <a:spcPts val="600"/>
              </a:spcBef>
              <a:buFont typeface="Arial" panose="020B0604020202020204" pitchFamily="34" charset="0"/>
              <a:buChar char="•"/>
            </a:pPr>
            <a:r>
              <a:rPr lang="en-GB" sz="1400">
                <a:solidFill>
                  <a:schemeClr val="tx1"/>
                </a:solidFill>
                <a:latin typeface="Avenir Next LT Pro" panose="020B0504020202020204" pitchFamily="34" charset="0"/>
              </a:rPr>
              <a:t>Task localisation</a:t>
            </a:r>
          </a:p>
        </p:txBody>
      </p:sp>
      <p:sp>
        <p:nvSpPr>
          <p:cNvPr id="37" name="TextBox 36">
            <a:extLst>
              <a:ext uri="{FF2B5EF4-FFF2-40B4-BE49-F238E27FC236}">
                <a16:creationId xmlns:a16="http://schemas.microsoft.com/office/drawing/2014/main" id="{D5B8CD32-722C-49A9-B880-C22FAA657FF3}"/>
              </a:ext>
            </a:extLst>
          </p:cNvPr>
          <p:cNvSpPr txBox="1"/>
          <p:nvPr/>
        </p:nvSpPr>
        <p:spPr>
          <a:xfrm rot="16200000">
            <a:off x="147780" y="2458874"/>
            <a:ext cx="655629" cy="380745"/>
          </a:xfrm>
          <a:prstGeom prst="rect">
            <a:avLst/>
          </a:prstGeom>
          <a:noFill/>
        </p:spPr>
        <p:txBody>
          <a:bodyPr wrap="none" lIns="0" tIns="0" rIns="0" bIns="0" rtlCol="0">
            <a:spAutoFit/>
          </a:bodyPr>
          <a:lstStyle/>
          <a:p>
            <a:pPr defTabSz="851264">
              <a:spcAft>
                <a:spcPts val="257"/>
              </a:spcAft>
            </a:pPr>
            <a:r>
              <a:rPr lang="en-GB" sz="1112" b="1" i="1">
                <a:solidFill>
                  <a:srgbClr val="002776"/>
                </a:solidFill>
                <a:latin typeface="Avenir Next LT Pro" panose="020B0504020202020204" pitchFamily="34" charset="0"/>
              </a:rPr>
              <a:t>Sample</a:t>
            </a:r>
          </a:p>
          <a:p>
            <a:pPr defTabSz="851264">
              <a:spcAft>
                <a:spcPts val="257"/>
              </a:spcAft>
            </a:pPr>
            <a:r>
              <a:rPr lang="en-GB" sz="1112" b="1" i="1">
                <a:solidFill>
                  <a:srgbClr val="002776"/>
                </a:solidFill>
                <a:latin typeface="Avenir Next LT Pro" panose="020B0504020202020204" pitchFamily="34" charset="0"/>
              </a:rPr>
              <a:t>Hierarchy</a:t>
            </a:r>
          </a:p>
        </p:txBody>
      </p:sp>
      <p:sp>
        <p:nvSpPr>
          <p:cNvPr id="38" name="TextBox 37">
            <a:extLst>
              <a:ext uri="{FF2B5EF4-FFF2-40B4-BE49-F238E27FC236}">
                <a16:creationId xmlns:a16="http://schemas.microsoft.com/office/drawing/2014/main" id="{593EC4EE-01DB-4124-9A03-1636F680FCF0}"/>
              </a:ext>
            </a:extLst>
          </p:cNvPr>
          <p:cNvSpPr txBox="1"/>
          <p:nvPr/>
        </p:nvSpPr>
        <p:spPr>
          <a:xfrm rot="16200000">
            <a:off x="73880" y="3907640"/>
            <a:ext cx="803421" cy="171139"/>
          </a:xfrm>
          <a:prstGeom prst="rect">
            <a:avLst/>
          </a:prstGeom>
          <a:noFill/>
          <a:ln w="6350">
            <a:noFill/>
          </a:ln>
        </p:spPr>
        <p:txBody>
          <a:bodyPr wrap="square" lIns="0" tIns="0" rIns="0" bIns="0" rtlCol="0">
            <a:spAutoFit/>
          </a:bodyPr>
          <a:lstStyle/>
          <a:p>
            <a:pPr defTabSz="851264">
              <a:spcAft>
                <a:spcPts val="257"/>
              </a:spcAft>
            </a:pPr>
            <a:r>
              <a:rPr lang="en-GB" sz="1112" b="1" i="1">
                <a:solidFill>
                  <a:srgbClr val="002060"/>
                </a:solidFill>
                <a:latin typeface="Avenir Next LT Pro" panose="020B0504020202020204" pitchFamily="34" charset="0"/>
              </a:rPr>
              <a:t>Content</a:t>
            </a:r>
          </a:p>
        </p:txBody>
      </p:sp>
      <p:sp>
        <p:nvSpPr>
          <p:cNvPr id="39" name="TextBox 38">
            <a:extLst>
              <a:ext uri="{FF2B5EF4-FFF2-40B4-BE49-F238E27FC236}">
                <a16:creationId xmlns:a16="http://schemas.microsoft.com/office/drawing/2014/main" id="{70F4E037-16B2-4671-B3D1-59C0A83AD875}"/>
              </a:ext>
            </a:extLst>
          </p:cNvPr>
          <p:cNvSpPr txBox="1"/>
          <p:nvPr/>
        </p:nvSpPr>
        <p:spPr>
          <a:xfrm>
            <a:off x="1811335" y="2070529"/>
            <a:ext cx="293094" cy="184666"/>
          </a:xfrm>
          <a:prstGeom prst="rect">
            <a:avLst/>
          </a:prstGeom>
          <a:noFill/>
        </p:spPr>
        <p:txBody>
          <a:bodyPr wrap="none" lIns="0" tIns="0" rIns="0" bIns="0" rtlCol="0">
            <a:spAutoFit/>
          </a:bodyPr>
          <a:lstStyle/>
          <a:p>
            <a:pPr algn="ctr" defTabSz="851264">
              <a:spcAft>
                <a:spcPts val="257"/>
              </a:spcAft>
            </a:pPr>
            <a:r>
              <a:rPr lang="en-GB" sz="1200" b="1">
                <a:solidFill>
                  <a:srgbClr val="002776"/>
                </a:solidFill>
                <a:latin typeface="Avenir Next LT Pro" panose="020B0504020202020204" pitchFamily="34" charset="0"/>
              </a:rPr>
              <a:t>RTR</a:t>
            </a:r>
          </a:p>
        </p:txBody>
      </p:sp>
      <p:sp>
        <p:nvSpPr>
          <p:cNvPr id="40" name="TextBox 39">
            <a:extLst>
              <a:ext uri="{FF2B5EF4-FFF2-40B4-BE49-F238E27FC236}">
                <a16:creationId xmlns:a16="http://schemas.microsoft.com/office/drawing/2014/main" id="{2833ED44-83CC-405D-860B-7E71E9BFEB30}"/>
              </a:ext>
            </a:extLst>
          </p:cNvPr>
          <p:cNvSpPr txBox="1"/>
          <p:nvPr/>
        </p:nvSpPr>
        <p:spPr>
          <a:xfrm>
            <a:off x="4477212" y="2070529"/>
            <a:ext cx="591252" cy="184666"/>
          </a:xfrm>
          <a:prstGeom prst="rect">
            <a:avLst/>
          </a:prstGeom>
          <a:noFill/>
        </p:spPr>
        <p:txBody>
          <a:bodyPr wrap="none" lIns="0" tIns="0" rIns="0" bIns="0" rtlCol="0">
            <a:spAutoFit/>
          </a:bodyPr>
          <a:lstStyle/>
          <a:p>
            <a:pPr algn="ctr" defTabSz="851264">
              <a:spcAft>
                <a:spcPts val="257"/>
              </a:spcAft>
            </a:pPr>
            <a:r>
              <a:rPr lang="en-GB" sz="1200" b="1">
                <a:solidFill>
                  <a:srgbClr val="002776"/>
                </a:solidFill>
                <a:latin typeface="Avenir Next LT Pro" panose="020B0504020202020204" pitchFamily="34" charset="0"/>
              </a:rPr>
              <a:t>RTR020</a:t>
            </a:r>
          </a:p>
        </p:txBody>
      </p:sp>
      <p:sp>
        <p:nvSpPr>
          <p:cNvPr id="41" name="Rounded Rectangle 73">
            <a:extLst>
              <a:ext uri="{FF2B5EF4-FFF2-40B4-BE49-F238E27FC236}">
                <a16:creationId xmlns:a16="http://schemas.microsoft.com/office/drawing/2014/main" id="{3E0B0538-C65A-4E26-8B0F-1FFFE5B379E8}"/>
              </a:ext>
            </a:extLst>
          </p:cNvPr>
          <p:cNvSpPr/>
          <p:nvPr/>
        </p:nvSpPr>
        <p:spPr>
          <a:xfrm>
            <a:off x="7034734" y="2326989"/>
            <a:ext cx="1106116" cy="572129"/>
          </a:xfrm>
          <a:prstGeom prst="roundRect">
            <a:avLst/>
          </a:prstGeom>
          <a:solidFill>
            <a:srgbClr val="009A44"/>
          </a:soli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8177" tIns="39089" rIns="78177" bIns="39089" rtlCol="0" anchor="ctr"/>
          <a:lstStyle/>
          <a:p>
            <a:pPr algn="ctr" defTabSz="851264"/>
            <a:r>
              <a:rPr lang="en-US" sz="800" b="1">
                <a:solidFill>
                  <a:srgbClr val="FFFFFF"/>
                </a:solidFill>
                <a:latin typeface="Avenir Next LT Pro" panose="020B0504020202020204" pitchFamily="34" charset="0"/>
              </a:rPr>
              <a:t>Perform Asset Additions</a:t>
            </a:r>
            <a:endParaRPr lang="en-GB" sz="800" b="1">
              <a:solidFill>
                <a:srgbClr val="FFFFFF"/>
              </a:solidFill>
              <a:latin typeface="Avenir Next LT Pro" panose="020B0504020202020204" pitchFamily="34" charset="0"/>
            </a:endParaRPr>
          </a:p>
        </p:txBody>
      </p:sp>
      <p:sp>
        <p:nvSpPr>
          <p:cNvPr id="42" name="Rectangle 41">
            <a:extLst>
              <a:ext uri="{FF2B5EF4-FFF2-40B4-BE49-F238E27FC236}">
                <a16:creationId xmlns:a16="http://schemas.microsoft.com/office/drawing/2014/main" id="{B53534DD-905B-40C8-AFA5-C17E63D80257}"/>
              </a:ext>
            </a:extLst>
          </p:cNvPr>
          <p:cNvSpPr/>
          <p:nvPr/>
        </p:nvSpPr>
        <p:spPr>
          <a:xfrm>
            <a:off x="6381041" y="2979766"/>
            <a:ext cx="2413502" cy="2805239"/>
          </a:xfrm>
          <a:prstGeom prst="rect">
            <a:avLst/>
          </a:pr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78177" tIns="39089" rIns="78177" bIns="39089" rtlCol="0" anchor="t"/>
          <a:lstStyle/>
          <a:p>
            <a:pPr marL="285750" indent="-285750" defTabSz="851264">
              <a:spcBef>
                <a:spcPts val="600"/>
              </a:spcBef>
              <a:buFont typeface="Arial" panose="020B0604020202020204" pitchFamily="34" charset="0"/>
              <a:buChar char="•"/>
            </a:pPr>
            <a:r>
              <a:rPr lang="en-GB" sz="1400">
                <a:solidFill>
                  <a:schemeClr val="tx1"/>
                </a:solidFill>
                <a:latin typeface="Avenir Next LT Pro" panose="020B0504020202020204" pitchFamily="34" charset="0"/>
              </a:rPr>
              <a:t>Sub-process name</a:t>
            </a:r>
          </a:p>
          <a:p>
            <a:pPr marL="285750" indent="-285750" defTabSz="851264">
              <a:spcBef>
                <a:spcPts val="600"/>
              </a:spcBef>
              <a:buFont typeface="Arial" panose="020B0604020202020204" pitchFamily="34" charset="0"/>
              <a:buChar char="•"/>
            </a:pPr>
            <a:r>
              <a:rPr lang="en-GB" sz="1400">
                <a:solidFill>
                  <a:schemeClr val="tx1"/>
                </a:solidFill>
                <a:latin typeface="Avenir Next LT Pro" panose="020B0504020202020204" pitchFamily="34" charset="0"/>
              </a:rPr>
              <a:t>Description including:</a:t>
            </a:r>
          </a:p>
          <a:p>
            <a:pPr marL="511051" lvl="1" indent="-285750" defTabSz="851264">
              <a:spcBef>
                <a:spcPts val="600"/>
              </a:spcBef>
              <a:buFont typeface="Courier New" panose="02070309020205020404" pitchFamily="49" charset="0"/>
              <a:buChar char="o"/>
            </a:pPr>
            <a:r>
              <a:rPr lang="en-GB" sz="1400">
                <a:solidFill>
                  <a:schemeClr val="tx1"/>
                </a:solidFill>
                <a:latin typeface="Avenir Next LT Pro" panose="020B0504020202020204" pitchFamily="34" charset="0"/>
              </a:rPr>
              <a:t>Volume and frequency</a:t>
            </a:r>
          </a:p>
          <a:p>
            <a:pPr marL="511051" lvl="1" indent="-285750" defTabSz="851264">
              <a:spcBef>
                <a:spcPts val="600"/>
              </a:spcBef>
              <a:buFont typeface="Courier New" panose="02070309020205020404" pitchFamily="49" charset="0"/>
              <a:buChar char="o"/>
            </a:pPr>
            <a:r>
              <a:rPr lang="en-GB" sz="1400">
                <a:solidFill>
                  <a:schemeClr val="tx1"/>
                </a:solidFill>
                <a:latin typeface="Avenir Next LT Pro" panose="020B0504020202020204" pitchFamily="34" charset="0"/>
              </a:rPr>
              <a:t>Change impact differences, implications, benefits, risks and action plan</a:t>
            </a:r>
          </a:p>
          <a:p>
            <a:pPr marL="511051" lvl="1" indent="-285750" defTabSz="851264">
              <a:spcBef>
                <a:spcPts val="600"/>
              </a:spcBef>
              <a:buFont typeface="Courier New" panose="02070309020205020404" pitchFamily="49" charset="0"/>
              <a:buChar char="o"/>
            </a:pPr>
            <a:r>
              <a:rPr lang="en-GB" sz="1400">
                <a:solidFill>
                  <a:schemeClr val="tx1"/>
                </a:solidFill>
                <a:latin typeface="Avenir Next LT Pro" panose="020B0504020202020204" pitchFamily="34" charset="0"/>
              </a:rPr>
              <a:t>Configuration notes</a:t>
            </a:r>
          </a:p>
        </p:txBody>
      </p:sp>
      <p:sp>
        <p:nvSpPr>
          <p:cNvPr id="43" name="TextBox 42">
            <a:extLst>
              <a:ext uri="{FF2B5EF4-FFF2-40B4-BE49-F238E27FC236}">
                <a16:creationId xmlns:a16="http://schemas.microsoft.com/office/drawing/2014/main" id="{61486795-5A0F-4303-AC94-2C85825B5CA4}"/>
              </a:ext>
            </a:extLst>
          </p:cNvPr>
          <p:cNvSpPr txBox="1"/>
          <p:nvPr/>
        </p:nvSpPr>
        <p:spPr>
          <a:xfrm>
            <a:off x="7118241" y="2070529"/>
            <a:ext cx="939103" cy="184666"/>
          </a:xfrm>
          <a:prstGeom prst="rect">
            <a:avLst/>
          </a:prstGeom>
          <a:noFill/>
        </p:spPr>
        <p:txBody>
          <a:bodyPr wrap="none" lIns="0" tIns="0" rIns="0" bIns="0" rtlCol="0">
            <a:spAutoFit/>
          </a:bodyPr>
          <a:lstStyle/>
          <a:p>
            <a:pPr algn="ctr" defTabSz="851264">
              <a:spcAft>
                <a:spcPts val="257"/>
              </a:spcAft>
            </a:pPr>
            <a:r>
              <a:rPr lang="en-GB" sz="1200" b="1">
                <a:solidFill>
                  <a:srgbClr val="002776"/>
                </a:solidFill>
                <a:latin typeface="Avenir Next LT Pro" panose="020B0504020202020204" pitchFamily="34" charset="0"/>
              </a:rPr>
              <a:t>RTR020-010</a:t>
            </a:r>
          </a:p>
        </p:txBody>
      </p:sp>
      <p:sp>
        <p:nvSpPr>
          <p:cNvPr id="44" name="TextBox 43">
            <a:extLst>
              <a:ext uri="{FF2B5EF4-FFF2-40B4-BE49-F238E27FC236}">
                <a16:creationId xmlns:a16="http://schemas.microsoft.com/office/drawing/2014/main" id="{F694C4B5-0450-41A0-9338-0992FD289E2F}"/>
              </a:ext>
            </a:extLst>
          </p:cNvPr>
          <p:cNvSpPr txBox="1"/>
          <p:nvPr/>
        </p:nvSpPr>
        <p:spPr>
          <a:xfrm>
            <a:off x="9759275" y="2070529"/>
            <a:ext cx="1286955" cy="184666"/>
          </a:xfrm>
          <a:prstGeom prst="rect">
            <a:avLst/>
          </a:prstGeom>
          <a:noFill/>
        </p:spPr>
        <p:txBody>
          <a:bodyPr wrap="none" lIns="0" tIns="0" rIns="0" bIns="0" rtlCol="0">
            <a:spAutoFit/>
          </a:bodyPr>
          <a:lstStyle/>
          <a:p>
            <a:pPr algn="ctr" defTabSz="851264">
              <a:spcAft>
                <a:spcPts val="257"/>
              </a:spcAft>
            </a:pPr>
            <a:r>
              <a:rPr lang="en-GB" sz="1200" b="1">
                <a:solidFill>
                  <a:srgbClr val="002776"/>
                </a:solidFill>
                <a:latin typeface="Avenir Next LT Pro" panose="020B0504020202020204" pitchFamily="34" charset="0"/>
              </a:rPr>
              <a:t>RTR020-010-040</a:t>
            </a:r>
          </a:p>
        </p:txBody>
      </p:sp>
    </p:spTree>
    <p:extLst>
      <p:ext uri="{BB962C8B-B14F-4D97-AF65-F5344CB8AC3E}">
        <p14:creationId xmlns:p14="http://schemas.microsoft.com/office/powerpoint/2010/main" val="131584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34">
            <a:extLst>
              <a:ext uri="{FF2B5EF4-FFF2-40B4-BE49-F238E27FC236}">
                <a16:creationId xmlns:a16="http://schemas.microsoft.com/office/drawing/2014/main" id="{4A78CFF5-D203-4334-9D18-C5F68E977B94}"/>
              </a:ext>
            </a:extLst>
          </p:cNvPr>
          <p:cNvSpPr>
            <a:spLocks noChangeArrowheads="1"/>
          </p:cNvSpPr>
          <p:nvPr/>
        </p:nvSpPr>
        <p:spPr bwMode="auto">
          <a:xfrm>
            <a:off x="421533" y="851938"/>
            <a:ext cx="11430000" cy="173543"/>
          </a:xfrm>
          <a:prstGeom prst="rect">
            <a:avLst/>
          </a:prstGeom>
          <a:solidFill>
            <a:schemeClr val="tx1"/>
          </a:solidFill>
          <a:ln>
            <a:noFill/>
            <a:prstDash val="dash"/>
          </a:ln>
        </p:spPr>
        <p:style>
          <a:lnRef idx="0">
            <a:scrgbClr r="0" g="0" b="0"/>
          </a:lnRef>
          <a:fillRef idx="0">
            <a:scrgbClr r="0" g="0" b="0"/>
          </a:fillRef>
          <a:effectRef idx="0">
            <a:scrgbClr r="0" g="0" b="0"/>
          </a:effectRef>
          <a:fontRef idx="minor">
            <a:schemeClr val="lt1"/>
          </a:fontRef>
        </p:style>
        <p:txBody>
          <a:bodyPr anchor="ctr"/>
          <a:lstStyle/>
          <a:p>
            <a:pPr algn="ctr" fontAlgn="base">
              <a:spcBef>
                <a:spcPct val="0"/>
              </a:spcBef>
              <a:spcAft>
                <a:spcPct val="0"/>
              </a:spcAft>
            </a:pPr>
            <a:r>
              <a:rPr lang="en-US" sz="800" b="1">
                <a:solidFill>
                  <a:schemeClr val="bg1"/>
                </a:solidFill>
                <a:latin typeface="Proxima Nova" panose="020B0604020202020204" charset="0"/>
                <a:ea typeface="ＭＳ Ｐゴシック" charset="-128"/>
                <a:cs typeface="Arial" charset="0"/>
              </a:rPr>
              <a:t>Reporting</a:t>
            </a:r>
          </a:p>
        </p:txBody>
      </p:sp>
      <p:sp>
        <p:nvSpPr>
          <p:cNvPr id="10" name="AutoShape 34">
            <a:extLst>
              <a:ext uri="{FF2B5EF4-FFF2-40B4-BE49-F238E27FC236}">
                <a16:creationId xmlns:a16="http://schemas.microsoft.com/office/drawing/2014/main" id="{42C107C7-8CEF-4F0C-8320-81C0D4F12DAA}"/>
              </a:ext>
            </a:extLst>
          </p:cNvPr>
          <p:cNvSpPr>
            <a:spLocks noChangeArrowheads="1"/>
          </p:cNvSpPr>
          <p:nvPr/>
        </p:nvSpPr>
        <p:spPr bwMode="auto">
          <a:xfrm>
            <a:off x="421533" y="1087528"/>
            <a:ext cx="11430000" cy="178678"/>
          </a:xfrm>
          <a:prstGeom prst="rect">
            <a:avLst/>
          </a:prstGeom>
          <a:solidFill>
            <a:schemeClr val="tx1"/>
          </a:solidFill>
          <a:ln>
            <a:noFill/>
            <a:prstDash val="dash"/>
          </a:ln>
        </p:spPr>
        <p:style>
          <a:lnRef idx="0">
            <a:scrgbClr r="0" g="0" b="0"/>
          </a:lnRef>
          <a:fillRef idx="0">
            <a:scrgbClr r="0" g="0" b="0"/>
          </a:fillRef>
          <a:effectRef idx="0">
            <a:scrgbClr r="0" g="0" b="0"/>
          </a:effectRef>
          <a:fontRef idx="minor">
            <a:schemeClr val="lt1"/>
          </a:fontRef>
        </p:style>
        <p:txBody>
          <a:bodyPr anchor="ctr"/>
          <a:lstStyle/>
          <a:p>
            <a:pPr algn="ctr" fontAlgn="base">
              <a:spcBef>
                <a:spcPct val="0"/>
              </a:spcBef>
              <a:spcAft>
                <a:spcPct val="0"/>
              </a:spcAft>
            </a:pPr>
            <a:r>
              <a:rPr lang="en-US" sz="800" b="1">
                <a:solidFill>
                  <a:schemeClr val="bg1"/>
                </a:solidFill>
                <a:latin typeface="Proxima Nova" panose="020B0604020202020204" charset="0"/>
                <a:ea typeface="ＭＳ Ｐゴシック" charset="-128"/>
                <a:cs typeface="Arial" charset="0"/>
              </a:rPr>
              <a:t>Security and Controls (S&amp;C)</a:t>
            </a:r>
          </a:p>
        </p:txBody>
      </p:sp>
      <p:sp>
        <p:nvSpPr>
          <p:cNvPr id="11" name="AutoShape 34">
            <a:extLst>
              <a:ext uri="{FF2B5EF4-FFF2-40B4-BE49-F238E27FC236}">
                <a16:creationId xmlns:a16="http://schemas.microsoft.com/office/drawing/2014/main" id="{369F5F6D-68AF-4B08-9EB5-ED62E715208B}"/>
              </a:ext>
            </a:extLst>
          </p:cNvPr>
          <p:cNvSpPr>
            <a:spLocks noChangeArrowheads="1"/>
          </p:cNvSpPr>
          <p:nvPr/>
        </p:nvSpPr>
        <p:spPr bwMode="auto">
          <a:xfrm>
            <a:off x="425028" y="1343709"/>
            <a:ext cx="11430000" cy="197290"/>
          </a:xfrm>
          <a:prstGeom prst="rect">
            <a:avLst/>
          </a:prstGeom>
          <a:solidFill>
            <a:schemeClr val="tx1"/>
          </a:solidFill>
          <a:ln>
            <a:noFill/>
            <a:prstDash val="dash"/>
          </a:ln>
        </p:spPr>
        <p:style>
          <a:lnRef idx="0">
            <a:scrgbClr r="0" g="0" b="0"/>
          </a:lnRef>
          <a:fillRef idx="0">
            <a:scrgbClr r="0" g="0" b="0"/>
          </a:fillRef>
          <a:effectRef idx="0">
            <a:scrgbClr r="0" g="0" b="0"/>
          </a:effectRef>
          <a:fontRef idx="minor">
            <a:schemeClr val="lt1"/>
          </a:fontRef>
        </p:style>
        <p:txBody>
          <a:bodyPr anchor="ctr"/>
          <a:lstStyle/>
          <a:p>
            <a:pPr algn="ctr" fontAlgn="base">
              <a:spcBef>
                <a:spcPct val="0"/>
              </a:spcBef>
              <a:spcAft>
                <a:spcPct val="0"/>
              </a:spcAft>
            </a:pPr>
            <a:r>
              <a:rPr lang="en-US" sz="800" b="1">
                <a:solidFill>
                  <a:schemeClr val="bg1"/>
                </a:solidFill>
                <a:latin typeface="Proxima Nova" panose="020B0604020202020204" charset="0"/>
                <a:ea typeface="ＭＳ Ｐゴシック" charset="-128"/>
                <a:cs typeface="Arial" charset="0"/>
              </a:rPr>
              <a:t>Organizational Change Management (OCM)</a:t>
            </a:r>
          </a:p>
        </p:txBody>
      </p:sp>
      <p:sp>
        <p:nvSpPr>
          <p:cNvPr id="12" name="AutoShape 34">
            <a:extLst>
              <a:ext uri="{FF2B5EF4-FFF2-40B4-BE49-F238E27FC236}">
                <a16:creationId xmlns:a16="http://schemas.microsoft.com/office/drawing/2014/main" id="{EA3BC15C-A279-43BA-8F12-9822F9A73FB0}"/>
              </a:ext>
            </a:extLst>
          </p:cNvPr>
          <p:cNvSpPr>
            <a:spLocks noChangeArrowheads="1"/>
          </p:cNvSpPr>
          <p:nvPr/>
        </p:nvSpPr>
        <p:spPr bwMode="auto">
          <a:xfrm>
            <a:off x="441853" y="1609008"/>
            <a:ext cx="4754880" cy="140409"/>
          </a:xfrm>
          <a:prstGeom prst="chevron">
            <a:avLst>
              <a:gd name="adj" fmla="val 29875"/>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anchor="ctr"/>
          <a:lstStyle/>
          <a:p>
            <a:pPr algn="ctr" fontAlgn="base">
              <a:spcBef>
                <a:spcPct val="0"/>
              </a:spcBef>
              <a:spcAft>
                <a:spcPct val="0"/>
              </a:spcAft>
            </a:pPr>
            <a:r>
              <a:rPr lang="en-US" sz="700" b="1">
                <a:solidFill>
                  <a:srgbClr val="FFFFFF"/>
                </a:solidFill>
                <a:latin typeface="Proxima Nova" panose="020B0604020202020204" charset="0"/>
                <a:ea typeface="ＭＳ Ｐゴシック" charset="-128"/>
                <a:cs typeface="Arial" charset="0"/>
              </a:rPr>
              <a:t>Procure to Pay (PTP)</a:t>
            </a:r>
          </a:p>
        </p:txBody>
      </p:sp>
      <p:sp>
        <p:nvSpPr>
          <p:cNvPr id="13" name="Rectangle 12">
            <a:extLst>
              <a:ext uri="{FF2B5EF4-FFF2-40B4-BE49-F238E27FC236}">
                <a16:creationId xmlns:a16="http://schemas.microsoft.com/office/drawing/2014/main" id="{E4F66996-D143-4B09-94D9-23D4FCF42C11}"/>
              </a:ext>
            </a:extLst>
          </p:cNvPr>
          <p:cNvSpPr/>
          <p:nvPr/>
        </p:nvSpPr>
        <p:spPr>
          <a:xfrm>
            <a:off x="571574" y="2333325"/>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Create supplier Master Data</a:t>
            </a:r>
          </a:p>
        </p:txBody>
      </p:sp>
      <p:sp>
        <p:nvSpPr>
          <p:cNvPr id="14" name="Rectangle 13">
            <a:extLst>
              <a:ext uri="{FF2B5EF4-FFF2-40B4-BE49-F238E27FC236}">
                <a16:creationId xmlns:a16="http://schemas.microsoft.com/office/drawing/2014/main" id="{8C286690-C79B-488C-ADCD-90900EC44BCB}"/>
              </a:ext>
            </a:extLst>
          </p:cNvPr>
          <p:cNvSpPr/>
          <p:nvPr/>
        </p:nvSpPr>
        <p:spPr>
          <a:xfrm>
            <a:off x="571574" y="3166011"/>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Merge suppliers</a:t>
            </a:r>
          </a:p>
        </p:txBody>
      </p:sp>
      <p:sp>
        <p:nvSpPr>
          <p:cNvPr id="15" name="Rectangle 14">
            <a:extLst>
              <a:ext uri="{FF2B5EF4-FFF2-40B4-BE49-F238E27FC236}">
                <a16:creationId xmlns:a16="http://schemas.microsoft.com/office/drawing/2014/main" id="{744F73A7-2B08-4C08-A7C0-0053CF51E41C}"/>
              </a:ext>
            </a:extLst>
          </p:cNvPr>
          <p:cNvSpPr/>
          <p:nvPr/>
        </p:nvSpPr>
        <p:spPr>
          <a:xfrm>
            <a:off x="571574" y="3582354"/>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Manage supplier qualification and onboarding </a:t>
            </a:r>
          </a:p>
        </p:txBody>
      </p:sp>
      <p:sp>
        <p:nvSpPr>
          <p:cNvPr id="18" name="Rectangle 17">
            <a:extLst>
              <a:ext uri="{FF2B5EF4-FFF2-40B4-BE49-F238E27FC236}">
                <a16:creationId xmlns:a16="http://schemas.microsoft.com/office/drawing/2014/main" id="{3F24463C-C9F1-4973-AC8D-31F858C8C1BD}"/>
              </a:ext>
            </a:extLst>
          </p:cNvPr>
          <p:cNvSpPr/>
          <p:nvPr/>
        </p:nvSpPr>
        <p:spPr>
          <a:xfrm>
            <a:off x="571574" y="2749668"/>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Maintain supplier Master Data </a:t>
            </a:r>
          </a:p>
        </p:txBody>
      </p:sp>
      <p:sp>
        <p:nvSpPr>
          <p:cNvPr id="19" name="Rectangle 18">
            <a:extLst>
              <a:ext uri="{FF2B5EF4-FFF2-40B4-BE49-F238E27FC236}">
                <a16:creationId xmlns:a16="http://schemas.microsoft.com/office/drawing/2014/main" id="{6E126AAC-7D9E-4E2E-802D-79C1972C231C}"/>
              </a:ext>
            </a:extLst>
          </p:cNvPr>
          <p:cNvSpPr/>
          <p:nvPr/>
        </p:nvSpPr>
        <p:spPr>
          <a:xfrm>
            <a:off x="571574" y="3998697"/>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Manage supplier collaboration</a:t>
            </a:r>
          </a:p>
        </p:txBody>
      </p:sp>
      <p:sp>
        <p:nvSpPr>
          <p:cNvPr id="20" name="Rectangle 19">
            <a:extLst>
              <a:ext uri="{FF2B5EF4-FFF2-40B4-BE49-F238E27FC236}">
                <a16:creationId xmlns:a16="http://schemas.microsoft.com/office/drawing/2014/main" id="{A5A83021-77A5-4885-9E65-E7205975448C}"/>
              </a:ext>
            </a:extLst>
          </p:cNvPr>
          <p:cNvSpPr/>
          <p:nvPr/>
        </p:nvSpPr>
        <p:spPr>
          <a:xfrm>
            <a:off x="1749843" y="1842135"/>
            <a:ext cx="1097280" cy="389885"/>
          </a:xfrm>
          <a:prstGeom prst="rect">
            <a:avLst/>
          </a:prstGeom>
          <a:solidFill>
            <a:srgbClr val="FFFF00"/>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Procure &amp; Receive Materials and Services</a:t>
            </a:r>
          </a:p>
        </p:txBody>
      </p:sp>
      <p:sp>
        <p:nvSpPr>
          <p:cNvPr id="21" name="Rectangle 20">
            <a:extLst>
              <a:ext uri="{FF2B5EF4-FFF2-40B4-BE49-F238E27FC236}">
                <a16:creationId xmlns:a16="http://schemas.microsoft.com/office/drawing/2014/main" id="{C1E31368-89CF-4A35-8A45-067DE34722C4}"/>
              </a:ext>
            </a:extLst>
          </p:cNvPr>
          <p:cNvSpPr/>
          <p:nvPr/>
        </p:nvSpPr>
        <p:spPr>
          <a:xfrm>
            <a:off x="571574" y="1845406"/>
            <a:ext cx="1097280" cy="380400"/>
          </a:xfrm>
          <a:prstGeom prst="rect">
            <a:avLst/>
          </a:prstGeom>
          <a:solidFill>
            <a:srgbClr val="FFFF00"/>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Manage Suppliers</a:t>
            </a:r>
          </a:p>
        </p:txBody>
      </p:sp>
      <p:sp>
        <p:nvSpPr>
          <p:cNvPr id="23" name="Rectangle 22">
            <a:extLst>
              <a:ext uri="{FF2B5EF4-FFF2-40B4-BE49-F238E27FC236}">
                <a16:creationId xmlns:a16="http://schemas.microsoft.com/office/drawing/2014/main" id="{1F512168-ABC0-41E1-94A4-DE2F6D1C7BC8}"/>
              </a:ext>
            </a:extLst>
          </p:cNvPr>
          <p:cNvSpPr/>
          <p:nvPr/>
        </p:nvSpPr>
        <p:spPr>
          <a:xfrm>
            <a:off x="1749843" y="2756326"/>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Approve Purchase Requisitions</a:t>
            </a:r>
          </a:p>
        </p:txBody>
      </p:sp>
      <p:sp>
        <p:nvSpPr>
          <p:cNvPr id="24" name="Rectangle 23">
            <a:extLst>
              <a:ext uri="{FF2B5EF4-FFF2-40B4-BE49-F238E27FC236}">
                <a16:creationId xmlns:a16="http://schemas.microsoft.com/office/drawing/2014/main" id="{5F8093CB-EE61-4570-9370-F64DD6B26265}"/>
              </a:ext>
            </a:extLst>
          </p:cNvPr>
          <p:cNvSpPr/>
          <p:nvPr/>
        </p:nvSpPr>
        <p:spPr>
          <a:xfrm>
            <a:off x="1749843" y="2330242"/>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Create and Maintain Purchase Requisitions</a:t>
            </a:r>
          </a:p>
        </p:txBody>
      </p:sp>
      <p:sp>
        <p:nvSpPr>
          <p:cNvPr id="25" name="Rectangle 24">
            <a:extLst>
              <a:ext uri="{FF2B5EF4-FFF2-40B4-BE49-F238E27FC236}">
                <a16:creationId xmlns:a16="http://schemas.microsoft.com/office/drawing/2014/main" id="{171C05CC-4EAB-4CB9-BA50-8DBC021986DB}"/>
              </a:ext>
            </a:extLst>
          </p:cNvPr>
          <p:cNvSpPr/>
          <p:nvPr/>
        </p:nvSpPr>
        <p:spPr>
          <a:xfrm>
            <a:off x="1749843" y="3181739"/>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Purchase Materials and Services</a:t>
            </a:r>
          </a:p>
        </p:txBody>
      </p:sp>
      <p:sp>
        <p:nvSpPr>
          <p:cNvPr id="26" name="Rectangle 25">
            <a:extLst>
              <a:ext uri="{FF2B5EF4-FFF2-40B4-BE49-F238E27FC236}">
                <a16:creationId xmlns:a16="http://schemas.microsoft.com/office/drawing/2014/main" id="{8C3EE5A9-E37E-4C23-B574-A362350FD979}"/>
              </a:ext>
            </a:extLst>
          </p:cNvPr>
          <p:cNvSpPr/>
          <p:nvPr/>
        </p:nvSpPr>
        <p:spPr>
          <a:xfrm>
            <a:off x="1749843" y="3607152"/>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Manage Purchase Order Change Requests</a:t>
            </a:r>
          </a:p>
        </p:txBody>
      </p:sp>
      <p:sp>
        <p:nvSpPr>
          <p:cNvPr id="38" name="Rectangle 37">
            <a:extLst>
              <a:ext uri="{FF2B5EF4-FFF2-40B4-BE49-F238E27FC236}">
                <a16:creationId xmlns:a16="http://schemas.microsoft.com/office/drawing/2014/main" id="{DC677F10-9909-4728-8EB6-741652F740E3}"/>
              </a:ext>
            </a:extLst>
          </p:cNvPr>
          <p:cNvSpPr/>
          <p:nvPr/>
        </p:nvSpPr>
        <p:spPr>
          <a:xfrm>
            <a:off x="1749843" y="4025739"/>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Receive Materials and Services</a:t>
            </a:r>
          </a:p>
        </p:txBody>
      </p:sp>
      <p:sp>
        <p:nvSpPr>
          <p:cNvPr id="39" name="Left Brace 38">
            <a:extLst>
              <a:ext uri="{FF2B5EF4-FFF2-40B4-BE49-F238E27FC236}">
                <a16:creationId xmlns:a16="http://schemas.microsoft.com/office/drawing/2014/main" id="{696CD6D7-C9A1-4949-B501-7C15EA1629EF}"/>
              </a:ext>
            </a:extLst>
          </p:cNvPr>
          <p:cNvSpPr/>
          <p:nvPr/>
        </p:nvSpPr>
        <p:spPr>
          <a:xfrm>
            <a:off x="219087" y="712940"/>
            <a:ext cx="122415" cy="1099727"/>
          </a:xfrm>
          <a:prstGeom prst="leftBrace">
            <a:avLst/>
          </a:prstGeom>
          <a:ln>
            <a:solidFill>
              <a:schemeClr val="bg1">
                <a:lumMod val="50000"/>
              </a:schemeClr>
            </a:solidFill>
            <a:prstDash val="solid"/>
          </a:ln>
        </p:spPr>
        <p:style>
          <a:lnRef idx="1">
            <a:schemeClr val="dk1"/>
          </a:lnRef>
          <a:fillRef idx="0">
            <a:schemeClr val="dk1"/>
          </a:fillRef>
          <a:effectRef idx="0">
            <a:schemeClr val="dk1"/>
          </a:effectRef>
          <a:fontRef idx="minor">
            <a:schemeClr val="tx1"/>
          </a:fontRef>
        </p:style>
        <p:txBody>
          <a:bodyPr rtlCol="0" anchor="ctr"/>
          <a:lstStyle/>
          <a:p>
            <a:pPr algn="ctr"/>
            <a:endParaRPr lang="en-US" sz="1350">
              <a:latin typeface="Proxima Nova" panose="020B0604020202020204" charset="0"/>
            </a:endParaRPr>
          </a:p>
        </p:txBody>
      </p:sp>
      <p:sp>
        <p:nvSpPr>
          <p:cNvPr id="40" name="TextBox 39">
            <a:extLst>
              <a:ext uri="{FF2B5EF4-FFF2-40B4-BE49-F238E27FC236}">
                <a16:creationId xmlns:a16="http://schemas.microsoft.com/office/drawing/2014/main" id="{4465B245-F6E6-4DDC-8370-E82675BAA915}"/>
              </a:ext>
            </a:extLst>
          </p:cNvPr>
          <p:cNvSpPr txBox="1"/>
          <p:nvPr/>
        </p:nvSpPr>
        <p:spPr>
          <a:xfrm rot="16200000">
            <a:off x="-117339" y="1138055"/>
            <a:ext cx="495649" cy="200055"/>
          </a:xfrm>
          <a:prstGeom prst="rect">
            <a:avLst/>
          </a:prstGeom>
          <a:noFill/>
        </p:spPr>
        <p:txBody>
          <a:bodyPr wrap="none" rtlCol="0">
            <a:spAutoFit/>
          </a:bodyPr>
          <a:lstStyle/>
          <a:p>
            <a:r>
              <a:rPr lang="en-US" sz="700" b="1">
                <a:latin typeface="Proxima Nova" panose="020B0604020202020204" charset="0"/>
              </a:rPr>
              <a:t>Level 0</a:t>
            </a:r>
          </a:p>
        </p:txBody>
      </p:sp>
      <p:sp>
        <p:nvSpPr>
          <p:cNvPr id="41" name="Left Brace 40">
            <a:extLst>
              <a:ext uri="{FF2B5EF4-FFF2-40B4-BE49-F238E27FC236}">
                <a16:creationId xmlns:a16="http://schemas.microsoft.com/office/drawing/2014/main" id="{069278A2-9CE9-4D0A-9D37-1971621BB54E}"/>
              </a:ext>
            </a:extLst>
          </p:cNvPr>
          <p:cNvSpPr/>
          <p:nvPr/>
        </p:nvSpPr>
        <p:spPr>
          <a:xfrm>
            <a:off x="219087" y="1845406"/>
            <a:ext cx="122415" cy="389885"/>
          </a:xfrm>
          <a:prstGeom prst="leftBrace">
            <a:avLst/>
          </a:prstGeom>
          <a:ln>
            <a:solidFill>
              <a:schemeClr val="bg1">
                <a:lumMod val="50000"/>
              </a:schemeClr>
            </a:solidFill>
            <a:prstDash val="solid"/>
          </a:ln>
        </p:spPr>
        <p:style>
          <a:lnRef idx="1">
            <a:schemeClr val="dk1"/>
          </a:lnRef>
          <a:fillRef idx="0">
            <a:schemeClr val="dk1"/>
          </a:fillRef>
          <a:effectRef idx="0">
            <a:schemeClr val="dk1"/>
          </a:effectRef>
          <a:fontRef idx="minor">
            <a:schemeClr val="tx1"/>
          </a:fontRef>
        </p:style>
        <p:txBody>
          <a:bodyPr rtlCol="0" anchor="ctr"/>
          <a:lstStyle/>
          <a:p>
            <a:pPr algn="ctr"/>
            <a:endParaRPr lang="en-US" sz="1350">
              <a:latin typeface="Proxima Nova" panose="020B0604020202020204" charset="0"/>
            </a:endParaRPr>
          </a:p>
        </p:txBody>
      </p:sp>
      <p:sp>
        <p:nvSpPr>
          <p:cNvPr id="43" name="TextBox 42">
            <a:extLst>
              <a:ext uri="{FF2B5EF4-FFF2-40B4-BE49-F238E27FC236}">
                <a16:creationId xmlns:a16="http://schemas.microsoft.com/office/drawing/2014/main" id="{852D7D75-840A-41C0-B31B-882A3EB0F8CA}"/>
              </a:ext>
            </a:extLst>
          </p:cNvPr>
          <p:cNvSpPr txBox="1"/>
          <p:nvPr/>
        </p:nvSpPr>
        <p:spPr>
          <a:xfrm rot="16200000">
            <a:off x="-65784" y="1955048"/>
            <a:ext cx="458780" cy="200055"/>
          </a:xfrm>
          <a:prstGeom prst="rect">
            <a:avLst/>
          </a:prstGeom>
          <a:noFill/>
        </p:spPr>
        <p:txBody>
          <a:bodyPr wrap="none" rtlCol="0">
            <a:spAutoFit/>
          </a:bodyPr>
          <a:lstStyle/>
          <a:p>
            <a:r>
              <a:rPr lang="en-US" sz="700" b="1">
                <a:latin typeface="Proxima Nova" panose="020B0604020202020204" charset="0"/>
              </a:rPr>
              <a:t>Level 1</a:t>
            </a:r>
          </a:p>
        </p:txBody>
      </p:sp>
      <p:sp>
        <p:nvSpPr>
          <p:cNvPr id="44" name="Left Brace 43">
            <a:extLst>
              <a:ext uri="{FF2B5EF4-FFF2-40B4-BE49-F238E27FC236}">
                <a16:creationId xmlns:a16="http://schemas.microsoft.com/office/drawing/2014/main" id="{F49787EA-F4DB-4696-8558-88CAC5A1100F}"/>
              </a:ext>
            </a:extLst>
          </p:cNvPr>
          <p:cNvSpPr/>
          <p:nvPr/>
        </p:nvSpPr>
        <p:spPr>
          <a:xfrm>
            <a:off x="219087" y="2287328"/>
            <a:ext cx="122415" cy="3401101"/>
          </a:xfrm>
          <a:prstGeom prst="leftBrace">
            <a:avLst/>
          </a:prstGeom>
          <a:noFill/>
          <a:ln w="9525">
            <a:solidFill>
              <a:schemeClr val="bg1">
                <a:lumMod val="50000"/>
              </a:schemeClr>
            </a:solidFill>
            <a:prstDash val="solid"/>
          </a:ln>
        </p:spPr>
        <p:style>
          <a:lnRef idx="1">
            <a:schemeClr val="dk1"/>
          </a:lnRef>
          <a:fillRef idx="0">
            <a:schemeClr val="dk1"/>
          </a:fillRef>
          <a:effectRef idx="0">
            <a:schemeClr val="dk1"/>
          </a:effectRef>
          <a:fontRef idx="minor">
            <a:schemeClr val="tx1"/>
          </a:fontRef>
        </p:style>
        <p:txBody>
          <a:bodyPr rtlCol="0" anchor="ctr"/>
          <a:lstStyle/>
          <a:p>
            <a:pPr algn="ctr"/>
            <a:endParaRPr lang="en-US" sz="1350">
              <a:latin typeface="Proxima Nova" panose="020B0604020202020204" charset="0"/>
            </a:endParaRPr>
          </a:p>
        </p:txBody>
      </p:sp>
      <p:sp>
        <p:nvSpPr>
          <p:cNvPr id="45" name="TextBox 44">
            <a:extLst>
              <a:ext uri="{FF2B5EF4-FFF2-40B4-BE49-F238E27FC236}">
                <a16:creationId xmlns:a16="http://schemas.microsoft.com/office/drawing/2014/main" id="{953C7728-E189-40E8-8D0C-6F23D51BC8DE}"/>
              </a:ext>
            </a:extLst>
          </p:cNvPr>
          <p:cNvSpPr txBox="1"/>
          <p:nvPr/>
        </p:nvSpPr>
        <p:spPr>
          <a:xfrm rot="16200000">
            <a:off x="-185575" y="3821627"/>
            <a:ext cx="641266" cy="200055"/>
          </a:xfrm>
          <a:prstGeom prst="rect">
            <a:avLst/>
          </a:prstGeom>
          <a:noFill/>
        </p:spPr>
        <p:txBody>
          <a:bodyPr wrap="square" rtlCol="0">
            <a:spAutoFit/>
          </a:bodyPr>
          <a:lstStyle/>
          <a:p>
            <a:r>
              <a:rPr lang="en-US" sz="700" b="1">
                <a:latin typeface="Proxima Nova" panose="020B0604020202020204" charset="0"/>
              </a:rPr>
              <a:t>Level 2</a:t>
            </a:r>
          </a:p>
        </p:txBody>
      </p:sp>
      <p:sp>
        <p:nvSpPr>
          <p:cNvPr id="46" name="AutoShape 34">
            <a:extLst>
              <a:ext uri="{FF2B5EF4-FFF2-40B4-BE49-F238E27FC236}">
                <a16:creationId xmlns:a16="http://schemas.microsoft.com/office/drawing/2014/main" id="{9B440565-CAA1-4EAB-8BC0-B2A62462D700}"/>
              </a:ext>
            </a:extLst>
          </p:cNvPr>
          <p:cNvSpPr>
            <a:spLocks noChangeArrowheads="1"/>
          </p:cNvSpPr>
          <p:nvPr/>
        </p:nvSpPr>
        <p:spPr bwMode="auto">
          <a:xfrm>
            <a:off x="7572372" y="1602914"/>
            <a:ext cx="4297680" cy="157662"/>
          </a:xfrm>
          <a:prstGeom prst="chevron">
            <a:avLst>
              <a:gd name="adj" fmla="val 29875"/>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anchor="ctr"/>
          <a:lstStyle/>
          <a:p>
            <a:pPr algn="ctr" fontAlgn="base">
              <a:spcBef>
                <a:spcPct val="0"/>
              </a:spcBef>
              <a:spcAft>
                <a:spcPct val="0"/>
              </a:spcAft>
            </a:pPr>
            <a:r>
              <a:rPr lang="en-US" sz="700" b="1">
                <a:solidFill>
                  <a:srgbClr val="FFFFFF"/>
                </a:solidFill>
                <a:latin typeface="Proxima Nova" panose="020B0604020202020204" charset="0"/>
                <a:ea typeface="ＭＳ Ｐゴシック" charset="-128"/>
                <a:cs typeface="Arial" charset="0"/>
              </a:rPr>
              <a:t>Record to Report (RTR)</a:t>
            </a:r>
          </a:p>
        </p:txBody>
      </p:sp>
      <p:sp>
        <p:nvSpPr>
          <p:cNvPr id="47" name="Rectangle 46">
            <a:extLst>
              <a:ext uri="{FF2B5EF4-FFF2-40B4-BE49-F238E27FC236}">
                <a16:creationId xmlns:a16="http://schemas.microsoft.com/office/drawing/2014/main" id="{79EEB580-F4B4-437A-8FB9-A4F91D7DC50B}"/>
              </a:ext>
            </a:extLst>
          </p:cNvPr>
          <p:cNvSpPr/>
          <p:nvPr/>
        </p:nvSpPr>
        <p:spPr>
          <a:xfrm>
            <a:off x="7596790" y="1824992"/>
            <a:ext cx="1097280" cy="380400"/>
          </a:xfrm>
          <a:prstGeom prst="rect">
            <a:avLst/>
          </a:prstGeom>
          <a:solidFill>
            <a:srgbClr val="FFFF00"/>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Perform GL Transaction Processing</a:t>
            </a:r>
          </a:p>
        </p:txBody>
      </p:sp>
      <p:sp>
        <p:nvSpPr>
          <p:cNvPr id="48" name="Rectangle 47">
            <a:extLst>
              <a:ext uri="{FF2B5EF4-FFF2-40B4-BE49-F238E27FC236}">
                <a16:creationId xmlns:a16="http://schemas.microsoft.com/office/drawing/2014/main" id="{FA325372-41DC-4B53-AC08-B546E5158763}"/>
              </a:ext>
            </a:extLst>
          </p:cNvPr>
          <p:cNvSpPr/>
          <p:nvPr/>
        </p:nvSpPr>
        <p:spPr>
          <a:xfrm>
            <a:off x="9881124" y="1824992"/>
            <a:ext cx="1097280" cy="380400"/>
          </a:xfrm>
          <a:prstGeom prst="rect">
            <a:avLst/>
          </a:prstGeom>
          <a:solidFill>
            <a:srgbClr val="FFFF00"/>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Manage Cash</a:t>
            </a:r>
          </a:p>
        </p:txBody>
      </p:sp>
      <p:sp>
        <p:nvSpPr>
          <p:cNvPr id="49" name="Rectangle 48">
            <a:extLst>
              <a:ext uri="{FF2B5EF4-FFF2-40B4-BE49-F238E27FC236}">
                <a16:creationId xmlns:a16="http://schemas.microsoft.com/office/drawing/2014/main" id="{F57377D1-F593-4C96-B446-4F71F39A8EC0}"/>
              </a:ext>
            </a:extLst>
          </p:cNvPr>
          <p:cNvSpPr/>
          <p:nvPr/>
        </p:nvSpPr>
        <p:spPr>
          <a:xfrm>
            <a:off x="9881124" y="2318568"/>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Reconcile Bank Statements</a:t>
            </a:r>
          </a:p>
        </p:txBody>
      </p:sp>
      <p:sp>
        <p:nvSpPr>
          <p:cNvPr id="50" name="Rectangle 49">
            <a:extLst>
              <a:ext uri="{FF2B5EF4-FFF2-40B4-BE49-F238E27FC236}">
                <a16:creationId xmlns:a16="http://schemas.microsoft.com/office/drawing/2014/main" id="{A70BD3CB-158F-4054-A0D7-93C7129F2854}"/>
              </a:ext>
            </a:extLst>
          </p:cNvPr>
          <p:cNvSpPr/>
          <p:nvPr/>
        </p:nvSpPr>
        <p:spPr>
          <a:xfrm>
            <a:off x="11021949" y="1824992"/>
            <a:ext cx="1097280" cy="380400"/>
          </a:xfrm>
          <a:prstGeom prst="rect">
            <a:avLst/>
          </a:prstGeom>
          <a:solidFill>
            <a:srgbClr val="FFFF00"/>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Process Intercompany</a:t>
            </a:r>
          </a:p>
        </p:txBody>
      </p:sp>
      <p:sp>
        <p:nvSpPr>
          <p:cNvPr id="51" name="Rectangle 50">
            <a:extLst>
              <a:ext uri="{FF2B5EF4-FFF2-40B4-BE49-F238E27FC236}">
                <a16:creationId xmlns:a16="http://schemas.microsoft.com/office/drawing/2014/main" id="{4B4CD1C5-71A9-4DCB-BBF2-8C48EAF90891}"/>
              </a:ext>
            </a:extLst>
          </p:cNvPr>
          <p:cNvSpPr/>
          <p:nvPr/>
        </p:nvSpPr>
        <p:spPr>
          <a:xfrm>
            <a:off x="11021949" y="2313997"/>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Process IC Transactions</a:t>
            </a:r>
          </a:p>
        </p:txBody>
      </p:sp>
      <p:sp>
        <p:nvSpPr>
          <p:cNvPr id="52" name="Rectangle 51">
            <a:extLst>
              <a:ext uri="{FF2B5EF4-FFF2-40B4-BE49-F238E27FC236}">
                <a16:creationId xmlns:a16="http://schemas.microsoft.com/office/drawing/2014/main" id="{93898BC8-90C6-4A28-985C-6057226998A3}"/>
              </a:ext>
            </a:extLst>
          </p:cNvPr>
          <p:cNvSpPr/>
          <p:nvPr/>
        </p:nvSpPr>
        <p:spPr>
          <a:xfrm>
            <a:off x="11021949" y="2699391"/>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Net / Settle IC Accounts</a:t>
            </a:r>
          </a:p>
        </p:txBody>
      </p:sp>
      <p:sp>
        <p:nvSpPr>
          <p:cNvPr id="53" name="AutoShape 34">
            <a:extLst>
              <a:ext uri="{FF2B5EF4-FFF2-40B4-BE49-F238E27FC236}">
                <a16:creationId xmlns:a16="http://schemas.microsoft.com/office/drawing/2014/main" id="{04B8BB9B-1C65-4998-808E-C81E15C29A34}"/>
              </a:ext>
            </a:extLst>
          </p:cNvPr>
          <p:cNvSpPr>
            <a:spLocks noChangeArrowheads="1"/>
          </p:cNvSpPr>
          <p:nvPr/>
        </p:nvSpPr>
        <p:spPr bwMode="auto">
          <a:xfrm>
            <a:off x="5241553" y="1603104"/>
            <a:ext cx="2286000" cy="157662"/>
          </a:xfrm>
          <a:prstGeom prst="chevron">
            <a:avLst>
              <a:gd name="adj" fmla="val 29875"/>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anchor="ctr"/>
          <a:lstStyle/>
          <a:p>
            <a:pPr algn="ctr" fontAlgn="base">
              <a:spcBef>
                <a:spcPct val="0"/>
              </a:spcBef>
              <a:spcAft>
                <a:spcPct val="0"/>
              </a:spcAft>
            </a:pPr>
            <a:r>
              <a:rPr lang="en-US" sz="700" b="1">
                <a:solidFill>
                  <a:srgbClr val="FFFFFF"/>
                </a:solidFill>
                <a:latin typeface="Proxima Nova" panose="020B0604020202020204" charset="0"/>
                <a:ea typeface="ＭＳ Ｐゴシック" charset="-128"/>
                <a:cs typeface="Arial" charset="0"/>
              </a:rPr>
              <a:t>Order to Cash (OTC)</a:t>
            </a:r>
          </a:p>
        </p:txBody>
      </p:sp>
      <p:sp>
        <p:nvSpPr>
          <p:cNvPr id="54" name="Rectangle 53">
            <a:extLst>
              <a:ext uri="{FF2B5EF4-FFF2-40B4-BE49-F238E27FC236}">
                <a16:creationId xmlns:a16="http://schemas.microsoft.com/office/drawing/2014/main" id="{8164E3E8-1111-4F68-964F-BA6799EE728C}"/>
              </a:ext>
            </a:extLst>
          </p:cNvPr>
          <p:cNvSpPr/>
          <p:nvPr/>
        </p:nvSpPr>
        <p:spPr>
          <a:xfrm>
            <a:off x="6422524" y="1830076"/>
            <a:ext cx="1097280" cy="380401"/>
          </a:xfrm>
          <a:prstGeom prst="rect">
            <a:avLst/>
          </a:prstGeom>
          <a:solidFill>
            <a:srgbClr val="FFFF00"/>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Manage Receivables</a:t>
            </a:r>
          </a:p>
        </p:txBody>
      </p:sp>
      <p:sp>
        <p:nvSpPr>
          <p:cNvPr id="55" name="Rectangle 54">
            <a:extLst>
              <a:ext uri="{FF2B5EF4-FFF2-40B4-BE49-F238E27FC236}">
                <a16:creationId xmlns:a16="http://schemas.microsoft.com/office/drawing/2014/main" id="{C4A4147E-CB3C-4AD6-BB43-BAB336951877}"/>
              </a:ext>
            </a:extLst>
          </p:cNvPr>
          <p:cNvSpPr/>
          <p:nvPr/>
        </p:nvSpPr>
        <p:spPr>
          <a:xfrm>
            <a:off x="5267997" y="1841346"/>
            <a:ext cx="1097280" cy="380400"/>
          </a:xfrm>
          <a:prstGeom prst="rect">
            <a:avLst/>
          </a:prstGeom>
          <a:solidFill>
            <a:srgbClr val="FFFF00"/>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Manage Customers</a:t>
            </a:r>
          </a:p>
        </p:txBody>
      </p:sp>
      <p:sp>
        <p:nvSpPr>
          <p:cNvPr id="56" name="Rectangle 55">
            <a:extLst>
              <a:ext uri="{FF2B5EF4-FFF2-40B4-BE49-F238E27FC236}">
                <a16:creationId xmlns:a16="http://schemas.microsoft.com/office/drawing/2014/main" id="{CCC79B6B-FAC2-456C-B2C1-54FF57DEBB14}"/>
              </a:ext>
            </a:extLst>
          </p:cNvPr>
          <p:cNvSpPr/>
          <p:nvPr/>
        </p:nvSpPr>
        <p:spPr>
          <a:xfrm>
            <a:off x="5267997" y="2336539"/>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Create and Maintain Customers</a:t>
            </a:r>
          </a:p>
        </p:txBody>
      </p:sp>
      <p:sp>
        <p:nvSpPr>
          <p:cNvPr id="61" name="Rectangle 60">
            <a:extLst>
              <a:ext uri="{FF2B5EF4-FFF2-40B4-BE49-F238E27FC236}">
                <a16:creationId xmlns:a16="http://schemas.microsoft.com/office/drawing/2014/main" id="{7AECBB69-5BDB-4AA1-B381-B517A0F29B71}"/>
              </a:ext>
            </a:extLst>
          </p:cNvPr>
          <p:cNvSpPr/>
          <p:nvPr/>
        </p:nvSpPr>
        <p:spPr>
          <a:xfrm>
            <a:off x="6422524" y="2770131"/>
            <a:ext cx="1097280" cy="318869"/>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Manage Collections</a:t>
            </a:r>
          </a:p>
        </p:txBody>
      </p:sp>
      <p:sp>
        <p:nvSpPr>
          <p:cNvPr id="62" name="Rectangle 61">
            <a:extLst>
              <a:ext uri="{FF2B5EF4-FFF2-40B4-BE49-F238E27FC236}">
                <a16:creationId xmlns:a16="http://schemas.microsoft.com/office/drawing/2014/main" id="{9F18DBE1-C6E1-4CFA-B46C-B06A826D86EB}"/>
              </a:ext>
            </a:extLst>
          </p:cNvPr>
          <p:cNvSpPr/>
          <p:nvPr/>
        </p:nvSpPr>
        <p:spPr>
          <a:xfrm>
            <a:off x="6422524" y="3206857"/>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Invoice Customers</a:t>
            </a:r>
          </a:p>
        </p:txBody>
      </p:sp>
      <p:sp>
        <p:nvSpPr>
          <p:cNvPr id="63" name="Rectangle 62">
            <a:extLst>
              <a:ext uri="{FF2B5EF4-FFF2-40B4-BE49-F238E27FC236}">
                <a16:creationId xmlns:a16="http://schemas.microsoft.com/office/drawing/2014/main" id="{936DCDBE-333D-49A5-B304-C9140F1FAD29}"/>
              </a:ext>
            </a:extLst>
          </p:cNvPr>
          <p:cNvSpPr/>
          <p:nvPr/>
        </p:nvSpPr>
        <p:spPr>
          <a:xfrm>
            <a:off x="6422524" y="4528222"/>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Manage Disputes</a:t>
            </a:r>
          </a:p>
        </p:txBody>
      </p:sp>
      <p:sp>
        <p:nvSpPr>
          <p:cNvPr id="64" name="Rectangle 63">
            <a:extLst>
              <a:ext uri="{FF2B5EF4-FFF2-40B4-BE49-F238E27FC236}">
                <a16:creationId xmlns:a16="http://schemas.microsoft.com/office/drawing/2014/main" id="{5E75879E-6DB6-4278-8F6F-EC3E5D243405}"/>
              </a:ext>
            </a:extLst>
          </p:cNvPr>
          <p:cNvSpPr/>
          <p:nvPr/>
        </p:nvSpPr>
        <p:spPr>
          <a:xfrm>
            <a:off x="6422524" y="4087767"/>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Perform AR Period-End Closing</a:t>
            </a:r>
          </a:p>
        </p:txBody>
      </p:sp>
      <p:sp>
        <p:nvSpPr>
          <p:cNvPr id="65" name="Rectangle 64">
            <a:extLst>
              <a:ext uri="{FF2B5EF4-FFF2-40B4-BE49-F238E27FC236}">
                <a16:creationId xmlns:a16="http://schemas.microsoft.com/office/drawing/2014/main" id="{09BFD379-BCA4-4652-AE18-58449F861895}"/>
              </a:ext>
            </a:extLst>
          </p:cNvPr>
          <p:cNvSpPr/>
          <p:nvPr/>
        </p:nvSpPr>
        <p:spPr>
          <a:xfrm>
            <a:off x="6422524" y="2329676"/>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Process Receipts</a:t>
            </a:r>
          </a:p>
        </p:txBody>
      </p:sp>
      <p:sp>
        <p:nvSpPr>
          <p:cNvPr id="66" name="Rectangle 65">
            <a:extLst>
              <a:ext uri="{FF2B5EF4-FFF2-40B4-BE49-F238E27FC236}">
                <a16:creationId xmlns:a16="http://schemas.microsoft.com/office/drawing/2014/main" id="{EB618FD0-EEAF-43C5-83EB-75107C78B5B5}"/>
              </a:ext>
            </a:extLst>
          </p:cNvPr>
          <p:cNvSpPr/>
          <p:nvPr/>
        </p:nvSpPr>
        <p:spPr>
          <a:xfrm>
            <a:off x="6422524" y="3647312"/>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Manage AR Inter-company Invoices</a:t>
            </a:r>
          </a:p>
        </p:txBody>
      </p:sp>
      <p:sp>
        <p:nvSpPr>
          <p:cNvPr id="71" name="Rectangle 70">
            <a:extLst>
              <a:ext uri="{FF2B5EF4-FFF2-40B4-BE49-F238E27FC236}">
                <a16:creationId xmlns:a16="http://schemas.microsoft.com/office/drawing/2014/main" id="{A4DBD121-94A5-4325-907F-78F0FFB39932}"/>
              </a:ext>
            </a:extLst>
          </p:cNvPr>
          <p:cNvSpPr/>
          <p:nvPr/>
        </p:nvSpPr>
        <p:spPr>
          <a:xfrm>
            <a:off x="7596790" y="2313997"/>
            <a:ext cx="1097280" cy="346525"/>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latin typeface="Proxima Nova" panose="020B0604020202020204" charset="0"/>
              </a:rPr>
              <a:t>Perform Transaction Processing - Process Interfaced Journal Entries</a:t>
            </a:r>
          </a:p>
        </p:txBody>
      </p:sp>
      <p:sp>
        <p:nvSpPr>
          <p:cNvPr id="72" name="Rectangle 71">
            <a:extLst>
              <a:ext uri="{FF2B5EF4-FFF2-40B4-BE49-F238E27FC236}">
                <a16:creationId xmlns:a16="http://schemas.microsoft.com/office/drawing/2014/main" id="{DFABC673-3CFB-47E1-82F1-B68781144B27}"/>
              </a:ext>
            </a:extLst>
          </p:cNvPr>
          <p:cNvSpPr/>
          <p:nvPr/>
        </p:nvSpPr>
        <p:spPr>
          <a:xfrm>
            <a:off x="7596790" y="3085808"/>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latin typeface="Proxima Nova" panose="020B0604020202020204" charset="0"/>
              </a:rPr>
              <a:t>Perform Transaction Processing - Process Recurring Journal Entries</a:t>
            </a:r>
          </a:p>
        </p:txBody>
      </p:sp>
      <p:sp>
        <p:nvSpPr>
          <p:cNvPr id="73" name="Rectangle 72">
            <a:extLst>
              <a:ext uri="{FF2B5EF4-FFF2-40B4-BE49-F238E27FC236}">
                <a16:creationId xmlns:a16="http://schemas.microsoft.com/office/drawing/2014/main" id="{90D08951-3A79-4B0D-A78F-BB205FE7BCF9}"/>
              </a:ext>
            </a:extLst>
          </p:cNvPr>
          <p:cNvSpPr/>
          <p:nvPr/>
        </p:nvSpPr>
        <p:spPr>
          <a:xfrm>
            <a:off x="7596790" y="3833692"/>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latin typeface="Proxima Nova" panose="020B0604020202020204" charset="0"/>
              </a:rPr>
              <a:t>Manage the General Ledger - Maintain Chart of Accounts</a:t>
            </a:r>
          </a:p>
        </p:txBody>
      </p:sp>
      <p:sp>
        <p:nvSpPr>
          <p:cNvPr id="74" name="Rectangle 73">
            <a:extLst>
              <a:ext uri="{FF2B5EF4-FFF2-40B4-BE49-F238E27FC236}">
                <a16:creationId xmlns:a16="http://schemas.microsoft.com/office/drawing/2014/main" id="{33715D56-65EF-4C71-A1BF-039EDEF2A6C1}"/>
              </a:ext>
            </a:extLst>
          </p:cNvPr>
          <p:cNvSpPr/>
          <p:nvPr/>
        </p:nvSpPr>
        <p:spPr>
          <a:xfrm>
            <a:off x="7596790" y="3459750"/>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latin typeface="Proxima Nova" panose="020B0604020202020204" charset="0"/>
              </a:rPr>
              <a:t>Perform Transaction Processing - Process Reversing Journal Entries</a:t>
            </a:r>
          </a:p>
        </p:txBody>
      </p:sp>
      <p:sp>
        <p:nvSpPr>
          <p:cNvPr id="75" name="Rectangle 74">
            <a:extLst>
              <a:ext uri="{FF2B5EF4-FFF2-40B4-BE49-F238E27FC236}">
                <a16:creationId xmlns:a16="http://schemas.microsoft.com/office/drawing/2014/main" id="{C13C0CAA-92A5-4DD9-93EF-687EFE680469}"/>
              </a:ext>
            </a:extLst>
          </p:cNvPr>
          <p:cNvSpPr/>
          <p:nvPr/>
        </p:nvSpPr>
        <p:spPr>
          <a:xfrm>
            <a:off x="7596790" y="4207634"/>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latin typeface="Proxima Nova" panose="020B0604020202020204" charset="0"/>
              </a:rPr>
              <a:t>Manage the General Ledger - Maintain Currency and Associated Rates</a:t>
            </a:r>
          </a:p>
        </p:txBody>
      </p:sp>
      <p:sp>
        <p:nvSpPr>
          <p:cNvPr id="76" name="Rectangle 75">
            <a:extLst>
              <a:ext uri="{FF2B5EF4-FFF2-40B4-BE49-F238E27FC236}">
                <a16:creationId xmlns:a16="http://schemas.microsoft.com/office/drawing/2014/main" id="{C41A8DE0-8A5B-4FE5-9182-1947AD5B2ACB}"/>
              </a:ext>
            </a:extLst>
          </p:cNvPr>
          <p:cNvSpPr/>
          <p:nvPr/>
        </p:nvSpPr>
        <p:spPr>
          <a:xfrm>
            <a:off x="7596790" y="4581576"/>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latin typeface="Proxima Nova" panose="020B0604020202020204" charset="0"/>
              </a:rPr>
              <a:t>Manage the General Ledger - Approve and Post Journal Entries</a:t>
            </a:r>
          </a:p>
        </p:txBody>
      </p:sp>
      <p:sp>
        <p:nvSpPr>
          <p:cNvPr id="77" name="Rectangle 76">
            <a:extLst>
              <a:ext uri="{FF2B5EF4-FFF2-40B4-BE49-F238E27FC236}">
                <a16:creationId xmlns:a16="http://schemas.microsoft.com/office/drawing/2014/main" id="{9D661ABD-0D91-4C02-AA9B-66C3E2C18151}"/>
              </a:ext>
            </a:extLst>
          </p:cNvPr>
          <p:cNvSpPr/>
          <p:nvPr/>
        </p:nvSpPr>
        <p:spPr>
          <a:xfrm>
            <a:off x="7596790" y="5329460"/>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latin typeface="Proxima Nova" panose="020B0604020202020204" charset="0"/>
              </a:rPr>
              <a:t>Perform Closing - Perform Allocations</a:t>
            </a:r>
          </a:p>
        </p:txBody>
      </p:sp>
      <p:sp>
        <p:nvSpPr>
          <p:cNvPr id="78" name="Rectangle 77">
            <a:extLst>
              <a:ext uri="{FF2B5EF4-FFF2-40B4-BE49-F238E27FC236}">
                <a16:creationId xmlns:a16="http://schemas.microsoft.com/office/drawing/2014/main" id="{4E57FD72-F155-4D5B-8FC5-B84B2EA3A1F6}"/>
              </a:ext>
            </a:extLst>
          </p:cNvPr>
          <p:cNvSpPr/>
          <p:nvPr/>
        </p:nvSpPr>
        <p:spPr>
          <a:xfrm>
            <a:off x="7596790" y="5703402"/>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latin typeface="Proxima Nova" panose="020B0604020202020204" charset="0"/>
              </a:rPr>
              <a:t>Perform GL Period-End Closing</a:t>
            </a:r>
          </a:p>
        </p:txBody>
      </p:sp>
      <p:sp>
        <p:nvSpPr>
          <p:cNvPr id="79" name="Rectangle 78">
            <a:extLst>
              <a:ext uri="{FF2B5EF4-FFF2-40B4-BE49-F238E27FC236}">
                <a16:creationId xmlns:a16="http://schemas.microsoft.com/office/drawing/2014/main" id="{2A7F2940-CCC4-4139-8544-DAFF44647AD7}"/>
              </a:ext>
            </a:extLst>
          </p:cNvPr>
          <p:cNvSpPr/>
          <p:nvPr/>
        </p:nvSpPr>
        <p:spPr>
          <a:xfrm>
            <a:off x="7596790" y="4955518"/>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latin typeface="Proxima Nova" panose="020B0604020202020204" charset="0"/>
              </a:rPr>
              <a:t>Perform Closing - Perform Revaluations</a:t>
            </a:r>
          </a:p>
        </p:txBody>
      </p:sp>
      <p:sp>
        <p:nvSpPr>
          <p:cNvPr id="80" name="Rectangle 79">
            <a:extLst>
              <a:ext uri="{FF2B5EF4-FFF2-40B4-BE49-F238E27FC236}">
                <a16:creationId xmlns:a16="http://schemas.microsoft.com/office/drawing/2014/main" id="{53D0BD0B-FCE2-4D01-878D-FE1BEC87807E}"/>
              </a:ext>
            </a:extLst>
          </p:cNvPr>
          <p:cNvSpPr/>
          <p:nvPr/>
        </p:nvSpPr>
        <p:spPr>
          <a:xfrm>
            <a:off x="7596790" y="2711866"/>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latin typeface="Proxima Nova" panose="020B0604020202020204" charset="0"/>
              </a:rPr>
              <a:t>Process Manual Journal Entries - Monetary and Statistical</a:t>
            </a:r>
          </a:p>
        </p:txBody>
      </p:sp>
      <p:sp>
        <p:nvSpPr>
          <p:cNvPr id="81" name="Rectangle 80">
            <a:extLst>
              <a:ext uri="{FF2B5EF4-FFF2-40B4-BE49-F238E27FC236}">
                <a16:creationId xmlns:a16="http://schemas.microsoft.com/office/drawing/2014/main" id="{28E24B03-341C-4AB3-8F83-FC6804669727}"/>
              </a:ext>
            </a:extLst>
          </p:cNvPr>
          <p:cNvSpPr/>
          <p:nvPr/>
        </p:nvSpPr>
        <p:spPr>
          <a:xfrm>
            <a:off x="6422524" y="4968674"/>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Recognize Revenue</a:t>
            </a:r>
          </a:p>
        </p:txBody>
      </p:sp>
      <p:sp>
        <p:nvSpPr>
          <p:cNvPr id="83" name="Rectangle 82">
            <a:extLst>
              <a:ext uri="{FF2B5EF4-FFF2-40B4-BE49-F238E27FC236}">
                <a16:creationId xmlns:a16="http://schemas.microsoft.com/office/drawing/2014/main" id="{332FEE0B-0781-4A01-8E65-69A889A93591}"/>
              </a:ext>
            </a:extLst>
          </p:cNvPr>
          <p:cNvSpPr/>
          <p:nvPr/>
        </p:nvSpPr>
        <p:spPr>
          <a:xfrm>
            <a:off x="2931032" y="1838075"/>
            <a:ext cx="1097280" cy="389885"/>
          </a:xfrm>
          <a:prstGeom prst="rect">
            <a:avLst/>
          </a:prstGeom>
          <a:solidFill>
            <a:srgbClr val="FFFF00"/>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Setup and Maintain Employee Record and Approvals</a:t>
            </a:r>
          </a:p>
        </p:txBody>
      </p:sp>
      <p:sp>
        <p:nvSpPr>
          <p:cNvPr id="84" name="Rectangle 83">
            <a:extLst>
              <a:ext uri="{FF2B5EF4-FFF2-40B4-BE49-F238E27FC236}">
                <a16:creationId xmlns:a16="http://schemas.microsoft.com/office/drawing/2014/main" id="{3C0214A8-4363-415A-8FBA-54B189B9340B}"/>
              </a:ext>
            </a:extLst>
          </p:cNvPr>
          <p:cNvSpPr/>
          <p:nvPr/>
        </p:nvSpPr>
        <p:spPr>
          <a:xfrm>
            <a:off x="2931032" y="2752266"/>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Setup and Maintain Approvals</a:t>
            </a:r>
          </a:p>
        </p:txBody>
      </p:sp>
      <p:sp>
        <p:nvSpPr>
          <p:cNvPr id="85" name="Rectangle 84">
            <a:extLst>
              <a:ext uri="{FF2B5EF4-FFF2-40B4-BE49-F238E27FC236}">
                <a16:creationId xmlns:a16="http://schemas.microsoft.com/office/drawing/2014/main" id="{942A7ED7-4BDD-4F8B-AF33-E0B83C258273}"/>
              </a:ext>
            </a:extLst>
          </p:cNvPr>
          <p:cNvSpPr/>
          <p:nvPr/>
        </p:nvSpPr>
        <p:spPr>
          <a:xfrm>
            <a:off x="2931032" y="2326182"/>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Setup Employee Records</a:t>
            </a:r>
          </a:p>
        </p:txBody>
      </p:sp>
      <p:sp>
        <p:nvSpPr>
          <p:cNvPr id="89" name="Rectangle 88">
            <a:extLst>
              <a:ext uri="{FF2B5EF4-FFF2-40B4-BE49-F238E27FC236}">
                <a16:creationId xmlns:a16="http://schemas.microsoft.com/office/drawing/2014/main" id="{E9478EA0-054F-4635-97C9-20A88073362C}"/>
              </a:ext>
            </a:extLst>
          </p:cNvPr>
          <p:cNvSpPr/>
          <p:nvPr/>
        </p:nvSpPr>
        <p:spPr>
          <a:xfrm>
            <a:off x="4076058" y="1836005"/>
            <a:ext cx="1097280" cy="389885"/>
          </a:xfrm>
          <a:prstGeom prst="rect">
            <a:avLst/>
          </a:prstGeom>
          <a:solidFill>
            <a:srgbClr val="FFFF00"/>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Pay for Materials and Services</a:t>
            </a:r>
          </a:p>
        </p:txBody>
      </p:sp>
      <p:sp>
        <p:nvSpPr>
          <p:cNvPr id="90" name="Rectangle 89">
            <a:extLst>
              <a:ext uri="{FF2B5EF4-FFF2-40B4-BE49-F238E27FC236}">
                <a16:creationId xmlns:a16="http://schemas.microsoft.com/office/drawing/2014/main" id="{AF03032F-5346-4EA2-9D76-4843F68D62B6}"/>
              </a:ext>
            </a:extLst>
          </p:cNvPr>
          <p:cNvSpPr/>
          <p:nvPr/>
        </p:nvSpPr>
        <p:spPr>
          <a:xfrm>
            <a:off x="4076058" y="2750196"/>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Process Supplier non-PO Invoices</a:t>
            </a:r>
          </a:p>
        </p:txBody>
      </p:sp>
      <p:sp>
        <p:nvSpPr>
          <p:cNvPr id="91" name="Rectangle 90">
            <a:extLst>
              <a:ext uri="{FF2B5EF4-FFF2-40B4-BE49-F238E27FC236}">
                <a16:creationId xmlns:a16="http://schemas.microsoft.com/office/drawing/2014/main" id="{B56A8C77-B220-4CBC-8504-B545D9DFBF03}"/>
              </a:ext>
            </a:extLst>
          </p:cNvPr>
          <p:cNvSpPr/>
          <p:nvPr/>
        </p:nvSpPr>
        <p:spPr>
          <a:xfrm>
            <a:off x="4076058" y="2324112"/>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Process Supplier PO Invoices</a:t>
            </a:r>
          </a:p>
        </p:txBody>
      </p:sp>
      <p:sp>
        <p:nvSpPr>
          <p:cNvPr id="92" name="Rectangle 91">
            <a:extLst>
              <a:ext uri="{FF2B5EF4-FFF2-40B4-BE49-F238E27FC236}">
                <a16:creationId xmlns:a16="http://schemas.microsoft.com/office/drawing/2014/main" id="{03DEACE6-9A15-4E48-92CF-03482F6A6379}"/>
              </a:ext>
            </a:extLst>
          </p:cNvPr>
          <p:cNvSpPr/>
          <p:nvPr/>
        </p:nvSpPr>
        <p:spPr>
          <a:xfrm>
            <a:off x="4076058" y="3175609"/>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Manage invoice holds</a:t>
            </a:r>
          </a:p>
        </p:txBody>
      </p:sp>
      <p:sp>
        <p:nvSpPr>
          <p:cNvPr id="93" name="Rectangle 92">
            <a:extLst>
              <a:ext uri="{FF2B5EF4-FFF2-40B4-BE49-F238E27FC236}">
                <a16:creationId xmlns:a16="http://schemas.microsoft.com/office/drawing/2014/main" id="{8BF744F0-9D4B-4C4B-A3C5-7C78673A59BB}"/>
              </a:ext>
            </a:extLst>
          </p:cNvPr>
          <p:cNvSpPr/>
          <p:nvPr/>
        </p:nvSpPr>
        <p:spPr>
          <a:xfrm>
            <a:off x="4076058" y="3601022"/>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Manage AP Inter-company Invoices</a:t>
            </a:r>
          </a:p>
        </p:txBody>
      </p:sp>
      <p:sp>
        <p:nvSpPr>
          <p:cNvPr id="94" name="Rectangle 93">
            <a:extLst>
              <a:ext uri="{FF2B5EF4-FFF2-40B4-BE49-F238E27FC236}">
                <a16:creationId xmlns:a16="http://schemas.microsoft.com/office/drawing/2014/main" id="{A2977190-F282-4838-9392-3B2E28C4AD83}"/>
              </a:ext>
            </a:extLst>
          </p:cNvPr>
          <p:cNvSpPr/>
          <p:nvPr/>
        </p:nvSpPr>
        <p:spPr>
          <a:xfrm>
            <a:off x="4076058" y="4019609"/>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Process Supplier Payment</a:t>
            </a:r>
          </a:p>
        </p:txBody>
      </p:sp>
      <p:sp>
        <p:nvSpPr>
          <p:cNvPr id="95" name="Rectangle 94">
            <a:extLst>
              <a:ext uri="{FF2B5EF4-FFF2-40B4-BE49-F238E27FC236}">
                <a16:creationId xmlns:a16="http://schemas.microsoft.com/office/drawing/2014/main" id="{10406B1C-01EC-4865-B85B-A2FD641F556A}"/>
              </a:ext>
            </a:extLst>
          </p:cNvPr>
          <p:cNvSpPr/>
          <p:nvPr/>
        </p:nvSpPr>
        <p:spPr>
          <a:xfrm>
            <a:off x="1749843" y="4444326"/>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Return Materials to Supplier</a:t>
            </a:r>
          </a:p>
        </p:txBody>
      </p:sp>
      <p:sp>
        <p:nvSpPr>
          <p:cNvPr id="96" name="Rectangle 95">
            <a:extLst>
              <a:ext uri="{FF2B5EF4-FFF2-40B4-BE49-F238E27FC236}">
                <a16:creationId xmlns:a16="http://schemas.microsoft.com/office/drawing/2014/main" id="{726AB7A9-1156-471C-8C31-DA5FF224EC60}"/>
              </a:ext>
            </a:extLst>
          </p:cNvPr>
          <p:cNvSpPr/>
          <p:nvPr/>
        </p:nvSpPr>
        <p:spPr>
          <a:xfrm>
            <a:off x="4063815" y="4433889"/>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Manage Expense Reimbursements</a:t>
            </a:r>
          </a:p>
        </p:txBody>
      </p:sp>
      <p:sp>
        <p:nvSpPr>
          <p:cNvPr id="97" name="Rectangle 96">
            <a:extLst>
              <a:ext uri="{FF2B5EF4-FFF2-40B4-BE49-F238E27FC236}">
                <a16:creationId xmlns:a16="http://schemas.microsoft.com/office/drawing/2014/main" id="{1071EDD5-320F-4396-8146-CD40DF1039DF}"/>
              </a:ext>
            </a:extLst>
          </p:cNvPr>
          <p:cNvSpPr/>
          <p:nvPr/>
        </p:nvSpPr>
        <p:spPr>
          <a:xfrm>
            <a:off x="4063815" y="4852476"/>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Manage Procurement Accruals</a:t>
            </a:r>
          </a:p>
        </p:txBody>
      </p:sp>
      <p:sp>
        <p:nvSpPr>
          <p:cNvPr id="98" name="Rectangle 97">
            <a:extLst>
              <a:ext uri="{FF2B5EF4-FFF2-40B4-BE49-F238E27FC236}">
                <a16:creationId xmlns:a16="http://schemas.microsoft.com/office/drawing/2014/main" id="{9B308485-0E3B-497E-9964-02BCBCE4638F}"/>
              </a:ext>
            </a:extLst>
          </p:cNvPr>
          <p:cNvSpPr/>
          <p:nvPr/>
        </p:nvSpPr>
        <p:spPr>
          <a:xfrm>
            <a:off x="8726139" y="1824992"/>
            <a:ext cx="1097280" cy="380400"/>
          </a:xfrm>
          <a:prstGeom prst="rect">
            <a:avLst/>
          </a:prstGeom>
          <a:solidFill>
            <a:srgbClr val="FFFF00"/>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Perform Fixed asset Accounting</a:t>
            </a:r>
          </a:p>
        </p:txBody>
      </p:sp>
      <p:sp>
        <p:nvSpPr>
          <p:cNvPr id="99" name="Rectangle 98">
            <a:extLst>
              <a:ext uri="{FF2B5EF4-FFF2-40B4-BE49-F238E27FC236}">
                <a16:creationId xmlns:a16="http://schemas.microsoft.com/office/drawing/2014/main" id="{B37B36B8-1A16-485E-9835-5D22C0B4CAD0}"/>
              </a:ext>
            </a:extLst>
          </p:cNvPr>
          <p:cNvSpPr/>
          <p:nvPr/>
        </p:nvSpPr>
        <p:spPr>
          <a:xfrm>
            <a:off x="8726139" y="2313997"/>
            <a:ext cx="1097280" cy="346525"/>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Perform Asset Additions</a:t>
            </a:r>
          </a:p>
        </p:txBody>
      </p:sp>
      <p:sp>
        <p:nvSpPr>
          <p:cNvPr id="100" name="Rectangle 99">
            <a:extLst>
              <a:ext uri="{FF2B5EF4-FFF2-40B4-BE49-F238E27FC236}">
                <a16:creationId xmlns:a16="http://schemas.microsoft.com/office/drawing/2014/main" id="{093703D5-03F5-4A9C-B163-4797C6BB7453}"/>
              </a:ext>
            </a:extLst>
          </p:cNvPr>
          <p:cNvSpPr/>
          <p:nvPr/>
        </p:nvSpPr>
        <p:spPr>
          <a:xfrm>
            <a:off x="8726139" y="3089380"/>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Retire and Dispose asset</a:t>
            </a:r>
          </a:p>
        </p:txBody>
      </p:sp>
      <p:sp>
        <p:nvSpPr>
          <p:cNvPr id="101" name="Rectangle 100">
            <a:extLst>
              <a:ext uri="{FF2B5EF4-FFF2-40B4-BE49-F238E27FC236}">
                <a16:creationId xmlns:a16="http://schemas.microsoft.com/office/drawing/2014/main" id="{CFB42449-A89F-498E-8A33-771030BE13C6}"/>
              </a:ext>
            </a:extLst>
          </p:cNvPr>
          <p:cNvSpPr/>
          <p:nvPr/>
        </p:nvSpPr>
        <p:spPr>
          <a:xfrm>
            <a:off x="8726139" y="3840836"/>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Maintain Statutory and Tax Books</a:t>
            </a:r>
          </a:p>
        </p:txBody>
      </p:sp>
      <p:sp>
        <p:nvSpPr>
          <p:cNvPr id="102" name="Rectangle 101">
            <a:extLst>
              <a:ext uri="{FF2B5EF4-FFF2-40B4-BE49-F238E27FC236}">
                <a16:creationId xmlns:a16="http://schemas.microsoft.com/office/drawing/2014/main" id="{EB6FEE06-5ACC-49B1-97C5-EBF786F085CD}"/>
              </a:ext>
            </a:extLst>
          </p:cNvPr>
          <p:cNvSpPr/>
          <p:nvPr/>
        </p:nvSpPr>
        <p:spPr>
          <a:xfrm>
            <a:off x="8726139" y="3465108"/>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Depreciate and Amortize asset</a:t>
            </a:r>
          </a:p>
        </p:txBody>
      </p:sp>
      <p:sp>
        <p:nvSpPr>
          <p:cNvPr id="103" name="Rectangle 102">
            <a:extLst>
              <a:ext uri="{FF2B5EF4-FFF2-40B4-BE49-F238E27FC236}">
                <a16:creationId xmlns:a16="http://schemas.microsoft.com/office/drawing/2014/main" id="{FE570EB1-8B0D-4E1B-AAFF-2942E464FE5D}"/>
              </a:ext>
            </a:extLst>
          </p:cNvPr>
          <p:cNvSpPr/>
          <p:nvPr/>
        </p:nvSpPr>
        <p:spPr>
          <a:xfrm>
            <a:off x="8726139" y="4216562"/>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Perform asset Period Close</a:t>
            </a:r>
          </a:p>
        </p:txBody>
      </p:sp>
      <p:sp>
        <p:nvSpPr>
          <p:cNvPr id="108" name="Rectangle 107">
            <a:extLst>
              <a:ext uri="{FF2B5EF4-FFF2-40B4-BE49-F238E27FC236}">
                <a16:creationId xmlns:a16="http://schemas.microsoft.com/office/drawing/2014/main" id="{1DDE6A1E-E4AF-4CF8-903C-921DAC7F2CF9}"/>
              </a:ext>
            </a:extLst>
          </p:cNvPr>
          <p:cNvSpPr/>
          <p:nvPr/>
        </p:nvSpPr>
        <p:spPr>
          <a:xfrm>
            <a:off x="8726139" y="2713652"/>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Maintain asset</a:t>
            </a:r>
          </a:p>
        </p:txBody>
      </p:sp>
      <p:sp>
        <p:nvSpPr>
          <p:cNvPr id="110" name="Rectangle 109">
            <a:extLst>
              <a:ext uri="{FF2B5EF4-FFF2-40B4-BE49-F238E27FC236}">
                <a16:creationId xmlns:a16="http://schemas.microsoft.com/office/drawing/2014/main" id="{9E8DBF09-DEC6-41A4-AD12-ADAE7F364123}"/>
              </a:ext>
            </a:extLst>
          </p:cNvPr>
          <p:cNvSpPr/>
          <p:nvPr/>
        </p:nvSpPr>
        <p:spPr>
          <a:xfrm>
            <a:off x="9881124" y="2699391"/>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Maintain Bank Account</a:t>
            </a:r>
          </a:p>
        </p:txBody>
      </p:sp>
      <p:sp>
        <p:nvSpPr>
          <p:cNvPr id="111" name="Rectangle 110">
            <a:extLst>
              <a:ext uri="{FF2B5EF4-FFF2-40B4-BE49-F238E27FC236}">
                <a16:creationId xmlns:a16="http://schemas.microsoft.com/office/drawing/2014/main" id="{91568ABE-900E-4994-9539-A5DC7CE84F55}"/>
              </a:ext>
            </a:extLst>
          </p:cNvPr>
          <p:cNvSpPr/>
          <p:nvPr/>
        </p:nvSpPr>
        <p:spPr>
          <a:xfrm>
            <a:off x="9881124" y="3080214"/>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Cash Forecasting</a:t>
            </a:r>
          </a:p>
        </p:txBody>
      </p:sp>
      <p:sp>
        <p:nvSpPr>
          <p:cNvPr id="112" name="Rectangle 111">
            <a:extLst>
              <a:ext uri="{FF2B5EF4-FFF2-40B4-BE49-F238E27FC236}">
                <a16:creationId xmlns:a16="http://schemas.microsoft.com/office/drawing/2014/main" id="{326FCCBB-2A1B-43E2-9DFC-8A59BED15C9D}"/>
              </a:ext>
            </a:extLst>
          </p:cNvPr>
          <p:cNvSpPr/>
          <p:nvPr/>
        </p:nvSpPr>
        <p:spPr>
          <a:xfrm>
            <a:off x="7596790" y="6077347"/>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latin typeface="Proxima Nova" panose="020B0604020202020204" charset="0"/>
              </a:rPr>
              <a:t>Manage Accruals</a:t>
            </a:r>
          </a:p>
        </p:txBody>
      </p:sp>
      <p:sp>
        <p:nvSpPr>
          <p:cNvPr id="86" name="Rectangle 85">
            <a:extLst>
              <a:ext uri="{FF2B5EF4-FFF2-40B4-BE49-F238E27FC236}">
                <a16:creationId xmlns:a16="http://schemas.microsoft.com/office/drawing/2014/main" id="{9BA7BFBA-A280-4A67-B740-26313420A8BE}"/>
              </a:ext>
            </a:extLst>
          </p:cNvPr>
          <p:cNvSpPr/>
          <p:nvPr/>
        </p:nvSpPr>
        <p:spPr>
          <a:xfrm>
            <a:off x="5277498" y="2756326"/>
            <a:ext cx="1097280" cy="322598"/>
          </a:xfrm>
          <a:prstGeom prst="rect">
            <a:avLst/>
          </a:prstGeom>
          <a:noFill/>
          <a:ln w="6350">
            <a:solidFill>
              <a:srgbClr val="00ABA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latin typeface="Proxima Nova" panose="020B0604020202020204" charset="0"/>
              </a:rPr>
              <a:t>Manage Customer Credits</a:t>
            </a:r>
          </a:p>
        </p:txBody>
      </p:sp>
      <p:sp>
        <p:nvSpPr>
          <p:cNvPr id="2" name="Oval 1">
            <a:extLst>
              <a:ext uri="{FF2B5EF4-FFF2-40B4-BE49-F238E27FC236}">
                <a16:creationId xmlns:a16="http://schemas.microsoft.com/office/drawing/2014/main" id="{74603D83-8D65-43B3-89B2-9461B38FCAF9}"/>
              </a:ext>
            </a:extLst>
          </p:cNvPr>
          <p:cNvSpPr/>
          <p:nvPr/>
        </p:nvSpPr>
        <p:spPr bwMode="gray">
          <a:xfrm>
            <a:off x="10756337" y="2442755"/>
            <a:ext cx="243840" cy="227524"/>
          </a:xfrm>
          <a:prstGeom prst="ellipse">
            <a:avLst/>
          </a:prstGeom>
          <a:solidFill>
            <a:srgbClr val="FFFF00"/>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82" name="Oval 81">
            <a:extLst>
              <a:ext uri="{FF2B5EF4-FFF2-40B4-BE49-F238E27FC236}">
                <a16:creationId xmlns:a16="http://schemas.microsoft.com/office/drawing/2014/main" id="{55ACC0B7-E832-46D4-993D-3134FA38F5AA}"/>
              </a:ext>
            </a:extLst>
          </p:cNvPr>
          <p:cNvSpPr/>
          <p:nvPr/>
        </p:nvSpPr>
        <p:spPr bwMode="gray">
          <a:xfrm>
            <a:off x="10104644" y="6238646"/>
            <a:ext cx="243840" cy="227524"/>
          </a:xfrm>
          <a:prstGeom prst="ellipse">
            <a:avLst/>
          </a:prstGeom>
          <a:solidFill>
            <a:srgbClr val="FFFF00"/>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3" name="TextBox 2">
            <a:extLst>
              <a:ext uri="{FF2B5EF4-FFF2-40B4-BE49-F238E27FC236}">
                <a16:creationId xmlns:a16="http://schemas.microsoft.com/office/drawing/2014/main" id="{8338D239-D5BD-45C8-BD72-3DBD7D73FCED}"/>
              </a:ext>
            </a:extLst>
          </p:cNvPr>
          <p:cNvSpPr txBox="1"/>
          <p:nvPr/>
        </p:nvSpPr>
        <p:spPr bwMode="gray">
          <a:xfrm>
            <a:off x="10429764" y="6006062"/>
            <a:ext cx="1421769" cy="480365"/>
          </a:xfrm>
          <a:prstGeom prst="rect">
            <a:avLst/>
          </a:prstGeom>
        </p:spPr>
        <p:txBody>
          <a:bodyPr wrap="square" lIns="0" rIns="0" rtlCol="0" anchor="b" anchorCtr="0">
            <a:normAutofit/>
          </a:bodyPr>
          <a:lstStyle/>
          <a:p>
            <a:pPr>
              <a:lnSpc>
                <a:spcPts val="900"/>
              </a:lnSpc>
            </a:pPr>
            <a:r>
              <a:rPr lang="en-US" sz="1200">
                <a:solidFill>
                  <a:schemeClr val="tx1"/>
                </a:solidFill>
                <a:latin typeface="Avenir Next LT Pro" panose="020B0504020202020204" pitchFamily="34" charset="0"/>
                <a:cs typeface="Arabic Typesetting" panose="03020402040406030203" pitchFamily="66" charset="-78"/>
              </a:rPr>
              <a:t>L2 for this session</a:t>
            </a:r>
          </a:p>
        </p:txBody>
      </p:sp>
      <p:sp>
        <p:nvSpPr>
          <p:cNvPr id="87" name="Title 1">
            <a:extLst>
              <a:ext uri="{FF2B5EF4-FFF2-40B4-BE49-F238E27FC236}">
                <a16:creationId xmlns:a16="http://schemas.microsoft.com/office/drawing/2014/main" id="{F811E21C-9FF9-4125-AB35-1ED5F77A8DED}"/>
              </a:ext>
            </a:extLst>
          </p:cNvPr>
          <p:cNvSpPr>
            <a:spLocks noGrp="1"/>
          </p:cNvSpPr>
          <p:nvPr>
            <p:ph type="title"/>
          </p:nvPr>
        </p:nvSpPr>
        <p:spPr>
          <a:xfrm>
            <a:off x="469900" y="402586"/>
            <a:ext cx="11252200" cy="692151"/>
          </a:xfrm>
        </p:spPr>
        <p:txBody>
          <a:bodyPr/>
          <a:lstStyle/>
          <a:p>
            <a:r>
              <a:rPr lang="en-US" sz="2400" b="1">
                <a:solidFill>
                  <a:schemeClr val="tx1"/>
                </a:solidFill>
                <a:latin typeface="Proxima Nova" panose="020B0604020202020204" charset="0"/>
              </a:rPr>
              <a:t>Project Notorious – ERP Process Scope</a:t>
            </a:r>
          </a:p>
        </p:txBody>
      </p:sp>
      <p:sp>
        <p:nvSpPr>
          <p:cNvPr id="88" name="Oval 87">
            <a:extLst>
              <a:ext uri="{FF2B5EF4-FFF2-40B4-BE49-F238E27FC236}">
                <a16:creationId xmlns:a16="http://schemas.microsoft.com/office/drawing/2014/main" id="{380E63CC-C757-46B5-A28C-570D8EAEBE11}"/>
              </a:ext>
            </a:extLst>
          </p:cNvPr>
          <p:cNvSpPr/>
          <p:nvPr/>
        </p:nvSpPr>
        <p:spPr bwMode="gray">
          <a:xfrm>
            <a:off x="10753418" y="2820335"/>
            <a:ext cx="243840" cy="227524"/>
          </a:xfrm>
          <a:prstGeom prst="ellipse">
            <a:avLst/>
          </a:prstGeom>
          <a:solidFill>
            <a:srgbClr val="FFFF00"/>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104" name="Oval 103">
            <a:extLst>
              <a:ext uri="{FF2B5EF4-FFF2-40B4-BE49-F238E27FC236}">
                <a16:creationId xmlns:a16="http://schemas.microsoft.com/office/drawing/2014/main" id="{220FEDF3-7B8A-486C-AA8E-B77AEEAF8B07}"/>
              </a:ext>
            </a:extLst>
          </p:cNvPr>
          <p:cNvSpPr/>
          <p:nvPr/>
        </p:nvSpPr>
        <p:spPr bwMode="gray">
          <a:xfrm>
            <a:off x="10757206" y="3205012"/>
            <a:ext cx="243840" cy="227524"/>
          </a:xfrm>
          <a:prstGeom prst="ellipse">
            <a:avLst/>
          </a:prstGeom>
          <a:solidFill>
            <a:srgbClr val="FFFF00"/>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Tree>
    <p:extLst>
      <p:ext uri="{BB962C8B-B14F-4D97-AF65-F5344CB8AC3E}">
        <p14:creationId xmlns:p14="http://schemas.microsoft.com/office/powerpoint/2010/main" val="1943000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E4C9B8-D1F8-4520-BFB8-D22578E5A249}"/>
              </a:ext>
            </a:extLst>
          </p:cNvPr>
          <p:cNvSpPr>
            <a:spLocks noGrp="1"/>
          </p:cNvSpPr>
          <p:nvPr>
            <p:ph type="title"/>
          </p:nvPr>
        </p:nvSpPr>
        <p:spPr>
          <a:xfrm>
            <a:off x="464820" y="411296"/>
            <a:ext cx="11252200" cy="511813"/>
          </a:xfrm>
        </p:spPr>
        <p:txBody>
          <a:bodyPr vert="horz" lIns="0" tIns="0" rIns="91440" bIns="0" rtlCol="0" anchor="ctr" anchorCtr="0">
            <a:noAutofit/>
          </a:bodyPr>
          <a:lstStyle/>
          <a:p>
            <a:pPr defTabSz="457326">
              <a:lnSpc>
                <a:spcPct val="92000"/>
              </a:lnSpc>
            </a:pPr>
            <a:r>
              <a:rPr lang="en-US" sz="2400" b="1">
                <a:latin typeface="Avenir Next LT Pro" panose="020B0504020202020204" pitchFamily="34" charset="0"/>
              </a:rPr>
              <a:t>Approach, Objective &amp; Expectation for the Session</a:t>
            </a:r>
          </a:p>
        </p:txBody>
      </p:sp>
      <p:sp>
        <p:nvSpPr>
          <p:cNvPr id="54" name="Content Placeholder 1">
            <a:extLst>
              <a:ext uri="{FF2B5EF4-FFF2-40B4-BE49-F238E27FC236}">
                <a16:creationId xmlns:a16="http://schemas.microsoft.com/office/drawing/2014/main" id="{710C48A4-03F0-4E30-A7D9-FC15C16BBFC1}"/>
              </a:ext>
            </a:extLst>
          </p:cNvPr>
          <p:cNvSpPr txBox="1">
            <a:spLocks/>
          </p:cNvSpPr>
          <p:nvPr/>
        </p:nvSpPr>
        <p:spPr>
          <a:xfrm>
            <a:off x="609600" y="1066800"/>
            <a:ext cx="11247120" cy="4338320"/>
          </a:xfrm>
          <a:prstGeom prst="rect">
            <a:avLst/>
          </a:prstGeom>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sz="1600" b="1">
                <a:latin typeface="Avenir Next LT Pro" panose="020B0504020202020204" pitchFamily="34" charset="0"/>
              </a:rPr>
              <a:t>Approach</a:t>
            </a:r>
          </a:p>
          <a:p>
            <a:r>
              <a:rPr lang="en-US" sz="1400">
                <a:latin typeface="Avenir Next LT Pro" panose="020B0504020202020204" pitchFamily="34" charset="0"/>
              </a:rPr>
              <a:t>Process, Oracle concepts and definition walk through: Bank account setup and maintenance, bank statement processing, bank account transfers and cash forecasting</a:t>
            </a:r>
          </a:p>
          <a:p>
            <a:endParaRPr lang="en-US" sz="1600">
              <a:latin typeface="Avenir Next LT Pro" panose="020B0504020202020204" pitchFamily="34" charset="0"/>
            </a:endParaRPr>
          </a:p>
          <a:p>
            <a:r>
              <a:rPr lang="en-US" sz="1600" b="1">
                <a:latin typeface="Avenir Next LT Pro" panose="020B0504020202020204" pitchFamily="34" charset="0"/>
              </a:rPr>
              <a:t>Objectives</a:t>
            </a:r>
          </a:p>
          <a:p>
            <a:pPr marL="285750" indent="-285750">
              <a:buFont typeface="Arial" panose="020B0604020202020204" pitchFamily="34" charset="0"/>
              <a:buChar char="•"/>
            </a:pPr>
            <a:r>
              <a:rPr lang="en-US" sz="1400">
                <a:latin typeface="Avenir Next LT Pro" panose="020B0504020202020204" pitchFamily="34" charset="0"/>
              </a:rPr>
              <a:t>Review proposed process flows (where applicable) and Oracle capabilities</a:t>
            </a:r>
          </a:p>
          <a:p>
            <a:pPr marL="285750" indent="-285750">
              <a:buFont typeface="Arial" panose="020B0604020202020204" pitchFamily="34" charset="0"/>
              <a:buChar char="•"/>
            </a:pPr>
            <a:r>
              <a:rPr lang="en-US" sz="1400">
                <a:latin typeface="Avenir Next LT Pro" panose="020B0504020202020204" pitchFamily="34" charset="0"/>
              </a:rPr>
              <a:t>Review key design decisions, consider the available options and finalize the design</a:t>
            </a:r>
          </a:p>
          <a:p>
            <a:pPr marL="285750" indent="-285750">
              <a:buFont typeface="Arial" panose="020B0604020202020204" pitchFamily="34" charset="0"/>
              <a:buChar char="•"/>
            </a:pPr>
            <a:r>
              <a:rPr lang="en-US" sz="1400">
                <a:latin typeface="Avenir Next LT Pro" panose="020B0504020202020204" pitchFamily="34" charset="0"/>
              </a:rPr>
              <a:t>List down the action items with associated ownership </a:t>
            </a:r>
          </a:p>
          <a:p>
            <a:pPr marL="285750" indent="-285750">
              <a:buFont typeface="Arial" panose="020B0604020202020204" pitchFamily="34" charset="0"/>
              <a:buChar char="•"/>
            </a:pPr>
            <a:r>
              <a:rPr lang="en-US" sz="1400">
                <a:latin typeface="Avenir Next LT Pro" panose="020B0504020202020204" pitchFamily="34" charset="0"/>
              </a:rPr>
              <a:t>Document an action plan to close any open items not addressed during the session</a:t>
            </a:r>
          </a:p>
        </p:txBody>
      </p:sp>
    </p:spTree>
    <p:extLst>
      <p:ext uri="{BB962C8B-B14F-4D97-AF65-F5344CB8AC3E}">
        <p14:creationId xmlns:p14="http://schemas.microsoft.com/office/powerpoint/2010/main" val="173187838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BCCFDDDF-7374-44D0-A038-20F0D5AF0D32}"/>
              </a:ext>
            </a:extLst>
          </p:cNvPr>
          <p:cNvGrpSpPr/>
          <p:nvPr/>
        </p:nvGrpSpPr>
        <p:grpSpPr>
          <a:xfrm>
            <a:off x="1709970" y="909649"/>
            <a:ext cx="8769689" cy="5015662"/>
            <a:chOff x="1850664" y="760102"/>
            <a:chExt cx="8769689" cy="5015662"/>
          </a:xfrm>
        </p:grpSpPr>
        <p:sp>
          <p:nvSpPr>
            <p:cNvPr id="52" name="Rectangle 51">
              <a:extLst>
                <a:ext uri="{FF2B5EF4-FFF2-40B4-BE49-F238E27FC236}">
                  <a16:creationId xmlns:a16="http://schemas.microsoft.com/office/drawing/2014/main" id="{6DEA740B-1D89-43FD-9474-684649A3D93D}"/>
                </a:ext>
              </a:extLst>
            </p:cNvPr>
            <p:cNvSpPr/>
            <p:nvPr/>
          </p:nvSpPr>
          <p:spPr bwMode="gray">
            <a:xfrm>
              <a:off x="1850664" y="765810"/>
              <a:ext cx="1786467" cy="357242"/>
            </a:xfrm>
            <a:prstGeom prst="rect">
              <a:avLst/>
            </a:prstGeom>
            <a:solidFill>
              <a:srgbClr val="00ABAB"/>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050" b="1"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rPr>
                <a:t>Boundary Applications</a:t>
              </a:r>
            </a:p>
          </p:txBody>
        </p:sp>
        <p:sp>
          <p:nvSpPr>
            <p:cNvPr id="54" name="Rectangle 53">
              <a:extLst>
                <a:ext uri="{FF2B5EF4-FFF2-40B4-BE49-F238E27FC236}">
                  <a16:creationId xmlns:a16="http://schemas.microsoft.com/office/drawing/2014/main" id="{E6017E4A-4688-4B88-8D62-F02D20AF156C}"/>
                </a:ext>
              </a:extLst>
            </p:cNvPr>
            <p:cNvSpPr/>
            <p:nvPr/>
          </p:nvSpPr>
          <p:spPr bwMode="gray">
            <a:xfrm>
              <a:off x="1850664" y="1123052"/>
              <a:ext cx="1785429" cy="4652712"/>
            </a:xfrm>
            <a:prstGeom prst="rect">
              <a:avLst/>
            </a:prstGeom>
            <a:solidFill>
              <a:srgbClr val="DDEFE8"/>
            </a:solidFill>
            <a:ln w="19050" algn="ctr">
              <a:noFill/>
              <a:miter lim="800000"/>
              <a:headEnd/>
              <a:tailEnd/>
            </a:ln>
          </p:spPr>
          <p:txBody>
            <a:bodyPr wrap="square" lIns="88900" tIns="88900" rIns="88900" bIns="88900" rtlCol="0" anchor="t" anchorCtr="0"/>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endParaRPr>
            </a:p>
          </p:txBody>
        </p:sp>
        <p:sp>
          <p:nvSpPr>
            <p:cNvPr id="58" name="Rectangle 57">
              <a:extLst>
                <a:ext uri="{FF2B5EF4-FFF2-40B4-BE49-F238E27FC236}">
                  <a16:creationId xmlns:a16="http://schemas.microsoft.com/office/drawing/2014/main" id="{032ADA20-72A5-4293-AE4B-9FAD34A2C1CA}"/>
                </a:ext>
              </a:extLst>
            </p:cNvPr>
            <p:cNvSpPr/>
            <p:nvPr/>
          </p:nvSpPr>
          <p:spPr bwMode="gray">
            <a:xfrm>
              <a:off x="2038150" y="1934883"/>
              <a:ext cx="1300393" cy="343108"/>
            </a:xfrm>
            <a:prstGeom prst="rect">
              <a:avLst/>
            </a:prstGeom>
            <a:solidFill>
              <a:schemeClr val="bg1"/>
            </a:solidFill>
            <a:ln w="19050" algn="ctr">
              <a:solidFill>
                <a:schemeClr val="bg1">
                  <a:lumMod val="50000"/>
                </a:schemeClr>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Thomson Reuters – FX Service</a:t>
              </a:r>
            </a:p>
          </p:txBody>
        </p:sp>
        <p:cxnSp>
          <p:nvCxnSpPr>
            <p:cNvPr id="64" name="Straight Arrow Connector 63">
              <a:extLst>
                <a:ext uri="{FF2B5EF4-FFF2-40B4-BE49-F238E27FC236}">
                  <a16:creationId xmlns:a16="http://schemas.microsoft.com/office/drawing/2014/main" id="{0B569866-FEC8-471B-96C9-78970A8E0D79}"/>
                </a:ext>
              </a:extLst>
            </p:cNvPr>
            <p:cNvCxnSpPr>
              <a:cxnSpLocks/>
            </p:cNvCxnSpPr>
            <p:nvPr/>
          </p:nvCxnSpPr>
          <p:spPr>
            <a:xfrm flipH="1" flipV="1">
              <a:off x="3328933" y="3303857"/>
              <a:ext cx="1464359" cy="11157"/>
            </a:xfrm>
            <a:prstGeom prst="straightConnector1">
              <a:avLst/>
            </a:prstGeom>
            <a:ln w="28575">
              <a:solidFill>
                <a:srgbClr val="009A44"/>
              </a:solidFill>
              <a:tailEnd type="triangle"/>
            </a:ln>
          </p:spPr>
          <p:style>
            <a:lnRef idx="1">
              <a:schemeClr val="accent2"/>
            </a:lnRef>
            <a:fillRef idx="0">
              <a:schemeClr val="accent2"/>
            </a:fillRef>
            <a:effectRef idx="0">
              <a:schemeClr val="accent2"/>
            </a:effectRef>
            <a:fontRef idx="minor">
              <a:schemeClr val="tx1"/>
            </a:fontRef>
          </p:style>
        </p:cxnSp>
        <p:sp>
          <p:nvSpPr>
            <p:cNvPr id="65" name="Rectangle 64">
              <a:extLst>
                <a:ext uri="{FF2B5EF4-FFF2-40B4-BE49-F238E27FC236}">
                  <a16:creationId xmlns:a16="http://schemas.microsoft.com/office/drawing/2014/main" id="{561E996E-A2CC-4B70-8BDA-3C742148E4EE}"/>
                </a:ext>
              </a:extLst>
            </p:cNvPr>
            <p:cNvSpPr/>
            <p:nvPr/>
          </p:nvSpPr>
          <p:spPr bwMode="gray">
            <a:xfrm>
              <a:off x="2038150" y="2914077"/>
              <a:ext cx="1293090" cy="498182"/>
            </a:xfrm>
            <a:prstGeom prst="rect">
              <a:avLst/>
            </a:prstGeom>
            <a:solidFill>
              <a:schemeClr val="bg1"/>
            </a:solidFill>
            <a:ln w="19050" algn="ctr">
              <a:solidFill>
                <a:schemeClr val="bg1">
                  <a:lumMod val="50000"/>
                </a:schemeClr>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Blackline</a:t>
              </a:r>
              <a:endParaRPr kumimoji="0" lang="en-US" sz="600" b="0"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endParaRPr>
            </a:p>
          </p:txBody>
        </p:sp>
        <p:sp>
          <p:nvSpPr>
            <p:cNvPr id="77" name="Rectangle 76">
              <a:extLst>
                <a:ext uri="{FF2B5EF4-FFF2-40B4-BE49-F238E27FC236}">
                  <a16:creationId xmlns:a16="http://schemas.microsoft.com/office/drawing/2014/main" id="{E4812774-20EE-4175-B5D6-F54A0545041A}"/>
                </a:ext>
              </a:extLst>
            </p:cNvPr>
            <p:cNvSpPr/>
            <p:nvPr/>
          </p:nvSpPr>
          <p:spPr bwMode="gray">
            <a:xfrm>
              <a:off x="2038306" y="2432106"/>
              <a:ext cx="1293090" cy="375910"/>
            </a:xfrm>
            <a:prstGeom prst="rect">
              <a:avLst/>
            </a:prstGeom>
            <a:solidFill>
              <a:schemeClr val="bg1"/>
            </a:solidFill>
            <a:ln w="19050" algn="ctr">
              <a:solidFill>
                <a:schemeClr val="bg1">
                  <a:lumMod val="50000"/>
                </a:schemeClr>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Thomson Reuters – One Source</a:t>
              </a:r>
            </a:p>
          </p:txBody>
        </p:sp>
        <p:sp>
          <p:nvSpPr>
            <p:cNvPr id="78" name="TextBox 77">
              <a:extLst>
                <a:ext uri="{FF2B5EF4-FFF2-40B4-BE49-F238E27FC236}">
                  <a16:creationId xmlns:a16="http://schemas.microsoft.com/office/drawing/2014/main" id="{4B8E7537-C663-4834-9EF8-4BBCBDDD81E3}"/>
                </a:ext>
              </a:extLst>
            </p:cNvPr>
            <p:cNvSpPr txBox="1"/>
            <p:nvPr/>
          </p:nvSpPr>
          <p:spPr bwMode="gray">
            <a:xfrm>
              <a:off x="3484311" y="3074403"/>
              <a:ext cx="669509" cy="229454"/>
            </a:xfrm>
            <a:prstGeom prst="rect">
              <a:avLst/>
            </a:prstGeom>
          </p:spPr>
          <p:txBody>
            <a:bodyPr wrap="square" lIns="0" rIns="0" rtlCol="0" anchor="b" anchorCtr="0">
              <a:noAutofit/>
            </a:bodyPr>
            <a:lstStyle/>
            <a:p>
              <a:pPr marL="0" marR="0" lvl="0" indent="0" algn="l" defTabSz="914400" rtl="0" eaLnBrk="1" fontAlgn="auto" latinLnBrk="0" hangingPunct="1">
                <a:lnSpc>
                  <a:spcPts val="9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GL Balances</a:t>
              </a:r>
            </a:p>
          </p:txBody>
        </p:sp>
        <p:cxnSp>
          <p:nvCxnSpPr>
            <p:cNvPr id="82" name="Straight Arrow Connector 81">
              <a:extLst>
                <a:ext uri="{FF2B5EF4-FFF2-40B4-BE49-F238E27FC236}">
                  <a16:creationId xmlns:a16="http://schemas.microsoft.com/office/drawing/2014/main" id="{35895676-0D29-4C89-BCB2-E993526CED24}"/>
                </a:ext>
              </a:extLst>
            </p:cNvPr>
            <p:cNvCxnSpPr>
              <a:cxnSpLocks/>
            </p:cNvCxnSpPr>
            <p:nvPr/>
          </p:nvCxnSpPr>
          <p:spPr>
            <a:xfrm>
              <a:off x="3328933" y="2484379"/>
              <a:ext cx="1439251" cy="0"/>
            </a:xfrm>
            <a:prstGeom prst="straightConnector1">
              <a:avLst/>
            </a:prstGeom>
            <a:ln w="28575">
              <a:solidFill>
                <a:srgbClr val="009A44"/>
              </a:solidFill>
              <a:headEnd type="triangl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88" name="Straight Arrow Connector 87">
              <a:extLst>
                <a:ext uri="{FF2B5EF4-FFF2-40B4-BE49-F238E27FC236}">
                  <a16:creationId xmlns:a16="http://schemas.microsoft.com/office/drawing/2014/main" id="{876E85FF-C062-4721-916C-47D3289FDFEE}"/>
                </a:ext>
              </a:extLst>
            </p:cNvPr>
            <p:cNvCxnSpPr>
              <a:cxnSpLocks/>
              <a:stCxn id="113" idx="3"/>
            </p:cNvCxnSpPr>
            <p:nvPr/>
          </p:nvCxnSpPr>
          <p:spPr>
            <a:xfrm>
              <a:off x="3346863" y="4259168"/>
              <a:ext cx="1421321" cy="28"/>
            </a:xfrm>
            <a:prstGeom prst="straightConnector1">
              <a:avLst/>
            </a:prstGeom>
            <a:ln w="28575">
              <a:solidFill>
                <a:srgbClr val="009A44"/>
              </a:solidFill>
              <a:tailEnd type="triangle"/>
            </a:ln>
          </p:spPr>
          <p:style>
            <a:lnRef idx="1">
              <a:schemeClr val="accent2"/>
            </a:lnRef>
            <a:fillRef idx="0">
              <a:schemeClr val="accent2"/>
            </a:fillRef>
            <a:effectRef idx="0">
              <a:schemeClr val="accent2"/>
            </a:effectRef>
            <a:fontRef idx="minor">
              <a:schemeClr val="tx1"/>
            </a:fontRef>
          </p:style>
        </p:cxnSp>
        <p:cxnSp>
          <p:nvCxnSpPr>
            <p:cNvPr id="96" name="Straight Arrow Connector 95">
              <a:extLst>
                <a:ext uri="{FF2B5EF4-FFF2-40B4-BE49-F238E27FC236}">
                  <a16:creationId xmlns:a16="http://schemas.microsoft.com/office/drawing/2014/main" id="{DEC61FF8-65CC-47E3-9BE9-18181793F3D1}"/>
                </a:ext>
              </a:extLst>
            </p:cNvPr>
            <p:cNvCxnSpPr>
              <a:cxnSpLocks/>
            </p:cNvCxnSpPr>
            <p:nvPr/>
          </p:nvCxnSpPr>
          <p:spPr>
            <a:xfrm>
              <a:off x="3338543" y="2130351"/>
              <a:ext cx="1454748" cy="0"/>
            </a:xfrm>
            <a:prstGeom prst="straightConnector1">
              <a:avLst/>
            </a:prstGeom>
            <a:ln w="28575">
              <a:solidFill>
                <a:srgbClr val="009A44"/>
              </a:solidFill>
              <a:tailEnd type="triangle"/>
            </a:ln>
          </p:spPr>
          <p:style>
            <a:lnRef idx="1">
              <a:schemeClr val="accent2"/>
            </a:lnRef>
            <a:fillRef idx="0">
              <a:schemeClr val="accent2"/>
            </a:fillRef>
            <a:effectRef idx="0">
              <a:schemeClr val="accent2"/>
            </a:effectRef>
            <a:fontRef idx="minor">
              <a:schemeClr val="tx1"/>
            </a:fontRef>
          </p:style>
        </p:cxnSp>
        <p:sp>
          <p:nvSpPr>
            <p:cNvPr id="97" name="TextBox 96">
              <a:extLst>
                <a:ext uri="{FF2B5EF4-FFF2-40B4-BE49-F238E27FC236}">
                  <a16:creationId xmlns:a16="http://schemas.microsoft.com/office/drawing/2014/main" id="{543028A1-17E5-420C-810D-AB157F8588E0}"/>
                </a:ext>
              </a:extLst>
            </p:cNvPr>
            <p:cNvSpPr txBox="1"/>
            <p:nvPr/>
          </p:nvSpPr>
          <p:spPr bwMode="gray">
            <a:xfrm>
              <a:off x="3502922" y="2281100"/>
              <a:ext cx="669509" cy="229454"/>
            </a:xfrm>
            <a:prstGeom prst="rect">
              <a:avLst/>
            </a:prstGeom>
          </p:spPr>
          <p:txBody>
            <a:bodyPr wrap="square" lIns="0" rIns="0" rtlCol="0" anchor="b" anchorCtr="0">
              <a:noAutofit/>
            </a:bodyPr>
            <a:lstStyle/>
            <a:p>
              <a:pPr marL="0" marR="0" lvl="0" indent="0" algn="l" defTabSz="914400" rtl="0" eaLnBrk="1" fontAlgn="auto" latinLnBrk="0" hangingPunct="1">
                <a:lnSpc>
                  <a:spcPts val="9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FX Rates</a:t>
              </a:r>
            </a:p>
          </p:txBody>
        </p:sp>
        <p:sp>
          <p:nvSpPr>
            <p:cNvPr id="98" name="TextBox 97">
              <a:extLst>
                <a:ext uri="{FF2B5EF4-FFF2-40B4-BE49-F238E27FC236}">
                  <a16:creationId xmlns:a16="http://schemas.microsoft.com/office/drawing/2014/main" id="{506050C8-A64D-473B-9FB4-9D6144F88360}"/>
                </a:ext>
              </a:extLst>
            </p:cNvPr>
            <p:cNvSpPr txBox="1"/>
            <p:nvPr/>
          </p:nvSpPr>
          <p:spPr bwMode="gray">
            <a:xfrm>
              <a:off x="3494471" y="1896439"/>
              <a:ext cx="669509" cy="229454"/>
            </a:xfrm>
            <a:prstGeom prst="rect">
              <a:avLst/>
            </a:prstGeom>
          </p:spPr>
          <p:txBody>
            <a:bodyPr wrap="square" lIns="0" rIns="0" rtlCol="0" anchor="b" anchorCtr="0">
              <a:noAutofit/>
            </a:bodyPr>
            <a:lstStyle/>
            <a:p>
              <a:pPr marL="0" marR="0" lvl="0" indent="0" algn="l" defTabSz="914400" rtl="0" eaLnBrk="1" fontAlgn="auto" latinLnBrk="0" hangingPunct="1">
                <a:lnSpc>
                  <a:spcPts val="9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FX Rates</a:t>
              </a:r>
            </a:p>
          </p:txBody>
        </p:sp>
        <p:sp>
          <p:nvSpPr>
            <p:cNvPr id="99" name="Rectangle 98">
              <a:extLst>
                <a:ext uri="{FF2B5EF4-FFF2-40B4-BE49-F238E27FC236}">
                  <a16:creationId xmlns:a16="http://schemas.microsoft.com/office/drawing/2014/main" id="{9DD71243-D191-4CF4-A82D-8C6C1FE99D1F}"/>
                </a:ext>
              </a:extLst>
            </p:cNvPr>
            <p:cNvSpPr/>
            <p:nvPr/>
          </p:nvSpPr>
          <p:spPr bwMode="gray">
            <a:xfrm>
              <a:off x="2054631" y="3677298"/>
              <a:ext cx="1293090" cy="338797"/>
            </a:xfrm>
            <a:prstGeom prst="rect">
              <a:avLst/>
            </a:prstGeom>
            <a:solidFill>
              <a:schemeClr val="bg1"/>
            </a:solidFill>
            <a:ln w="19050" algn="ctr">
              <a:solidFill>
                <a:schemeClr val="bg1">
                  <a:lumMod val="50000"/>
                </a:schemeClr>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NetSuite</a:t>
              </a:r>
              <a:endParaRPr kumimoji="0" lang="en-US" sz="600" b="0"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endParaRPr>
            </a:p>
          </p:txBody>
        </p:sp>
        <p:cxnSp>
          <p:nvCxnSpPr>
            <p:cNvPr id="100" name="Straight Arrow Connector 99">
              <a:extLst>
                <a:ext uri="{FF2B5EF4-FFF2-40B4-BE49-F238E27FC236}">
                  <a16:creationId xmlns:a16="http://schemas.microsoft.com/office/drawing/2014/main" id="{51D708EC-1951-445E-9564-78D246545A55}"/>
                </a:ext>
              </a:extLst>
            </p:cNvPr>
            <p:cNvCxnSpPr>
              <a:cxnSpLocks/>
            </p:cNvCxnSpPr>
            <p:nvPr/>
          </p:nvCxnSpPr>
          <p:spPr>
            <a:xfrm>
              <a:off x="3359349" y="3822012"/>
              <a:ext cx="1433942" cy="0"/>
            </a:xfrm>
            <a:prstGeom prst="straightConnector1">
              <a:avLst/>
            </a:prstGeom>
            <a:ln w="28575">
              <a:solidFill>
                <a:srgbClr val="009A44"/>
              </a:solidFill>
              <a:tailEnd type="triangle"/>
            </a:ln>
          </p:spPr>
          <p:style>
            <a:lnRef idx="1">
              <a:schemeClr val="accent2"/>
            </a:lnRef>
            <a:fillRef idx="0">
              <a:schemeClr val="accent2"/>
            </a:fillRef>
            <a:effectRef idx="0">
              <a:schemeClr val="accent2"/>
            </a:effectRef>
            <a:fontRef idx="minor">
              <a:schemeClr val="tx1"/>
            </a:fontRef>
          </p:style>
        </p:cxnSp>
        <p:sp>
          <p:nvSpPr>
            <p:cNvPr id="101" name="Rectangle 100">
              <a:extLst>
                <a:ext uri="{FF2B5EF4-FFF2-40B4-BE49-F238E27FC236}">
                  <a16:creationId xmlns:a16="http://schemas.microsoft.com/office/drawing/2014/main" id="{E9FA9E62-E961-47C8-B126-BEA844AB6EA7}"/>
                </a:ext>
              </a:extLst>
            </p:cNvPr>
            <p:cNvSpPr/>
            <p:nvPr/>
          </p:nvSpPr>
          <p:spPr bwMode="gray">
            <a:xfrm>
              <a:off x="4344395" y="1055445"/>
              <a:ext cx="4327030" cy="4720319"/>
            </a:xfrm>
            <a:prstGeom prst="rect">
              <a:avLst/>
            </a:prstGeom>
            <a:noFill/>
            <a:ln w="19050" algn="ctr">
              <a:solidFill>
                <a:schemeClr val="tx1"/>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1050" b="1" i="0" u="none" strike="noStrike" kern="1200" cap="none" spc="0" normalizeH="0" baseline="0" noProof="0">
                <a:ln w="3175">
                  <a:solidFill>
                    <a:prstClr val="black"/>
                  </a:solidFill>
                </a:ln>
                <a:solidFill>
                  <a:prstClr val="white"/>
                </a:solidFill>
                <a:effectLst/>
                <a:uLnTx/>
                <a:uFillTx/>
                <a:latin typeface="Avenir Next LT Pro" panose="020B0504020202020204" pitchFamily="34" charset="0"/>
                <a:ea typeface="+mn-ea"/>
                <a:cs typeface="+mn-cs"/>
              </a:endParaRPr>
            </a:p>
          </p:txBody>
        </p:sp>
        <p:sp>
          <p:nvSpPr>
            <p:cNvPr id="102" name="Rectangle 101">
              <a:extLst>
                <a:ext uri="{FF2B5EF4-FFF2-40B4-BE49-F238E27FC236}">
                  <a16:creationId xmlns:a16="http://schemas.microsoft.com/office/drawing/2014/main" id="{B382E51B-AA0A-429F-A106-1F9E37B2C5B3}"/>
                </a:ext>
              </a:extLst>
            </p:cNvPr>
            <p:cNvSpPr/>
            <p:nvPr/>
          </p:nvSpPr>
          <p:spPr bwMode="gray">
            <a:xfrm>
              <a:off x="4345173" y="760102"/>
              <a:ext cx="4327030" cy="295343"/>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050" b="1" i="0" u="none" strike="noStrike" kern="1200" cap="none" spc="0" normalizeH="0" baseline="0" noProof="0">
                  <a:ln>
                    <a:noFill/>
                  </a:ln>
                  <a:solidFill>
                    <a:prstClr val="white"/>
                  </a:solidFill>
                  <a:effectLst/>
                  <a:uLnTx/>
                  <a:uFillTx/>
                  <a:latin typeface="Avenir Next LT Pro"/>
                  <a:ea typeface="+mn-ea"/>
                  <a:cs typeface="+mn-cs"/>
                </a:rPr>
                <a:t>Oracle Cloud</a:t>
              </a:r>
              <a:endParaRPr kumimoji="0" lang="en-US" sz="1050" b="1"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03" name="Rectangle 102">
              <a:extLst>
                <a:ext uri="{FF2B5EF4-FFF2-40B4-BE49-F238E27FC236}">
                  <a16:creationId xmlns:a16="http://schemas.microsoft.com/office/drawing/2014/main" id="{37C5C6E8-C960-4655-9AE3-1CC13E8A299E}"/>
                </a:ext>
              </a:extLst>
            </p:cNvPr>
            <p:cNvSpPr/>
            <p:nvPr/>
          </p:nvSpPr>
          <p:spPr bwMode="gray">
            <a:xfrm>
              <a:off x="4780900" y="4895053"/>
              <a:ext cx="1920240" cy="440798"/>
            </a:xfrm>
            <a:prstGeom prst="rect">
              <a:avLst/>
            </a:prstGeom>
            <a:solidFill>
              <a:srgbClr val="595959"/>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050" b="1" i="0" u="none" strike="noStrike" kern="1200" cap="none" spc="0" normalizeH="0" baseline="0" noProof="0">
                  <a:ln>
                    <a:noFill/>
                  </a:ln>
                  <a:solidFill>
                    <a:prstClr val="white"/>
                  </a:solidFill>
                  <a:effectLst/>
                  <a:uLnTx/>
                  <a:uFillTx/>
                  <a:latin typeface="Avenir Next LT Pro"/>
                  <a:ea typeface="+mn-ea"/>
                  <a:cs typeface="+mn-cs"/>
                </a:rPr>
                <a:t>Cash Management</a:t>
              </a:r>
              <a:endParaRPr kumimoji="0" 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104" name="Rectangle 103">
              <a:extLst>
                <a:ext uri="{FF2B5EF4-FFF2-40B4-BE49-F238E27FC236}">
                  <a16:creationId xmlns:a16="http://schemas.microsoft.com/office/drawing/2014/main" id="{02C2B67D-D26F-4933-B521-A5D8300AD56A}"/>
                </a:ext>
              </a:extLst>
            </p:cNvPr>
            <p:cNvSpPr/>
            <p:nvPr/>
          </p:nvSpPr>
          <p:spPr bwMode="gray">
            <a:xfrm>
              <a:off x="8833886" y="770686"/>
              <a:ext cx="1786467" cy="357242"/>
            </a:xfrm>
            <a:prstGeom prst="rect">
              <a:avLst/>
            </a:prstGeom>
            <a:solidFill>
              <a:srgbClr val="00ABAB"/>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rPr>
                <a:t>Boundary Applications</a:t>
              </a:r>
            </a:p>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rPr>
                <a:t>With Manual Load</a:t>
              </a:r>
            </a:p>
          </p:txBody>
        </p:sp>
        <p:sp>
          <p:nvSpPr>
            <p:cNvPr id="105" name="Rectangle 104">
              <a:extLst>
                <a:ext uri="{FF2B5EF4-FFF2-40B4-BE49-F238E27FC236}">
                  <a16:creationId xmlns:a16="http://schemas.microsoft.com/office/drawing/2014/main" id="{5AAC81F4-46EB-4605-9BAD-AF3E6A13BA68}"/>
                </a:ext>
              </a:extLst>
            </p:cNvPr>
            <p:cNvSpPr/>
            <p:nvPr/>
          </p:nvSpPr>
          <p:spPr bwMode="gray">
            <a:xfrm>
              <a:off x="8833886" y="1123052"/>
              <a:ext cx="1785429" cy="4307559"/>
            </a:xfrm>
            <a:prstGeom prst="rect">
              <a:avLst/>
            </a:prstGeom>
            <a:solidFill>
              <a:srgbClr val="DDEFE8"/>
            </a:solidFill>
            <a:ln w="19050" algn="ctr">
              <a:noFill/>
              <a:miter lim="800000"/>
              <a:headEnd/>
              <a:tailEnd/>
            </a:ln>
          </p:spPr>
          <p:txBody>
            <a:bodyPr wrap="square" lIns="88900" tIns="88900" rIns="88900" bIns="88900" rtlCol="0" anchor="t" anchorCtr="0"/>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endParaRPr>
            </a:p>
          </p:txBody>
        </p:sp>
        <p:sp>
          <p:nvSpPr>
            <p:cNvPr id="107" name="Rectangle 106">
              <a:extLst>
                <a:ext uri="{FF2B5EF4-FFF2-40B4-BE49-F238E27FC236}">
                  <a16:creationId xmlns:a16="http://schemas.microsoft.com/office/drawing/2014/main" id="{17CBF943-7980-4BB0-9F1F-509DF0990CEC}"/>
                </a:ext>
              </a:extLst>
            </p:cNvPr>
            <p:cNvSpPr/>
            <p:nvPr/>
          </p:nvSpPr>
          <p:spPr bwMode="gray">
            <a:xfrm>
              <a:off x="9035773" y="1808770"/>
              <a:ext cx="1293090" cy="301752"/>
            </a:xfrm>
            <a:prstGeom prst="rect">
              <a:avLst/>
            </a:prstGeom>
            <a:solidFill>
              <a:schemeClr val="bg1"/>
            </a:solidFill>
            <a:ln w="19050" algn="ctr">
              <a:solidFill>
                <a:schemeClr val="bg1">
                  <a:lumMod val="50000"/>
                </a:schemeClr>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Visual Lease </a:t>
              </a:r>
            </a:p>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(Lease Accounting)</a:t>
              </a:r>
            </a:p>
          </p:txBody>
        </p:sp>
        <p:cxnSp>
          <p:nvCxnSpPr>
            <p:cNvPr id="111" name="Straight Arrow Connector 110">
              <a:extLst>
                <a:ext uri="{FF2B5EF4-FFF2-40B4-BE49-F238E27FC236}">
                  <a16:creationId xmlns:a16="http://schemas.microsoft.com/office/drawing/2014/main" id="{6A2BD70F-B8DE-48C9-9D0F-FB20B9E0E3FD}"/>
                </a:ext>
              </a:extLst>
            </p:cNvPr>
            <p:cNvCxnSpPr>
              <a:cxnSpLocks/>
              <a:stCxn id="107" idx="1"/>
            </p:cNvCxnSpPr>
            <p:nvPr/>
          </p:nvCxnSpPr>
          <p:spPr>
            <a:xfrm flipH="1">
              <a:off x="6734269" y="1959646"/>
              <a:ext cx="2301504" cy="13847"/>
            </a:xfrm>
            <a:prstGeom prst="straightConnector1">
              <a:avLst/>
            </a:prstGeom>
            <a:ln w="28575">
              <a:solidFill>
                <a:srgbClr val="ED8B00"/>
              </a:solidFill>
              <a:tailEnd type="triangle"/>
            </a:ln>
          </p:spPr>
          <p:style>
            <a:lnRef idx="1">
              <a:schemeClr val="accent2"/>
            </a:lnRef>
            <a:fillRef idx="0">
              <a:schemeClr val="accent2"/>
            </a:fillRef>
            <a:effectRef idx="0">
              <a:schemeClr val="accent2"/>
            </a:effectRef>
            <a:fontRef idx="minor">
              <a:schemeClr val="tx1"/>
            </a:fontRef>
          </p:style>
        </p:cxnSp>
        <p:sp>
          <p:nvSpPr>
            <p:cNvPr id="112" name="TextBox 111">
              <a:extLst>
                <a:ext uri="{FF2B5EF4-FFF2-40B4-BE49-F238E27FC236}">
                  <a16:creationId xmlns:a16="http://schemas.microsoft.com/office/drawing/2014/main" id="{4FC7173E-F7E3-4C1E-A4A0-6DD335219525}"/>
                </a:ext>
              </a:extLst>
            </p:cNvPr>
            <p:cNvSpPr txBox="1"/>
            <p:nvPr/>
          </p:nvSpPr>
          <p:spPr bwMode="gray">
            <a:xfrm>
              <a:off x="7217786" y="1551523"/>
              <a:ext cx="1392666" cy="393323"/>
            </a:xfrm>
            <a:prstGeom prst="rect">
              <a:avLst/>
            </a:prstGeom>
          </p:spPr>
          <p:txBody>
            <a:bodyPr wrap="square" lIns="0" rIns="0" rtlCol="0" anchor="b" anchorCtr="0">
              <a:noAutofit/>
            </a:bodyPr>
            <a:lstStyle/>
            <a:p>
              <a:pPr marL="0" marR="0" lvl="0" indent="0" algn="l" defTabSz="914400" rtl="0" eaLnBrk="1" fontAlgn="auto" latinLnBrk="0" hangingPunct="1">
                <a:lnSpc>
                  <a:spcPts val="9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Accounting for Leases</a:t>
              </a:r>
            </a:p>
          </p:txBody>
        </p:sp>
        <p:sp>
          <p:nvSpPr>
            <p:cNvPr id="113" name="Rectangle 112">
              <a:extLst>
                <a:ext uri="{FF2B5EF4-FFF2-40B4-BE49-F238E27FC236}">
                  <a16:creationId xmlns:a16="http://schemas.microsoft.com/office/drawing/2014/main" id="{CC7DC9A6-CDC9-4230-9BEC-1D333F67DB16}"/>
                </a:ext>
              </a:extLst>
            </p:cNvPr>
            <p:cNvSpPr/>
            <p:nvPr/>
          </p:nvSpPr>
          <p:spPr bwMode="gray">
            <a:xfrm>
              <a:off x="2047992" y="4124801"/>
              <a:ext cx="1298871" cy="268733"/>
            </a:xfrm>
            <a:prstGeom prst="rect">
              <a:avLst/>
            </a:prstGeom>
            <a:solidFill>
              <a:schemeClr val="bg1"/>
            </a:solidFill>
            <a:ln w="19050" algn="ctr">
              <a:solidFill>
                <a:schemeClr val="bg1">
                  <a:lumMod val="50000"/>
                </a:schemeClr>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US ADP Payroll</a:t>
              </a:r>
            </a:p>
          </p:txBody>
        </p:sp>
        <p:sp>
          <p:nvSpPr>
            <p:cNvPr id="115" name="TextBox 114">
              <a:extLst>
                <a:ext uri="{FF2B5EF4-FFF2-40B4-BE49-F238E27FC236}">
                  <a16:creationId xmlns:a16="http://schemas.microsoft.com/office/drawing/2014/main" id="{C5202CDD-526C-46E8-8522-31F1CE2F4D6C}"/>
                </a:ext>
              </a:extLst>
            </p:cNvPr>
            <p:cNvSpPr txBox="1"/>
            <p:nvPr/>
          </p:nvSpPr>
          <p:spPr bwMode="gray">
            <a:xfrm>
              <a:off x="3511695" y="3964619"/>
              <a:ext cx="1392666" cy="318121"/>
            </a:xfrm>
            <a:prstGeom prst="rect">
              <a:avLst/>
            </a:prstGeom>
          </p:spPr>
          <p:txBody>
            <a:bodyPr wrap="square" lIns="0" rIns="0" rtlCol="0" anchor="b" anchorCtr="0">
              <a:noAutofit/>
            </a:bodyPr>
            <a:lstStyle/>
            <a:p>
              <a:pPr marL="0" marR="0" lvl="0" indent="0" algn="l" defTabSz="914400" rtl="0" eaLnBrk="1" fontAlgn="auto" latinLnBrk="0" hangingPunct="1">
                <a:lnSpc>
                  <a:spcPts val="9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Accounting for Payroll Payment</a:t>
              </a:r>
            </a:p>
          </p:txBody>
        </p:sp>
        <p:sp>
          <p:nvSpPr>
            <p:cNvPr id="116" name="Rectangle 115">
              <a:extLst>
                <a:ext uri="{FF2B5EF4-FFF2-40B4-BE49-F238E27FC236}">
                  <a16:creationId xmlns:a16="http://schemas.microsoft.com/office/drawing/2014/main" id="{2D8AA232-FA82-4619-B53E-E95B42659423}"/>
                </a:ext>
              </a:extLst>
            </p:cNvPr>
            <p:cNvSpPr/>
            <p:nvPr/>
          </p:nvSpPr>
          <p:spPr bwMode="gray">
            <a:xfrm>
              <a:off x="9057913" y="2992631"/>
              <a:ext cx="1337373" cy="274058"/>
            </a:xfrm>
            <a:prstGeom prst="rect">
              <a:avLst/>
            </a:prstGeom>
            <a:solidFill>
              <a:schemeClr val="bg1"/>
            </a:solidFill>
            <a:ln w="19050" algn="ctr">
              <a:solidFill>
                <a:schemeClr val="bg1">
                  <a:lumMod val="50000"/>
                </a:schemeClr>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Revenue (Various)</a:t>
              </a:r>
            </a:p>
          </p:txBody>
        </p:sp>
        <p:cxnSp>
          <p:nvCxnSpPr>
            <p:cNvPr id="117" name="Straight Arrow Connector 116">
              <a:extLst>
                <a:ext uri="{FF2B5EF4-FFF2-40B4-BE49-F238E27FC236}">
                  <a16:creationId xmlns:a16="http://schemas.microsoft.com/office/drawing/2014/main" id="{C429FC1D-8505-474E-9A0F-8495A9A56743}"/>
                </a:ext>
              </a:extLst>
            </p:cNvPr>
            <p:cNvCxnSpPr>
              <a:cxnSpLocks/>
            </p:cNvCxnSpPr>
            <p:nvPr/>
          </p:nvCxnSpPr>
          <p:spPr>
            <a:xfrm flipH="1">
              <a:off x="6756409" y="3172520"/>
              <a:ext cx="2301504" cy="13847"/>
            </a:xfrm>
            <a:prstGeom prst="straightConnector1">
              <a:avLst/>
            </a:prstGeom>
            <a:ln w="28575">
              <a:solidFill>
                <a:srgbClr val="ED8B00"/>
              </a:solidFill>
              <a:tailEnd type="triangle"/>
            </a:ln>
          </p:spPr>
          <p:style>
            <a:lnRef idx="1">
              <a:schemeClr val="accent2"/>
            </a:lnRef>
            <a:fillRef idx="0">
              <a:schemeClr val="accent2"/>
            </a:fillRef>
            <a:effectRef idx="0">
              <a:schemeClr val="accent2"/>
            </a:effectRef>
            <a:fontRef idx="minor">
              <a:schemeClr val="tx1"/>
            </a:fontRef>
          </p:style>
        </p:cxnSp>
        <p:sp>
          <p:nvSpPr>
            <p:cNvPr id="118" name="TextBox 117">
              <a:extLst>
                <a:ext uri="{FF2B5EF4-FFF2-40B4-BE49-F238E27FC236}">
                  <a16:creationId xmlns:a16="http://schemas.microsoft.com/office/drawing/2014/main" id="{0608BEB0-108D-42C8-B3DB-D7BC49EB54BE}"/>
                </a:ext>
              </a:extLst>
            </p:cNvPr>
            <p:cNvSpPr txBox="1"/>
            <p:nvPr/>
          </p:nvSpPr>
          <p:spPr bwMode="gray">
            <a:xfrm>
              <a:off x="7217786" y="2830609"/>
              <a:ext cx="1392666" cy="318121"/>
            </a:xfrm>
            <a:prstGeom prst="rect">
              <a:avLst/>
            </a:prstGeom>
          </p:spPr>
          <p:txBody>
            <a:bodyPr wrap="square" lIns="0" rIns="0" rtlCol="0" anchor="b" anchorCtr="0">
              <a:noAutofit/>
            </a:bodyPr>
            <a:lstStyle/>
            <a:p>
              <a:pPr marL="0" marR="0" lvl="0" indent="0" algn="l" defTabSz="914400" rtl="0" eaLnBrk="1" fontAlgn="auto" latinLnBrk="0" hangingPunct="1">
                <a:lnSpc>
                  <a:spcPts val="9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Revenue Recognition Entries</a:t>
              </a:r>
            </a:p>
          </p:txBody>
        </p:sp>
        <p:sp>
          <p:nvSpPr>
            <p:cNvPr id="119" name="TextBox 118">
              <a:extLst>
                <a:ext uri="{FF2B5EF4-FFF2-40B4-BE49-F238E27FC236}">
                  <a16:creationId xmlns:a16="http://schemas.microsoft.com/office/drawing/2014/main" id="{FD7CE7BA-CFEA-4C33-A81C-D63DD048ACC2}"/>
                </a:ext>
              </a:extLst>
            </p:cNvPr>
            <p:cNvSpPr txBox="1"/>
            <p:nvPr/>
          </p:nvSpPr>
          <p:spPr bwMode="gray">
            <a:xfrm>
              <a:off x="3413922" y="3598163"/>
              <a:ext cx="1238218" cy="251530"/>
            </a:xfrm>
            <a:prstGeom prst="rect">
              <a:avLst/>
            </a:prstGeom>
          </p:spPr>
          <p:txBody>
            <a:bodyPr wrap="square" lIns="0" rIns="0" rtlCol="0" anchor="b" anchorCtr="0">
              <a:noAutofit/>
            </a:bodyPr>
            <a:lstStyle/>
            <a:p>
              <a:pPr marL="0" marR="0" lvl="0" indent="0" algn="l" defTabSz="914400" rtl="0" eaLnBrk="1" fontAlgn="auto" latinLnBrk="0" hangingPunct="1">
                <a:lnSpc>
                  <a:spcPts val="9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Inventory activity balances</a:t>
              </a:r>
            </a:p>
          </p:txBody>
        </p:sp>
        <p:cxnSp>
          <p:nvCxnSpPr>
            <p:cNvPr id="120" name="Straight Arrow Connector 119">
              <a:extLst>
                <a:ext uri="{FF2B5EF4-FFF2-40B4-BE49-F238E27FC236}">
                  <a16:creationId xmlns:a16="http://schemas.microsoft.com/office/drawing/2014/main" id="{045ED927-3EBC-46F6-8504-8E4063FBF239}"/>
                </a:ext>
              </a:extLst>
            </p:cNvPr>
            <p:cNvCxnSpPr>
              <a:cxnSpLocks/>
              <a:stCxn id="48" idx="3"/>
              <a:endCxn id="103" idx="1"/>
            </p:cNvCxnSpPr>
            <p:nvPr/>
          </p:nvCxnSpPr>
          <p:spPr>
            <a:xfrm flipV="1">
              <a:off x="3387045" y="5115452"/>
              <a:ext cx="1393855" cy="3375"/>
            </a:xfrm>
            <a:prstGeom prst="straightConnector1">
              <a:avLst/>
            </a:prstGeom>
            <a:ln w="28575">
              <a:solidFill>
                <a:srgbClr val="009A44"/>
              </a:solidFill>
              <a:tailEnd type="triangle"/>
            </a:ln>
          </p:spPr>
          <p:style>
            <a:lnRef idx="1">
              <a:schemeClr val="accent2"/>
            </a:lnRef>
            <a:fillRef idx="0">
              <a:schemeClr val="accent2"/>
            </a:fillRef>
            <a:effectRef idx="0">
              <a:schemeClr val="accent2"/>
            </a:effectRef>
            <a:fontRef idx="minor">
              <a:schemeClr val="tx1"/>
            </a:fontRef>
          </p:style>
        </p:cxnSp>
        <p:sp>
          <p:nvSpPr>
            <p:cNvPr id="121" name="TextBox 120">
              <a:extLst>
                <a:ext uri="{FF2B5EF4-FFF2-40B4-BE49-F238E27FC236}">
                  <a16:creationId xmlns:a16="http://schemas.microsoft.com/office/drawing/2014/main" id="{22109A15-F8AD-430B-8E64-92625C9C7B3A}"/>
                </a:ext>
              </a:extLst>
            </p:cNvPr>
            <p:cNvSpPr txBox="1"/>
            <p:nvPr/>
          </p:nvSpPr>
          <p:spPr bwMode="gray">
            <a:xfrm>
              <a:off x="3487413" y="4872540"/>
              <a:ext cx="958481" cy="210245"/>
            </a:xfrm>
            <a:prstGeom prst="rect">
              <a:avLst/>
            </a:prstGeom>
          </p:spPr>
          <p:txBody>
            <a:bodyPr wrap="square" lIns="0" rIns="0" rtlCol="0" anchor="b" anchorCtr="0">
              <a:noAutofit/>
            </a:bodyPr>
            <a:lstStyle/>
            <a:p>
              <a:pPr marL="0" marR="0" lvl="0" indent="0" algn="l" defTabSz="914400" rtl="0" eaLnBrk="1" fontAlgn="auto" latinLnBrk="0" hangingPunct="1">
                <a:lnSpc>
                  <a:spcPts val="900"/>
                </a:lnSpc>
                <a:spcBef>
                  <a:spcPts val="0"/>
                </a:spcBef>
                <a:spcAft>
                  <a:spcPts val="0"/>
                </a:spcAft>
                <a:buClrTx/>
                <a:buSzTx/>
                <a:buFontTx/>
                <a:buNone/>
                <a:tabLst/>
                <a:defRPr/>
              </a:pPr>
              <a:r>
                <a:rPr kumimoji="0" lang="en-US" sz="800" b="0" i="0" u="none" strike="noStrike" kern="1200" cap="none" spc="0" normalizeH="0" baseline="0" noProof="0">
                  <a:ln>
                    <a:noFill/>
                  </a:ln>
                  <a:solidFill>
                    <a:srgbClr val="FF0000"/>
                  </a:solidFill>
                  <a:effectLst/>
                  <a:uLnTx/>
                  <a:uFillTx/>
                  <a:latin typeface="Avenir Next LT Pro" panose="020B0504020202020204" pitchFamily="34" charset="0"/>
                  <a:ea typeface="+mn-ea"/>
                  <a:cs typeface="+mn-cs"/>
                </a:rPr>
                <a:t>Bank Statements</a:t>
              </a:r>
            </a:p>
          </p:txBody>
        </p:sp>
        <p:sp>
          <p:nvSpPr>
            <p:cNvPr id="122" name="Rectangle 121">
              <a:extLst>
                <a:ext uri="{FF2B5EF4-FFF2-40B4-BE49-F238E27FC236}">
                  <a16:creationId xmlns:a16="http://schemas.microsoft.com/office/drawing/2014/main" id="{B73C3050-F556-437E-BE5A-92C3E49BC9AE}"/>
                </a:ext>
              </a:extLst>
            </p:cNvPr>
            <p:cNvSpPr/>
            <p:nvPr/>
          </p:nvSpPr>
          <p:spPr bwMode="gray">
            <a:xfrm>
              <a:off x="4780900" y="1849915"/>
              <a:ext cx="1920240" cy="2924902"/>
            </a:xfrm>
            <a:prstGeom prst="rect">
              <a:avLst/>
            </a:prstGeom>
            <a:solidFill>
              <a:srgbClr val="595959"/>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050" b="1" i="0" u="none" strike="noStrike" kern="1200" cap="none" spc="0" normalizeH="0" baseline="0" noProof="0">
                  <a:ln>
                    <a:noFill/>
                  </a:ln>
                  <a:solidFill>
                    <a:prstClr val="white"/>
                  </a:solidFill>
                  <a:effectLst/>
                  <a:uLnTx/>
                  <a:uFillTx/>
                  <a:latin typeface="Avenir Next LT Pro"/>
                  <a:ea typeface="+mn-ea"/>
                  <a:cs typeface="+mn-cs"/>
                </a:rPr>
                <a:t>Oracle </a:t>
              </a:r>
            </a:p>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050" b="1" i="0" u="none" strike="noStrike" kern="1200" cap="none" spc="0" normalizeH="0" baseline="0" noProof="0">
                  <a:ln>
                    <a:noFill/>
                  </a:ln>
                  <a:solidFill>
                    <a:prstClr val="white"/>
                  </a:solidFill>
                  <a:effectLst/>
                  <a:uLnTx/>
                  <a:uFillTx/>
                  <a:latin typeface="Avenir Next LT Pro"/>
                  <a:ea typeface="+mn-ea"/>
                  <a:cs typeface="+mn-cs"/>
                </a:rPr>
                <a:t>General Ledger</a:t>
              </a:r>
              <a:endParaRPr kumimoji="0" 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124" name="Rectangle 123">
              <a:extLst>
                <a:ext uri="{FF2B5EF4-FFF2-40B4-BE49-F238E27FC236}">
                  <a16:creationId xmlns:a16="http://schemas.microsoft.com/office/drawing/2014/main" id="{81E6BA59-0A89-420B-9A53-770D9D91C186}"/>
                </a:ext>
              </a:extLst>
            </p:cNvPr>
            <p:cNvSpPr/>
            <p:nvPr/>
          </p:nvSpPr>
          <p:spPr bwMode="gray">
            <a:xfrm>
              <a:off x="6801508" y="4807583"/>
              <a:ext cx="1769549" cy="443916"/>
            </a:xfrm>
            <a:prstGeom prst="rect">
              <a:avLst/>
            </a:prstGeom>
            <a:solidFill>
              <a:srgbClr val="595959"/>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050" b="1" i="0" u="none" strike="noStrike" kern="1200" cap="none" spc="0" normalizeH="0" baseline="0" noProof="0">
                  <a:ln>
                    <a:noFill/>
                  </a:ln>
                  <a:solidFill>
                    <a:prstClr val="white"/>
                  </a:solidFill>
                  <a:effectLst/>
                  <a:uLnTx/>
                  <a:uFillTx/>
                  <a:latin typeface="Avenir Next LT Pro"/>
                  <a:ea typeface="+mn-ea"/>
                  <a:cs typeface="+mn-cs"/>
                </a:rPr>
                <a:t>Fixed Assets</a:t>
              </a:r>
              <a:endParaRPr kumimoji="0" 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125" name="Rectangle 124">
              <a:extLst>
                <a:ext uri="{FF2B5EF4-FFF2-40B4-BE49-F238E27FC236}">
                  <a16:creationId xmlns:a16="http://schemas.microsoft.com/office/drawing/2014/main" id="{8C9D877D-BEC1-4E34-AC69-C7DC64ED120C}"/>
                </a:ext>
              </a:extLst>
            </p:cNvPr>
            <p:cNvSpPr/>
            <p:nvPr/>
          </p:nvSpPr>
          <p:spPr bwMode="gray">
            <a:xfrm>
              <a:off x="6801507" y="4286140"/>
              <a:ext cx="1769549" cy="443916"/>
            </a:xfrm>
            <a:prstGeom prst="rect">
              <a:avLst/>
            </a:prstGeom>
            <a:solidFill>
              <a:srgbClr val="595959"/>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050" b="1" i="0" u="none" strike="noStrike" kern="1200" cap="none" spc="0" normalizeH="0" baseline="0" noProof="0">
                  <a:ln>
                    <a:noFill/>
                  </a:ln>
                  <a:solidFill>
                    <a:prstClr val="white"/>
                  </a:solidFill>
                  <a:effectLst/>
                  <a:uLnTx/>
                  <a:uFillTx/>
                  <a:latin typeface="Avenir Next LT Pro"/>
                  <a:ea typeface="+mn-ea"/>
                  <a:cs typeface="+mn-cs"/>
                </a:rPr>
                <a:t>Oracle Intercompany</a:t>
              </a:r>
              <a:endParaRPr kumimoji="0" lang="en-US" sz="1800" b="0" i="0" u="none" strike="noStrike" kern="1200" cap="none" spc="0" normalizeH="0" baseline="0" noProof="0">
                <a:ln>
                  <a:noFill/>
                </a:ln>
                <a:solidFill>
                  <a:prstClr val="white"/>
                </a:solidFill>
                <a:effectLst/>
                <a:uLnTx/>
                <a:uFillTx/>
                <a:latin typeface="Verdana"/>
                <a:ea typeface="+mn-ea"/>
                <a:cs typeface="+mn-cs"/>
              </a:endParaRPr>
            </a:p>
          </p:txBody>
        </p:sp>
      </p:grpSp>
      <p:sp>
        <p:nvSpPr>
          <p:cNvPr id="2" name="Title 1">
            <a:extLst>
              <a:ext uri="{FF2B5EF4-FFF2-40B4-BE49-F238E27FC236}">
                <a16:creationId xmlns:a16="http://schemas.microsoft.com/office/drawing/2014/main" id="{564E034F-8E0C-406A-8B3A-547A5F91D014}"/>
              </a:ext>
            </a:extLst>
          </p:cNvPr>
          <p:cNvSpPr>
            <a:spLocks noGrp="1"/>
          </p:cNvSpPr>
          <p:nvPr>
            <p:ph type="title"/>
          </p:nvPr>
        </p:nvSpPr>
        <p:spPr/>
        <p:txBody>
          <a:bodyPr/>
          <a:lstStyle/>
          <a:p>
            <a:r>
              <a:rPr lang="en-US" sz="2400" b="1">
                <a:solidFill>
                  <a:schemeClr val="tx1"/>
                </a:solidFill>
                <a:latin typeface="Proxima Nova"/>
              </a:rPr>
              <a:t>Project Notorious - RTR High-level system landscape</a:t>
            </a:r>
          </a:p>
        </p:txBody>
      </p:sp>
      <p:cxnSp>
        <p:nvCxnSpPr>
          <p:cNvPr id="43" name="Straight Arrow Connector 42">
            <a:extLst>
              <a:ext uri="{FF2B5EF4-FFF2-40B4-BE49-F238E27FC236}">
                <a16:creationId xmlns:a16="http://schemas.microsoft.com/office/drawing/2014/main" id="{CDD2AA9E-685B-4A4E-A588-B286E5140678}"/>
              </a:ext>
            </a:extLst>
          </p:cNvPr>
          <p:cNvCxnSpPr>
            <a:cxnSpLocks/>
          </p:cNvCxnSpPr>
          <p:nvPr/>
        </p:nvCxnSpPr>
        <p:spPr>
          <a:xfrm>
            <a:off x="10261500" y="6065915"/>
            <a:ext cx="493376" cy="0"/>
          </a:xfrm>
          <a:prstGeom prst="straightConnector1">
            <a:avLst/>
          </a:prstGeom>
          <a:ln w="28575">
            <a:solidFill>
              <a:srgbClr val="ED8B00"/>
            </a:solidFill>
            <a:tailEnd type="triangle"/>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E829C7EA-DEFE-4CB2-AAE4-AF01F8FC58ED}"/>
              </a:ext>
            </a:extLst>
          </p:cNvPr>
          <p:cNvSpPr txBox="1"/>
          <p:nvPr/>
        </p:nvSpPr>
        <p:spPr bwMode="gray">
          <a:xfrm>
            <a:off x="10959313" y="5925312"/>
            <a:ext cx="1087685" cy="281207"/>
          </a:xfrm>
          <a:prstGeom prst="rect">
            <a:avLst/>
          </a:prstGeom>
        </p:spPr>
        <p:txBody>
          <a:bodyPr wrap="square" lIns="0" rIns="0" rtlCol="0" anchor="ctr" anchorCtr="0">
            <a:normAutofit/>
          </a:bodyPr>
          <a:lstStyle/>
          <a:p>
            <a:pPr marL="0" marR="0" lvl="0" indent="0" algn="l" defTabSz="914400" rtl="0" eaLnBrk="1" fontAlgn="auto" latinLnBrk="0" hangingPunct="1">
              <a:lnSpc>
                <a:spcPts val="9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Manual Load</a:t>
            </a:r>
          </a:p>
        </p:txBody>
      </p:sp>
      <p:cxnSp>
        <p:nvCxnSpPr>
          <p:cNvPr id="75" name="Straight Arrow Connector 74">
            <a:extLst>
              <a:ext uri="{FF2B5EF4-FFF2-40B4-BE49-F238E27FC236}">
                <a16:creationId xmlns:a16="http://schemas.microsoft.com/office/drawing/2014/main" id="{095232C9-8148-448D-9600-3DA5B3F55365}"/>
              </a:ext>
            </a:extLst>
          </p:cNvPr>
          <p:cNvCxnSpPr>
            <a:cxnSpLocks/>
          </p:cNvCxnSpPr>
          <p:nvPr/>
        </p:nvCxnSpPr>
        <p:spPr>
          <a:xfrm>
            <a:off x="10261500" y="6320145"/>
            <a:ext cx="493376" cy="0"/>
          </a:xfrm>
          <a:prstGeom prst="straightConnector1">
            <a:avLst/>
          </a:prstGeom>
          <a:ln w="28575">
            <a:solidFill>
              <a:srgbClr val="009A44"/>
            </a:solidFill>
            <a:tailEnd type="triangle"/>
          </a:ln>
        </p:spPr>
        <p:style>
          <a:lnRef idx="1">
            <a:schemeClr val="accent2"/>
          </a:lnRef>
          <a:fillRef idx="0">
            <a:schemeClr val="accent2"/>
          </a:fillRef>
          <a:effectRef idx="0">
            <a:schemeClr val="accent2"/>
          </a:effectRef>
          <a:fontRef idx="minor">
            <a:schemeClr val="tx1"/>
          </a:fontRef>
        </p:style>
      </p:cxnSp>
      <p:sp>
        <p:nvSpPr>
          <p:cNvPr id="76" name="TextBox 75">
            <a:extLst>
              <a:ext uri="{FF2B5EF4-FFF2-40B4-BE49-F238E27FC236}">
                <a16:creationId xmlns:a16="http://schemas.microsoft.com/office/drawing/2014/main" id="{A0D8D23E-BFCD-4F66-8DB7-F4A526397648}"/>
              </a:ext>
            </a:extLst>
          </p:cNvPr>
          <p:cNvSpPr txBox="1"/>
          <p:nvPr/>
        </p:nvSpPr>
        <p:spPr bwMode="gray">
          <a:xfrm>
            <a:off x="10959313" y="6179542"/>
            <a:ext cx="1087685" cy="281207"/>
          </a:xfrm>
          <a:prstGeom prst="rect">
            <a:avLst/>
          </a:prstGeom>
        </p:spPr>
        <p:txBody>
          <a:bodyPr wrap="square" lIns="0" rIns="0" rtlCol="0" anchor="ctr" anchorCtr="0">
            <a:normAutofit/>
          </a:bodyPr>
          <a:lstStyle/>
          <a:p>
            <a:pPr marL="0" marR="0" lvl="0" indent="0" algn="l" defTabSz="914400" rtl="0" eaLnBrk="1" fontAlgn="auto" latinLnBrk="0" hangingPunct="1">
              <a:lnSpc>
                <a:spcPts val="9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Automated Interface</a:t>
            </a:r>
          </a:p>
        </p:txBody>
      </p:sp>
      <p:sp>
        <p:nvSpPr>
          <p:cNvPr id="48" name="Rectangle 47">
            <a:extLst>
              <a:ext uri="{FF2B5EF4-FFF2-40B4-BE49-F238E27FC236}">
                <a16:creationId xmlns:a16="http://schemas.microsoft.com/office/drawing/2014/main" id="{A7FC89BD-716D-412B-B307-3ABBDA50774A}"/>
              </a:ext>
            </a:extLst>
          </p:cNvPr>
          <p:cNvSpPr/>
          <p:nvPr/>
        </p:nvSpPr>
        <p:spPr bwMode="gray">
          <a:xfrm>
            <a:off x="1953261" y="5148138"/>
            <a:ext cx="1293090" cy="240472"/>
          </a:xfrm>
          <a:prstGeom prst="rect">
            <a:avLst/>
          </a:prstGeom>
          <a:solidFill>
            <a:schemeClr val="bg1"/>
          </a:solidFill>
          <a:ln w="19050" algn="ctr">
            <a:solidFill>
              <a:schemeClr val="bg1">
                <a:lumMod val="50000"/>
              </a:schemeClr>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srgbClr val="FF0000"/>
                </a:solidFill>
                <a:effectLst/>
                <a:uLnTx/>
                <a:uFillTx/>
                <a:latin typeface="Avenir Next LT Pro" panose="020B0504020202020204" pitchFamily="34" charset="0"/>
                <a:ea typeface="+mn-ea"/>
                <a:cs typeface="+mn-cs"/>
              </a:rPr>
              <a:t>Banks??</a:t>
            </a:r>
          </a:p>
        </p:txBody>
      </p:sp>
      <p:sp>
        <p:nvSpPr>
          <p:cNvPr id="50" name="Rectangle 49">
            <a:extLst>
              <a:ext uri="{FF2B5EF4-FFF2-40B4-BE49-F238E27FC236}">
                <a16:creationId xmlns:a16="http://schemas.microsoft.com/office/drawing/2014/main" id="{3446C682-8F31-42CB-AE7E-2A3F75B7DAD2}"/>
              </a:ext>
            </a:extLst>
          </p:cNvPr>
          <p:cNvSpPr/>
          <p:nvPr/>
        </p:nvSpPr>
        <p:spPr bwMode="gray">
          <a:xfrm>
            <a:off x="8906463" y="3571405"/>
            <a:ext cx="1337373" cy="274058"/>
          </a:xfrm>
          <a:prstGeom prst="rect">
            <a:avLst/>
          </a:prstGeom>
          <a:solidFill>
            <a:schemeClr val="bg1"/>
          </a:solidFill>
          <a:ln w="19050" algn="ctr">
            <a:solidFill>
              <a:schemeClr val="bg1">
                <a:lumMod val="50000"/>
              </a:schemeClr>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Charles Schwab (Equity)</a:t>
            </a:r>
          </a:p>
        </p:txBody>
      </p:sp>
      <p:sp>
        <p:nvSpPr>
          <p:cNvPr id="51" name="Rectangle 50">
            <a:extLst>
              <a:ext uri="{FF2B5EF4-FFF2-40B4-BE49-F238E27FC236}">
                <a16:creationId xmlns:a16="http://schemas.microsoft.com/office/drawing/2014/main" id="{3843829B-910A-4F67-A9AA-8388ED32914A}"/>
              </a:ext>
            </a:extLst>
          </p:cNvPr>
          <p:cNvSpPr/>
          <p:nvPr/>
        </p:nvSpPr>
        <p:spPr bwMode="gray">
          <a:xfrm>
            <a:off x="8917218" y="3999240"/>
            <a:ext cx="1337373" cy="274058"/>
          </a:xfrm>
          <a:prstGeom prst="rect">
            <a:avLst/>
          </a:prstGeom>
          <a:solidFill>
            <a:schemeClr val="bg1"/>
          </a:solidFill>
          <a:ln w="19050" algn="ctr">
            <a:solidFill>
              <a:schemeClr val="bg1">
                <a:lumMod val="50000"/>
              </a:schemeClr>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Clearwater</a:t>
            </a:r>
          </a:p>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(Investments)</a:t>
            </a:r>
          </a:p>
        </p:txBody>
      </p:sp>
      <p:cxnSp>
        <p:nvCxnSpPr>
          <p:cNvPr id="53" name="Straight Arrow Connector 52">
            <a:extLst>
              <a:ext uri="{FF2B5EF4-FFF2-40B4-BE49-F238E27FC236}">
                <a16:creationId xmlns:a16="http://schemas.microsoft.com/office/drawing/2014/main" id="{779E585C-30C3-4E92-8339-61B365CC45A1}"/>
              </a:ext>
            </a:extLst>
          </p:cNvPr>
          <p:cNvCxnSpPr>
            <a:cxnSpLocks/>
          </p:cNvCxnSpPr>
          <p:nvPr/>
        </p:nvCxnSpPr>
        <p:spPr>
          <a:xfrm flipH="1">
            <a:off x="6615714" y="3696382"/>
            <a:ext cx="2301504" cy="13847"/>
          </a:xfrm>
          <a:prstGeom prst="straightConnector1">
            <a:avLst/>
          </a:prstGeom>
          <a:ln w="28575">
            <a:solidFill>
              <a:srgbClr val="ED8B00"/>
            </a:solidFill>
            <a:tailEnd type="triangle"/>
          </a:ln>
        </p:spPr>
        <p:style>
          <a:lnRef idx="1">
            <a:schemeClr val="accent2"/>
          </a:lnRef>
          <a:fillRef idx="0">
            <a:schemeClr val="accent2"/>
          </a:fillRef>
          <a:effectRef idx="0">
            <a:schemeClr val="accent2"/>
          </a:effectRef>
          <a:fontRef idx="minor">
            <a:schemeClr val="tx1"/>
          </a:fontRef>
        </p:style>
      </p:cxnSp>
      <p:sp>
        <p:nvSpPr>
          <p:cNvPr id="55" name="TextBox 54">
            <a:extLst>
              <a:ext uri="{FF2B5EF4-FFF2-40B4-BE49-F238E27FC236}">
                <a16:creationId xmlns:a16="http://schemas.microsoft.com/office/drawing/2014/main" id="{30850B78-8100-42CD-ACD4-24A456957BD1}"/>
              </a:ext>
            </a:extLst>
          </p:cNvPr>
          <p:cNvSpPr txBox="1"/>
          <p:nvPr/>
        </p:nvSpPr>
        <p:spPr bwMode="gray">
          <a:xfrm>
            <a:off x="7077091" y="3354471"/>
            <a:ext cx="1392666" cy="318121"/>
          </a:xfrm>
          <a:prstGeom prst="rect">
            <a:avLst/>
          </a:prstGeom>
        </p:spPr>
        <p:txBody>
          <a:bodyPr wrap="square" lIns="0" rIns="0" rtlCol="0" anchor="b" anchorCtr="0">
            <a:noAutofit/>
          </a:bodyPr>
          <a:lstStyle/>
          <a:p>
            <a:pPr marL="0" marR="0" lvl="0" indent="0" algn="l" defTabSz="914400" rtl="0" eaLnBrk="1" fontAlgn="auto" latinLnBrk="0" hangingPunct="1">
              <a:lnSpc>
                <a:spcPts val="9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Equity Journal Entries</a:t>
            </a:r>
          </a:p>
        </p:txBody>
      </p:sp>
      <p:cxnSp>
        <p:nvCxnSpPr>
          <p:cNvPr id="56" name="Straight Arrow Connector 55">
            <a:extLst>
              <a:ext uri="{FF2B5EF4-FFF2-40B4-BE49-F238E27FC236}">
                <a16:creationId xmlns:a16="http://schemas.microsoft.com/office/drawing/2014/main" id="{4346EDFF-9FFE-4E99-AA07-AABFEA6B70A9}"/>
              </a:ext>
            </a:extLst>
          </p:cNvPr>
          <p:cNvCxnSpPr>
            <a:cxnSpLocks/>
          </p:cNvCxnSpPr>
          <p:nvPr/>
        </p:nvCxnSpPr>
        <p:spPr>
          <a:xfrm flipH="1">
            <a:off x="6598054" y="4125549"/>
            <a:ext cx="2301504" cy="13847"/>
          </a:xfrm>
          <a:prstGeom prst="straightConnector1">
            <a:avLst/>
          </a:prstGeom>
          <a:ln w="28575">
            <a:solidFill>
              <a:srgbClr val="ED8B00"/>
            </a:solidFill>
            <a:tailEnd type="triangle"/>
          </a:ln>
        </p:spPr>
        <p:style>
          <a:lnRef idx="1">
            <a:schemeClr val="accent2"/>
          </a:lnRef>
          <a:fillRef idx="0">
            <a:schemeClr val="accent2"/>
          </a:fillRef>
          <a:effectRef idx="0">
            <a:schemeClr val="accent2"/>
          </a:effectRef>
          <a:fontRef idx="minor">
            <a:schemeClr val="tx1"/>
          </a:fontRef>
        </p:style>
      </p:cxnSp>
      <p:sp>
        <p:nvSpPr>
          <p:cNvPr id="60" name="TextBox 59">
            <a:extLst>
              <a:ext uri="{FF2B5EF4-FFF2-40B4-BE49-F238E27FC236}">
                <a16:creationId xmlns:a16="http://schemas.microsoft.com/office/drawing/2014/main" id="{925DAF4E-E44D-4923-930F-8E11D6CD0A5C}"/>
              </a:ext>
            </a:extLst>
          </p:cNvPr>
          <p:cNvSpPr txBox="1"/>
          <p:nvPr/>
        </p:nvSpPr>
        <p:spPr bwMode="gray">
          <a:xfrm>
            <a:off x="7059431" y="3783638"/>
            <a:ext cx="1392666" cy="318121"/>
          </a:xfrm>
          <a:prstGeom prst="rect">
            <a:avLst/>
          </a:prstGeom>
        </p:spPr>
        <p:txBody>
          <a:bodyPr wrap="square" lIns="0" rIns="0" rtlCol="0" anchor="b" anchorCtr="0">
            <a:noAutofit/>
          </a:bodyPr>
          <a:lstStyle/>
          <a:p>
            <a:pPr marL="0" marR="0" lvl="0" indent="0" algn="l" defTabSz="914400" rtl="0" eaLnBrk="1" fontAlgn="auto" latinLnBrk="0" hangingPunct="1">
              <a:lnSpc>
                <a:spcPts val="9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Investment Journal Entries</a:t>
            </a:r>
          </a:p>
        </p:txBody>
      </p:sp>
      <p:grpSp>
        <p:nvGrpSpPr>
          <p:cNvPr id="16" name="Group 15">
            <a:extLst>
              <a:ext uri="{FF2B5EF4-FFF2-40B4-BE49-F238E27FC236}">
                <a16:creationId xmlns:a16="http://schemas.microsoft.com/office/drawing/2014/main" id="{DC8718B6-157E-4B45-B7B8-A70BFD330078}"/>
              </a:ext>
            </a:extLst>
          </p:cNvPr>
          <p:cNvGrpSpPr/>
          <p:nvPr/>
        </p:nvGrpSpPr>
        <p:grpSpPr>
          <a:xfrm>
            <a:off x="1897456" y="1667543"/>
            <a:ext cx="3702870" cy="370694"/>
            <a:chOff x="1897456" y="1667543"/>
            <a:chExt cx="3702870" cy="370694"/>
          </a:xfrm>
        </p:grpSpPr>
        <p:sp>
          <p:nvSpPr>
            <p:cNvPr id="61" name="Rectangle 60">
              <a:extLst>
                <a:ext uri="{FF2B5EF4-FFF2-40B4-BE49-F238E27FC236}">
                  <a16:creationId xmlns:a16="http://schemas.microsoft.com/office/drawing/2014/main" id="{53E4FFD4-5631-4016-9447-DBA6F1676187}"/>
                </a:ext>
              </a:extLst>
            </p:cNvPr>
            <p:cNvSpPr/>
            <p:nvPr/>
          </p:nvSpPr>
          <p:spPr bwMode="gray">
            <a:xfrm>
              <a:off x="1897456" y="1736485"/>
              <a:ext cx="1293090" cy="301752"/>
            </a:xfrm>
            <a:prstGeom prst="rect">
              <a:avLst/>
            </a:prstGeom>
            <a:solidFill>
              <a:schemeClr val="bg1"/>
            </a:solidFill>
            <a:ln w="19050" algn="ctr">
              <a:solidFill>
                <a:schemeClr val="bg1">
                  <a:lumMod val="50000"/>
                </a:schemeClr>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Workday</a:t>
              </a:r>
            </a:p>
          </p:txBody>
        </p:sp>
        <p:sp>
          <p:nvSpPr>
            <p:cNvPr id="63" name="TextBox 62">
              <a:extLst>
                <a:ext uri="{FF2B5EF4-FFF2-40B4-BE49-F238E27FC236}">
                  <a16:creationId xmlns:a16="http://schemas.microsoft.com/office/drawing/2014/main" id="{65D952B6-D3A8-45C6-BA8E-17722C68CC5A}"/>
                </a:ext>
              </a:extLst>
            </p:cNvPr>
            <p:cNvSpPr txBox="1"/>
            <p:nvPr/>
          </p:nvSpPr>
          <p:spPr bwMode="gray">
            <a:xfrm>
              <a:off x="3498262" y="1667543"/>
              <a:ext cx="669509" cy="229454"/>
            </a:xfrm>
            <a:prstGeom prst="rect">
              <a:avLst/>
            </a:prstGeom>
          </p:spPr>
          <p:txBody>
            <a:bodyPr wrap="square" lIns="0" rIns="0" rtlCol="0" anchor="b" anchorCtr="0">
              <a:noAutofit/>
            </a:bodyPr>
            <a:lstStyle/>
            <a:p>
              <a:pPr marL="0" marR="0" lvl="0" indent="0" algn="l" defTabSz="914400" rtl="0" eaLnBrk="1" fontAlgn="auto" latinLnBrk="0" hangingPunct="1">
                <a:lnSpc>
                  <a:spcPts val="9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Head Count</a:t>
              </a:r>
            </a:p>
          </p:txBody>
        </p:sp>
        <p:cxnSp>
          <p:nvCxnSpPr>
            <p:cNvPr id="6" name="Connector: Elbow 5">
              <a:extLst>
                <a:ext uri="{FF2B5EF4-FFF2-40B4-BE49-F238E27FC236}">
                  <a16:creationId xmlns:a16="http://schemas.microsoft.com/office/drawing/2014/main" id="{2B6C2F37-28DA-4A68-8D6F-CE51F3ADDE70}"/>
                </a:ext>
              </a:extLst>
            </p:cNvPr>
            <p:cNvCxnSpPr>
              <a:cxnSpLocks/>
              <a:stCxn id="61" idx="3"/>
              <a:endCxn id="122" idx="0"/>
            </p:cNvCxnSpPr>
            <p:nvPr/>
          </p:nvCxnSpPr>
          <p:spPr>
            <a:xfrm>
              <a:off x="3190546" y="1887361"/>
              <a:ext cx="2409780" cy="112101"/>
            </a:xfrm>
            <a:prstGeom prst="bentConnector2">
              <a:avLst/>
            </a:prstGeom>
            <a:ln w="28575">
              <a:solidFill>
                <a:srgbClr val="009A44"/>
              </a:solidFill>
              <a:tailEnd type="triangle"/>
            </a:ln>
          </p:spPr>
          <p:style>
            <a:lnRef idx="1">
              <a:schemeClr val="accent1"/>
            </a:lnRef>
            <a:fillRef idx="0">
              <a:schemeClr val="accent1"/>
            </a:fillRef>
            <a:effectRef idx="0">
              <a:schemeClr val="accent1"/>
            </a:effectRef>
            <a:fontRef idx="minor">
              <a:schemeClr val="tx1"/>
            </a:fontRef>
          </p:style>
        </p:cxnSp>
      </p:grpSp>
      <p:sp>
        <p:nvSpPr>
          <p:cNvPr id="62" name="Rectangle 61">
            <a:extLst>
              <a:ext uri="{FF2B5EF4-FFF2-40B4-BE49-F238E27FC236}">
                <a16:creationId xmlns:a16="http://schemas.microsoft.com/office/drawing/2014/main" id="{2CA81EB0-133F-4E91-9559-5922483F9AF2}"/>
              </a:ext>
            </a:extLst>
          </p:cNvPr>
          <p:cNvSpPr/>
          <p:nvPr/>
        </p:nvSpPr>
        <p:spPr bwMode="gray">
          <a:xfrm>
            <a:off x="1925565" y="4665533"/>
            <a:ext cx="1293090" cy="301752"/>
          </a:xfrm>
          <a:prstGeom prst="rect">
            <a:avLst/>
          </a:prstGeom>
          <a:solidFill>
            <a:schemeClr val="bg1"/>
          </a:solidFill>
          <a:ln w="19050" algn="ctr">
            <a:solidFill>
              <a:schemeClr val="bg1">
                <a:lumMod val="50000"/>
              </a:schemeClr>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err="1">
                <a:ln>
                  <a:noFill/>
                </a:ln>
                <a:solidFill>
                  <a:prstClr val="black"/>
                </a:solidFill>
                <a:effectLst/>
                <a:uLnTx/>
                <a:uFillTx/>
                <a:latin typeface="Avenir Next LT Pro" panose="020B0504020202020204" pitchFamily="34" charset="0"/>
                <a:ea typeface="+mn-ea"/>
                <a:cs typeface="+mn-cs"/>
              </a:rPr>
              <a:t>BigQuery</a:t>
            </a:r>
            <a:endParaRPr kumimoji="0" lang="en-US" sz="1000" b="1"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endParaRPr>
          </a:p>
        </p:txBody>
      </p:sp>
      <p:cxnSp>
        <p:nvCxnSpPr>
          <p:cNvPr id="67" name="Straight Arrow Connector 66">
            <a:extLst>
              <a:ext uri="{FF2B5EF4-FFF2-40B4-BE49-F238E27FC236}">
                <a16:creationId xmlns:a16="http://schemas.microsoft.com/office/drawing/2014/main" id="{C2C82D1B-971F-410C-A411-1FC67D89F4F1}"/>
              </a:ext>
            </a:extLst>
          </p:cNvPr>
          <p:cNvCxnSpPr>
            <a:cxnSpLocks/>
          </p:cNvCxnSpPr>
          <p:nvPr/>
        </p:nvCxnSpPr>
        <p:spPr>
          <a:xfrm flipH="1" flipV="1">
            <a:off x="3184753" y="3179602"/>
            <a:ext cx="1464359" cy="11157"/>
          </a:xfrm>
          <a:prstGeom prst="straightConnector1">
            <a:avLst/>
          </a:prstGeom>
          <a:ln w="28575">
            <a:solidFill>
              <a:srgbClr val="009A44"/>
            </a:solidFill>
            <a:tailEnd type="triangle"/>
          </a:ln>
        </p:spPr>
        <p:style>
          <a:lnRef idx="1">
            <a:schemeClr val="accent2"/>
          </a:lnRef>
          <a:fillRef idx="0">
            <a:schemeClr val="accent2"/>
          </a:fillRef>
          <a:effectRef idx="0">
            <a:schemeClr val="accent2"/>
          </a:effectRef>
          <a:fontRef idx="minor">
            <a:schemeClr val="tx1"/>
          </a:fontRef>
        </p:style>
      </p:cxnSp>
      <p:sp>
        <p:nvSpPr>
          <p:cNvPr id="68" name="TextBox 67">
            <a:extLst>
              <a:ext uri="{FF2B5EF4-FFF2-40B4-BE49-F238E27FC236}">
                <a16:creationId xmlns:a16="http://schemas.microsoft.com/office/drawing/2014/main" id="{62A89B59-7FF1-424C-BF1C-780766C196CC}"/>
              </a:ext>
            </a:extLst>
          </p:cNvPr>
          <p:cNvSpPr txBox="1"/>
          <p:nvPr/>
        </p:nvSpPr>
        <p:spPr bwMode="gray">
          <a:xfrm>
            <a:off x="3340131" y="3002600"/>
            <a:ext cx="972127" cy="200430"/>
          </a:xfrm>
          <a:prstGeom prst="rect">
            <a:avLst/>
          </a:prstGeom>
        </p:spPr>
        <p:txBody>
          <a:bodyPr wrap="square" lIns="0" rIns="0" rtlCol="0" anchor="b" anchorCtr="0">
            <a:noAutofit/>
          </a:bodyPr>
          <a:lstStyle/>
          <a:p>
            <a:pPr marL="0" marR="0" lvl="0" indent="0" algn="l" defTabSz="914400" rtl="0" eaLnBrk="1" fontAlgn="auto" latinLnBrk="0" hangingPunct="1">
              <a:lnSpc>
                <a:spcPts val="9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COA, Currency, Periods</a:t>
            </a:r>
          </a:p>
        </p:txBody>
      </p:sp>
      <p:cxnSp>
        <p:nvCxnSpPr>
          <p:cNvPr id="72" name="Straight Arrow Connector 71">
            <a:extLst>
              <a:ext uri="{FF2B5EF4-FFF2-40B4-BE49-F238E27FC236}">
                <a16:creationId xmlns:a16="http://schemas.microsoft.com/office/drawing/2014/main" id="{1E23DB45-1A46-4443-82FC-052FAE305877}"/>
              </a:ext>
            </a:extLst>
          </p:cNvPr>
          <p:cNvCxnSpPr>
            <a:cxnSpLocks/>
          </p:cNvCxnSpPr>
          <p:nvPr/>
        </p:nvCxnSpPr>
        <p:spPr>
          <a:xfrm>
            <a:off x="3209861" y="4781681"/>
            <a:ext cx="1439251" cy="0"/>
          </a:xfrm>
          <a:prstGeom prst="straightConnector1">
            <a:avLst/>
          </a:prstGeom>
          <a:ln w="28575">
            <a:solidFill>
              <a:srgbClr val="009A44"/>
            </a:solidFill>
            <a:headEnd type="triangle" w="med" len="med"/>
            <a:tailEnd type="none" w="med" len="med"/>
          </a:ln>
        </p:spPr>
        <p:style>
          <a:lnRef idx="1">
            <a:schemeClr val="accent2"/>
          </a:lnRef>
          <a:fillRef idx="0">
            <a:schemeClr val="accent2"/>
          </a:fillRef>
          <a:effectRef idx="0">
            <a:schemeClr val="accent2"/>
          </a:effectRef>
          <a:fontRef idx="minor">
            <a:schemeClr val="tx1"/>
          </a:fontRef>
        </p:style>
      </p:cxnSp>
      <p:sp>
        <p:nvSpPr>
          <p:cNvPr id="73" name="TextBox 72">
            <a:extLst>
              <a:ext uri="{FF2B5EF4-FFF2-40B4-BE49-F238E27FC236}">
                <a16:creationId xmlns:a16="http://schemas.microsoft.com/office/drawing/2014/main" id="{1D5C2656-AE05-45C2-8064-AF4A4E1150FA}"/>
              </a:ext>
            </a:extLst>
          </p:cNvPr>
          <p:cNvSpPr txBox="1"/>
          <p:nvPr/>
        </p:nvSpPr>
        <p:spPr bwMode="gray">
          <a:xfrm>
            <a:off x="3383850" y="4528916"/>
            <a:ext cx="669509" cy="229454"/>
          </a:xfrm>
          <a:prstGeom prst="rect">
            <a:avLst/>
          </a:prstGeom>
        </p:spPr>
        <p:txBody>
          <a:bodyPr wrap="square" lIns="0" rIns="0" rtlCol="0" anchor="b" anchorCtr="0">
            <a:noAutofit/>
          </a:bodyPr>
          <a:lstStyle/>
          <a:p>
            <a:pPr marL="0" marR="0" lvl="0" indent="0" algn="l" defTabSz="914400" rtl="0" eaLnBrk="1" fontAlgn="auto" latinLnBrk="0" hangingPunct="1">
              <a:lnSpc>
                <a:spcPts val="9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FX Rates</a:t>
            </a:r>
          </a:p>
        </p:txBody>
      </p:sp>
      <p:sp>
        <p:nvSpPr>
          <p:cNvPr id="57" name="Rectangle 56">
            <a:extLst>
              <a:ext uri="{FF2B5EF4-FFF2-40B4-BE49-F238E27FC236}">
                <a16:creationId xmlns:a16="http://schemas.microsoft.com/office/drawing/2014/main" id="{96738588-B615-4B80-9FF4-BC6784E5E5A8}"/>
              </a:ext>
            </a:extLst>
          </p:cNvPr>
          <p:cNvSpPr/>
          <p:nvPr/>
        </p:nvSpPr>
        <p:spPr bwMode="gray">
          <a:xfrm>
            <a:off x="8916060" y="5003488"/>
            <a:ext cx="1337373" cy="274058"/>
          </a:xfrm>
          <a:prstGeom prst="rect">
            <a:avLst/>
          </a:prstGeom>
          <a:solidFill>
            <a:schemeClr val="bg1"/>
          </a:solidFill>
          <a:ln w="19050" algn="ctr">
            <a:solidFill>
              <a:schemeClr val="bg1">
                <a:lumMod val="50000"/>
              </a:schemeClr>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Concur</a:t>
            </a:r>
          </a:p>
        </p:txBody>
      </p:sp>
      <p:cxnSp>
        <p:nvCxnSpPr>
          <p:cNvPr id="59" name="Straight Arrow Connector 58">
            <a:extLst>
              <a:ext uri="{FF2B5EF4-FFF2-40B4-BE49-F238E27FC236}">
                <a16:creationId xmlns:a16="http://schemas.microsoft.com/office/drawing/2014/main" id="{E7A7ED5D-0AB0-4B3F-AA97-DF73316E7000}"/>
              </a:ext>
            </a:extLst>
          </p:cNvPr>
          <p:cNvCxnSpPr>
            <a:cxnSpLocks/>
          </p:cNvCxnSpPr>
          <p:nvPr/>
        </p:nvCxnSpPr>
        <p:spPr>
          <a:xfrm flipH="1">
            <a:off x="8411545" y="5160489"/>
            <a:ext cx="454192" cy="0"/>
          </a:xfrm>
          <a:prstGeom prst="straightConnector1">
            <a:avLst/>
          </a:prstGeom>
          <a:ln w="28575">
            <a:solidFill>
              <a:srgbClr val="ED8B00"/>
            </a:solidFill>
            <a:tailEnd type="triangle"/>
          </a:ln>
        </p:spPr>
        <p:style>
          <a:lnRef idx="1">
            <a:schemeClr val="accent2"/>
          </a:lnRef>
          <a:fillRef idx="0">
            <a:schemeClr val="accent2"/>
          </a:fillRef>
          <a:effectRef idx="0">
            <a:schemeClr val="accent2"/>
          </a:effectRef>
          <a:fontRef idx="minor">
            <a:schemeClr val="tx1"/>
          </a:fontRef>
        </p:style>
      </p:cxnSp>
      <p:cxnSp>
        <p:nvCxnSpPr>
          <p:cNvPr id="66" name="Straight Arrow Connector 65">
            <a:extLst>
              <a:ext uri="{FF2B5EF4-FFF2-40B4-BE49-F238E27FC236}">
                <a16:creationId xmlns:a16="http://schemas.microsoft.com/office/drawing/2014/main" id="{6FE1B032-AB4F-4178-964F-2DFB65341931}"/>
              </a:ext>
            </a:extLst>
          </p:cNvPr>
          <p:cNvCxnSpPr>
            <a:cxnSpLocks/>
          </p:cNvCxnSpPr>
          <p:nvPr/>
        </p:nvCxnSpPr>
        <p:spPr>
          <a:xfrm>
            <a:off x="3188239" y="2858907"/>
            <a:ext cx="1439251" cy="0"/>
          </a:xfrm>
          <a:prstGeom prst="straightConnector1">
            <a:avLst/>
          </a:prstGeom>
          <a:ln w="28575">
            <a:solidFill>
              <a:srgbClr val="009A44"/>
            </a:solidFill>
            <a:headEnd type="triangle" w="med" len="med"/>
            <a:tailEnd type="none" w="med" len="med"/>
          </a:ln>
        </p:spPr>
        <p:style>
          <a:lnRef idx="1">
            <a:schemeClr val="accent2"/>
          </a:lnRef>
          <a:fillRef idx="0">
            <a:schemeClr val="accent2"/>
          </a:fillRef>
          <a:effectRef idx="0">
            <a:schemeClr val="accent2"/>
          </a:effectRef>
          <a:fontRef idx="minor">
            <a:schemeClr val="tx1"/>
          </a:fontRef>
        </p:style>
      </p:cxnSp>
      <p:sp>
        <p:nvSpPr>
          <p:cNvPr id="69" name="TextBox 68">
            <a:extLst>
              <a:ext uri="{FF2B5EF4-FFF2-40B4-BE49-F238E27FC236}">
                <a16:creationId xmlns:a16="http://schemas.microsoft.com/office/drawing/2014/main" id="{674363CC-E412-49F1-B026-4F2C71B0894A}"/>
              </a:ext>
            </a:extLst>
          </p:cNvPr>
          <p:cNvSpPr txBox="1"/>
          <p:nvPr/>
        </p:nvSpPr>
        <p:spPr bwMode="gray">
          <a:xfrm>
            <a:off x="3362228" y="2636144"/>
            <a:ext cx="669509" cy="229454"/>
          </a:xfrm>
          <a:prstGeom prst="rect">
            <a:avLst/>
          </a:prstGeom>
        </p:spPr>
        <p:txBody>
          <a:bodyPr wrap="square" lIns="0" rIns="0" rtlCol="0" anchor="b" anchorCtr="0">
            <a:noAutofit/>
          </a:bodyPr>
          <a:lstStyle/>
          <a:p>
            <a:pPr marL="0" marR="0" lvl="0" indent="0" algn="l" defTabSz="914400" rtl="0" eaLnBrk="1" fontAlgn="auto" latinLnBrk="0" hangingPunct="1">
              <a:lnSpc>
                <a:spcPts val="9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Balances</a:t>
            </a:r>
          </a:p>
        </p:txBody>
      </p:sp>
      <p:sp>
        <p:nvSpPr>
          <p:cNvPr id="70" name="Rectangle 69">
            <a:extLst>
              <a:ext uri="{FF2B5EF4-FFF2-40B4-BE49-F238E27FC236}">
                <a16:creationId xmlns:a16="http://schemas.microsoft.com/office/drawing/2014/main" id="{CEAC0E9A-030B-4AE4-9F8B-D027C85D932D}"/>
              </a:ext>
            </a:extLst>
          </p:cNvPr>
          <p:cNvSpPr/>
          <p:nvPr/>
        </p:nvSpPr>
        <p:spPr bwMode="gray">
          <a:xfrm>
            <a:off x="8895079" y="2368293"/>
            <a:ext cx="1298871" cy="268733"/>
          </a:xfrm>
          <a:prstGeom prst="rect">
            <a:avLst/>
          </a:prstGeom>
          <a:solidFill>
            <a:schemeClr val="bg1"/>
          </a:solidFill>
          <a:ln w="19050" algn="ctr">
            <a:solidFill>
              <a:schemeClr val="bg1">
                <a:lumMod val="50000"/>
              </a:schemeClr>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US ADP Payroll</a:t>
            </a:r>
          </a:p>
        </p:txBody>
      </p:sp>
      <p:cxnSp>
        <p:nvCxnSpPr>
          <p:cNvPr id="71" name="Straight Arrow Connector 70">
            <a:extLst>
              <a:ext uri="{FF2B5EF4-FFF2-40B4-BE49-F238E27FC236}">
                <a16:creationId xmlns:a16="http://schemas.microsoft.com/office/drawing/2014/main" id="{D0D22CF9-88C8-4C4B-BFF9-B1C07554E35E}"/>
              </a:ext>
            </a:extLst>
          </p:cNvPr>
          <p:cNvCxnSpPr>
            <a:cxnSpLocks/>
          </p:cNvCxnSpPr>
          <p:nvPr/>
        </p:nvCxnSpPr>
        <p:spPr>
          <a:xfrm flipH="1">
            <a:off x="6554179" y="2514561"/>
            <a:ext cx="2301504" cy="13847"/>
          </a:xfrm>
          <a:prstGeom prst="straightConnector1">
            <a:avLst/>
          </a:prstGeom>
          <a:ln w="28575">
            <a:solidFill>
              <a:srgbClr val="ED8B00"/>
            </a:solidFill>
            <a:tailEnd type="triangle"/>
          </a:ln>
        </p:spPr>
        <p:style>
          <a:lnRef idx="1">
            <a:schemeClr val="accent2"/>
          </a:lnRef>
          <a:fillRef idx="0">
            <a:schemeClr val="accent2"/>
          </a:fillRef>
          <a:effectRef idx="0">
            <a:schemeClr val="accent2"/>
          </a:effectRef>
          <a:fontRef idx="minor">
            <a:schemeClr val="tx1"/>
          </a:fontRef>
        </p:style>
      </p:cxnSp>
      <p:sp>
        <p:nvSpPr>
          <p:cNvPr id="74" name="TextBox 73">
            <a:extLst>
              <a:ext uri="{FF2B5EF4-FFF2-40B4-BE49-F238E27FC236}">
                <a16:creationId xmlns:a16="http://schemas.microsoft.com/office/drawing/2014/main" id="{C71F07DE-B2A0-478A-A80A-45EA7FE3E57E}"/>
              </a:ext>
            </a:extLst>
          </p:cNvPr>
          <p:cNvSpPr txBox="1"/>
          <p:nvPr/>
        </p:nvSpPr>
        <p:spPr bwMode="gray">
          <a:xfrm>
            <a:off x="7037695" y="2106439"/>
            <a:ext cx="1643377" cy="370961"/>
          </a:xfrm>
          <a:prstGeom prst="rect">
            <a:avLst/>
          </a:prstGeom>
        </p:spPr>
        <p:txBody>
          <a:bodyPr wrap="square" lIns="0" rIns="0" rtlCol="0" anchor="b" anchorCtr="0">
            <a:noAutofit/>
          </a:bodyPr>
          <a:lstStyle/>
          <a:p>
            <a:pPr marL="0" marR="0" lvl="0" indent="0" algn="l" defTabSz="914400" rtl="0" eaLnBrk="1" fontAlgn="auto" latinLnBrk="0" hangingPunct="1">
              <a:lnSpc>
                <a:spcPts val="9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Accounting for Expense Accruals</a:t>
            </a:r>
          </a:p>
        </p:txBody>
      </p:sp>
      <p:sp>
        <p:nvSpPr>
          <p:cNvPr id="79" name="Rectangle 78">
            <a:extLst>
              <a:ext uri="{FF2B5EF4-FFF2-40B4-BE49-F238E27FC236}">
                <a16:creationId xmlns:a16="http://schemas.microsoft.com/office/drawing/2014/main" id="{81F2CD44-265D-4E6C-93A1-7A1FAE78AE1B}"/>
              </a:ext>
            </a:extLst>
          </p:cNvPr>
          <p:cNvSpPr/>
          <p:nvPr/>
        </p:nvSpPr>
        <p:spPr bwMode="gray">
          <a:xfrm>
            <a:off x="8895079" y="2733867"/>
            <a:ext cx="1298871" cy="268733"/>
          </a:xfrm>
          <a:prstGeom prst="rect">
            <a:avLst/>
          </a:prstGeom>
          <a:solidFill>
            <a:schemeClr val="bg1"/>
          </a:solidFill>
          <a:ln w="19050" algn="ctr">
            <a:solidFill>
              <a:schemeClr val="bg1">
                <a:lumMod val="50000"/>
              </a:schemeClr>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Non US Payroll</a:t>
            </a:r>
          </a:p>
        </p:txBody>
      </p:sp>
      <p:cxnSp>
        <p:nvCxnSpPr>
          <p:cNvPr id="80" name="Straight Arrow Connector 79">
            <a:extLst>
              <a:ext uri="{FF2B5EF4-FFF2-40B4-BE49-F238E27FC236}">
                <a16:creationId xmlns:a16="http://schemas.microsoft.com/office/drawing/2014/main" id="{57772D3E-1BBA-43F9-A6F6-88FCCC5215E1}"/>
              </a:ext>
            </a:extLst>
          </p:cNvPr>
          <p:cNvCxnSpPr>
            <a:cxnSpLocks/>
          </p:cNvCxnSpPr>
          <p:nvPr/>
        </p:nvCxnSpPr>
        <p:spPr>
          <a:xfrm flipH="1">
            <a:off x="6554179" y="2848046"/>
            <a:ext cx="2301504" cy="13847"/>
          </a:xfrm>
          <a:prstGeom prst="straightConnector1">
            <a:avLst/>
          </a:prstGeom>
          <a:ln w="28575">
            <a:solidFill>
              <a:srgbClr val="ED8B00"/>
            </a:solidFill>
            <a:tailEnd type="triangle"/>
          </a:ln>
        </p:spPr>
        <p:style>
          <a:lnRef idx="1">
            <a:schemeClr val="accent2"/>
          </a:lnRef>
          <a:fillRef idx="0">
            <a:schemeClr val="accent2"/>
          </a:fillRef>
          <a:effectRef idx="0">
            <a:schemeClr val="accent2"/>
          </a:effectRef>
          <a:fontRef idx="minor">
            <a:schemeClr val="tx1"/>
          </a:fontRef>
        </p:style>
      </p:cxnSp>
      <p:sp>
        <p:nvSpPr>
          <p:cNvPr id="81" name="TextBox 80">
            <a:extLst>
              <a:ext uri="{FF2B5EF4-FFF2-40B4-BE49-F238E27FC236}">
                <a16:creationId xmlns:a16="http://schemas.microsoft.com/office/drawing/2014/main" id="{4703994E-8608-40C7-90BD-FBEC5C93D12F}"/>
              </a:ext>
            </a:extLst>
          </p:cNvPr>
          <p:cNvSpPr txBox="1"/>
          <p:nvPr/>
        </p:nvSpPr>
        <p:spPr bwMode="gray">
          <a:xfrm>
            <a:off x="7016114" y="2461049"/>
            <a:ext cx="1643377" cy="370961"/>
          </a:xfrm>
          <a:prstGeom prst="rect">
            <a:avLst/>
          </a:prstGeom>
        </p:spPr>
        <p:txBody>
          <a:bodyPr wrap="square" lIns="0" rIns="0" rtlCol="0" anchor="b" anchorCtr="0">
            <a:noAutofit/>
          </a:bodyPr>
          <a:lstStyle/>
          <a:p>
            <a:pPr marL="0" marR="0" lvl="0" indent="0" algn="l" defTabSz="914400" rtl="0" eaLnBrk="1" fontAlgn="auto" latinLnBrk="0" hangingPunct="1">
              <a:lnSpc>
                <a:spcPts val="9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Payroll related accounting</a:t>
            </a:r>
          </a:p>
        </p:txBody>
      </p:sp>
      <p:sp>
        <p:nvSpPr>
          <p:cNvPr id="83" name="Rectangle 82">
            <a:extLst>
              <a:ext uri="{FF2B5EF4-FFF2-40B4-BE49-F238E27FC236}">
                <a16:creationId xmlns:a16="http://schemas.microsoft.com/office/drawing/2014/main" id="{37C125F9-5A26-4B6C-9F49-F7C3309FD841}"/>
              </a:ext>
            </a:extLst>
          </p:cNvPr>
          <p:cNvSpPr/>
          <p:nvPr/>
        </p:nvSpPr>
        <p:spPr bwMode="gray">
          <a:xfrm>
            <a:off x="1907298" y="1345111"/>
            <a:ext cx="1277455" cy="210521"/>
          </a:xfrm>
          <a:prstGeom prst="rect">
            <a:avLst/>
          </a:prstGeom>
          <a:solidFill>
            <a:schemeClr val="bg1"/>
          </a:solidFill>
          <a:ln w="19050" algn="ctr">
            <a:solidFill>
              <a:schemeClr val="bg1">
                <a:lumMod val="50000"/>
              </a:schemeClr>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Concur</a:t>
            </a:r>
          </a:p>
        </p:txBody>
      </p:sp>
      <p:cxnSp>
        <p:nvCxnSpPr>
          <p:cNvPr id="84" name="Connector: Elbow 83">
            <a:extLst>
              <a:ext uri="{FF2B5EF4-FFF2-40B4-BE49-F238E27FC236}">
                <a16:creationId xmlns:a16="http://schemas.microsoft.com/office/drawing/2014/main" id="{F4E627E5-48E2-418C-B56B-2E63A8CB7A96}"/>
              </a:ext>
            </a:extLst>
          </p:cNvPr>
          <p:cNvCxnSpPr>
            <a:cxnSpLocks/>
          </p:cNvCxnSpPr>
          <p:nvPr/>
        </p:nvCxnSpPr>
        <p:spPr>
          <a:xfrm>
            <a:off x="3184753" y="1440511"/>
            <a:ext cx="2701697" cy="558950"/>
          </a:xfrm>
          <a:prstGeom prst="bentConnector3">
            <a:avLst>
              <a:gd name="adj1" fmla="val 99710"/>
            </a:avLst>
          </a:prstGeom>
          <a:ln w="28575">
            <a:solidFill>
              <a:srgbClr val="009A44"/>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C7309804-40AA-46D8-B6C3-8605902FB789}"/>
              </a:ext>
            </a:extLst>
          </p:cNvPr>
          <p:cNvSpPr txBox="1"/>
          <p:nvPr/>
        </p:nvSpPr>
        <p:spPr bwMode="gray">
          <a:xfrm>
            <a:off x="3608523" y="1209464"/>
            <a:ext cx="669509" cy="229454"/>
          </a:xfrm>
          <a:prstGeom prst="rect">
            <a:avLst/>
          </a:prstGeom>
        </p:spPr>
        <p:txBody>
          <a:bodyPr wrap="square" lIns="0" rIns="0" rtlCol="0" anchor="b" anchorCtr="0">
            <a:noAutofit/>
          </a:bodyPr>
          <a:lstStyle/>
          <a:p>
            <a:pPr marL="0" marR="0" lvl="0" indent="0" algn="l" defTabSz="914400" rtl="0" eaLnBrk="1" fontAlgn="auto" latinLnBrk="0" hangingPunct="1">
              <a:lnSpc>
                <a:spcPts val="9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Expense accounting</a:t>
            </a:r>
          </a:p>
        </p:txBody>
      </p:sp>
    </p:spTree>
    <p:extLst>
      <p:ext uri="{BB962C8B-B14F-4D97-AF65-F5344CB8AC3E}">
        <p14:creationId xmlns:p14="http://schemas.microsoft.com/office/powerpoint/2010/main" val="1248371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0FAE465-473E-4ED8-9861-EDCBDF00D674}"/>
              </a:ext>
            </a:extLst>
          </p:cNvPr>
          <p:cNvGraphicFramePr>
            <a:graphicFrameLocks noGrp="1"/>
          </p:cNvGraphicFramePr>
          <p:nvPr/>
        </p:nvGraphicFramePr>
        <p:xfrm>
          <a:off x="1007165" y="1361160"/>
          <a:ext cx="9455272" cy="4632650"/>
        </p:xfrm>
        <a:graphic>
          <a:graphicData uri="http://schemas.openxmlformats.org/drawingml/2006/table">
            <a:tbl>
              <a:tblPr firstRow="1" bandRow="1">
                <a:tableStyleId>{912C8C85-51F0-491E-9774-3900AFEF0FD7}</a:tableStyleId>
              </a:tblPr>
              <a:tblGrid>
                <a:gridCol w="2588119">
                  <a:extLst>
                    <a:ext uri="{9D8B030D-6E8A-4147-A177-3AD203B41FA5}">
                      <a16:colId xmlns:a16="http://schemas.microsoft.com/office/drawing/2014/main" val="1607239836"/>
                    </a:ext>
                  </a:extLst>
                </a:gridCol>
                <a:gridCol w="3052011">
                  <a:extLst>
                    <a:ext uri="{9D8B030D-6E8A-4147-A177-3AD203B41FA5}">
                      <a16:colId xmlns:a16="http://schemas.microsoft.com/office/drawing/2014/main" val="1402130085"/>
                    </a:ext>
                  </a:extLst>
                </a:gridCol>
                <a:gridCol w="3815142">
                  <a:extLst>
                    <a:ext uri="{9D8B030D-6E8A-4147-A177-3AD203B41FA5}">
                      <a16:colId xmlns:a16="http://schemas.microsoft.com/office/drawing/2014/main" val="1526492903"/>
                    </a:ext>
                  </a:extLst>
                </a:gridCol>
              </a:tblGrid>
              <a:tr h="435303">
                <a:tc>
                  <a:txBody>
                    <a:bodyPr/>
                    <a:lstStyle/>
                    <a:p>
                      <a:pPr algn="ctr"/>
                      <a:r>
                        <a:rPr lang="en-US" sz="1200"/>
                        <a:t>Function</a:t>
                      </a:r>
                      <a:endParaRPr lang="en-US" sz="1200">
                        <a:latin typeface="Avenir Next LT Pro" panose="020B0504020202020204" pitchFamily="34" charset="0"/>
                      </a:endParaRPr>
                    </a:p>
                  </a:txBody>
                  <a:tcPr/>
                </a:tc>
                <a:tc>
                  <a:txBody>
                    <a:bodyPr/>
                    <a:lstStyle/>
                    <a:p>
                      <a:pPr algn="ctr"/>
                      <a:r>
                        <a:rPr lang="en-US" sz="1200"/>
                        <a:t>Current</a:t>
                      </a:r>
                      <a:endParaRPr lang="en-US" sz="1200">
                        <a:latin typeface="Avenir Next LT Pro" panose="020B0504020202020204" pitchFamily="34" charset="0"/>
                      </a:endParaRP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200"/>
                        <a:t>To-be (Project Notorious)</a:t>
                      </a:r>
                      <a:endParaRPr lang="en-US" sz="1200">
                        <a:latin typeface="Avenir Next LT Pro" panose="020B0504020202020204" pitchFamily="34" charset="0"/>
                      </a:endParaRPr>
                    </a:p>
                  </a:txBody>
                  <a:tcPr/>
                </a:tc>
                <a:extLst>
                  <a:ext uri="{0D108BD9-81ED-4DB2-BD59-A6C34878D82A}">
                    <a16:rowId xmlns:a16="http://schemas.microsoft.com/office/drawing/2014/main" val="3988491735"/>
                  </a:ext>
                </a:extLst>
              </a:tr>
              <a:tr h="378299">
                <a:tc>
                  <a:txBody>
                    <a:bodyPr/>
                    <a:lstStyle/>
                    <a:p>
                      <a:pPr algn="l" fontAlgn="b"/>
                      <a:r>
                        <a:rPr lang="en-US" sz="1100" u="none" strike="noStrike">
                          <a:effectLst/>
                        </a:rPr>
                        <a:t>Fixed Assets</a:t>
                      </a:r>
                      <a:endParaRPr lang="en-US" sz="1100" b="0" i="0" u="none" strike="noStrike">
                        <a:solidFill>
                          <a:schemeClr val="tx1"/>
                        </a:solidFill>
                        <a:effectLst/>
                        <a:latin typeface="Avenir Next LT Pro" panose="020B0504020202020204" pitchFamily="34" charset="0"/>
                      </a:endParaRPr>
                    </a:p>
                  </a:txBody>
                  <a:tcPr anchor="ctr"/>
                </a:tc>
                <a:tc>
                  <a:txBody>
                    <a:bodyPr/>
                    <a:lstStyle/>
                    <a:p>
                      <a:pPr algn="l"/>
                      <a:r>
                        <a:rPr lang="en-US" sz="1100"/>
                        <a:t>Net Suite</a:t>
                      </a:r>
                      <a:endParaRPr lang="en-US" sz="1100">
                        <a:solidFill>
                          <a:schemeClr val="tx1"/>
                        </a:solidFill>
                        <a:latin typeface="Avenir Next LT Pro" panose="020B0504020202020204" pitchFamily="34" charset="0"/>
                      </a:endParaRPr>
                    </a:p>
                  </a:txBody>
                  <a:tcPr anchor="ctr"/>
                </a:tc>
                <a:tc>
                  <a:txBody>
                    <a:bodyPr/>
                    <a:lstStyle/>
                    <a:p>
                      <a:pPr algn="l"/>
                      <a:r>
                        <a:rPr lang="en-US" sz="1100"/>
                        <a:t>Oracle Fixed Assets</a:t>
                      </a:r>
                      <a:endParaRPr lang="en-US" sz="1100">
                        <a:solidFill>
                          <a:schemeClr val="tx1"/>
                        </a:solidFill>
                        <a:latin typeface="Avenir Next LT Pro" panose="020B0504020202020204" pitchFamily="34" charset="0"/>
                      </a:endParaRPr>
                    </a:p>
                  </a:txBody>
                  <a:tcPr anchor="ctr"/>
                </a:tc>
                <a:extLst>
                  <a:ext uri="{0D108BD9-81ED-4DB2-BD59-A6C34878D82A}">
                    <a16:rowId xmlns:a16="http://schemas.microsoft.com/office/drawing/2014/main" val="1389470391"/>
                  </a:ext>
                </a:extLst>
              </a:tr>
              <a:tr h="349746">
                <a:tc>
                  <a:txBody>
                    <a:bodyPr/>
                    <a:lstStyle/>
                    <a:p>
                      <a:pPr algn="l" fontAlgn="b"/>
                      <a:r>
                        <a:rPr lang="en-US" sz="1100" u="none" strike="noStrike" kern="1200">
                          <a:effectLst/>
                        </a:rPr>
                        <a:t>Lease Management</a:t>
                      </a:r>
                      <a:endParaRPr lang="en-US" sz="1100" b="0" i="0" u="none" strike="noStrike" kern="1200">
                        <a:solidFill>
                          <a:schemeClr val="tx1"/>
                        </a:solidFill>
                        <a:effectLst/>
                        <a:latin typeface="Avenir Next LT Pro" panose="020B0504020202020204" pitchFamily="34" charset="0"/>
                        <a:ea typeface="+mn-ea"/>
                        <a:cs typeface="+mn-cs"/>
                      </a:endParaRPr>
                    </a:p>
                  </a:txBody>
                  <a:tcPr anchor="ctr"/>
                </a:tc>
                <a:tc>
                  <a:txBody>
                    <a:bodyPr/>
                    <a:lstStyle/>
                    <a:p>
                      <a:pPr algn="l"/>
                      <a:r>
                        <a:rPr lang="en-US" sz="1100"/>
                        <a:t>Visual Lease</a:t>
                      </a:r>
                      <a:endParaRPr lang="en-US" sz="1100">
                        <a:solidFill>
                          <a:schemeClr val="tx1"/>
                        </a:solidFill>
                        <a:latin typeface="Avenir Next LT Pro" panose="020B0504020202020204" pitchFamily="34" charset="0"/>
                      </a:endParaRPr>
                    </a:p>
                  </a:txBody>
                  <a:tcPr anchor="ctr"/>
                </a:tc>
                <a:tc>
                  <a:txBody>
                    <a:bodyPr/>
                    <a:lstStyle/>
                    <a:p>
                      <a:pPr algn="l"/>
                      <a:r>
                        <a:rPr lang="en-US" sz="1100"/>
                        <a:t>Visual Lease [Manual load to Oracle Cloud GL]</a:t>
                      </a:r>
                      <a:endParaRPr lang="en-US" sz="1100">
                        <a:solidFill>
                          <a:schemeClr val="tx1"/>
                        </a:solidFill>
                        <a:latin typeface="Avenir Next LT Pro" panose="020B0504020202020204" pitchFamily="34" charset="0"/>
                      </a:endParaRPr>
                    </a:p>
                  </a:txBody>
                  <a:tcPr anchor="ctr"/>
                </a:tc>
                <a:extLst>
                  <a:ext uri="{0D108BD9-81ED-4DB2-BD59-A6C34878D82A}">
                    <a16:rowId xmlns:a16="http://schemas.microsoft.com/office/drawing/2014/main" val="3781905036"/>
                  </a:ext>
                </a:extLst>
              </a:tr>
              <a:tr h="349746">
                <a:tc>
                  <a:txBody>
                    <a:bodyPr/>
                    <a:lstStyle/>
                    <a:p>
                      <a:pPr algn="l" fontAlgn="b"/>
                      <a:r>
                        <a:rPr lang="en-US" sz="1100" u="none" strike="noStrike">
                          <a:effectLst/>
                        </a:rPr>
                        <a:t>Journals &amp; Balances</a:t>
                      </a:r>
                      <a:endParaRPr lang="en-US" sz="1100" b="0" i="0" u="none" strike="noStrike">
                        <a:solidFill>
                          <a:schemeClr val="tx1"/>
                        </a:solidFill>
                        <a:effectLst/>
                        <a:latin typeface="Avenir Next LT Pro" panose="020B0504020202020204" pitchFamily="34" charset="0"/>
                      </a:endParaRPr>
                    </a:p>
                  </a:txBody>
                  <a:tcPr anchor="ctr"/>
                </a:tc>
                <a:tc>
                  <a:txBody>
                    <a:bodyPr/>
                    <a:lstStyle/>
                    <a:p>
                      <a:pPr algn="l"/>
                      <a:r>
                        <a:rPr lang="en-US" sz="1100"/>
                        <a:t>Net Suite</a:t>
                      </a:r>
                      <a:endParaRPr lang="en-US" sz="1100">
                        <a:solidFill>
                          <a:schemeClr val="tx1"/>
                        </a:solidFill>
                        <a:latin typeface="Avenir Next LT Pro" panose="020B0504020202020204" pitchFamily="34" charset="0"/>
                      </a:endParaRPr>
                    </a:p>
                  </a:txBody>
                  <a:tcPr anchor="ctr"/>
                </a:tc>
                <a:tc>
                  <a:txBody>
                    <a:bodyPr/>
                    <a:lstStyle/>
                    <a:p>
                      <a:pPr algn="l"/>
                      <a:r>
                        <a:rPr lang="en-US" sz="1100"/>
                        <a:t>Oracle General Ledger</a:t>
                      </a:r>
                      <a:endParaRPr lang="en-US" sz="1100">
                        <a:solidFill>
                          <a:schemeClr val="tx1"/>
                        </a:solidFill>
                        <a:latin typeface="Avenir Next LT Pro" panose="020B0504020202020204" pitchFamily="34" charset="0"/>
                      </a:endParaRPr>
                    </a:p>
                  </a:txBody>
                  <a:tcPr anchor="ctr"/>
                </a:tc>
                <a:extLst>
                  <a:ext uri="{0D108BD9-81ED-4DB2-BD59-A6C34878D82A}">
                    <a16:rowId xmlns:a16="http://schemas.microsoft.com/office/drawing/2014/main" val="2562448910"/>
                  </a:ext>
                </a:extLst>
              </a:tr>
              <a:tr h="349746">
                <a:tc>
                  <a:txBody>
                    <a:bodyPr/>
                    <a:lstStyle/>
                    <a:p>
                      <a:pPr algn="l" fontAlgn="b"/>
                      <a:r>
                        <a:rPr lang="en-US" sz="1100" u="none" strike="noStrike" kern="1200">
                          <a:effectLst/>
                        </a:rPr>
                        <a:t>Inventory</a:t>
                      </a:r>
                      <a:endParaRPr lang="en-US" sz="1100" b="0" i="0" u="none" strike="noStrike" kern="1200">
                        <a:solidFill>
                          <a:schemeClr val="tx1"/>
                        </a:solidFill>
                        <a:effectLst/>
                        <a:latin typeface="Avenir Next LT Pro" panose="020B0504020202020204" pitchFamily="34" charset="0"/>
                        <a:ea typeface="+mn-ea"/>
                        <a:cs typeface="+mn-cs"/>
                      </a:endParaRPr>
                    </a:p>
                  </a:txBody>
                  <a:tcPr anchor="ctr"/>
                </a:tc>
                <a:tc>
                  <a:txBody>
                    <a:bodyPr/>
                    <a:lstStyle/>
                    <a:p>
                      <a:pPr algn="l"/>
                      <a:r>
                        <a:rPr lang="en-US" sz="1100"/>
                        <a:t>NetSuite</a:t>
                      </a:r>
                      <a:endParaRPr lang="en-US" sz="1100">
                        <a:solidFill>
                          <a:schemeClr val="tx1"/>
                        </a:solidFill>
                        <a:latin typeface="Avenir Next LT Pro" panose="020B0504020202020204" pitchFamily="34" charset="0"/>
                      </a:endParaRPr>
                    </a:p>
                  </a:txBody>
                  <a:tcPr anchor="ctr"/>
                </a:tc>
                <a:tc>
                  <a:txBody>
                    <a:bodyPr/>
                    <a:lstStyle/>
                    <a:p>
                      <a:pPr algn="l"/>
                      <a:r>
                        <a:rPr lang="en-US" sz="1100"/>
                        <a:t>NetSuite [Automated integration to Oracle Cloud GL]</a:t>
                      </a:r>
                      <a:endParaRPr lang="en-US" sz="1100">
                        <a:solidFill>
                          <a:schemeClr val="tx1"/>
                        </a:solidFill>
                        <a:latin typeface="Avenir Next LT Pro" panose="020B0504020202020204" pitchFamily="34" charset="0"/>
                      </a:endParaRPr>
                    </a:p>
                  </a:txBody>
                  <a:tcPr anchor="ctr"/>
                </a:tc>
                <a:extLst>
                  <a:ext uri="{0D108BD9-81ED-4DB2-BD59-A6C34878D82A}">
                    <a16:rowId xmlns:a16="http://schemas.microsoft.com/office/drawing/2014/main" val="1955487377"/>
                  </a:ext>
                </a:extLst>
              </a:tr>
              <a:tr h="349746">
                <a:tc>
                  <a:txBody>
                    <a:bodyPr/>
                    <a:lstStyle/>
                    <a:p>
                      <a:pPr algn="l" fontAlgn="b"/>
                      <a:r>
                        <a:rPr lang="en-US" sz="1100" u="none" strike="noStrike" kern="1200">
                          <a:effectLst/>
                        </a:rPr>
                        <a:t>Revenue Recognition</a:t>
                      </a:r>
                      <a:endParaRPr lang="en-US" sz="1100" b="0" i="0" u="none" strike="noStrike" kern="1200">
                        <a:solidFill>
                          <a:schemeClr val="tx1"/>
                        </a:solidFill>
                        <a:effectLst/>
                        <a:latin typeface="Avenir Next LT Pro" panose="020B0504020202020204" pitchFamily="34" charset="0"/>
                        <a:ea typeface="+mn-ea"/>
                        <a:cs typeface="+mn-cs"/>
                      </a:endParaRPr>
                    </a:p>
                  </a:txBody>
                  <a:tcPr anchor="ctr"/>
                </a:tc>
                <a:tc>
                  <a:txBody>
                    <a:bodyPr/>
                    <a:lstStyle/>
                    <a:p>
                      <a:pPr algn="l"/>
                      <a:r>
                        <a:rPr lang="en-US" sz="1100"/>
                        <a:t>Various </a:t>
                      </a:r>
                      <a:endParaRPr lang="en-US" sz="1100">
                        <a:solidFill>
                          <a:schemeClr val="tx1"/>
                        </a:solidFill>
                        <a:latin typeface="Avenir Next LT Pro" panose="020B0504020202020204" pitchFamily="34" charset="0"/>
                      </a:endParaRPr>
                    </a:p>
                  </a:txBody>
                  <a:tcPr anchor="ctr"/>
                </a:tc>
                <a:tc>
                  <a:txBody>
                    <a:bodyPr/>
                    <a:lstStyle/>
                    <a:p>
                      <a:pPr algn="l"/>
                      <a:r>
                        <a:rPr lang="en-US" sz="1100"/>
                        <a:t>Various [Manual load to Oracle Cloud GL]</a:t>
                      </a:r>
                      <a:endParaRPr lang="en-US" sz="1100">
                        <a:solidFill>
                          <a:schemeClr val="tx1"/>
                        </a:solidFill>
                        <a:latin typeface="Avenir Next LT Pro" panose="020B0504020202020204" pitchFamily="34" charset="0"/>
                      </a:endParaRPr>
                    </a:p>
                  </a:txBody>
                  <a:tcPr anchor="ctr"/>
                </a:tc>
                <a:extLst>
                  <a:ext uri="{0D108BD9-81ED-4DB2-BD59-A6C34878D82A}">
                    <a16:rowId xmlns:a16="http://schemas.microsoft.com/office/drawing/2014/main" val="3087754546"/>
                  </a:ext>
                </a:extLst>
              </a:tr>
              <a:tr h="349746">
                <a:tc>
                  <a:txBody>
                    <a:bodyPr/>
                    <a:lstStyle/>
                    <a:p>
                      <a:pPr algn="l" fontAlgn="b"/>
                      <a:r>
                        <a:rPr lang="en-US" sz="1100" u="none" strike="noStrike" kern="1200">
                          <a:solidFill>
                            <a:schemeClr val="tx1"/>
                          </a:solidFill>
                          <a:effectLst/>
                          <a:latin typeface="+mn-lt"/>
                          <a:ea typeface="+mn-ea"/>
                          <a:cs typeface="+mn-cs"/>
                        </a:rPr>
                        <a:t>US Payroll</a:t>
                      </a:r>
                    </a:p>
                  </a:txBody>
                  <a:tcPr anchor="ctr"/>
                </a:tc>
                <a:tc>
                  <a:txBody>
                    <a:bodyPr/>
                    <a:lstStyle/>
                    <a:p>
                      <a:pPr algn="l"/>
                      <a:r>
                        <a:rPr lang="en-US" sz="1100" u="none" strike="noStrike" kern="1200">
                          <a:solidFill>
                            <a:schemeClr val="tx1"/>
                          </a:solidFill>
                          <a:effectLst/>
                          <a:latin typeface="+mn-lt"/>
                          <a:ea typeface="+mn-ea"/>
                          <a:cs typeface="+mn-cs"/>
                        </a:rPr>
                        <a:t>US ADP Payroll</a:t>
                      </a:r>
                    </a:p>
                  </a:txBody>
                  <a:tcPr anchor="ctr"/>
                </a:tc>
                <a:tc>
                  <a:txBody>
                    <a:bodyPr/>
                    <a:lstStyle/>
                    <a:p>
                      <a:pPr algn="l"/>
                      <a:r>
                        <a:rPr lang="en-US" sz="1100" u="none" strike="noStrike" kern="1200">
                          <a:solidFill>
                            <a:schemeClr val="tx1"/>
                          </a:solidFill>
                          <a:effectLst/>
                          <a:latin typeface="+mn-lt"/>
                          <a:ea typeface="+mn-ea"/>
                          <a:cs typeface="+mn-cs"/>
                        </a:rPr>
                        <a:t>US ADP Payroll </a:t>
                      </a:r>
                    </a:p>
                    <a:p>
                      <a:pPr algn="l"/>
                      <a:r>
                        <a:rPr lang="en-US" sz="1100" u="none" strike="noStrike" kern="1200">
                          <a:solidFill>
                            <a:schemeClr val="tx1"/>
                          </a:solidFill>
                          <a:effectLst/>
                          <a:latin typeface="+mn-lt"/>
                          <a:ea typeface="+mn-ea"/>
                          <a:cs typeface="+mn-cs"/>
                        </a:rPr>
                        <a:t>[Manual load to Oracle GL for Expense accrual, Payment entries-automated interface to Oracle GL]</a:t>
                      </a:r>
                    </a:p>
                  </a:txBody>
                  <a:tcPr anchor="ctr"/>
                </a:tc>
                <a:extLst>
                  <a:ext uri="{0D108BD9-81ED-4DB2-BD59-A6C34878D82A}">
                    <a16:rowId xmlns:a16="http://schemas.microsoft.com/office/drawing/2014/main" val="3878759062"/>
                  </a:ext>
                </a:extLst>
              </a:tr>
              <a:tr h="349746">
                <a:tc>
                  <a:txBody>
                    <a:bodyPr/>
                    <a:lstStyle/>
                    <a:p>
                      <a:pPr marL="0" marR="0" lvl="0" indent="0" algn="l" defTabSz="1219170" rtl="0" eaLnBrk="1" fontAlgn="b" latinLnBrk="0" hangingPunct="1">
                        <a:lnSpc>
                          <a:spcPct val="100000"/>
                        </a:lnSpc>
                        <a:spcBef>
                          <a:spcPts val="0"/>
                        </a:spcBef>
                        <a:spcAft>
                          <a:spcPts val="0"/>
                        </a:spcAft>
                        <a:buClrTx/>
                        <a:buSzTx/>
                        <a:buFontTx/>
                        <a:buNone/>
                        <a:tabLst/>
                        <a:defRPr/>
                      </a:pPr>
                      <a:r>
                        <a:rPr lang="en-US" sz="1100" u="none" strike="noStrike" kern="1200">
                          <a:solidFill>
                            <a:schemeClr val="tx1"/>
                          </a:solidFill>
                          <a:effectLst/>
                          <a:latin typeface="+mn-lt"/>
                          <a:ea typeface="+mn-ea"/>
                          <a:cs typeface="+mn-cs"/>
                        </a:rPr>
                        <a:t>Non-US Payrolls</a:t>
                      </a:r>
                    </a:p>
                  </a:txBody>
                  <a:tcPr anchor="ctr"/>
                </a:tc>
                <a:tc>
                  <a:txBody>
                    <a:bodyPr/>
                    <a:lstStyle/>
                    <a:p>
                      <a:pPr algn="l"/>
                      <a:r>
                        <a:rPr lang="en-US" sz="1100" u="none" strike="noStrike" kern="1200">
                          <a:solidFill>
                            <a:schemeClr val="tx1"/>
                          </a:solidFill>
                          <a:effectLst/>
                          <a:latin typeface="+mn-lt"/>
                          <a:ea typeface="+mn-ea"/>
                          <a:cs typeface="+mn-cs"/>
                        </a:rPr>
                        <a:t>Non-US Payrolls</a:t>
                      </a:r>
                    </a:p>
                  </a:txBody>
                  <a:tcPr anchor="ctr"/>
                </a:tc>
                <a:tc>
                  <a:txBody>
                    <a:bodyPr/>
                    <a:lstStyle/>
                    <a:p>
                      <a:pPr algn="l"/>
                      <a:r>
                        <a:rPr lang="en-US" sz="1100" u="none" strike="noStrike" kern="1200">
                          <a:solidFill>
                            <a:schemeClr val="tx1"/>
                          </a:solidFill>
                          <a:effectLst/>
                          <a:latin typeface="+mn-lt"/>
                          <a:ea typeface="+mn-ea"/>
                          <a:cs typeface="+mn-cs"/>
                        </a:rPr>
                        <a:t>Non-US Payrolls [Manual load to Oracle Cloud GL]</a:t>
                      </a:r>
                    </a:p>
                  </a:txBody>
                  <a:tcPr anchor="ctr"/>
                </a:tc>
                <a:extLst>
                  <a:ext uri="{0D108BD9-81ED-4DB2-BD59-A6C34878D82A}">
                    <a16:rowId xmlns:a16="http://schemas.microsoft.com/office/drawing/2014/main" val="2177887399"/>
                  </a:ext>
                </a:extLst>
              </a:tr>
              <a:tr h="349746">
                <a:tc>
                  <a:txBody>
                    <a:bodyPr/>
                    <a:lstStyle/>
                    <a:p>
                      <a:pPr marL="0" marR="0" lvl="0" indent="0" algn="l" defTabSz="1219170" rtl="0" eaLnBrk="1" fontAlgn="b" latinLnBrk="0" hangingPunct="1">
                        <a:lnSpc>
                          <a:spcPct val="100000"/>
                        </a:lnSpc>
                        <a:spcBef>
                          <a:spcPts val="0"/>
                        </a:spcBef>
                        <a:spcAft>
                          <a:spcPts val="0"/>
                        </a:spcAft>
                        <a:buClrTx/>
                        <a:buSzTx/>
                        <a:buFontTx/>
                        <a:buNone/>
                        <a:tabLst/>
                        <a:defRPr/>
                      </a:pPr>
                      <a:r>
                        <a:rPr lang="en-US" sz="1100" u="none" strike="noStrike" kern="1200">
                          <a:effectLst/>
                        </a:rPr>
                        <a:t>Intercompany Journals &amp; Invoices</a:t>
                      </a:r>
                      <a:endParaRPr lang="en-US" sz="1100" b="0" i="0" u="none" strike="noStrike" kern="1200">
                        <a:solidFill>
                          <a:schemeClr val="tx1"/>
                        </a:solidFill>
                        <a:effectLst/>
                        <a:latin typeface="Avenir Next LT Pro" panose="020B0504020202020204" pitchFamily="34" charset="0"/>
                        <a:ea typeface="+mn-ea"/>
                        <a:cs typeface="+mn-cs"/>
                      </a:endParaRPr>
                    </a:p>
                  </a:txBody>
                  <a:tcPr anchor="ctr"/>
                </a:tc>
                <a:tc>
                  <a:txBody>
                    <a:bodyPr/>
                    <a:lstStyle/>
                    <a:p>
                      <a:pPr algn="l"/>
                      <a:r>
                        <a:rPr lang="en-US" sz="1100"/>
                        <a:t>Custom Net Suite</a:t>
                      </a:r>
                      <a:endParaRPr lang="en-US" sz="1100">
                        <a:solidFill>
                          <a:schemeClr val="tx1"/>
                        </a:solidFill>
                        <a:latin typeface="Avenir Next LT Pro" panose="020B0504020202020204" pitchFamily="34" charset="0"/>
                      </a:endParaRPr>
                    </a:p>
                  </a:txBody>
                  <a:tcPr anchor="ctr"/>
                </a:tc>
                <a:tc>
                  <a:txBody>
                    <a:bodyPr/>
                    <a:lstStyle/>
                    <a:p>
                      <a:pPr algn="l"/>
                      <a:r>
                        <a:rPr lang="en-US" sz="1100"/>
                        <a:t>Oracle Intercompany</a:t>
                      </a:r>
                      <a:endParaRPr lang="en-US" sz="1100">
                        <a:solidFill>
                          <a:schemeClr val="tx1"/>
                        </a:solidFill>
                        <a:latin typeface="Avenir Next LT Pro" panose="020B0504020202020204" pitchFamily="34" charset="0"/>
                      </a:endParaRPr>
                    </a:p>
                  </a:txBody>
                  <a:tcPr anchor="ctr"/>
                </a:tc>
                <a:extLst>
                  <a:ext uri="{0D108BD9-81ED-4DB2-BD59-A6C34878D82A}">
                    <a16:rowId xmlns:a16="http://schemas.microsoft.com/office/drawing/2014/main" val="1330006161"/>
                  </a:ext>
                </a:extLst>
              </a:tr>
              <a:tr h="349746">
                <a:tc>
                  <a:txBody>
                    <a:bodyPr/>
                    <a:lstStyle/>
                    <a:p>
                      <a:pPr algn="l" fontAlgn="b"/>
                      <a:r>
                        <a:rPr lang="en-US" sz="1100" u="none" strike="noStrike">
                          <a:effectLst/>
                        </a:rPr>
                        <a:t>Bank Account Maintenance</a:t>
                      </a:r>
                      <a:endParaRPr lang="en-US" sz="1100" b="0" i="0" u="none" strike="noStrike">
                        <a:solidFill>
                          <a:schemeClr val="tx1"/>
                        </a:solidFill>
                        <a:effectLst/>
                        <a:latin typeface="Avenir Next LT Pro" panose="020B0504020202020204" pitchFamily="34" charset="0"/>
                      </a:endParaRPr>
                    </a:p>
                  </a:txBody>
                  <a:tcPr anchor="ctr"/>
                </a:tc>
                <a:tc>
                  <a:txBody>
                    <a:bodyPr/>
                    <a:lstStyle/>
                    <a:p>
                      <a:pPr algn="l"/>
                      <a:r>
                        <a:rPr lang="en-US" sz="1100" err="1"/>
                        <a:t>Kyriba</a:t>
                      </a:r>
                      <a:endParaRPr lang="en-US" sz="1100">
                        <a:solidFill>
                          <a:schemeClr val="tx1"/>
                        </a:solidFill>
                        <a:latin typeface="Avenir Next LT Pro" panose="020B0504020202020204" pitchFamily="34" charset="0"/>
                      </a:endParaRPr>
                    </a:p>
                  </a:txBody>
                  <a:tcPr anchor="ctr"/>
                </a:tc>
                <a:tc>
                  <a:txBody>
                    <a:bodyPr/>
                    <a:lstStyle/>
                    <a:p>
                      <a:pPr algn="l"/>
                      <a:r>
                        <a:rPr lang="en-US" sz="1100"/>
                        <a:t>Oracle Cash Management</a:t>
                      </a:r>
                      <a:endParaRPr lang="en-US" sz="1100">
                        <a:solidFill>
                          <a:schemeClr val="tx1"/>
                        </a:solidFill>
                        <a:latin typeface="Avenir Next LT Pro" panose="020B0504020202020204" pitchFamily="34" charset="0"/>
                      </a:endParaRPr>
                    </a:p>
                  </a:txBody>
                  <a:tcPr anchor="ctr"/>
                </a:tc>
                <a:extLst>
                  <a:ext uri="{0D108BD9-81ED-4DB2-BD59-A6C34878D82A}">
                    <a16:rowId xmlns:a16="http://schemas.microsoft.com/office/drawing/2014/main" val="1897555155"/>
                  </a:ext>
                </a:extLst>
              </a:tr>
              <a:tr h="349746">
                <a:tc>
                  <a:txBody>
                    <a:bodyPr/>
                    <a:lstStyle/>
                    <a:p>
                      <a:pPr algn="l" fontAlgn="b"/>
                      <a:r>
                        <a:rPr lang="en-US" sz="1100" u="none" strike="noStrike" kern="1200">
                          <a:effectLst/>
                        </a:rPr>
                        <a:t>Bank Statement Reconciliation</a:t>
                      </a:r>
                      <a:endParaRPr lang="en-US" sz="1100" b="0" i="0" u="none" strike="noStrike" kern="1200">
                        <a:solidFill>
                          <a:schemeClr val="tx1"/>
                        </a:solidFill>
                        <a:effectLst/>
                        <a:latin typeface="Avenir Next LT Pro" panose="020B0504020202020204" pitchFamily="34" charset="0"/>
                        <a:ea typeface="+mn-ea"/>
                        <a:cs typeface="+mn-cs"/>
                      </a:endParaRPr>
                    </a:p>
                  </a:txBody>
                  <a:tcPr anchor="ctr"/>
                </a:tc>
                <a:tc>
                  <a:txBody>
                    <a:bodyPr/>
                    <a:lstStyle/>
                    <a:p>
                      <a:pPr algn="l"/>
                      <a:r>
                        <a:rPr lang="en-US" sz="1100"/>
                        <a:t>Excel</a:t>
                      </a:r>
                      <a:endParaRPr lang="en-US" sz="1100">
                        <a:solidFill>
                          <a:schemeClr val="tx1"/>
                        </a:solidFill>
                        <a:latin typeface="Avenir Next LT Pro" panose="020B0504020202020204" pitchFamily="34" charset="0"/>
                      </a:endParaRPr>
                    </a:p>
                  </a:txBody>
                  <a:tcPr anchor="ctr"/>
                </a:tc>
                <a:tc>
                  <a:txBody>
                    <a:bodyPr/>
                    <a:lstStyle/>
                    <a:p>
                      <a:pPr algn="l"/>
                      <a:r>
                        <a:rPr lang="en-US" sz="1100"/>
                        <a:t>Oracle Cash Management </a:t>
                      </a:r>
                      <a:endParaRPr lang="en-US" sz="1100">
                        <a:solidFill>
                          <a:schemeClr val="tx1"/>
                        </a:solidFill>
                        <a:latin typeface="Avenir Next LT Pro" panose="020B0504020202020204" pitchFamily="34" charset="0"/>
                      </a:endParaRPr>
                    </a:p>
                  </a:txBody>
                  <a:tcPr anchor="ctr"/>
                </a:tc>
                <a:extLst>
                  <a:ext uri="{0D108BD9-81ED-4DB2-BD59-A6C34878D82A}">
                    <a16:rowId xmlns:a16="http://schemas.microsoft.com/office/drawing/2014/main" val="1061461720"/>
                  </a:ext>
                </a:extLst>
              </a:tr>
              <a:tr h="349746">
                <a:tc>
                  <a:txBody>
                    <a:bodyPr/>
                    <a:lstStyle/>
                    <a:p>
                      <a:pPr marL="0" marR="0" lvl="0" indent="0" algn="l" defTabSz="1219170" rtl="0" eaLnBrk="1" fontAlgn="b" latinLnBrk="0" hangingPunct="1">
                        <a:lnSpc>
                          <a:spcPct val="100000"/>
                        </a:lnSpc>
                        <a:spcBef>
                          <a:spcPts val="0"/>
                        </a:spcBef>
                        <a:spcAft>
                          <a:spcPts val="0"/>
                        </a:spcAft>
                        <a:buClrTx/>
                        <a:buSzTx/>
                        <a:buFontTx/>
                        <a:buNone/>
                        <a:tabLst/>
                        <a:defRPr/>
                      </a:pPr>
                      <a:r>
                        <a:rPr lang="en-US" sz="1100" u="none" strike="noStrike" kern="1200">
                          <a:solidFill>
                            <a:schemeClr val="tx1"/>
                          </a:solidFill>
                          <a:effectLst/>
                        </a:rPr>
                        <a:t>Short Term Cash Forecasting</a:t>
                      </a:r>
                      <a:endParaRPr lang="en-US" sz="1100" u="none" strike="noStrike" kern="1200">
                        <a:solidFill>
                          <a:schemeClr val="tx1"/>
                        </a:solidFill>
                        <a:effectLst/>
                        <a:latin typeface="Avenir Next LT Pro" panose="020B0504020202020204" pitchFamily="34" charset="0"/>
                      </a:endParaRPr>
                    </a:p>
                  </a:txBody>
                  <a:tcPr anchor="ctr"/>
                </a:tc>
                <a:tc>
                  <a:txBody>
                    <a:bodyPr/>
                    <a:lstStyle/>
                    <a:p>
                      <a:pPr algn="l"/>
                      <a:r>
                        <a:rPr lang="en-US" sz="1100">
                          <a:solidFill>
                            <a:schemeClr val="tx1"/>
                          </a:solidFill>
                        </a:rPr>
                        <a:t>N/A</a:t>
                      </a:r>
                      <a:endParaRPr lang="en-US" sz="1100">
                        <a:solidFill>
                          <a:schemeClr val="tx1"/>
                        </a:solidFill>
                        <a:latin typeface="Avenir Next LT Pro" panose="020B0504020202020204" pitchFamily="34" charset="0"/>
                      </a:endParaRPr>
                    </a:p>
                  </a:txBody>
                  <a:tcPr anchor="ctr"/>
                </a:tc>
                <a:tc>
                  <a:txBody>
                    <a:bodyPr/>
                    <a:lstStyle/>
                    <a:p>
                      <a:pPr algn="l"/>
                      <a:r>
                        <a:rPr lang="en-US" sz="1100">
                          <a:solidFill>
                            <a:schemeClr val="tx1"/>
                          </a:solidFill>
                        </a:rPr>
                        <a:t>Oracle Cash Management (potential)</a:t>
                      </a:r>
                      <a:endParaRPr lang="en-US" sz="1100">
                        <a:solidFill>
                          <a:schemeClr val="tx1"/>
                        </a:solidFill>
                        <a:latin typeface="Avenir Next LT Pro" panose="020B0504020202020204" pitchFamily="34" charset="0"/>
                      </a:endParaRPr>
                    </a:p>
                  </a:txBody>
                  <a:tcPr anchor="ctr"/>
                </a:tc>
                <a:extLst>
                  <a:ext uri="{0D108BD9-81ED-4DB2-BD59-A6C34878D82A}">
                    <a16:rowId xmlns:a16="http://schemas.microsoft.com/office/drawing/2014/main" val="3545517760"/>
                  </a:ext>
                </a:extLst>
              </a:tr>
            </a:tbl>
          </a:graphicData>
        </a:graphic>
      </p:graphicFrame>
      <p:sp>
        <p:nvSpPr>
          <p:cNvPr id="7" name="Title 1">
            <a:extLst>
              <a:ext uri="{FF2B5EF4-FFF2-40B4-BE49-F238E27FC236}">
                <a16:creationId xmlns:a16="http://schemas.microsoft.com/office/drawing/2014/main" id="{BCF781FB-8A88-4438-A7E8-6C70BDCB108A}"/>
              </a:ext>
            </a:extLst>
          </p:cNvPr>
          <p:cNvSpPr>
            <a:spLocks noGrp="1"/>
          </p:cNvSpPr>
          <p:nvPr>
            <p:ph type="title"/>
          </p:nvPr>
        </p:nvSpPr>
        <p:spPr>
          <a:xfrm>
            <a:off x="469900" y="402586"/>
            <a:ext cx="11252200" cy="692151"/>
          </a:xfrm>
        </p:spPr>
        <p:txBody>
          <a:bodyPr/>
          <a:lstStyle/>
          <a:p>
            <a:r>
              <a:rPr lang="en-US" sz="2400" b="1">
                <a:solidFill>
                  <a:schemeClr val="tx1"/>
                </a:solidFill>
                <a:latin typeface="Proxima Nova"/>
              </a:rPr>
              <a:t>RTR Platforms – By Function – Current vs To Be </a:t>
            </a:r>
          </a:p>
        </p:txBody>
      </p:sp>
    </p:spTree>
    <p:extLst>
      <p:ext uri="{BB962C8B-B14F-4D97-AF65-F5344CB8AC3E}">
        <p14:creationId xmlns:p14="http://schemas.microsoft.com/office/powerpoint/2010/main" val="31806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C00"/>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5F105F7-A315-45A8-81AB-9EB3E9E4D7D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85000"/>
              </a:lnSpc>
              <a:spcBef>
                <a:spcPct val="0"/>
              </a:spcBef>
              <a:spcAft>
                <a:spcPct val="0"/>
              </a:spcAft>
              <a:buClrTx/>
              <a:buSzTx/>
              <a:buFontTx/>
              <a:buNone/>
              <a:tabLst/>
              <a:defRPr/>
            </a:pPr>
            <a:endParaRPr kumimoji="0" lang="en-US" sz="2800" b="1" i="0" u="none" strike="noStrike" kern="1200" cap="none" spc="0" normalizeH="0" baseline="0" noProof="0">
              <a:ln>
                <a:noFill/>
              </a:ln>
              <a:solidFill>
                <a:prstClr val="white"/>
              </a:solidFill>
              <a:effectLst/>
              <a:uLnTx/>
              <a:uFillTx/>
              <a:latin typeface="Open Sans" panose="020B0606030504020204" pitchFamily="34" charset="0"/>
              <a:ea typeface="+mn-ea"/>
              <a:cs typeface="+mn-cs"/>
              <a:sym typeface="Open Sans" panose="020B0606030504020204" pitchFamily="34" charset="0"/>
            </a:endParaRPr>
          </a:p>
        </p:txBody>
      </p:sp>
      <p:sp>
        <p:nvSpPr>
          <p:cNvPr id="19" name="Title 3">
            <a:extLst>
              <a:ext uri="{FF2B5EF4-FFF2-40B4-BE49-F238E27FC236}">
                <a16:creationId xmlns:a16="http://schemas.microsoft.com/office/drawing/2014/main" id="{D70FB163-7BA0-4E19-BF71-7A4E55987534}"/>
              </a:ext>
            </a:extLst>
          </p:cNvPr>
          <p:cNvSpPr>
            <a:spLocks noGrp="1"/>
          </p:cNvSpPr>
          <p:nvPr>
            <p:ph type="title"/>
          </p:nvPr>
        </p:nvSpPr>
        <p:spPr>
          <a:xfrm>
            <a:off x="469898" y="3536718"/>
            <a:ext cx="9136015" cy="470898"/>
          </a:xfrm>
        </p:spPr>
        <p:txBody>
          <a:bodyPr wrap="square">
            <a:spAutoFit/>
          </a:bodyPr>
          <a:lstStyle/>
          <a:p>
            <a:r>
              <a:rPr lang="en-US" sz="3600">
                <a:latin typeface="Proxima Nova" panose="020B0604020202020204" charset="0"/>
              </a:rPr>
              <a:t>4. Maintain Bank Account</a:t>
            </a:r>
          </a:p>
        </p:txBody>
      </p:sp>
    </p:spTree>
    <p:extLst>
      <p:ext uri="{BB962C8B-B14F-4D97-AF65-F5344CB8AC3E}">
        <p14:creationId xmlns:p14="http://schemas.microsoft.com/office/powerpoint/2010/main" val="89655052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CF781FB-8A88-4438-A7E8-6C70BDCB108A}"/>
              </a:ext>
            </a:extLst>
          </p:cNvPr>
          <p:cNvSpPr>
            <a:spLocks noGrp="1"/>
          </p:cNvSpPr>
          <p:nvPr>
            <p:ph type="title"/>
          </p:nvPr>
        </p:nvSpPr>
        <p:spPr>
          <a:xfrm>
            <a:off x="469900" y="402586"/>
            <a:ext cx="11252200" cy="692151"/>
          </a:xfrm>
        </p:spPr>
        <p:txBody>
          <a:bodyPr/>
          <a:lstStyle/>
          <a:p>
            <a:r>
              <a:rPr lang="en-US" sz="2400" b="1">
                <a:solidFill>
                  <a:schemeClr val="tx1"/>
                </a:solidFill>
                <a:latin typeface="Proxima Nova" panose="020B0604020202020204" charset="0"/>
              </a:rPr>
              <a:t>L2 – Maintain Bank Account - Process Flow</a:t>
            </a:r>
          </a:p>
        </p:txBody>
      </p:sp>
      <p:pic>
        <p:nvPicPr>
          <p:cNvPr id="3" name="Picture 2">
            <a:extLst>
              <a:ext uri="{FF2B5EF4-FFF2-40B4-BE49-F238E27FC236}">
                <a16:creationId xmlns:a16="http://schemas.microsoft.com/office/drawing/2014/main" id="{4FFB52F0-6842-4E59-A809-496FD83B0FED}"/>
              </a:ext>
            </a:extLst>
          </p:cNvPr>
          <p:cNvPicPr>
            <a:picLocks noChangeAspect="1"/>
          </p:cNvPicPr>
          <p:nvPr/>
        </p:nvPicPr>
        <p:blipFill>
          <a:blip r:embed="rId3"/>
          <a:stretch>
            <a:fillRect/>
          </a:stretch>
        </p:blipFill>
        <p:spPr>
          <a:xfrm>
            <a:off x="47296" y="2135887"/>
            <a:ext cx="12097407" cy="2586225"/>
          </a:xfrm>
          <a:prstGeom prst="rect">
            <a:avLst/>
          </a:prstGeom>
          <a:ln>
            <a:solidFill>
              <a:schemeClr val="tx1"/>
            </a:solidFill>
          </a:ln>
        </p:spPr>
      </p:pic>
    </p:spTree>
    <p:extLst>
      <p:ext uri="{BB962C8B-B14F-4D97-AF65-F5344CB8AC3E}">
        <p14:creationId xmlns:p14="http://schemas.microsoft.com/office/powerpoint/2010/main" val="1895526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ontent Placeholder 4">
            <a:extLst>
              <a:ext uri="{FF2B5EF4-FFF2-40B4-BE49-F238E27FC236}">
                <a16:creationId xmlns:a16="http://schemas.microsoft.com/office/drawing/2014/main" id="{BE768B39-EB2A-4045-A94A-6EB18672FFD4}"/>
              </a:ext>
            </a:extLst>
          </p:cNvPr>
          <p:cNvGraphicFramePr>
            <a:graphicFrameLocks/>
          </p:cNvGraphicFramePr>
          <p:nvPr>
            <p:extLst>
              <p:ext uri="{D42A27DB-BD31-4B8C-83A1-F6EECF244321}">
                <p14:modId xmlns:p14="http://schemas.microsoft.com/office/powerpoint/2010/main" val="2907390748"/>
              </p:ext>
            </p:extLst>
          </p:nvPr>
        </p:nvGraphicFramePr>
        <p:xfrm>
          <a:off x="469900" y="1425967"/>
          <a:ext cx="11150892" cy="3319554"/>
        </p:xfrm>
        <a:graphic>
          <a:graphicData uri="http://schemas.openxmlformats.org/drawingml/2006/table">
            <a:tbl>
              <a:tblPr firstRow="1" bandRow="1">
                <a:tableStyleId>{5C22544A-7EE6-4342-B048-85BDC9FD1C3A}</a:tableStyleId>
              </a:tblPr>
              <a:tblGrid>
                <a:gridCol w="5518151">
                  <a:extLst>
                    <a:ext uri="{9D8B030D-6E8A-4147-A177-3AD203B41FA5}">
                      <a16:colId xmlns:a16="http://schemas.microsoft.com/office/drawing/2014/main" val="20000"/>
                    </a:ext>
                  </a:extLst>
                </a:gridCol>
                <a:gridCol w="5632741">
                  <a:extLst>
                    <a:ext uri="{9D8B030D-6E8A-4147-A177-3AD203B41FA5}">
                      <a16:colId xmlns:a16="http://schemas.microsoft.com/office/drawing/2014/main" val="20001"/>
                    </a:ext>
                  </a:extLst>
                </a:gridCol>
              </a:tblGrid>
              <a:tr h="308565">
                <a:tc>
                  <a:txBody>
                    <a:bodyPr/>
                    <a:lstStyle/>
                    <a:p>
                      <a:pPr marL="0" indent="0">
                        <a:lnSpc>
                          <a:spcPct val="150000"/>
                        </a:lnSpc>
                        <a:buFont typeface="Wingdings" panose="05000000000000000000" pitchFamily="2" charset="2"/>
                        <a:buNone/>
                      </a:pPr>
                      <a:r>
                        <a:rPr lang="en-US" sz="1200" b="0" kern="1200" baseline="0">
                          <a:solidFill>
                            <a:schemeClr val="tx1"/>
                          </a:solidFill>
                          <a:latin typeface="Proxima Nova" panose="020B0604020202020204" charset="0"/>
                          <a:ea typeface="+mn-ea"/>
                          <a:cs typeface="Arial" panose="020B0604020202020204" pitchFamily="34" charset="0"/>
                        </a:rPr>
                        <a:t>1. Program Background</a:t>
                      </a:r>
                    </a:p>
                  </a:txBody>
                  <a:tcPr marL="45720" marR="4572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1" indent="0" algn="r" defTabSz="914400" rtl="0" eaLnBrk="1" latinLnBrk="0" hangingPunct="1">
                        <a:lnSpc>
                          <a:spcPct val="100000"/>
                        </a:lnSpc>
                        <a:spcBef>
                          <a:spcPts val="600"/>
                        </a:spcBef>
                        <a:spcAft>
                          <a:spcPts val="600"/>
                        </a:spcAft>
                        <a:buClr>
                          <a:schemeClr val="accent5"/>
                        </a:buClr>
                        <a:buSzPct val="75000"/>
                        <a:buFont typeface="+mj-lt"/>
                        <a:buNone/>
                      </a:pPr>
                      <a:r>
                        <a:rPr lang="en-US" sz="1200" b="0" kern="1200">
                          <a:solidFill>
                            <a:schemeClr val="tx1"/>
                          </a:solidFill>
                          <a:latin typeface="Proxima Nova" panose="020B0604020202020204" charset="0"/>
                          <a:ea typeface="+mn-ea"/>
                          <a:cs typeface="Arial" panose="020B0604020202020204" pitchFamily="34" charset="0"/>
                        </a:rPr>
                        <a:t>0 mins</a:t>
                      </a:r>
                    </a:p>
                  </a:txBody>
                  <a:tcPr marL="45720" marR="4572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1737">
                <a:tc>
                  <a:txBody>
                    <a:bodyPr/>
                    <a:lstStyle/>
                    <a:p>
                      <a:pPr marL="0" indent="0">
                        <a:lnSpc>
                          <a:spcPct val="150000"/>
                        </a:lnSpc>
                        <a:buFont typeface="Wingdings" panose="05000000000000000000" pitchFamily="2" charset="2"/>
                        <a:buNone/>
                      </a:pPr>
                      <a:r>
                        <a:rPr lang="en-US" sz="1200" b="0" kern="1200" baseline="0">
                          <a:solidFill>
                            <a:schemeClr val="tx1"/>
                          </a:solidFill>
                          <a:latin typeface="Proxima Nova" panose="020B0604020202020204" charset="0"/>
                          <a:ea typeface="+mn-ea"/>
                          <a:cs typeface="Arial" panose="020B0604020202020204" pitchFamily="34" charset="0"/>
                        </a:rPr>
                        <a:t>2. Change Management</a:t>
                      </a:r>
                    </a:p>
                  </a:txBody>
                  <a:tcPr marL="45720" marR="4572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1" indent="0" algn="r" defTabSz="914400" rtl="0" eaLnBrk="1" latinLnBrk="0" hangingPunct="1">
                        <a:lnSpc>
                          <a:spcPct val="100000"/>
                        </a:lnSpc>
                        <a:spcBef>
                          <a:spcPts val="600"/>
                        </a:spcBef>
                        <a:spcAft>
                          <a:spcPts val="600"/>
                        </a:spcAft>
                        <a:buClr>
                          <a:schemeClr val="accent5"/>
                        </a:buClr>
                        <a:buSzPct val="75000"/>
                        <a:buFont typeface="+mj-lt"/>
                        <a:buNone/>
                      </a:pPr>
                      <a:r>
                        <a:rPr lang="en-US" sz="1200" b="0" kern="1200">
                          <a:solidFill>
                            <a:schemeClr val="tx1"/>
                          </a:solidFill>
                          <a:latin typeface="Proxima Nova" panose="020B0604020202020204" charset="0"/>
                          <a:ea typeface="+mn-ea"/>
                          <a:cs typeface="Arial" panose="020B0604020202020204" pitchFamily="34" charset="0"/>
                        </a:rPr>
                        <a:t>0 mins </a:t>
                      </a:r>
                    </a:p>
                  </a:txBody>
                  <a:tcPr marL="45720" marR="4572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173725">
                <a:tc>
                  <a:txBody>
                    <a:bodyPr/>
                    <a:lstStyle/>
                    <a:p>
                      <a:pPr marL="0" indent="0">
                        <a:lnSpc>
                          <a:spcPct val="150000"/>
                        </a:lnSpc>
                        <a:buFont typeface="Wingdings" panose="05000000000000000000" pitchFamily="2" charset="2"/>
                        <a:buNone/>
                      </a:pPr>
                      <a:r>
                        <a:rPr lang="en-US" altLang="ja-JP" sz="1200" b="0" kern="1200" baseline="0">
                          <a:solidFill>
                            <a:schemeClr val="tx1"/>
                          </a:solidFill>
                          <a:latin typeface="Proxima Nova" panose="020B0604020202020204" charset="0"/>
                          <a:ea typeface="+mn-ea"/>
                          <a:cs typeface="Arial" panose="020B0604020202020204" pitchFamily="34" charset="0"/>
                        </a:rPr>
                        <a:t>3. Platform &amp; Process Scope</a:t>
                      </a:r>
                      <a:endParaRPr lang="en-US" sz="1200" b="0" kern="1200" baseline="0">
                        <a:solidFill>
                          <a:schemeClr val="tx1"/>
                        </a:solidFill>
                        <a:latin typeface="Proxima Nova" panose="020B0604020202020204" charset="0"/>
                        <a:ea typeface="+mn-ea"/>
                        <a:cs typeface="Arial" panose="020B0604020202020204" pitchFamily="34" charset="0"/>
                      </a:endParaRPr>
                    </a:p>
                  </a:txBody>
                  <a:tcPr marL="45720" marR="4572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1" indent="0" algn="r" defTabSz="914400" rtl="0" eaLnBrk="1" latinLnBrk="0" hangingPunct="1">
                        <a:lnSpc>
                          <a:spcPct val="100000"/>
                        </a:lnSpc>
                        <a:spcBef>
                          <a:spcPts val="600"/>
                        </a:spcBef>
                        <a:spcAft>
                          <a:spcPts val="600"/>
                        </a:spcAft>
                        <a:buClr>
                          <a:schemeClr val="accent5"/>
                        </a:buClr>
                        <a:buSzPct val="75000"/>
                        <a:buFont typeface="+mj-lt"/>
                        <a:buNone/>
                      </a:pPr>
                      <a:r>
                        <a:rPr lang="en-US" sz="1200" b="0" kern="1200">
                          <a:solidFill>
                            <a:schemeClr val="tx1"/>
                          </a:solidFill>
                          <a:latin typeface="Proxima Nova" panose="020B0604020202020204" charset="0"/>
                          <a:ea typeface="+mn-ea"/>
                          <a:cs typeface="Arial" panose="020B0604020202020204" pitchFamily="34" charset="0"/>
                        </a:rPr>
                        <a:t>0 mins</a:t>
                      </a:r>
                    </a:p>
                  </a:txBody>
                  <a:tcPr marL="45720" marR="4572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73725">
                <a:tc>
                  <a:txBody>
                    <a:bodyPr/>
                    <a:lstStyle/>
                    <a:p>
                      <a:pPr marL="0" indent="0">
                        <a:lnSpc>
                          <a:spcPct val="150000"/>
                        </a:lnSpc>
                        <a:buFont typeface="Wingdings" panose="05000000000000000000" pitchFamily="2" charset="2"/>
                        <a:buNone/>
                      </a:pPr>
                      <a:r>
                        <a:rPr lang="en-US" sz="1200" b="0" kern="1200" baseline="0">
                          <a:solidFill>
                            <a:schemeClr val="tx1"/>
                          </a:solidFill>
                          <a:latin typeface="Proxima Nova" panose="020B0604020202020204" charset="0"/>
                          <a:ea typeface="+mn-ea"/>
                          <a:cs typeface="Arial" panose="020B0604020202020204" pitchFamily="34" charset="0"/>
                        </a:rPr>
                        <a:t>4. Maintain Bank Account</a:t>
                      </a:r>
                    </a:p>
                  </a:txBody>
                  <a:tcPr marL="45720" marR="4572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1" indent="0" algn="r" defTabSz="914400" rtl="0" eaLnBrk="1" latinLnBrk="0" hangingPunct="1">
                        <a:lnSpc>
                          <a:spcPct val="100000"/>
                        </a:lnSpc>
                        <a:spcBef>
                          <a:spcPts val="600"/>
                        </a:spcBef>
                        <a:spcAft>
                          <a:spcPts val="600"/>
                        </a:spcAft>
                        <a:buClr>
                          <a:schemeClr val="accent5"/>
                        </a:buClr>
                        <a:buSzPct val="75000"/>
                        <a:buFont typeface="+mj-lt"/>
                        <a:buNone/>
                      </a:pPr>
                      <a:r>
                        <a:rPr lang="en-US" sz="1200" b="0" kern="1200">
                          <a:solidFill>
                            <a:schemeClr val="tx1"/>
                          </a:solidFill>
                          <a:latin typeface="Proxima Nova" panose="020B0604020202020204" charset="0"/>
                          <a:ea typeface="+mn-ea"/>
                          <a:cs typeface="Arial" panose="020B0604020202020204" pitchFamily="34" charset="0"/>
                        </a:rPr>
                        <a:t>30 mins</a:t>
                      </a:r>
                    </a:p>
                  </a:txBody>
                  <a:tcPr marL="45720" marR="4572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9922498"/>
                  </a:ext>
                </a:extLst>
              </a:tr>
              <a:tr h="333006">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a:solidFill>
                            <a:prstClr val="black"/>
                          </a:solidFill>
                          <a:latin typeface="Proxima Nova" panose="020B0604020202020204" charset="0"/>
                        </a:rPr>
                        <a:t>5. Reconcile Bank Statement</a:t>
                      </a:r>
                    </a:p>
                  </a:txBody>
                  <a:tcPr marL="45720" marR="4572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auto" latinLnBrk="0" hangingPunct="1">
                        <a:lnSpc>
                          <a:spcPct val="100000"/>
                        </a:lnSpc>
                        <a:spcBef>
                          <a:spcPts val="600"/>
                        </a:spcBef>
                        <a:spcAft>
                          <a:spcPts val="600"/>
                        </a:spcAft>
                        <a:buClr>
                          <a:schemeClr val="accent5"/>
                        </a:buClr>
                        <a:buSzPct val="75000"/>
                        <a:buFont typeface="+mj-lt"/>
                        <a:buNone/>
                        <a:tabLst/>
                        <a:defRPr/>
                      </a:pPr>
                      <a:r>
                        <a:rPr lang="en-US" sz="1200" b="0" kern="1200">
                          <a:solidFill>
                            <a:schemeClr val="tx1"/>
                          </a:solidFill>
                          <a:latin typeface="Proxima Nova" panose="020B0604020202020204" charset="0"/>
                          <a:ea typeface="+mn-ea"/>
                          <a:cs typeface="Arial" panose="020B0604020202020204" pitchFamily="34" charset="0"/>
                        </a:rPr>
                        <a:t>30 mins</a:t>
                      </a:r>
                    </a:p>
                  </a:txBody>
                  <a:tcPr marL="45720" marR="4572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2124348"/>
                  </a:ext>
                </a:extLst>
              </a:tr>
              <a:tr h="282804">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a:solidFill>
                            <a:prstClr val="black"/>
                          </a:solidFill>
                          <a:latin typeface="Proxima Nova" panose="020B0604020202020204" charset="0"/>
                        </a:rPr>
                        <a:t>6. Bank Account transfer​s &amp; External transactions</a:t>
                      </a:r>
                    </a:p>
                  </a:txBody>
                  <a:tcPr marL="45720" marR="4572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auto" latinLnBrk="0" hangingPunct="1">
                        <a:lnSpc>
                          <a:spcPct val="100000"/>
                        </a:lnSpc>
                        <a:spcBef>
                          <a:spcPts val="600"/>
                        </a:spcBef>
                        <a:spcAft>
                          <a:spcPts val="600"/>
                        </a:spcAft>
                        <a:buClr>
                          <a:schemeClr val="accent5"/>
                        </a:buClr>
                        <a:buSzPct val="75000"/>
                        <a:buFont typeface="+mj-lt"/>
                        <a:buNone/>
                        <a:tabLst/>
                        <a:defRPr/>
                      </a:pPr>
                      <a:r>
                        <a:rPr lang="en-US" sz="1200" b="0" kern="1200">
                          <a:solidFill>
                            <a:schemeClr val="tx1"/>
                          </a:solidFill>
                          <a:latin typeface="Proxima Nova" panose="020B0604020202020204" charset="0"/>
                          <a:ea typeface="+mn-ea"/>
                          <a:cs typeface="Arial" panose="020B0604020202020204" pitchFamily="34" charset="0"/>
                        </a:rPr>
                        <a:t>30 mins </a:t>
                      </a:r>
                    </a:p>
                  </a:txBody>
                  <a:tcPr marL="45720" marR="4572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29475768"/>
                  </a:ext>
                </a:extLst>
              </a:tr>
              <a:tr h="347450">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b="0" kern="1200" baseline="0">
                          <a:solidFill>
                            <a:schemeClr val="tx1"/>
                          </a:solidFill>
                          <a:latin typeface="Proxima Nova" panose="020B0604020202020204" charset="0"/>
                          <a:ea typeface="+mn-ea"/>
                          <a:cs typeface="Arial" panose="020B0604020202020204" pitchFamily="34" charset="0"/>
                        </a:rPr>
                        <a:t>7. Cash Forecasting</a:t>
                      </a:r>
                    </a:p>
                  </a:txBody>
                  <a:tcPr marL="45720" marR="4572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1" indent="0" algn="r" defTabSz="914400" rtl="0" eaLnBrk="1" latinLnBrk="0" hangingPunct="1">
                        <a:lnSpc>
                          <a:spcPct val="100000"/>
                        </a:lnSpc>
                        <a:spcBef>
                          <a:spcPts val="600"/>
                        </a:spcBef>
                        <a:spcAft>
                          <a:spcPts val="600"/>
                        </a:spcAft>
                        <a:buClr>
                          <a:schemeClr val="accent5"/>
                        </a:buClr>
                        <a:buSzPct val="75000"/>
                        <a:buFont typeface="+mj-lt"/>
                        <a:buNone/>
                      </a:pPr>
                      <a:r>
                        <a:rPr lang="en-US" sz="1200" b="0" kern="1200">
                          <a:solidFill>
                            <a:schemeClr val="tx1"/>
                          </a:solidFill>
                          <a:latin typeface="Proxima Nova" panose="020B0604020202020204" charset="0"/>
                          <a:ea typeface="+mn-ea"/>
                          <a:cs typeface="Arial" panose="020B0604020202020204" pitchFamily="34" charset="0"/>
                        </a:rPr>
                        <a:t>5 mins</a:t>
                      </a:r>
                    </a:p>
                  </a:txBody>
                  <a:tcPr marL="45720" marR="4572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2777673"/>
                  </a:ext>
                </a:extLst>
              </a:tr>
              <a:tr h="347450">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b="0" kern="1200" baseline="0">
                          <a:solidFill>
                            <a:schemeClr val="tx1"/>
                          </a:solidFill>
                          <a:latin typeface="Proxima Nova" panose="020B0604020202020204" charset="0"/>
                          <a:ea typeface="+mn-ea"/>
                          <a:cs typeface="Arial" panose="020B0604020202020204" pitchFamily="34" charset="0"/>
                        </a:rPr>
                        <a:t>8. User Stories</a:t>
                      </a:r>
                    </a:p>
                  </a:txBody>
                  <a:tcPr marL="45720" marR="4572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1" indent="0" algn="r" defTabSz="914400" rtl="0" eaLnBrk="1" latinLnBrk="0" hangingPunct="1">
                        <a:lnSpc>
                          <a:spcPct val="100000"/>
                        </a:lnSpc>
                        <a:spcBef>
                          <a:spcPts val="600"/>
                        </a:spcBef>
                        <a:spcAft>
                          <a:spcPts val="600"/>
                        </a:spcAft>
                        <a:buClr>
                          <a:schemeClr val="accent5"/>
                        </a:buClr>
                        <a:buSzPct val="75000"/>
                        <a:buFont typeface="+mj-lt"/>
                        <a:buNone/>
                      </a:pPr>
                      <a:r>
                        <a:rPr lang="en-US" sz="1200" b="0" kern="1200">
                          <a:solidFill>
                            <a:schemeClr val="tx1"/>
                          </a:solidFill>
                          <a:latin typeface="Proxima Nova" panose="020B0604020202020204" charset="0"/>
                          <a:ea typeface="+mn-ea"/>
                          <a:cs typeface="Arial" panose="020B0604020202020204" pitchFamily="34" charset="0"/>
                        </a:rPr>
                        <a:t>5 mins</a:t>
                      </a:r>
                    </a:p>
                  </a:txBody>
                  <a:tcPr marL="45720" marR="4572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47450">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b="0" kern="1200" baseline="0">
                          <a:solidFill>
                            <a:schemeClr val="tx1"/>
                          </a:solidFill>
                          <a:latin typeface="Proxima Nova" panose="020B0604020202020204" charset="0"/>
                          <a:ea typeface="+mn-ea"/>
                          <a:cs typeface="Arial" panose="020B0604020202020204" pitchFamily="34" charset="0"/>
                        </a:rPr>
                        <a:t>9. Next Steps</a:t>
                      </a:r>
                    </a:p>
                  </a:txBody>
                  <a:tcPr marL="45720" marR="4572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1" indent="0" algn="r" defTabSz="914400" rtl="0" eaLnBrk="1" latinLnBrk="0" hangingPunct="1">
                        <a:lnSpc>
                          <a:spcPct val="100000"/>
                        </a:lnSpc>
                        <a:spcBef>
                          <a:spcPts val="600"/>
                        </a:spcBef>
                        <a:spcAft>
                          <a:spcPts val="600"/>
                        </a:spcAft>
                        <a:buClr>
                          <a:schemeClr val="accent5"/>
                        </a:buClr>
                        <a:buSzPct val="75000"/>
                        <a:buFont typeface="+mj-lt"/>
                        <a:buNone/>
                      </a:pPr>
                      <a:r>
                        <a:rPr lang="en-US" sz="1200" b="0" kern="1200">
                          <a:solidFill>
                            <a:schemeClr val="tx1"/>
                          </a:solidFill>
                          <a:latin typeface="Proxima Nova" panose="020B0604020202020204" charset="0"/>
                          <a:ea typeface="+mn-ea"/>
                          <a:cs typeface="Arial" panose="020B0604020202020204" pitchFamily="34" charset="0"/>
                        </a:rPr>
                        <a:t>5 mins</a:t>
                      </a:r>
                    </a:p>
                  </a:txBody>
                  <a:tcPr marL="45720" marR="4572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91507476"/>
                  </a:ext>
                </a:extLst>
              </a:tr>
              <a:tr h="347450">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b="0" kern="1200" baseline="0">
                          <a:solidFill>
                            <a:schemeClr val="tx1"/>
                          </a:solidFill>
                          <a:latin typeface="Proxima Nova" panose="020B0604020202020204" charset="0"/>
                          <a:ea typeface="+mn-ea"/>
                          <a:cs typeface="Arial" panose="020B0604020202020204" pitchFamily="34" charset="0"/>
                        </a:rPr>
                        <a:t>10. Appendix</a:t>
                      </a:r>
                    </a:p>
                  </a:txBody>
                  <a:tcPr marL="45720" marR="4572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1" indent="0" algn="r" defTabSz="914400" rtl="0" eaLnBrk="1" latinLnBrk="0" hangingPunct="1">
                        <a:lnSpc>
                          <a:spcPct val="100000"/>
                        </a:lnSpc>
                        <a:spcBef>
                          <a:spcPts val="600"/>
                        </a:spcBef>
                        <a:spcAft>
                          <a:spcPts val="600"/>
                        </a:spcAft>
                        <a:buClr>
                          <a:schemeClr val="accent5"/>
                        </a:buClr>
                        <a:buSzPct val="75000"/>
                        <a:buFont typeface="+mj-lt"/>
                        <a:buNone/>
                      </a:pPr>
                      <a:r>
                        <a:rPr lang="en-US" sz="1200" b="0" kern="1200">
                          <a:solidFill>
                            <a:schemeClr val="tx1"/>
                          </a:solidFill>
                          <a:latin typeface="Proxima Nova" panose="020B0604020202020204" charset="0"/>
                          <a:ea typeface="+mn-ea"/>
                          <a:cs typeface="Arial" panose="020B0604020202020204" pitchFamily="34" charset="0"/>
                        </a:rPr>
                        <a:t>N/A</a:t>
                      </a:r>
                    </a:p>
                  </a:txBody>
                  <a:tcPr marL="45720" marR="4572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0725902"/>
                  </a:ext>
                </a:extLst>
              </a:tr>
            </a:tbl>
          </a:graphicData>
        </a:graphic>
      </p:graphicFrame>
      <p:sp>
        <p:nvSpPr>
          <p:cNvPr id="4" name="Title 1">
            <a:extLst>
              <a:ext uri="{FF2B5EF4-FFF2-40B4-BE49-F238E27FC236}">
                <a16:creationId xmlns:a16="http://schemas.microsoft.com/office/drawing/2014/main" id="{701BDAD4-9CFC-4BC6-8086-7E821677A05A}"/>
              </a:ext>
            </a:extLst>
          </p:cNvPr>
          <p:cNvSpPr>
            <a:spLocks noGrp="1"/>
          </p:cNvSpPr>
          <p:nvPr>
            <p:ph type="title"/>
          </p:nvPr>
        </p:nvSpPr>
        <p:spPr>
          <a:xfrm>
            <a:off x="469900" y="402586"/>
            <a:ext cx="11252200" cy="692151"/>
          </a:xfrm>
        </p:spPr>
        <p:txBody>
          <a:bodyPr/>
          <a:lstStyle/>
          <a:p>
            <a:r>
              <a:rPr lang="en-US" sz="2400" b="1">
                <a:solidFill>
                  <a:schemeClr val="tx1"/>
                </a:solidFill>
                <a:latin typeface="Proxima Nova" panose="020B0604020202020204" charset="0"/>
              </a:rPr>
              <a:t>Agenda</a:t>
            </a:r>
          </a:p>
        </p:txBody>
      </p:sp>
    </p:spTree>
    <p:extLst>
      <p:ext uri="{BB962C8B-B14F-4D97-AF65-F5344CB8AC3E}">
        <p14:creationId xmlns:p14="http://schemas.microsoft.com/office/powerpoint/2010/main" val="3895768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8301754-31AC-4FF5-A62A-8EAE93ABDAC6}"/>
              </a:ext>
            </a:extLst>
          </p:cNvPr>
          <p:cNvSpPr/>
          <p:nvPr/>
        </p:nvSpPr>
        <p:spPr>
          <a:xfrm>
            <a:off x="4451299" y="2871668"/>
            <a:ext cx="7149428" cy="3634257"/>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Wingdings" panose="05000000000000000000" pitchFamily="2" charset="2"/>
              <a:buChar char="þ"/>
            </a:pPr>
            <a:endParaRPr lang="en-US" sz="1100">
              <a:solidFill>
                <a:schemeClr val="tx1">
                  <a:lumMod val="95000"/>
                  <a:lumOff val="5000"/>
                </a:schemeClr>
              </a:solidFill>
              <a:latin typeface="Avenir Next LT Pro" panose="020B0504020202020204" pitchFamily="34" charset="0"/>
            </a:endParaRPr>
          </a:p>
        </p:txBody>
      </p:sp>
      <p:sp>
        <p:nvSpPr>
          <p:cNvPr id="8" name="Rectangle 7">
            <a:extLst>
              <a:ext uri="{FF2B5EF4-FFF2-40B4-BE49-F238E27FC236}">
                <a16:creationId xmlns:a16="http://schemas.microsoft.com/office/drawing/2014/main" id="{38CED411-680E-43E8-9B4D-7376EAA95B0C}"/>
              </a:ext>
            </a:extLst>
          </p:cNvPr>
          <p:cNvSpPr/>
          <p:nvPr/>
        </p:nvSpPr>
        <p:spPr>
          <a:xfrm>
            <a:off x="781050" y="1078404"/>
            <a:ext cx="3489769" cy="67863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chemeClr val="tx1"/>
                </a:solidFill>
                <a:latin typeface="Avenir Next LT Pro" panose="020B0504020202020204" pitchFamily="34" charset="0"/>
              </a:rPr>
              <a:t>L0: Record to Report</a:t>
            </a:r>
          </a:p>
          <a:p>
            <a:r>
              <a:rPr lang="en-US" sz="1100">
                <a:solidFill>
                  <a:schemeClr val="tx1"/>
                </a:solidFill>
                <a:latin typeface="Avenir Next LT Pro" panose="020B0504020202020204" pitchFamily="34" charset="0"/>
              </a:rPr>
              <a:t>L1: Manage Cash</a:t>
            </a:r>
          </a:p>
        </p:txBody>
      </p:sp>
      <p:sp>
        <p:nvSpPr>
          <p:cNvPr id="9" name="Rectangle 8">
            <a:extLst>
              <a:ext uri="{FF2B5EF4-FFF2-40B4-BE49-F238E27FC236}">
                <a16:creationId xmlns:a16="http://schemas.microsoft.com/office/drawing/2014/main" id="{13FCA0C6-3E31-4C6C-9913-323E69003CCC}"/>
              </a:ext>
            </a:extLst>
          </p:cNvPr>
          <p:cNvSpPr/>
          <p:nvPr/>
        </p:nvSpPr>
        <p:spPr>
          <a:xfrm>
            <a:off x="781050" y="1830594"/>
            <a:ext cx="3408171" cy="721965"/>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000">
              <a:solidFill>
                <a:schemeClr val="tx1"/>
              </a:solidFill>
              <a:latin typeface="Avenir Next LT Pro" panose="020B0504020202020204" pitchFamily="34" charset="0"/>
            </a:endParaRPr>
          </a:p>
          <a:p>
            <a:pPr marL="171450" indent="-171450">
              <a:buFont typeface="Arial" panose="020B0604020202020204" pitchFamily="34" charset="0"/>
              <a:buChar char="•"/>
            </a:pPr>
            <a:endParaRPr lang="en-US" sz="1000">
              <a:solidFill>
                <a:schemeClr val="tx1"/>
              </a:solidFill>
              <a:latin typeface="Avenir Next LT Pro" panose="020B0504020202020204" pitchFamily="34" charset="0"/>
            </a:endParaRPr>
          </a:p>
          <a:p>
            <a:pPr marL="171450" indent="-171450">
              <a:buFont typeface="Arial" panose="020B0604020202020204" pitchFamily="34" charset="0"/>
              <a:buChar char="•"/>
            </a:pPr>
            <a:endParaRPr lang="en-US" sz="1000">
              <a:solidFill>
                <a:schemeClr val="tx1"/>
              </a:solidFill>
              <a:latin typeface="Avenir Next LT Pro" panose="020B0504020202020204" pitchFamily="34" charset="0"/>
            </a:endParaRPr>
          </a:p>
          <a:p>
            <a:pPr marL="171450" indent="-171450">
              <a:buFont typeface="Arial" panose="020B0604020202020204" pitchFamily="34" charset="0"/>
              <a:buChar char="•"/>
            </a:pPr>
            <a:r>
              <a:rPr lang="en-US" sz="1100">
                <a:solidFill>
                  <a:schemeClr val="tx1"/>
                </a:solidFill>
                <a:latin typeface="Avenir Next LT Pro" panose="020B0504020202020204" pitchFamily="34" charset="0"/>
              </a:rPr>
              <a:t>Cost of maintaining bank accounts</a:t>
            </a:r>
          </a:p>
          <a:p>
            <a:pPr marL="171450" indent="-171450">
              <a:buFont typeface="Arial" panose="020B0604020202020204" pitchFamily="34" charset="0"/>
              <a:buChar char="•"/>
            </a:pPr>
            <a:r>
              <a:rPr lang="en-US" sz="1100">
                <a:solidFill>
                  <a:schemeClr val="tx1"/>
                </a:solidFill>
                <a:latin typeface="Avenir Next LT Pro" panose="020B0504020202020204" pitchFamily="34" charset="0"/>
              </a:rPr>
              <a:t>Percentage of transaction corrections</a:t>
            </a:r>
          </a:p>
          <a:p>
            <a:pPr marL="171450" indent="-171450">
              <a:buFont typeface="Arial" panose="020B0604020202020204" pitchFamily="34" charset="0"/>
              <a:buChar char="•"/>
            </a:pPr>
            <a:r>
              <a:rPr lang="en-US" sz="1100">
                <a:solidFill>
                  <a:schemeClr val="tx1"/>
                </a:solidFill>
                <a:latin typeface="Avenir Next LT Pro" panose="020B0504020202020204" pitchFamily="34" charset="0"/>
              </a:rPr>
              <a:t>Bank reconciliation frequency </a:t>
            </a:r>
          </a:p>
          <a:p>
            <a:pPr marL="171450" indent="-171450">
              <a:buFont typeface="Arial" panose="020B0604020202020204" pitchFamily="34" charset="0"/>
              <a:buChar char="•"/>
            </a:pPr>
            <a:endParaRPr lang="en-US" sz="1000">
              <a:solidFill>
                <a:schemeClr val="tx1"/>
              </a:solidFill>
              <a:latin typeface="Avenir Next LT Pro" panose="020B0504020202020204" pitchFamily="34" charset="0"/>
            </a:endParaRPr>
          </a:p>
          <a:p>
            <a:pPr marL="171450" indent="-171450">
              <a:buFont typeface="Arial" panose="020B0604020202020204" pitchFamily="34" charset="0"/>
              <a:buChar char="•"/>
            </a:pPr>
            <a:endParaRPr lang="en-US" sz="1000">
              <a:solidFill>
                <a:schemeClr val="tx1"/>
              </a:solidFill>
              <a:latin typeface="Avenir Next LT Pro" panose="020B0504020202020204" pitchFamily="34" charset="0"/>
            </a:endParaRPr>
          </a:p>
        </p:txBody>
      </p:sp>
      <p:sp>
        <p:nvSpPr>
          <p:cNvPr id="11" name="Rectangle 10">
            <a:extLst>
              <a:ext uri="{FF2B5EF4-FFF2-40B4-BE49-F238E27FC236}">
                <a16:creationId xmlns:a16="http://schemas.microsoft.com/office/drawing/2014/main" id="{D2A5BC74-1805-43B4-B0FA-4A9883DD1643}"/>
              </a:ext>
            </a:extLst>
          </p:cNvPr>
          <p:cNvSpPr/>
          <p:nvPr/>
        </p:nvSpPr>
        <p:spPr>
          <a:xfrm>
            <a:off x="781050" y="2871668"/>
            <a:ext cx="3489769" cy="364343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u="sng">
              <a:solidFill>
                <a:schemeClr val="tx1"/>
              </a:solidFill>
              <a:latin typeface="Avenir Next LT Pro" panose="020B0504020202020204" pitchFamily="34" charset="0"/>
            </a:endParaRPr>
          </a:p>
          <a:p>
            <a:endParaRPr lang="en-US" sz="1100" b="1">
              <a:solidFill>
                <a:schemeClr val="tx1"/>
              </a:solidFill>
              <a:latin typeface="Avenir Next LT Pro" panose="020B0504020202020204" pitchFamily="34" charset="0"/>
            </a:endParaRPr>
          </a:p>
        </p:txBody>
      </p:sp>
      <p:sp>
        <p:nvSpPr>
          <p:cNvPr id="13" name="TextBox 12">
            <a:extLst>
              <a:ext uri="{FF2B5EF4-FFF2-40B4-BE49-F238E27FC236}">
                <a16:creationId xmlns:a16="http://schemas.microsoft.com/office/drawing/2014/main" id="{A836810F-9711-4DDE-A3EA-63A616BC02DE}"/>
              </a:ext>
            </a:extLst>
          </p:cNvPr>
          <p:cNvSpPr txBox="1"/>
          <p:nvPr/>
        </p:nvSpPr>
        <p:spPr>
          <a:xfrm>
            <a:off x="1580371" y="2727997"/>
            <a:ext cx="1962582" cy="184666"/>
          </a:xfrm>
          <a:prstGeom prst="rect">
            <a:avLst/>
          </a:prstGeom>
          <a:solidFill>
            <a:srgbClr val="FFFF00"/>
          </a:solidFill>
          <a:ln>
            <a:solidFill>
              <a:schemeClr val="bg1"/>
            </a:solidFill>
          </a:ln>
        </p:spPr>
        <p:txBody>
          <a:bodyPr wrap="square" lIns="0" tIns="0" rIns="0" bIns="0" rtlCol="0">
            <a:spAutoFit/>
          </a:bodyPr>
          <a:lstStyle/>
          <a:p>
            <a:pPr algn="ctr">
              <a:spcBef>
                <a:spcPts val="600"/>
              </a:spcBef>
              <a:buSzPct val="100000"/>
            </a:pPr>
            <a:r>
              <a:rPr lang="en-US" sz="1200" b="1">
                <a:solidFill>
                  <a:srgbClr val="313131"/>
                </a:solidFill>
                <a:latin typeface="Avenir Next LT Pro" panose="020B0504020202020204" pitchFamily="34" charset="0"/>
              </a:rPr>
              <a:t>Key Inputs</a:t>
            </a:r>
          </a:p>
        </p:txBody>
      </p:sp>
      <p:sp>
        <p:nvSpPr>
          <p:cNvPr id="14" name="TextBox 13">
            <a:extLst>
              <a:ext uri="{FF2B5EF4-FFF2-40B4-BE49-F238E27FC236}">
                <a16:creationId xmlns:a16="http://schemas.microsoft.com/office/drawing/2014/main" id="{DF37D545-604E-4FA1-9C21-E75B11AFF570}"/>
              </a:ext>
            </a:extLst>
          </p:cNvPr>
          <p:cNvSpPr txBox="1"/>
          <p:nvPr/>
        </p:nvSpPr>
        <p:spPr>
          <a:xfrm>
            <a:off x="6713188" y="2807447"/>
            <a:ext cx="2604472" cy="184666"/>
          </a:xfrm>
          <a:prstGeom prst="rect">
            <a:avLst/>
          </a:prstGeom>
          <a:solidFill>
            <a:srgbClr val="FFFF00"/>
          </a:solidFill>
          <a:ln>
            <a:solidFill>
              <a:schemeClr val="bg1"/>
            </a:solidFill>
          </a:ln>
        </p:spPr>
        <p:txBody>
          <a:bodyPr wrap="square" lIns="0" tIns="0" rIns="0" bIns="0" rtlCol="0">
            <a:spAutoFit/>
          </a:bodyPr>
          <a:lstStyle/>
          <a:p>
            <a:pPr algn="ctr"/>
            <a:r>
              <a:rPr lang="en-US" sz="1200" b="1">
                <a:latin typeface="Avenir Next LT Pro" panose="020B0504020202020204" pitchFamily="34" charset="0"/>
              </a:rPr>
              <a:t>Leading Practices</a:t>
            </a:r>
          </a:p>
        </p:txBody>
      </p:sp>
      <p:sp>
        <p:nvSpPr>
          <p:cNvPr id="16" name="TextBox 15">
            <a:extLst>
              <a:ext uri="{FF2B5EF4-FFF2-40B4-BE49-F238E27FC236}">
                <a16:creationId xmlns:a16="http://schemas.microsoft.com/office/drawing/2014/main" id="{B8798246-01B0-4D5D-B5C8-FB23E1E5059E}"/>
              </a:ext>
            </a:extLst>
          </p:cNvPr>
          <p:cNvSpPr txBox="1"/>
          <p:nvPr/>
        </p:nvSpPr>
        <p:spPr>
          <a:xfrm>
            <a:off x="1342223" y="980129"/>
            <a:ext cx="2367422" cy="184666"/>
          </a:xfrm>
          <a:prstGeom prst="rect">
            <a:avLst/>
          </a:prstGeom>
          <a:solidFill>
            <a:srgbClr val="FFFF00"/>
          </a:solidFill>
          <a:ln>
            <a:solidFill>
              <a:schemeClr val="bg1"/>
            </a:solidFill>
          </a:ln>
        </p:spPr>
        <p:txBody>
          <a:bodyPr wrap="square" lIns="0" tIns="0" rIns="0" bIns="0" rtlCol="0">
            <a:spAutoFit/>
          </a:bodyPr>
          <a:lstStyle/>
          <a:p>
            <a:pPr algn="ctr">
              <a:spcBef>
                <a:spcPts val="600"/>
              </a:spcBef>
              <a:buSzPct val="100000"/>
            </a:pPr>
            <a:r>
              <a:rPr lang="en-US" sz="1200" b="1">
                <a:solidFill>
                  <a:srgbClr val="313131"/>
                </a:solidFill>
                <a:latin typeface="Avenir Next LT Pro" panose="020B0504020202020204" pitchFamily="34" charset="0"/>
              </a:rPr>
              <a:t>Process Map Alignment </a:t>
            </a:r>
          </a:p>
        </p:txBody>
      </p:sp>
      <p:sp>
        <p:nvSpPr>
          <p:cNvPr id="17" name="TextBox 16">
            <a:extLst>
              <a:ext uri="{FF2B5EF4-FFF2-40B4-BE49-F238E27FC236}">
                <a16:creationId xmlns:a16="http://schemas.microsoft.com/office/drawing/2014/main" id="{BE164004-8917-4A27-8D5D-7838D85FD14A}"/>
              </a:ext>
            </a:extLst>
          </p:cNvPr>
          <p:cNvSpPr txBox="1"/>
          <p:nvPr/>
        </p:nvSpPr>
        <p:spPr>
          <a:xfrm>
            <a:off x="1342223" y="1798536"/>
            <a:ext cx="2367422" cy="184666"/>
          </a:xfrm>
          <a:prstGeom prst="rect">
            <a:avLst/>
          </a:prstGeom>
          <a:solidFill>
            <a:srgbClr val="FFFF00"/>
          </a:solidFill>
          <a:ln>
            <a:solidFill>
              <a:schemeClr val="bg1"/>
            </a:solidFill>
          </a:ln>
        </p:spPr>
        <p:txBody>
          <a:bodyPr wrap="square" lIns="0" tIns="0" rIns="0" bIns="0" rtlCol="0">
            <a:spAutoFit/>
          </a:bodyPr>
          <a:lstStyle/>
          <a:p>
            <a:pPr algn="ctr">
              <a:spcBef>
                <a:spcPts val="600"/>
              </a:spcBef>
              <a:buSzPct val="100000"/>
            </a:pPr>
            <a:r>
              <a:rPr lang="en-US" sz="1200" b="1">
                <a:solidFill>
                  <a:srgbClr val="313131"/>
                </a:solidFill>
                <a:latin typeface="Avenir Next LT Pro" panose="020B0504020202020204" pitchFamily="34" charset="0"/>
              </a:rPr>
              <a:t>Related KPIs</a:t>
            </a:r>
          </a:p>
        </p:txBody>
      </p:sp>
      <p:graphicFrame>
        <p:nvGraphicFramePr>
          <p:cNvPr id="26" name="Table 25">
            <a:extLst>
              <a:ext uri="{FF2B5EF4-FFF2-40B4-BE49-F238E27FC236}">
                <a16:creationId xmlns:a16="http://schemas.microsoft.com/office/drawing/2014/main" id="{995EA46A-F5A4-4580-8338-82E9C6C1F588}"/>
              </a:ext>
            </a:extLst>
          </p:cNvPr>
          <p:cNvGraphicFramePr>
            <a:graphicFrameLocks noGrp="1"/>
          </p:cNvGraphicFramePr>
          <p:nvPr>
            <p:extLst>
              <p:ext uri="{D42A27DB-BD31-4B8C-83A1-F6EECF244321}">
                <p14:modId xmlns:p14="http://schemas.microsoft.com/office/powerpoint/2010/main" val="4235679446"/>
              </p:ext>
            </p:extLst>
          </p:nvPr>
        </p:nvGraphicFramePr>
        <p:xfrm>
          <a:off x="1678860" y="3213710"/>
          <a:ext cx="2371724" cy="580028"/>
        </p:xfrm>
        <a:graphic>
          <a:graphicData uri="http://schemas.openxmlformats.org/drawingml/2006/table">
            <a:tbl>
              <a:tblPr firstRow="1" bandRow="1"/>
              <a:tblGrid>
                <a:gridCol w="2371724">
                  <a:extLst>
                    <a:ext uri="{9D8B030D-6E8A-4147-A177-3AD203B41FA5}">
                      <a16:colId xmlns:a16="http://schemas.microsoft.com/office/drawing/2014/main" val="20001"/>
                    </a:ext>
                  </a:extLst>
                </a:gridCol>
              </a:tblGrid>
              <a:tr h="266240">
                <a:tc>
                  <a:txBody>
                    <a:bodyPr/>
                    <a:lstStyle>
                      <a:lvl1pPr marL="0" algn="l" defTabSz="457200" rtl="0" eaLnBrk="1" latinLnBrk="0" hangingPunct="1">
                        <a:defRPr sz="1800" kern="1200">
                          <a:solidFill>
                            <a:schemeClr val="dk1"/>
                          </a:solidFill>
                          <a:latin typeface="Trebuchet MS"/>
                        </a:defRPr>
                      </a:lvl1pPr>
                      <a:lvl2pPr marL="457200" algn="l" defTabSz="457200" rtl="0" eaLnBrk="1" latinLnBrk="0" hangingPunct="1">
                        <a:defRPr sz="1800" kern="1200">
                          <a:solidFill>
                            <a:schemeClr val="dk1"/>
                          </a:solidFill>
                          <a:latin typeface="Trebuchet MS"/>
                        </a:defRPr>
                      </a:lvl2pPr>
                      <a:lvl3pPr marL="914400" algn="l" defTabSz="457200" rtl="0" eaLnBrk="1" latinLnBrk="0" hangingPunct="1">
                        <a:defRPr sz="1800" kern="1200">
                          <a:solidFill>
                            <a:schemeClr val="dk1"/>
                          </a:solidFill>
                          <a:latin typeface="Trebuchet MS"/>
                        </a:defRPr>
                      </a:lvl3pPr>
                      <a:lvl4pPr marL="1371600" algn="l" defTabSz="457200" rtl="0" eaLnBrk="1" latinLnBrk="0" hangingPunct="1">
                        <a:defRPr sz="1800" kern="1200">
                          <a:solidFill>
                            <a:schemeClr val="dk1"/>
                          </a:solidFill>
                          <a:latin typeface="Trebuchet MS"/>
                        </a:defRPr>
                      </a:lvl4pPr>
                      <a:lvl5pPr marL="1828800" algn="l" defTabSz="457200" rtl="0" eaLnBrk="1" latinLnBrk="0" hangingPunct="1">
                        <a:defRPr sz="1800" kern="1200">
                          <a:solidFill>
                            <a:schemeClr val="dk1"/>
                          </a:solidFill>
                          <a:latin typeface="Trebuchet MS"/>
                        </a:defRPr>
                      </a:lvl5pPr>
                      <a:lvl6pPr marL="2286000" algn="l" defTabSz="457200" rtl="0" eaLnBrk="1" latinLnBrk="0" hangingPunct="1">
                        <a:defRPr sz="1800" kern="1200">
                          <a:solidFill>
                            <a:schemeClr val="dk1"/>
                          </a:solidFill>
                          <a:latin typeface="Trebuchet MS"/>
                        </a:defRPr>
                      </a:lvl6pPr>
                      <a:lvl7pPr marL="2743200" algn="l" defTabSz="457200" rtl="0" eaLnBrk="1" latinLnBrk="0" hangingPunct="1">
                        <a:defRPr sz="1800" kern="1200">
                          <a:solidFill>
                            <a:schemeClr val="dk1"/>
                          </a:solidFill>
                          <a:latin typeface="Trebuchet MS"/>
                        </a:defRPr>
                      </a:lvl7pPr>
                      <a:lvl8pPr marL="3200400" algn="l" defTabSz="457200" rtl="0" eaLnBrk="1" latinLnBrk="0" hangingPunct="1">
                        <a:defRPr sz="1800" kern="1200">
                          <a:solidFill>
                            <a:schemeClr val="dk1"/>
                          </a:solidFill>
                          <a:latin typeface="Trebuchet MS"/>
                        </a:defRPr>
                      </a:lvl8pPr>
                      <a:lvl9pPr marL="3657600" algn="l" defTabSz="457200" rtl="0" eaLnBrk="1" latinLnBrk="0" hangingPunct="1">
                        <a:defRPr sz="1800" kern="1200">
                          <a:solidFill>
                            <a:schemeClr val="dk1"/>
                          </a:solidFill>
                          <a:latin typeface="Trebuchet MS"/>
                        </a:defRPr>
                      </a:lvl9pPr>
                    </a:lstStyle>
                    <a:p>
                      <a:pPr marL="171450" marR="0" indent="-171450" algn="l" defTabSz="91242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aseline="0">
                          <a:latin typeface="Avenir Next LT Pro" panose="020B0504020202020204" pitchFamily="34" charset="0"/>
                          <a:cs typeface="Arial" panose="020B0604020202020204" pitchFamily="34" charset="0"/>
                        </a:rPr>
                        <a:t>Offline processes leading to bank / branch / account updates</a:t>
                      </a:r>
                    </a:p>
                  </a:txBody>
                  <a:tcPr marL="77110" marR="77110" marT="38554" marB="38554">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7" name="Rectangle 26">
            <a:extLst>
              <a:ext uri="{FF2B5EF4-FFF2-40B4-BE49-F238E27FC236}">
                <a16:creationId xmlns:a16="http://schemas.microsoft.com/office/drawing/2014/main" id="{54CA3832-77F2-4236-9C1E-9E4585294BC7}"/>
              </a:ext>
            </a:extLst>
          </p:cNvPr>
          <p:cNvSpPr/>
          <p:nvPr/>
        </p:nvSpPr>
        <p:spPr>
          <a:xfrm>
            <a:off x="961530" y="2890719"/>
            <a:ext cx="3136756" cy="276999"/>
          </a:xfrm>
          <a:prstGeom prst="rect">
            <a:avLst/>
          </a:prstGeom>
        </p:spPr>
        <p:txBody>
          <a:bodyPr wrap="none">
            <a:spAutoFit/>
          </a:bodyPr>
          <a:lstStyle/>
          <a:p>
            <a:pPr defTabSz="835396"/>
            <a:r>
              <a:rPr lang="en-GB" sz="1200" b="1">
                <a:solidFill>
                  <a:srgbClr val="19B3B3"/>
                </a:solidFill>
                <a:latin typeface="Avenir Next LT Pro" panose="020B0504020202020204" pitchFamily="34" charset="0"/>
                <a:cs typeface="Arial" pitchFamily="34" charset="0"/>
              </a:rPr>
              <a:t>Process Inputs (Upstream/Downstream)</a:t>
            </a:r>
            <a:endParaRPr lang="en-GB" sz="1200" b="1">
              <a:solidFill>
                <a:srgbClr val="559FD3">
                  <a:lumMod val="75000"/>
                </a:srgbClr>
              </a:solidFill>
              <a:latin typeface="Avenir Next LT Pro" panose="020B0504020202020204" pitchFamily="34" charset="0"/>
              <a:cs typeface="Arial" pitchFamily="34" charset="0"/>
            </a:endParaRPr>
          </a:p>
        </p:txBody>
      </p:sp>
      <p:graphicFrame>
        <p:nvGraphicFramePr>
          <p:cNvPr id="28" name="Table 27">
            <a:extLst>
              <a:ext uri="{FF2B5EF4-FFF2-40B4-BE49-F238E27FC236}">
                <a16:creationId xmlns:a16="http://schemas.microsoft.com/office/drawing/2014/main" id="{FCE56D6F-960B-4E89-82FB-80E922469FF3}"/>
              </a:ext>
            </a:extLst>
          </p:cNvPr>
          <p:cNvGraphicFramePr>
            <a:graphicFrameLocks noGrp="1"/>
          </p:cNvGraphicFramePr>
          <p:nvPr>
            <p:extLst>
              <p:ext uri="{D42A27DB-BD31-4B8C-83A1-F6EECF244321}">
                <p14:modId xmlns:p14="http://schemas.microsoft.com/office/powerpoint/2010/main" val="2414444306"/>
              </p:ext>
            </p:extLst>
          </p:nvPr>
        </p:nvGraphicFramePr>
        <p:xfrm>
          <a:off x="1679902" y="4167028"/>
          <a:ext cx="2371725" cy="580028"/>
        </p:xfrm>
        <a:graphic>
          <a:graphicData uri="http://schemas.openxmlformats.org/drawingml/2006/table">
            <a:tbl>
              <a:tblPr firstRow="1" bandRow="1"/>
              <a:tblGrid>
                <a:gridCol w="2371725">
                  <a:extLst>
                    <a:ext uri="{9D8B030D-6E8A-4147-A177-3AD203B41FA5}">
                      <a16:colId xmlns:a16="http://schemas.microsoft.com/office/drawing/2014/main" val="20001"/>
                    </a:ext>
                  </a:extLst>
                </a:gridCol>
              </a:tblGrid>
              <a:tr h="465250">
                <a:tc>
                  <a:txBody>
                    <a:bodyPr/>
                    <a:lstStyle>
                      <a:lvl1pPr marL="0" algn="l" defTabSz="457200" rtl="0" eaLnBrk="1" latinLnBrk="0" hangingPunct="1">
                        <a:defRPr sz="1800" kern="1200">
                          <a:solidFill>
                            <a:schemeClr val="dk1"/>
                          </a:solidFill>
                          <a:latin typeface="Trebuchet MS"/>
                        </a:defRPr>
                      </a:lvl1pPr>
                      <a:lvl2pPr marL="457200" algn="l" defTabSz="457200" rtl="0" eaLnBrk="1" latinLnBrk="0" hangingPunct="1">
                        <a:defRPr sz="1800" kern="1200">
                          <a:solidFill>
                            <a:schemeClr val="dk1"/>
                          </a:solidFill>
                          <a:latin typeface="Trebuchet MS"/>
                        </a:defRPr>
                      </a:lvl2pPr>
                      <a:lvl3pPr marL="914400" algn="l" defTabSz="457200" rtl="0" eaLnBrk="1" latinLnBrk="0" hangingPunct="1">
                        <a:defRPr sz="1800" kern="1200">
                          <a:solidFill>
                            <a:schemeClr val="dk1"/>
                          </a:solidFill>
                          <a:latin typeface="Trebuchet MS"/>
                        </a:defRPr>
                      </a:lvl3pPr>
                      <a:lvl4pPr marL="1371600" algn="l" defTabSz="457200" rtl="0" eaLnBrk="1" latinLnBrk="0" hangingPunct="1">
                        <a:defRPr sz="1800" kern="1200">
                          <a:solidFill>
                            <a:schemeClr val="dk1"/>
                          </a:solidFill>
                          <a:latin typeface="Trebuchet MS"/>
                        </a:defRPr>
                      </a:lvl4pPr>
                      <a:lvl5pPr marL="1828800" algn="l" defTabSz="457200" rtl="0" eaLnBrk="1" latinLnBrk="0" hangingPunct="1">
                        <a:defRPr sz="1800" kern="1200">
                          <a:solidFill>
                            <a:schemeClr val="dk1"/>
                          </a:solidFill>
                          <a:latin typeface="Trebuchet MS"/>
                        </a:defRPr>
                      </a:lvl5pPr>
                      <a:lvl6pPr marL="2286000" algn="l" defTabSz="457200" rtl="0" eaLnBrk="1" latinLnBrk="0" hangingPunct="1">
                        <a:defRPr sz="1800" kern="1200">
                          <a:solidFill>
                            <a:schemeClr val="dk1"/>
                          </a:solidFill>
                          <a:latin typeface="Trebuchet MS"/>
                        </a:defRPr>
                      </a:lvl6pPr>
                      <a:lvl7pPr marL="2743200" algn="l" defTabSz="457200" rtl="0" eaLnBrk="1" latinLnBrk="0" hangingPunct="1">
                        <a:defRPr sz="1800" kern="1200">
                          <a:solidFill>
                            <a:schemeClr val="dk1"/>
                          </a:solidFill>
                          <a:latin typeface="Trebuchet MS"/>
                        </a:defRPr>
                      </a:lvl7pPr>
                      <a:lvl8pPr marL="3200400" algn="l" defTabSz="457200" rtl="0" eaLnBrk="1" latinLnBrk="0" hangingPunct="1">
                        <a:defRPr sz="1800" kern="1200">
                          <a:solidFill>
                            <a:schemeClr val="dk1"/>
                          </a:solidFill>
                          <a:latin typeface="Trebuchet MS"/>
                        </a:defRPr>
                      </a:lvl8pPr>
                      <a:lvl9pPr marL="3657600" algn="l" defTabSz="457200" rtl="0" eaLnBrk="1" latinLnBrk="0" hangingPunct="1">
                        <a:defRPr sz="1800" kern="1200">
                          <a:solidFill>
                            <a:schemeClr val="dk1"/>
                          </a:solidFill>
                          <a:latin typeface="Trebuchet MS"/>
                        </a:defRPr>
                      </a:lvl9pPr>
                    </a:lstStyle>
                    <a:p>
                      <a:pPr marL="171450" marR="0" lvl="0" indent="-171450" algn="l" defTabSz="91242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aseline="0">
                          <a:latin typeface="Avenir Next LT Pro" panose="020B0504020202020204" pitchFamily="34" charset="0"/>
                          <a:cs typeface="Arial" panose="020B0604020202020204" pitchFamily="34" charset="0"/>
                        </a:rPr>
                        <a:t>Banks</a:t>
                      </a:r>
                    </a:p>
                    <a:p>
                      <a:pPr marL="171450" marR="0" lvl="0" indent="-171450" algn="l" defTabSz="91242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aseline="0">
                          <a:latin typeface="Avenir Next LT Pro" panose="020B0504020202020204" pitchFamily="34" charset="0"/>
                          <a:cs typeface="Arial" panose="020B0604020202020204" pitchFamily="34" charset="0"/>
                        </a:rPr>
                        <a:t>Bank Branches</a:t>
                      </a:r>
                    </a:p>
                    <a:p>
                      <a:pPr marL="171450" marR="0" lvl="0" indent="-171450" algn="l" defTabSz="91242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aseline="0">
                          <a:latin typeface="Avenir Next LT Pro" panose="020B0504020202020204" pitchFamily="34" charset="0"/>
                          <a:cs typeface="Arial" panose="020B0604020202020204" pitchFamily="34" charset="0"/>
                        </a:rPr>
                        <a:t>Internal Bank Accounts</a:t>
                      </a:r>
                    </a:p>
                  </a:txBody>
                  <a:tcPr marL="77110" marR="77110" marT="38554" marB="38554">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9" name="Rectangle 28">
            <a:extLst>
              <a:ext uri="{FF2B5EF4-FFF2-40B4-BE49-F238E27FC236}">
                <a16:creationId xmlns:a16="http://schemas.microsoft.com/office/drawing/2014/main" id="{CF0524C8-3E7B-41E3-9854-CA5AB82346B4}"/>
              </a:ext>
            </a:extLst>
          </p:cNvPr>
          <p:cNvSpPr/>
          <p:nvPr/>
        </p:nvSpPr>
        <p:spPr>
          <a:xfrm>
            <a:off x="945227" y="3844037"/>
            <a:ext cx="1087285" cy="276999"/>
          </a:xfrm>
          <a:prstGeom prst="rect">
            <a:avLst/>
          </a:prstGeom>
        </p:spPr>
        <p:txBody>
          <a:bodyPr wrap="none" anchor="ctr">
            <a:spAutoFit/>
          </a:bodyPr>
          <a:lstStyle/>
          <a:p>
            <a:pPr defTabSz="835396"/>
            <a:r>
              <a:rPr lang="en-GB" sz="1200" b="1">
                <a:solidFill>
                  <a:srgbClr val="19B3B3"/>
                </a:solidFill>
                <a:latin typeface="Avenir Next LT Pro" panose="020B0504020202020204" pitchFamily="34" charset="0"/>
                <a:cs typeface="Arial" pitchFamily="34" charset="0"/>
              </a:rPr>
              <a:t>Master Data</a:t>
            </a:r>
          </a:p>
        </p:txBody>
      </p:sp>
      <p:pic>
        <p:nvPicPr>
          <p:cNvPr id="47" name="Graphic 46" descr="Network diagram">
            <a:extLst>
              <a:ext uri="{FF2B5EF4-FFF2-40B4-BE49-F238E27FC236}">
                <a16:creationId xmlns:a16="http://schemas.microsoft.com/office/drawing/2014/main" id="{65CF0E6C-4B05-457E-AA5C-C87D3E28FA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6122" y="3173360"/>
            <a:ext cx="548640" cy="548640"/>
          </a:xfrm>
          <a:prstGeom prst="rect">
            <a:avLst/>
          </a:prstGeom>
        </p:spPr>
      </p:pic>
      <p:pic>
        <p:nvPicPr>
          <p:cNvPr id="49" name="Graphic 48" descr="Disk">
            <a:extLst>
              <a:ext uri="{FF2B5EF4-FFF2-40B4-BE49-F238E27FC236}">
                <a16:creationId xmlns:a16="http://schemas.microsoft.com/office/drawing/2014/main" id="{069326EA-F972-447B-A995-058D25C1123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1731" y="4116318"/>
            <a:ext cx="548640" cy="548640"/>
          </a:xfrm>
          <a:prstGeom prst="rect">
            <a:avLst/>
          </a:prstGeom>
        </p:spPr>
      </p:pic>
      <p:graphicFrame>
        <p:nvGraphicFramePr>
          <p:cNvPr id="32" name="Table 31">
            <a:extLst>
              <a:ext uri="{FF2B5EF4-FFF2-40B4-BE49-F238E27FC236}">
                <a16:creationId xmlns:a16="http://schemas.microsoft.com/office/drawing/2014/main" id="{F6BF40FE-3644-4016-9FD0-70873B76D947}"/>
              </a:ext>
            </a:extLst>
          </p:cNvPr>
          <p:cNvGraphicFramePr>
            <a:graphicFrameLocks noGrp="1"/>
          </p:cNvGraphicFramePr>
          <p:nvPr>
            <p:extLst>
              <p:ext uri="{D42A27DB-BD31-4B8C-83A1-F6EECF244321}">
                <p14:modId xmlns:p14="http://schemas.microsoft.com/office/powerpoint/2010/main" val="916518027"/>
              </p:ext>
            </p:extLst>
          </p:nvPr>
        </p:nvGraphicFramePr>
        <p:xfrm>
          <a:off x="5166181" y="3134867"/>
          <a:ext cx="6168207" cy="1557547"/>
        </p:xfrm>
        <a:graphic>
          <a:graphicData uri="http://schemas.openxmlformats.org/drawingml/2006/table">
            <a:tbl>
              <a:tblPr firstRow="1" bandRow="1"/>
              <a:tblGrid>
                <a:gridCol w="6168207">
                  <a:extLst>
                    <a:ext uri="{9D8B030D-6E8A-4147-A177-3AD203B41FA5}">
                      <a16:colId xmlns:a16="http://schemas.microsoft.com/office/drawing/2014/main" val="20001"/>
                    </a:ext>
                  </a:extLst>
                </a:gridCol>
              </a:tblGrid>
              <a:tr h="1418280">
                <a:tc>
                  <a:txBody>
                    <a:bodyPr/>
                    <a:lstStyle>
                      <a:lvl1pPr marL="0" algn="l" defTabSz="457200" rtl="0" eaLnBrk="1" latinLnBrk="0" hangingPunct="1">
                        <a:defRPr sz="1800" kern="1200">
                          <a:solidFill>
                            <a:schemeClr val="dk1"/>
                          </a:solidFill>
                          <a:latin typeface="Trebuchet MS"/>
                        </a:defRPr>
                      </a:lvl1pPr>
                      <a:lvl2pPr marL="457200" algn="l" defTabSz="457200" rtl="0" eaLnBrk="1" latinLnBrk="0" hangingPunct="1">
                        <a:defRPr sz="1800" kern="1200">
                          <a:solidFill>
                            <a:schemeClr val="dk1"/>
                          </a:solidFill>
                          <a:latin typeface="Trebuchet MS"/>
                        </a:defRPr>
                      </a:lvl2pPr>
                      <a:lvl3pPr marL="914400" algn="l" defTabSz="457200" rtl="0" eaLnBrk="1" latinLnBrk="0" hangingPunct="1">
                        <a:defRPr sz="1800" kern="1200">
                          <a:solidFill>
                            <a:schemeClr val="dk1"/>
                          </a:solidFill>
                          <a:latin typeface="Trebuchet MS"/>
                        </a:defRPr>
                      </a:lvl3pPr>
                      <a:lvl4pPr marL="1371600" algn="l" defTabSz="457200" rtl="0" eaLnBrk="1" latinLnBrk="0" hangingPunct="1">
                        <a:defRPr sz="1800" kern="1200">
                          <a:solidFill>
                            <a:schemeClr val="dk1"/>
                          </a:solidFill>
                          <a:latin typeface="Trebuchet MS"/>
                        </a:defRPr>
                      </a:lvl4pPr>
                      <a:lvl5pPr marL="1828800" algn="l" defTabSz="457200" rtl="0" eaLnBrk="1" latinLnBrk="0" hangingPunct="1">
                        <a:defRPr sz="1800" kern="1200">
                          <a:solidFill>
                            <a:schemeClr val="dk1"/>
                          </a:solidFill>
                          <a:latin typeface="Trebuchet MS"/>
                        </a:defRPr>
                      </a:lvl5pPr>
                      <a:lvl6pPr marL="2286000" algn="l" defTabSz="457200" rtl="0" eaLnBrk="1" latinLnBrk="0" hangingPunct="1">
                        <a:defRPr sz="1800" kern="1200">
                          <a:solidFill>
                            <a:schemeClr val="dk1"/>
                          </a:solidFill>
                          <a:latin typeface="Trebuchet MS"/>
                        </a:defRPr>
                      </a:lvl6pPr>
                      <a:lvl7pPr marL="2743200" algn="l" defTabSz="457200" rtl="0" eaLnBrk="1" latinLnBrk="0" hangingPunct="1">
                        <a:defRPr sz="1800" kern="1200">
                          <a:solidFill>
                            <a:schemeClr val="dk1"/>
                          </a:solidFill>
                          <a:latin typeface="Trebuchet MS"/>
                        </a:defRPr>
                      </a:lvl7pPr>
                      <a:lvl8pPr marL="3200400" algn="l" defTabSz="457200" rtl="0" eaLnBrk="1" latinLnBrk="0" hangingPunct="1">
                        <a:defRPr sz="1800" kern="1200">
                          <a:solidFill>
                            <a:schemeClr val="dk1"/>
                          </a:solidFill>
                          <a:latin typeface="Trebuchet MS"/>
                        </a:defRPr>
                      </a:lvl8pPr>
                      <a:lvl9pPr marL="3657600" algn="l" defTabSz="457200" rtl="0" eaLnBrk="1" latinLnBrk="0" hangingPunct="1">
                        <a:defRPr sz="1800" kern="1200">
                          <a:solidFill>
                            <a:schemeClr val="dk1"/>
                          </a:solidFill>
                          <a:latin typeface="Trebuchet MS"/>
                        </a:defRPr>
                      </a:lvl9pPr>
                    </a:lstStyle>
                    <a:p>
                      <a:pPr marL="171450" indent="-171450" algn="just">
                        <a:lnSpc>
                          <a:spcPct val="150000"/>
                        </a:lnSpc>
                        <a:buFont typeface="Arial" panose="020B0604020202020204" pitchFamily="34" charset="0"/>
                        <a:buChar char="•"/>
                      </a:pPr>
                      <a:r>
                        <a:rPr kumimoji="0" lang="en-US" sz="1100" b="0" i="0" u="none" strike="noStrike" kern="1200" cap="none" spc="0" normalizeH="0" baseline="0" noProof="0">
                          <a:ln>
                            <a:noFill/>
                          </a:ln>
                          <a:solidFill>
                            <a:schemeClr val="dk1"/>
                          </a:solidFill>
                          <a:effectLst/>
                          <a:uLnTx/>
                          <a:uFillTx/>
                          <a:latin typeface="Avenir Next LT Pro" panose="020B0504020202020204" pitchFamily="34" charset="0"/>
                          <a:ea typeface="+mn-ea"/>
                          <a:cs typeface="Arial" panose="020B0604020202020204" pitchFamily="34" charset="0"/>
                        </a:rPr>
                        <a:t>Maintain quality of Master data E.g. Avoid creating duplicate banks or branches</a:t>
                      </a:r>
                    </a:p>
                    <a:p>
                      <a:pPr marL="171450" indent="-171450" algn="just">
                        <a:lnSpc>
                          <a:spcPct val="150000"/>
                        </a:lnSpc>
                        <a:buFont typeface="Arial" panose="020B0604020202020204" pitchFamily="34" charset="0"/>
                        <a:buChar char="•"/>
                      </a:pPr>
                      <a:r>
                        <a:rPr kumimoji="0" lang="en-US" sz="1100" b="0" i="0" u="none" strike="noStrike" kern="1200" cap="none" spc="0" normalizeH="0" baseline="0" noProof="0">
                          <a:ln>
                            <a:noFill/>
                          </a:ln>
                          <a:solidFill>
                            <a:schemeClr val="dk1"/>
                          </a:solidFill>
                          <a:effectLst/>
                          <a:uLnTx/>
                          <a:uFillTx/>
                          <a:latin typeface="Avenir Next LT Pro" panose="020B0504020202020204" pitchFamily="34" charset="0"/>
                          <a:ea typeface="+mn-ea"/>
                          <a:cs typeface="Arial" panose="020B0604020202020204" pitchFamily="34" charset="0"/>
                        </a:rPr>
                        <a:t>Rationalize Banks relationships/Accounts being used to bring in efficiency considering factors like global footprint of banking partner, are there branches near operations locations (especially for Payroll), is Bank a customer, Bank’s IT/Integration capabilities etc. </a:t>
                      </a:r>
                    </a:p>
                    <a:p>
                      <a:pPr marL="171450" indent="-171450" algn="just">
                        <a:lnSpc>
                          <a:spcPct val="150000"/>
                        </a:lnSpc>
                        <a:buFont typeface="Arial" panose="020B0604020202020204" pitchFamily="34" charset="0"/>
                        <a:buChar char="•"/>
                      </a:pPr>
                      <a:r>
                        <a:rPr kumimoji="0" lang="en-US" sz="1100" b="0" i="0" u="none" strike="noStrike" kern="1200" cap="none" spc="0" normalizeH="0" baseline="0" noProof="0">
                          <a:ln>
                            <a:noFill/>
                          </a:ln>
                          <a:solidFill>
                            <a:schemeClr val="dk1"/>
                          </a:solidFill>
                          <a:effectLst/>
                          <a:uLnTx/>
                          <a:uFillTx/>
                          <a:latin typeface="Avenir Next LT Pro" panose="020B0504020202020204" pitchFamily="34" charset="0"/>
                          <a:ea typeface="+mn-ea"/>
                          <a:cs typeface="Arial" panose="020B0604020202020204" pitchFamily="34" charset="0"/>
                        </a:rPr>
                        <a:t>Establish a way to uniquely tie a GL account / account combination to each bank account enabling faster reconciliation of GL with Bank Statement</a:t>
                      </a:r>
                    </a:p>
                  </a:txBody>
                  <a:tcPr marL="77110" marR="77110" marT="38554" marB="38554">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33" name="Rectangle 32">
            <a:extLst>
              <a:ext uri="{FF2B5EF4-FFF2-40B4-BE49-F238E27FC236}">
                <a16:creationId xmlns:a16="http://schemas.microsoft.com/office/drawing/2014/main" id="{E68E5175-39F0-46C3-8B11-79E4675E2509}"/>
              </a:ext>
            </a:extLst>
          </p:cNvPr>
          <p:cNvSpPr/>
          <p:nvPr/>
        </p:nvSpPr>
        <p:spPr>
          <a:xfrm>
            <a:off x="4555782" y="2918012"/>
            <a:ext cx="1988750" cy="276999"/>
          </a:xfrm>
          <a:prstGeom prst="rect">
            <a:avLst/>
          </a:prstGeom>
        </p:spPr>
        <p:txBody>
          <a:bodyPr wrap="none">
            <a:spAutoFit/>
          </a:bodyPr>
          <a:lstStyle/>
          <a:p>
            <a:r>
              <a:rPr lang="en-US" sz="1200" b="1">
                <a:solidFill>
                  <a:srgbClr val="19B3B3"/>
                </a:solidFill>
                <a:latin typeface="Avenir Next LT Pro" panose="020B0504020202020204" pitchFamily="34" charset="0"/>
                <a:cs typeface="Arial" pitchFamily="34" charset="0"/>
              </a:rPr>
              <a:t>Maintain Bank Account: </a:t>
            </a:r>
          </a:p>
        </p:txBody>
      </p:sp>
      <p:pic>
        <p:nvPicPr>
          <p:cNvPr id="5" name="Graphic 4" descr="List">
            <a:extLst>
              <a:ext uri="{FF2B5EF4-FFF2-40B4-BE49-F238E27FC236}">
                <a16:creationId xmlns:a16="http://schemas.microsoft.com/office/drawing/2014/main" id="{EA9D3C64-EB15-43C5-BA63-BF3A3689B2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78681" y="3263260"/>
            <a:ext cx="548640" cy="548640"/>
          </a:xfrm>
          <a:prstGeom prst="rect">
            <a:avLst/>
          </a:prstGeom>
        </p:spPr>
      </p:pic>
      <p:sp>
        <p:nvSpPr>
          <p:cNvPr id="34" name="Title 1">
            <a:extLst>
              <a:ext uri="{FF2B5EF4-FFF2-40B4-BE49-F238E27FC236}">
                <a16:creationId xmlns:a16="http://schemas.microsoft.com/office/drawing/2014/main" id="{EB8A576A-9705-443F-B294-4680298DD80D}"/>
              </a:ext>
            </a:extLst>
          </p:cNvPr>
          <p:cNvSpPr>
            <a:spLocks noGrp="1"/>
          </p:cNvSpPr>
          <p:nvPr>
            <p:ph type="title"/>
          </p:nvPr>
        </p:nvSpPr>
        <p:spPr>
          <a:xfrm>
            <a:off x="469900" y="402586"/>
            <a:ext cx="11252200" cy="692151"/>
          </a:xfrm>
        </p:spPr>
        <p:txBody>
          <a:bodyPr/>
          <a:lstStyle/>
          <a:p>
            <a:r>
              <a:rPr lang="en-US" sz="2400" b="1">
                <a:solidFill>
                  <a:schemeClr val="tx1"/>
                </a:solidFill>
                <a:latin typeface="Proxima Nova" panose="020B0604020202020204" charset="0"/>
              </a:rPr>
              <a:t>L2 – Maintain Bank Account</a:t>
            </a:r>
          </a:p>
        </p:txBody>
      </p:sp>
      <p:sp>
        <p:nvSpPr>
          <p:cNvPr id="41" name="Rectangle 40">
            <a:extLst>
              <a:ext uri="{FF2B5EF4-FFF2-40B4-BE49-F238E27FC236}">
                <a16:creationId xmlns:a16="http://schemas.microsoft.com/office/drawing/2014/main" id="{222A5D9C-62CA-432D-AD4D-CFFB39A14068}"/>
              </a:ext>
            </a:extLst>
          </p:cNvPr>
          <p:cNvSpPr/>
          <p:nvPr/>
        </p:nvSpPr>
        <p:spPr>
          <a:xfrm>
            <a:off x="945227" y="4896734"/>
            <a:ext cx="1779911" cy="276999"/>
          </a:xfrm>
          <a:prstGeom prst="rect">
            <a:avLst/>
          </a:prstGeom>
        </p:spPr>
        <p:txBody>
          <a:bodyPr wrap="none" anchor="ctr">
            <a:spAutoFit/>
          </a:bodyPr>
          <a:lstStyle/>
          <a:p>
            <a:pPr defTabSz="835396"/>
            <a:r>
              <a:rPr lang="en-GB" sz="1200" b="1">
                <a:solidFill>
                  <a:srgbClr val="19B3B3"/>
                </a:solidFill>
                <a:latin typeface="Avenir Next LT Pro" panose="020B0504020202020204" pitchFamily="34" charset="0"/>
                <a:cs typeface="Arial" pitchFamily="34" charset="0"/>
              </a:rPr>
              <a:t>Key Design Decisions</a:t>
            </a:r>
          </a:p>
        </p:txBody>
      </p:sp>
      <p:pic>
        <p:nvPicPr>
          <p:cNvPr id="42" name="Graphic 41" descr="Target">
            <a:extLst>
              <a:ext uri="{FF2B5EF4-FFF2-40B4-BE49-F238E27FC236}">
                <a16:creationId xmlns:a16="http://schemas.microsoft.com/office/drawing/2014/main" id="{7B8163A7-10AA-4BB6-B50D-CD9898A9D8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31731" y="5240957"/>
            <a:ext cx="548640" cy="548640"/>
          </a:xfrm>
          <a:prstGeom prst="rect">
            <a:avLst/>
          </a:prstGeom>
        </p:spPr>
      </p:pic>
      <p:graphicFrame>
        <p:nvGraphicFramePr>
          <p:cNvPr id="51" name="Table 50">
            <a:extLst>
              <a:ext uri="{FF2B5EF4-FFF2-40B4-BE49-F238E27FC236}">
                <a16:creationId xmlns:a16="http://schemas.microsoft.com/office/drawing/2014/main" id="{736A120E-11E6-497F-B8D6-5C2CDE41782D}"/>
              </a:ext>
            </a:extLst>
          </p:cNvPr>
          <p:cNvGraphicFramePr>
            <a:graphicFrameLocks noGrp="1"/>
          </p:cNvGraphicFramePr>
          <p:nvPr>
            <p:extLst>
              <p:ext uri="{D42A27DB-BD31-4B8C-83A1-F6EECF244321}">
                <p14:modId xmlns:p14="http://schemas.microsoft.com/office/powerpoint/2010/main" val="2888525876"/>
              </p:ext>
            </p:extLst>
          </p:nvPr>
        </p:nvGraphicFramePr>
        <p:xfrm>
          <a:off x="1678860" y="5296983"/>
          <a:ext cx="2371725" cy="244748"/>
        </p:xfrm>
        <a:graphic>
          <a:graphicData uri="http://schemas.openxmlformats.org/drawingml/2006/table">
            <a:tbl>
              <a:tblPr firstRow="1" bandRow="1"/>
              <a:tblGrid>
                <a:gridCol w="2371725">
                  <a:extLst>
                    <a:ext uri="{9D8B030D-6E8A-4147-A177-3AD203B41FA5}">
                      <a16:colId xmlns:a16="http://schemas.microsoft.com/office/drawing/2014/main" val="20001"/>
                    </a:ext>
                  </a:extLst>
                </a:gridCol>
              </a:tblGrid>
              <a:tr h="0">
                <a:tc>
                  <a:txBody>
                    <a:bodyPr/>
                    <a:lstStyle>
                      <a:lvl1pPr marL="0" algn="l" defTabSz="457200" rtl="0" eaLnBrk="1" latinLnBrk="0" hangingPunct="1">
                        <a:defRPr sz="1800" kern="1200">
                          <a:solidFill>
                            <a:schemeClr val="dk1"/>
                          </a:solidFill>
                          <a:latin typeface="Trebuchet MS"/>
                        </a:defRPr>
                      </a:lvl1pPr>
                      <a:lvl2pPr marL="457200" algn="l" defTabSz="457200" rtl="0" eaLnBrk="1" latinLnBrk="0" hangingPunct="1">
                        <a:defRPr sz="1800" kern="1200">
                          <a:solidFill>
                            <a:schemeClr val="dk1"/>
                          </a:solidFill>
                          <a:latin typeface="Trebuchet MS"/>
                        </a:defRPr>
                      </a:lvl2pPr>
                      <a:lvl3pPr marL="914400" algn="l" defTabSz="457200" rtl="0" eaLnBrk="1" latinLnBrk="0" hangingPunct="1">
                        <a:defRPr sz="1800" kern="1200">
                          <a:solidFill>
                            <a:schemeClr val="dk1"/>
                          </a:solidFill>
                          <a:latin typeface="Trebuchet MS"/>
                        </a:defRPr>
                      </a:lvl3pPr>
                      <a:lvl4pPr marL="1371600" algn="l" defTabSz="457200" rtl="0" eaLnBrk="1" latinLnBrk="0" hangingPunct="1">
                        <a:defRPr sz="1800" kern="1200">
                          <a:solidFill>
                            <a:schemeClr val="dk1"/>
                          </a:solidFill>
                          <a:latin typeface="Trebuchet MS"/>
                        </a:defRPr>
                      </a:lvl4pPr>
                      <a:lvl5pPr marL="1828800" algn="l" defTabSz="457200" rtl="0" eaLnBrk="1" latinLnBrk="0" hangingPunct="1">
                        <a:defRPr sz="1800" kern="1200">
                          <a:solidFill>
                            <a:schemeClr val="dk1"/>
                          </a:solidFill>
                          <a:latin typeface="Trebuchet MS"/>
                        </a:defRPr>
                      </a:lvl5pPr>
                      <a:lvl6pPr marL="2286000" algn="l" defTabSz="457200" rtl="0" eaLnBrk="1" latinLnBrk="0" hangingPunct="1">
                        <a:defRPr sz="1800" kern="1200">
                          <a:solidFill>
                            <a:schemeClr val="dk1"/>
                          </a:solidFill>
                          <a:latin typeface="Trebuchet MS"/>
                        </a:defRPr>
                      </a:lvl6pPr>
                      <a:lvl7pPr marL="2743200" algn="l" defTabSz="457200" rtl="0" eaLnBrk="1" latinLnBrk="0" hangingPunct="1">
                        <a:defRPr sz="1800" kern="1200">
                          <a:solidFill>
                            <a:schemeClr val="dk1"/>
                          </a:solidFill>
                          <a:latin typeface="Trebuchet MS"/>
                        </a:defRPr>
                      </a:lvl7pPr>
                      <a:lvl8pPr marL="3200400" algn="l" defTabSz="457200" rtl="0" eaLnBrk="1" latinLnBrk="0" hangingPunct="1">
                        <a:defRPr sz="1800" kern="1200">
                          <a:solidFill>
                            <a:schemeClr val="dk1"/>
                          </a:solidFill>
                          <a:latin typeface="Trebuchet MS"/>
                        </a:defRPr>
                      </a:lvl8pPr>
                      <a:lvl9pPr marL="3657600" algn="l" defTabSz="457200" rtl="0" eaLnBrk="1" latinLnBrk="0" hangingPunct="1">
                        <a:defRPr sz="1800" kern="1200">
                          <a:solidFill>
                            <a:schemeClr val="dk1"/>
                          </a:solidFill>
                          <a:latin typeface="Trebuchet MS"/>
                        </a:defRPr>
                      </a:lvl9pPr>
                    </a:lstStyle>
                    <a:p>
                      <a:pPr marL="171450" marR="0" lvl="0" indent="-171450" algn="l" defTabSz="91242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a:latin typeface="Avenir Next LT Pro" panose="020B0504020202020204" pitchFamily="34" charset="0"/>
                          <a:cs typeface="Arial" panose="020B0604020202020204" pitchFamily="34" charset="0"/>
                        </a:rPr>
                        <a:t>NA</a:t>
                      </a:r>
                    </a:p>
                  </a:txBody>
                  <a:tcPr marL="77110" marR="77110" marT="38554" marB="38554">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38" name="Rectangle 37">
            <a:extLst>
              <a:ext uri="{FF2B5EF4-FFF2-40B4-BE49-F238E27FC236}">
                <a16:creationId xmlns:a16="http://schemas.microsoft.com/office/drawing/2014/main" id="{86740EEF-6212-4519-B87D-11DD62FCE795}"/>
              </a:ext>
            </a:extLst>
          </p:cNvPr>
          <p:cNvSpPr/>
          <p:nvPr/>
        </p:nvSpPr>
        <p:spPr>
          <a:xfrm>
            <a:off x="4170954" y="1077054"/>
            <a:ext cx="7149428" cy="1474957"/>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spcAft>
                <a:spcPts val="300"/>
              </a:spcAft>
            </a:pPr>
            <a:endParaRPr lang="en-US" sz="1100">
              <a:solidFill>
                <a:schemeClr val="tx1"/>
              </a:solidFill>
              <a:latin typeface="Avenir Next LT Pro" panose="020B0504020202020204" pitchFamily="34" charset="0"/>
            </a:endParaRPr>
          </a:p>
        </p:txBody>
      </p:sp>
      <p:sp>
        <p:nvSpPr>
          <p:cNvPr id="39" name="TextBox 38">
            <a:extLst>
              <a:ext uri="{FF2B5EF4-FFF2-40B4-BE49-F238E27FC236}">
                <a16:creationId xmlns:a16="http://schemas.microsoft.com/office/drawing/2014/main" id="{73D98827-FCEE-465C-B474-1C7E2B83075F}"/>
              </a:ext>
            </a:extLst>
          </p:cNvPr>
          <p:cNvSpPr txBox="1"/>
          <p:nvPr/>
        </p:nvSpPr>
        <p:spPr>
          <a:xfrm>
            <a:off x="6246883" y="946640"/>
            <a:ext cx="2620969" cy="184666"/>
          </a:xfrm>
          <a:prstGeom prst="rect">
            <a:avLst/>
          </a:prstGeom>
          <a:solidFill>
            <a:srgbClr val="FFFF00"/>
          </a:solidFill>
          <a:ln>
            <a:solidFill>
              <a:schemeClr val="bg1"/>
            </a:solidFill>
          </a:ln>
        </p:spPr>
        <p:txBody>
          <a:bodyPr wrap="square" lIns="0" tIns="0" rIns="0" bIns="0" rtlCol="0">
            <a:spAutoFit/>
          </a:bodyPr>
          <a:lstStyle/>
          <a:p>
            <a:pPr algn="ctr">
              <a:spcBef>
                <a:spcPts val="600"/>
              </a:spcBef>
              <a:buSzPct val="100000"/>
            </a:pPr>
            <a:r>
              <a:rPr lang="en-US" sz="1200" b="1">
                <a:solidFill>
                  <a:srgbClr val="313131"/>
                </a:solidFill>
                <a:latin typeface="Avenir Next LT Pro" panose="020B0504020202020204" pitchFamily="34" charset="0"/>
              </a:rPr>
              <a:t>L2 Overview</a:t>
            </a:r>
          </a:p>
        </p:txBody>
      </p:sp>
      <p:cxnSp>
        <p:nvCxnSpPr>
          <p:cNvPr id="40" name="Straight Connector 39">
            <a:extLst>
              <a:ext uri="{FF2B5EF4-FFF2-40B4-BE49-F238E27FC236}">
                <a16:creationId xmlns:a16="http://schemas.microsoft.com/office/drawing/2014/main" id="{19A632D2-CF9C-434C-A66E-598F27129FDE}"/>
              </a:ext>
            </a:extLst>
          </p:cNvPr>
          <p:cNvCxnSpPr/>
          <p:nvPr/>
        </p:nvCxnSpPr>
        <p:spPr>
          <a:xfrm>
            <a:off x="6554421" y="1253868"/>
            <a:ext cx="0" cy="1026795"/>
          </a:xfrm>
          <a:prstGeom prst="line">
            <a:avLst/>
          </a:prstGeom>
          <a:ln>
            <a:solidFill>
              <a:schemeClr val="tx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24470A1-0F17-4FAF-995A-BE9C1718F324}"/>
              </a:ext>
            </a:extLst>
          </p:cNvPr>
          <p:cNvCxnSpPr/>
          <p:nvPr/>
        </p:nvCxnSpPr>
        <p:spPr>
          <a:xfrm>
            <a:off x="8753552" y="1272807"/>
            <a:ext cx="0" cy="1026795"/>
          </a:xfrm>
          <a:prstGeom prst="line">
            <a:avLst/>
          </a:prstGeom>
          <a:ln>
            <a:solidFill>
              <a:schemeClr val="tx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117C8011-CEAE-428A-A391-64CD2AD35B6D}"/>
              </a:ext>
            </a:extLst>
          </p:cNvPr>
          <p:cNvSpPr txBox="1"/>
          <p:nvPr/>
        </p:nvSpPr>
        <p:spPr bwMode="gray">
          <a:xfrm>
            <a:off x="4662895" y="1757036"/>
            <a:ext cx="1076268" cy="597724"/>
          </a:xfrm>
          <a:prstGeom prst="rect">
            <a:avLst/>
          </a:prstGeom>
        </p:spPr>
        <p:txBody>
          <a:bodyPr wrap="square" lIns="0" rIns="0" rtlCol="0" anchor="b" anchorCtr="0">
            <a:normAutofit/>
          </a:bodyPr>
          <a:lstStyle/>
          <a:p>
            <a:pPr>
              <a:lnSpc>
                <a:spcPts val="900"/>
              </a:lnSpc>
            </a:pPr>
            <a:endParaRPr lang="en-US" sz="1300" b="1">
              <a:solidFill>
                <a:schemeClr val="tx1"/>
              </a:solidFill>
            </a:endParaRPr>
          </a:p>
        </p:txBody>
      </p:sp>
      <p:grpSp>
        <p:nvGrpSpPr>
          <p:cNvPr id="48" name="Group 47">
            <a:extLst>
              <a:ext uri="{FF2B5EF4-FFF2-40B4-BE49-F238E27FC236}">
                <a16:creationId xmlns:a16="http://schemas.microsoft.com/office/drawing/2014/main" id="{E2BB4705-93DE-462B-9F09-5C38783E18E5}"/>
              </a:ext>
            </a:extLst>
          </p:cNvPr>
          <p:cNvGrpSpPr/>
          <p:nvPr/>
        </p:nvGrpSpPr>
        <p:grpSpPr>
          <a:xfrm>
            <a:off x="4660702" y="1188759"/>
            <a:ext cx="1856706" cy="1129478"/>
            <a:chOff x="4636544" y="1188759"/>
            <a:chExt cx="1411290" cy="1129478"/>
          </a:xfrm>
        </p:grpSpPr>
        <p:sp>
          <p:nvSpPr>
            <p:cNvPr id="50" name="TextBox 49">
              <a:extLst>
                <a:ext uri="{FF2B5EF4-FFF2-40B4-BE49-F238E27FC236}">
                  <a16:creationId xmlns:a16="http://schemas.microsoft.com/office/drawing/2014/main" id="{26A38E97-F9E4-46E8-A33C-8692413B08F3}"/>
                </a:ext>
              </a:extLst>
            </p:cNvPr>
            <p:cNvSpPr txBox="1"/>
            <p:nvPr/>
          </p:nvSpPr>
          <p:spPr bwMode="gray">
            <a:xfrm>
              <a:off x="4636714" y="1188759"/>
              <a:ext cx="1306114" cy="250495"/>
            </a:xfrm>
            <a:prstGeom prst="rect">
              <a:avLst/>
            </a:prstGeom>
          </p:spPr>
          <p:txBody>
            <a:bodyPr wrap="square" lIns="0" rIns="0" rtlCol="0" anchor="b" anchorCtr="0">
              <a:normAutofit/>
            </a:bodyPr>
            <a:lstStyle/>
            <a:p>
              <a:pPr>
                <a:lnSpc>
                  <a:spcPts val="900"/>
                </a:lnSpc>
              </a:pPr>
              <a:r>
                <a:rPr lang="en-US" sz="1200" b="1">
                  <a:solidFill>
                    <a:schemeClr val="tx1"/>
                  </a:solidFill>
                  <a:latin typeface="Avenir Next LT Pro" panose="020B0504020202020204" pitchFamily="34" charset="0"/>
                </a:rPr>
                <a:t>Bank information</a:t>
              </a:r>
            </a:p>
          </p:txBody>
        </p:sp>
        <p:sp>
          <p:nvSpPr>
            <p:cNvPr id="55" name="TextBox 54">
              <a:extLst>
                <a:ext uri="{FF2B5EF4-FFF2-40B4-BE49-F238E27FC236}">
                  <a16:creationId xmlns:a16="http://schemas.microsoft.com/office/drawing/2014/main" id="{C5A13592-AB79-4CF4-8A34-304DF1A6B377}"/>
                </a:ext>
              </a:extLst>
            </p:cNvPr>
            <p:cNvSpPr txBox="1"/>
            <p:nvPr/>
          </p:nvSpPr>
          <p:spPr bwMode="gray">
            <a:xfrm>
              <a:off x="4636544" y="1438197"/>
              <a:ext cx="1411290" cy="880040"/>
            </a:xfrm>
            <a:prstGeom prst="rect">
              <a:avLst/>
            </a:prstGeom>
          </p:spPr>
          <p:txBody>
            <a:bodyPr wrap="square" lIns="0" rIns="0" rtlCol="0" anchor="t" anchorCtr="0">
              <a:noAutofit/>
            </a:bodyPr>
            <a:lstStyle/>
            <a:p>
              <a:pPr marL="171450" indent="-171450">
                <a:buFont typeface="Arial" panose="020B0604020202020204" pitchFamily="34" charset="0"/>
                <a:buChar char="•"/>
              </a:pPr>
              <a:r>
                <a:rPr lang="en-US" sz="1100">
                  <a:latin typeface="Avenir Next LT Pro" panose="020B0504020202020204" pitchFamily="34" charset="0"/>
                </a:rPr>
                <a:t>Bank </a:t>
              </a:r>
            </a:p>
            <a:p>
              <a:pPr marL="171450" indent="-171450">
                <a:buFont typeface="Arial" panose="020B0604020202020204" pitchFamily="34" charset="0"/>
                <a:buChar char="•"/>
              </a:pPr>
              <a:r>
                <a:rPr lang="en-US" sz="1100">
                  <a:latin typeface="Avenir Next LT Pro" panose="020B0504020202020204" pitchFamily="34" charset="0"/>
                </a:rPr>
                <a:t>Bank Branches</a:t>
              </a:r>
            </a:p>
            <a:p>
              <a:pPr marL="171450" indent="-171450">
                <a:buFont typeface="Arial" panose="020B0604020202020204" pitchFamily="34" charset="0"/>
                <a:buChar char="•"/>
              </a:pPr>
              <a:r>
                <a:rPr lang="en-US" sz="1100">
                  <a:latin typeface="Avenir Next LT Pro" panose="020B0504020202020204" pitchFamily="34" charset="0"/>
                </a:rPr>
                <a:t>Bank Accounts</a:t>
              </a:r>
            </a:p>
            <a:p>
              <a:endParaRPr lang="en-US" sz="1100">
                <a:latin typeface="Avenir Next LT Pro" panose="020B0504020202020204" pitchFamily="34" charset="0"/>
              </a:endParaRPr>
            </a:p>
            <a:p>
              <a:pPr indent="-91440">
                <a:buFont typeface="Arial" panose="020B0604020202020204" pitchFamily="34" charset="0"/>
                <a:buChar char="•"/>
              </a:pPr>
              <a:endParaRPr lang="en-US" sz="1100">
                <a:latin typeface="Avenir Next LT Pro" panose="020B0504020202020204" pitchFamily="34" charset="0"/>
              </a:endParaRPr>
            </a:p>
          </p:txBody>
        </p:sp>
      </p:grpSp>
      <p:grpSp>
        <p:nvGrpSpPr>
          <p:cNvPr id="56" name="Group 55">
            <a:extLst>
              <a:ext uri="{FF2B5EF4-FFF2-40B4-BE49-F238E27FC236}">
                <a16:creationId xmlns:a16="http://schemas.microsoft.com/office/drawing/2014/main" id="{B19FB094-427D-4F7B-85ED-DD93BE44333B}"/>
              </a:ext>
            </a:extLst>
          </p:cNvPr>
          <p:cNvGrpSpPr/>
          <p:nvPr/>
        </p:nvGrpSpPr>
        <p:grpSpPr>
          <a:xfrm>
            <a:off x="6554421" y="1207146"/>
            <a:ext cx="2114185" cy="985678"/>
            <a:chOff x="4277022" y="1187192"/>
            <a:chExt cx="1601442" cy="985678"/>
          </a:xfrm>
        </p:grpSpPr>
        <p:sp>
          <p:nvSpPr>
            <p:cNvPr id="57" name="TextBox 56">
              <a:extLst>
                <a:ext uri="{FF2B5EF4-FFF2-40B4-BE49-F238E27FC236}">
                  <a16:creationId xmlns:a16="http://schemas.microsoft.com/office/drawing/2014/main" id="{CD77A50A-E82C-4D2C-A036-4BE23574ABFB}"/>
                </a:ext>
              </a:extLst>
            </p:cNvPr>
            <p:cNvSpPr txBox="1"/>
            <p:nvPr/>
          </p:nvSpPr>
          <p:spPr bwMode="gray">
            <a:xfrm>
              <a:off x="4572350" y="1187192"/>
              <a:ext cx="1306114" cy="250495"/>
            </a:xfrm>
            <a:prstGeom prst="rect">
              <a:avLst/>
            </a:prstGeom>
          </p:spPr>
          <p:txBody>
            <a:bodyPr wrap="square" lIns="0" rIns="0" rtlCol="0" anchor="b" anchorCtr="0">
              <a:normAutofit/>
            </a:bodyPr>
            <a:lstStyle/>
            <a:p>
              <a:pPr>
                <a:lnSpc>
                  <a:spcPts val="900"/>
                </a:lnSpc>
              </a:pPr>
              <a:r>
                <a:rPr lang="en-US" sz="1200" b="1">
                  <a:latin typeface="Avenir Next LT Pro" panose="020B0504020202020204" pitchFamily="34" charset="0"/>
                </a:rPr>
                <a:t>Bank Maintenance</a:t>
              </a:r>
              <a:endParaRPr lang="en-US" sz="1200" b="1">
                <a:solidFill>
                  <a:schemeClr val="tx1"/>
                </a:solidFill>
                <a:latin typeface="Avenir Next LT Pro" panose="020B0504020202020204" pitchFamily="34" charset="0"/>
              </a:endParaRPr>
            </a:p>
          </p:txBody>
        </p:sp>
        <p:sp>
          <p:nvSpPr>
            <p:cNvPr id="58" name="TextBox 57">
              <a:extLst>
                <a:ext uri="{FF2B5EF4-FFF2-40B4-BE49-F238E27FC236}">
                  <a16:creationId xmlns:a16="http://schemas.microsoft.com/office/drawing/2014/main" id="{EC1F5117-A5C7-429F-BDB5-C53D45FE1875}"/>
                </a:ext>
              </a:extLst>
            </p:cNvPr>
            <p:cNvSpPr txBox="1"/>
            <p:nvPr/>
          </p:nvSpPr>
          <p:spPr bwMode="gray">
            <a:xfrm>
              <a:off x="4277022" y="1401078"/>
              <a:ext cx="1415669" cy="771792"/>
            </a:xfrm>
            <a:prstGeom prst="rect">
              <a:avLst/>
            </a:prstGeom>
          </p:spPr>
          <p:txBody>
            <a:bodyPr wrap="square" lIns="0" rIns="0" rtlCol="0" anchor="t" anchorCtr="0">
              <a:normAutofit/>
            </a:bodyPr>
            <a:lstStyle/>
            <a:p>
              <a:pPr lvl="1" indent="-91440">
                <a:buFont typeface="Arial" panose="020B0604020202020204" pitchFamily="34" charset="0"/>
                <a:buChar char="•"/>
              </a:pPr>
              <a:r>
                <a:rPr lang="en-US" sz="1100">
                  <a:solidFill>
                    <a:schemeClr val="tx1"/>
                  </a:solidFill>
                  <a:latin typeface="Avenir Next LT Pro" panose="020B0504020202020204" pitchFamily="34" charset="0"/>
                </a:rPr>
                <a:t>Business Unit Access</a:t>
              </a:r>
            </a:p>
            <a:p>
              <a:pPr lvl="1" indent="-91440">
                <a:buFont typeface="Arial" panose="020B0604020202020204" pitchFamily="34" charset="0"/>
                <a:buChar char="•"/>
              </a:pPr>
              <a:r>
                <a:rPr lang="en-US" sz="1100">
                  <a:solidFill>
                    <a:schemeClr val="tx1"/>
                  </a:solidFill>
                  <a:latin typeface="Avenir Next LT Pro" panose="020B0504020202020204" pitchFamily="34" charset="0"/>
                </a:rPr>
                <a:t>Validation Rules</a:t>
              </a:r>
            </a:p>
          </p:txBody>
        </p:sp>
      </p:grpSp>
      <p:grpSp>
        <p:nvGrpSpPr>
          <p:cNvPr id="62" name="Group 61">
            <a:extLst>
              <a:ext uri="{FF2B5EF4-FFF2-40B4-BE49-F238E27FC236}">
                <a16:creationId xmlns:a16="http://schemas.microsoft.com/office/drawing/2014/main" id="{34248924-E02F-4F03-B477-E6E97B4F3CB1}"/>
              </a:ext>
            </a:extLst>
          </p:cNvPr>
          <p:cNvGrpSpPr/>
          <p:nvPr/>
        </p:nvGrpSpPr>
        <p:grpSpPr>
          <a:xfrm>
            <a:off x="9205404" y="1385658"/>
            <a:ext cx="2114978" cy="670240"/>
            <a:chOff x="-1867519" y="232465"/>
            <a:chExt cx="943859" cy="1625991"/>
          </a:xfrm>
        </p:grpSpPr>
        <p:sp>
          <p:nvSpPr>
            <p:cNvPr id="63" name="TextBox 62">
              <a:extLst>
                <a:ext uri="{FF2B5EF4-FFF2-40B4-BE49-F238E27FC236}">
                  <a16:creationId xmlns:a16="http://schemas.microsoft.com/office/drawing/2014/main" id="{23E4E523-B4F5-497E-BF8A-5197006DF491}"/>
                </a:ext>
              </a:extLst>
            </p:cNvPr>
            <p:cNvSpPr txBox="1"/>
            <p:nvPr/>
          </p:nvSpPr>
          <p:spPr bwMode="gray">
            <a:xfrm>
              <a:off x="-1851585" y="232465"/>
              <a:ext cx="777921" cy="250495"/>
            </a:xfrm>
            <a:prstGeom prst="rect">
              <a:avLst/>
            </a:prstGeom>
          </p:spPr>
          <p:txBody>
            <a:bodyPr wrap="square" lIns="0" rIns="0" rtlCol="0" anchor="b" anchorCtr="0">
              <a:noAutofit/>
            </a:bodyPr>
            <a:lstStyle/>
            <a:p>
              <a:pPr>
                <a:lnSpc>
                  <a:spcPts val="900"/>
                </a:lnSpc>
              </a:pPr>
              <a:r>
                <a:rPr lang="en-US" sz="1100" b="1">
                  <a:solidFill>
                    <a:schemeClr val="tx1"/>
                  </a:solidFill>
                  <a:latin typeface="Avenir Next LT Pro" panose="020B0504020202020204" pitchFamily="34" charset="0"/>
                </a:rPr>
                <a:t>Roles</a:t>
              </a:r>
            </a:p>
          </p:txBody>
        </p:sp>
        <p:sp>
          <p:nvSpPr>
            <p:cNvPr id="64" name="TextBox 63">
              <a:extLst>
                <a:ext uri="{FF2B5EF4-FFF2-40B4-BE49-F238E27FC236}">
                  <a16:creationId xmlns:a16="http://schemas.microsoft.com/office/drawing/2014/main" id="{A35D8EB5-001B-461F-91CC-C6A83258012B}"/>
                </a:ext>
              </a:extLst>
            </p:cNvPr>
            <p:cNvSpPr txBox="1"/>
            <p:nvPr/>
          </p:nvSpPr>
          <p:spPr bwMode="gray">
            <a:xfrm>
              <a:off x="-1867519" y="486344"/>
              <a:ext cx="943859" cy="1372112"/>
            </a:xfrm>
            <a:prstGeom prst="rect">
              <a:avLst/>
            </a:prstGeom>
          </p:spPr>
          <p:txBody>
            <a:bodyPr wrap="square" lIns="0" rIns="0" rtlCol="0" anchor="t" anchorCtr="0">
              <a:normAutofit/>
            </a:bodyPr>
            <a:lstStyle/>
            <a:p>
              <a:pPr indent="-91440">
                <a:buFont typeface="Arial" panose="020B0604020202020204" pitchFamily="34" charset="0"/>
                <a:buChar char="•"/>
              </a:pPr>
              <a:r>
                <a:rPr lang="en-US" sz="1100">
                  <a:solidFill>
                    <a:schemeClr val="tx1"/>
                  </a:solidFill>
                  <a:latin typeface="Avenir Next LT Pro" panose="020B0504020202020204" pitchFamily="34" charset="0"/>
                </a:rPr>
                <a:t>Cash Manager</a:t>
              </a:r>
              <a:r>
                <a:rPr lang="en-US" sz="1100">
                  <a:latin typeface="Avenir Next LT Pro" panose="020B0504020202020204" pitchFamily="34" charset="0"/>
                </a:rPr>
                <a:t> Analyst</a:t>
              </a:r>
            </a:p>
            <a:p>
              <a:pPr indent="-91440">
                <a:buFont typeface="Arial" panose="020B0604020202020204" pitchFamily="34" charset="0"/>
                <a:buChar char="•"/>
              </a:pPr>
              <a:r>
                <a:rPr lang="en-US" sz="1100">
                  <a:solidFill>
                    <a:schemeClr val="tx1"/>
                  </a:solidFill>
                  <a:latin typeface="Avenir Next LT Pro" panose="020B0504020202020204" pitchFamily="34" charset="0"/>
                </a:rPr>
                <a:t>Cash Management Supervisor</a:t>
              </a:r>
            </a:p>
          </p:txBody>
        </p:sp>
      </p:grpSp>
    </p:spTree>
    <p:extLst>
      <p:ext uri="{BB962C8B-B14F-4D97-AF65-F5344CB8AC3E}">
        <p14:creationId xmlns:p14="http://schemas.microsoft.com/office/powerpoint/2010/main" val="3360403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4AD18BF-6BC0-4C69-9E24-BC8046B8BB76}"/>
              </a:ext>
            </a:extLst>
          </p:cNvPr>
          <p:cNvSpPr/>
          <p:nvPr/>
        </p:nvSpPr>
        <p:spPr bwMode="gray">
          <a:xfrm>
            <a:off x="2415540" y="1320800"/>
            <a:ext cx="9306560" cy="2174240"/>
          </a:xfrm>
          <a:prstGeom prst="roundRect">
            <a:avLst/>
          </a:prstGeom>
          <a:noFill/>
          <a:ln w="41275" algn="ctr">
            <a:solidFill>
              <a:schemeClr val="accent5"/>
            </a:solidFill>
            <a:prstDash val="sysDot"/>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9" name="Title 1">
            <a:extLst>
              <a:ext uri="{FF2B5EF4-FFF2-40B4-BE49-F238E27FC236}">
                <a16:creationId xmlns:a16="http://schemas.microsoft.com/office/drawing/2014/main" id="{17D7BCCC-751A-4729-B03A-0C9860CB4205}"/>
              </a:ext>
            </a:extLst>
          </p:cNvPr>
          <p:cNvSpPr>
            <a:spLocks noGrp="1"/>
          </p:cNvSpPr>
          <p:nvPr>
            <p:ph type="title"/>
          </p:nvPr>
        </p:nvSpPr>
        <p:spPr>
          <a:xfrm>
            <a:off x="469900" y="402587"/>
            <a:ext cx="11252200" cy="451942"/>
          </a:xfrm>
        </p:spPr>
        <p:txBody>
          <a:bodyPr/>
          <a:lstStyle/>
          <a:p>
            <a:r>
              <a:rPr lang="en-US" sz="2400" b="1">
                <a:latin typeface="Proxima Nova" panose="020B0604020202020204" charset="0"/>
              </a:rPr>
              <a:t>High level overview of Bank Structure</a:t>
            </a:r>
            <a:endParaRPr lang="en-US" sz="2400" b="1">
              <a:solidFill>
                <a:schemeClr val="tx1"/>
              </a:solidFill>
              <a:latin typeface="Proxima Nova" panose="020B0604020202020204" charset="0"/>
            </a:endParaRPr>
          </a:p>
        </p:txBody>
      </p:sp>
      <p:grpSp>
        <p:nvGrpSpPr>
          <p:cNvPr id="14" name="Group 13">
            <a:extLst>
              <a:ext uri="{FF2B5EF4-FFF2-40B4-BE49-F238E27FC236}">
                <a16:creationId xmlns:a16="http://schemas.microsoft.com/office/drawing/2014/main" id="{AABA8ABE-CB18-4B5F-8780-712C7136097E}"/>
              </a:ext>
            </a:extLst>
          </p:cNvPr>
          <p:cNvGrpSpPr/>
          <p:nvPr/>
        </p:nvGrpSpPr>
        <p:grpSpPr>
          <a:xfrm>
            <a:off x="2081530" y="-426720"/>
            <a:ext cx="9133840" cy="7010400"/>
            <a:chOff x="2052320" y="233680"/>
            <a:chExt cx="9133840" cy="7010400"/>
          </a:xfrm>
        </p:grpSpPr>
        <p:graphicFrame>
          <p:nvGraphicFramePr>
            <p:cNvPr id="4" name="Diagram 3">
              <a:extLst>
                <a:ext uri="{FF2B5EF4-FFF2-40B4-BE49-F238E27FC236}">
                  <a16:creationId xmlns:a16="http://schemas.microsoft.com/office/drawing/2014/main" id="{097E9D6F-935F-48E6-898C-9F3F2906B195}"/>
                </a:ext>
              </a:extLst>
            </p:cNvPr>
            <p:cNvGraphicFramePr/>
            <p:nvPr>
              <p:extLst>
                <p:ext uri="{D42A27DB-BD31-4B8C-83A1-F6EECF244321}">
                  <p14:modId xmlns:p14="http://schemas.microsoft.com/office/powerpoint/2010/main" val="3380943942"/>
                </p:ext>
              </p:extLst>
            </p:nvPr>
          </p:nvGraphicFramePr>
          <p:xfrm>
            <a:off x="2052320" y="233680"/>
            <a:ext cx="9133840" cy="701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3C2073D8-EAAE-45E5-A065-9F83068740BF}"/>
                </a:ext>
              </a:extLst>
            </p:cNvPr>
            <p:cNvSpPr txBox="1"/>
            <p:nvPr/>
          </p:nvSpPr>
          <p:spPr bwMode="gray">
            <a:xfrm>
              <a:off x="2316480" y="1960880"/>
              <a:ext cx="8636000" cy="619760"/>
            </a:xfrm>
            <a:prstGeom prst="rect">
              <a:avLst/>
            </a:prstGeom>
          </p:spPr>
          <p:txBody>
            <a:bodyPr wrap="square" lIns="0" rIns="0" rtlCol="0" anchor="ctr" anchorCtr="0">
              <a:normAutofit/>
            </a:bodyPr>
            <a:lstStyle/>
            <a:p>
              <a:pPr algn="ctr">
                <a:lnSpc>
                  <a:spcPts val="900"/>
                </a:lnSpc>
              </a:pPr>
              <a:r>
                <a:rPr lang="en-US" sz="2000">
                  <a:solidFill>
                    <a:schemeClr val="tx1"/>
                  </a:solidFill>
                  <a:latin typeface="Avenir Next LT Pro" panose="020B0504020202020204" pitchFamily="34" charset="0"/>
                </a:rPr>
                <a:t>Bank and Branch is a shared master data</a:t>
              </a:r>
            </a:p>
          </p:txBody>
        </p:sp>
      </p:grpSp>
      <p:grpSp>
        <p:nvGrpSpPr>
          <p:cNvPr id="11" name="Group 10">
            <a:extLst>
              <a:ext uri="{FF2B5EF4-FFF2-40B4-BE49-F238E27FC236}">
                <a16:creationId xmlns:a16="http://schemas.microsoft.com/office/drawing/2014/main" id="{34EE1FB6-E137-4536-8BDB-A46A8706EE48}"/>
              </a:ext>
            </a:extLst>
          </p:cNvPr>
          <p:cNvGrpSpPr/>
          <p:nvPr/>
        </p:nvGrpSpPr>
        <p:grpSpPr>
          <a:xfrm>
            <a:off x="151765" y="1783080"/>
            <a:ext cx="1762760" cy="2590800"/>
            <a:chOff x="274320" y="2407920"/>
            <a:chExt cx="1762760" cy="2590800"/>
          </a:xfrm>
        </p:grpSpPr>
        <p:sp>
          <p:nvSpPr>
            <p:cNvPr id="7" name="TextBox 6">
              <a:extLst>
                <a:ext uri="{FF2B5EF4-FFF2-40B4-BE49-F238E27FC236}">
                  <a16:creationId xmlns:a16="http://schemas.microsoft.com/office/drawing/2014/main" id="{079AB59E-A3DE-4846-B0D0-821D2AE82DBA}"/>
                </a:ext>
              </a:extLst>
            </p:cNvPr>
            <p:cNvSpPr txBox="1"/>
            <p:nvPr/>
          </p:nvSpPr>
          <p:spPr bwMode="gray">
            <a:xfrm>
              <a:off x="274320" y="2407920"/>
              <a:ext cx="1757680" cy="650240"/>
            </a:xfrm>
            <a:prstGeom prst="rect">
              <a:avLst/>
            </a:prstGeom>
          </p:spPr>
          <p:txBody>
            <a:bodyPr wrap="square" lIns="0" rIns="0" rtlCol="0" anchor="ctr" anchorCtr="0">
              <a:normAutofit/>
            </a:bodyPr>
            <a:lstStyle/>
            <a:p>
              <a:pPr algn="ctr"/>
              <a:r>
                <a:rPr lang="en-US" sz="2400" b="1">
                  <a:solidFill>
                    <a:schemeClr val="tx1"/>
                  </a:solidFill>
                  <a:latin typeface="Avenir Next LT Pro" panose="020B0504020202020204" pitchFamily="34" charset="0"/>
                </a:rPr>
                <a:t>Bank</a:t>
              </a:r>
            </a:p>
          </p:txBody>
        </p:sp>
        <p:sp>
          <p:nvSpPr>
            <p:cNvPr id="62" name="TextBox 61">
              <a:extLst>
                <a:ext uri="{FF2B5EF4-FFF2-40B4-BE49-F238E27FC236}">
                  <a16:creationId xmlns:a16="http://schemas.microsoft.com/office/drawing/2014/main" id="{68919CCA-AB86-4C05-B93D-05F23F8F1451}"/>
                </a:ext>
              </a:extLst>
            </p:cNvPr>
            <p:cNvSpPr txBox="1"/>
            <p:nvPr/>
          </p:nvSpPr>
          <p:spPr bwMode="gray">
            <a:xfrm>
              <a:off x="274320" y="3362960"/>
              <a:ext cx="1757680" cy="650240"/>
            </a:xfrm>
            <a:prstGeom prst="rect">
              <a:avLst/>
            </a:prstGeom>
          </p:spPr>
          <p:txBody>
            <a:bodyPr wrap="square" lIns="0" rIns="0" rtlCol="0" anchor="ctr" anchorCtr="0">
              <a:normAutofit/>
            </a:bodyPr>
            <a:lstStyle/>
            <a:p>
              <a:pPr algn="ctr"/>
              <a:r>
                <a:rPr lang="en-US" sz="2400" b="1">
                  <a:solidFill>
                    <a:schemeClr val="tx1"/>
                  </a:solidFill>
                  <a:latin typeface="Avenir Next LT Pro" panose="020B0504020202020204" pitchFamily="34" charset="0"/>
                </a:rPr>
                <a:t>Branch</a:t>
              </a:r>
            </a:p>
          </p:txBody>
        </p:sp>
        <p:sp>
          <p:nvSpPr>
            <p:cNvPr id="63" name="TextBox 62">
              <a:extLst>
                <a:ext uri="{FF2B5EF4-FFF2-40B4-BE49-F238E27FC236}">
                  <a16:creationId xmlns:a16="http://schemas.microsoft.com/office/drawing/2014/main" id="{1F03FFE3-0AA0-4BF6-B8D5-C721F0698273}"/>
                </a:ext>
              </a:extLst>
            </p:cNvPr>
            <p:cNvSpPr txBox="1"/>
            <p:nvPr/>
          </p:nvSpPr>
          <p:spPr bwMode="gray">
            <a:xfrm>
              <a:off x="279400" y="4348480"/>
              <a:ext cx="1757680" cy="650240"/>
            </a:xfrm>
            <a:prstGeom prst="rect">
              <a:avLst/>
            </a:prstGeom>
          </p:spPr>
          <p:txBody>
            <a:bodyPr wrap="square" lIns="0" rIns="0" rtlCol="0" anchor="ctr" anchorCtr="0">
              <a:normAutofit/>
            </a:bodyPr>
            <a:lstStyle/>
            <a:p>
              <a:pPr algn="ctr"/>
              <a:r>
                <a:rPr lang="en-US" sz="2400" b="1">
                  <a:solidFill>
                    <a:schemeClr val="tx1"/>
                  </a:solidFill>
                  <a:latin typeface="Avenir Next LT Pro" panose="020B0504020202020204" pitchFamily="34" charset="0"/>
                </a:rPr>
                <a:t>Accounts</a:t>
              </a:r>
            </a:p>
          </p:txBody>
        </p:sp>
        <p:cxnSp>
          <p:nvCxnSpPr>
            <p:cNvPr id="10" name="Straight Arrow Connector 9">
              <a:extLst>
                <a:ext uri="{FF2B5EF4-FFF2-40B4-BE49-F238E27FC236}">
                  <a16:creationId xmlns:a16="http://schemas.microsoft.com/office/drawing/2014/main" id="{621E5D8B-C345-4C78-81DE-7E6B4A2FB313}"/>
                </a:ext>
              </a:extLst>
            </p:cNvPr>
            <p:cNvCxnSpPr/>
            <p:nvPr/>
          </p:nvCxnSpPr>
          <p:spPr>
            <a:xfrm>
              <a:off x="1153160" y="2885440"/>
              <a:ext cx="0" cy="660400"/>
            </a:xfrm>
            <a:prstGeom prst="straightConnector1">
              <a:avLst/>
            </a:prstGeom>
            <a:ln w="412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DE8FCCF-BEFD-461E-92FB-D7422B8536C1}"/>
                </a:ext>
              </a:extLst>
            </p:cNvPr>
            <p:cNvCxnSpPr/>
            <p:nvPr/>
          </p:nvCxnSpPr>
          <p:spPr>
            <a:xfrm>
              <a:off x="1168400" y="3830320"/>
              <a:ext cx="0" cy="660400"/>
            </a:xfrm>
            <a:prstGeom prst="straightConnector1">
              <a:avLst/>
            </a:prstGeom>
            <a:ln w="412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52957C46-E783-4732-AC96-2C083F2E7EB1}"/>
              </a:ext>
            </a:extLst>
          </p:cNvPr>
          <p:cNvGrpSpPr/>
          <p:nvPr/>
        </p:nvGrpSpPr>
        <p:grpSpPr>
          <a:xfrm>
            <a:off x="5915370" y="4910542"/>
            <a:ext cx="2787603" cy="822184"/>
            <a:chOff x="436880" y="5753772"/>
            <a:chExt cx="2787603" cy="304800"/>
          </a:xfrm>
        </p:grpSpPr>
        <p:sp>
          <p:nvSpPr>
            <p:cNvPr id="70" name="Rectangle: Rounded Corners 69">
              <a:extLst>
                <a:ext uri="{FF2B5EF4-FFF2-40B4-BE49-F238E27FC236}">
                  <a16:creationId xmlns:a16="http://schemas.microsoft.com/office/drawing/2014/main" id="{4E75E1E7-C947-446F-BD37-CA9722933DF9}"/>
                </a:ext>
              </a:extLst>
            </p:cNvPr>
            <p:cNvSpPr/>
            <p:nvPr/>
          </p:nvSpPr>
          <p:spPr bwMode="gray">
            <a:xfrm>
              <a:off x="436880" y="5781041"/>
              <a:ext cx="2560320" cy="252912"/>
            </a:xfrm>
            <a:prstGeom prst="roundRect">
              <a:avLst/>
            </a:prstGeom>
            <a:solidFill>
              <a:srgbClr val="FFFF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71" name="TextBox 70">
              <a:extLst>
                <a:ext uri="{FF2B5EF4-FFF2-40B4-BE49-F238E27FC236}">
                  <a16:creationId xmlns:a16="http://schemas.microsoft.com/office/drawing/2014/main" id="{9BDAEAFD-4992-48D8-9939-266D5F248A02}"/>
                </a:ext>
              </a:extLst>
            </p:cNvPr>
            <p:cNvSpPr txBox="1"/>
            <p:nvPr/>
          </p:nvSpPr>
          <p:spPr bwMode="gray">
            <a:xfrm>
              <a:off x="562563" y="5753772"/>
              <a:ext cx="2661920" cy="304800"/>
            </a:xfrm>
            <a:prstGeom prst="rect">
              <a:avLst/>
            </a:prstGeom>
          </p:spPr>
          <p:txBody>
            <a:bodyPr wrap="square" lIns="0" rIns="0" rtlCol="0" anchor="ctr" anchorCtr="0">
              <a:normAutofit/>
            </a:bodyPr>
            <a:lstStyle/>
            <a:p>
              <a:r>
                <a:rPr lang="en-US" sz="1200">
                  <a:solidFill>
                    <a:schemeClr val="tx1"/>
                  </a:solidFill>
                  <a:latin typeface="Avenir Next LT Pro" panose="020B0504020202020204" pitchFamily="34" charset="0"/>
                </a:rPr>
                <a:t>Maintained in Supplier Master</a:t>
              </a:r>
            </a:p>
            <a:p>
              <a:r>
                <a:rPr lang="en-US" sz="1200">
                  <a:latin typeface="Avenir Next LT Pro" panose="020B0504020202020204" pitchFamily="34" charset="0"/>
                </a:rPr>
                <a:t>(Third Party Bank Accounts)</a:t>
              </a:r>
              <a:endParaRPr lang="en-US" sz="1200">
                <a:solidFill>
                  <a:schemeClr val="tx1"/>
                </a:solidFill>
                <a:latin typeface="Avenir Next LT Pro" panose="020B0504020202020204" pitchFamily="34" charset="0"/>
              </a:endParaRPr>
            </a:p>
          </p:txBody>
        </p:sp>
      </p:grpSp>
      <p:sp>
        <p:nvSpPr>
          <p:cNvPr id="73" name="TextBox 72">
            <a:extLst>
              <a:ext uri="{FF2B5EF4-FFF2-40B4-BE49-F238E27FC236}">
                <a16:creationId xmlns:a16="http://schemas.microsoft.com/office/drawing/2014/main" id="{1AC70F9C-A5F9-40A5-BBFD-107C1C62C443}"/>
              </a:ext>
            </a:extLst>
          </p:cNvPr>
          <p:cNvSpPr txBox="1"/>
          <p:nvPr/>
        </p:nvSpPr>
        <p:spPr bwMode="gray">
          <a:xfrm>
            <a:off x="563880" y="6140453"/>
            <a:ext cx="2661920" cy="304800"/>
          </a:xfrm>
          <a:prstGeom prst="rect">
            <a:avLst/>
          </a:prstGeom>
        </p:spPr>
        <p:txBody>
          <a:bodyPr wrap="square" lIns="0" rIns="0" rtlCol="0" anchor="ctr" anchorCtr="0">
            <a:normAutofit/>
          </a:bodyPr>
          <a:lstStyle/>
          <a:p>
            <a:pPr>
              <a:lnSpc>
                <a:spcPts val="900"/>
              </a:lnSpc>
            </a:pPr>
            <a:r>
              <a:rPr lang="en-US" sz="1200">
                <a:solidFill>
                  <a:schemeClr val="bg1"/>
                </a:solidFill>
                <a:latin typeface="Avenir Next LT Pro" panose="020B0504020202020204" pitchFamily="34" charset="0"/>
              </a:rPr>
              <a:t>Maintained in Customer Master</a:t>
            </a:r>
          </a:p>
        </p:txBody>
      </p:sp>
      <p:sp>
        <p:nvSpPr>
          <p:cNvPr id="74" name="Rectangle: Rounded Corners 73">
            <a:extLst>
              <a:ext uri="{FF2B5EF4-FFF2-40B4-BE49-F238E27FC236}">
                <a16:creationId xmlns:a16="http://schemas.microsoft.com/office/drawing/2014/main" id="{380CE275-5168-4EA1-8460-14CBD54519B2}"/>
              </a:ext>
            </a:extLst>
          </p:cNvPr>
          <p:cNvSpPr/>
          <p:nvPr/>
        </p:nvSpPr>
        <p:spPr bwMode="gray">
          <a:xfrm>
            <a:off x="2668654" y="5821994"/>
            <a:ext cx="8959466" cy="836095"/>
          </a:xfrm>
          <a:prstGeom prst="roundRect">
            <a:avLst/>
          </a:prstGeom>
          <a:solidFill>
            <a:schemeClr val="accent1"/>
          </a:solidFill>
          <a:ln w="19050" algn="ctr">
            <a:noFill/>
            <a:miter lim="800000"/>
            <a:headEnd/>
            <a:tailEnd/>
          </a:ln>
        </p:spPr>
        <p:txBody>
          <a:bodyPr wrap="square" lIns="88900" tIns="88900" rIns="88900" bIns="88900" rtlCol="0" anchor="ctr"/>
          <a:lstStyle/>
          <a:p>
            <a:pPr marL="628650" lvl="1" indent="-171450">
              <a:lnSpc>
                <a:spcPct val="106000"/>
              </a:lnSpc>
              <a:buFont typeface="Arial" panose="020B0604020202020204" pitchFamily="34" charset="0"/>
              <a:buChar char="•"/>
              <a:defRPr/>
            </a:pPr>
            <a:r>
              <a:rPr lang="en-US" sz="1200" dirty="0">
                <a:solidFill>
                  <a:srgbClr val="000000"/>
                </a:solidFill>
                <a:latin typeface="Avenir Next LT Pro" panose="020B0504020202020204" pitchFamily="34" charset="0"/>
                <a:ea typeface="ＭＳ Ｐゴシック" pitchFamily="34" charset="-128"/>
                <a:cs typeface="Calibri" panose="020F0502020204030204" pitchFamily="34" charset="0"/>
              </a:rPr>
              <a:t>Banks and Branches are common &amp; maintained in Cash Management</a:t>
            </a:r>
          </a:p>
          <a:p>
            <a:pPr marL="628650" lvl="1" indent="-171450">
              <a:lnSpc>
                <a:spcPct val="106000"/>
              </a:lnSpc>
              <a:buFont typeface="Arial" panose="020B0604020202020204" pitchFamily="34" charset="0"/>
              <a:buChar char="•"/>
              <a:defRPr/>
            </a:pPr>
            <a:r>
              <a:rPr lang="en-US" sz="1200" dirty="0">
                <a:solidFill>
                  <a:srgbClr val="000000"/>
                </a:solidFill>
                <a:latin typeface="Avenir Next LT Pro" panose="020B0504020202020204" pitchFamily="34" charset="0"/>
                <a:ea typeface="ＭＳ Ｐゴシック" pitchFamily="34" charset="-128"/>
                <a:cs typeface="Calibri" panose="020F0502020204030204" pitchFamily="34" charset="0"/>
              </a:rPr>
              <a:t>Banks Accounts for Supplier are maintained in Supplier Master. Bank Accounts for Customers maintained in Customer master</a:t>
            </a:r>
          </a:p>
          <a:p>
            <a:pPr marL="628650" lvl="1" indent="-171450">
              <a:lnSpc>
                <a:spcPct val="106000"/>
              </a:lnSpc>
              <a:buFont typeface="Arial" panose="020B0604020202020204" pitchFamily="34" charset="0"/>
              <a:buChar char="•"/>
              <a:defRPr/>
            </a:pPr>
            <a:r>
              <a:rPr lang="en-US" sz="1200" dirty="0">
                <a:solidFill>
                  <a:srgbClr val="000000"/>
                </a:solidFill>
                <a:latin typeface="Avenir Next LT Pro" panose="020B0504020202020204" pitchFamily="34" charset="0"/>
                <a:ea typeface="ＭＳ Ｐゴシック" pitchFamily="34" charset="-128"/>
                <a:cs typeface="Calibri" panose="020F0502020204030204" pitchFamily="34" charset="0"/>
              </a:rPr>
              <a:t>client’s bank accounts (a.k.a. Internal bank accounts) are maintained in Cash Management</a:t>
            </a:r>
          </a:p>
        </p:txBody>
      </p:sp>
      <p:pic>
        <p:nvPicPr>
          <p:cNvPr id="75" name="Picture 2" descr="C:\Users\VelezJoe\AppData\Local\Microsoft\Windows\Temporary Internet Files\Content.IE5\Y8P70473\MC900383836[2].wmf">
            <a:extLst>
              <a:ext uri="{FF2B5EF4-FFF2-40B4-BE49-F238E27FC236}">
                <a16:creationId xmlns:a16="http://schemas.microsoft.com/office/drawing/2014/main" id="{C990D10E-7829-4C8D-A137-5DD05C0DBD1D}"/>
              </a:ext>
            </a:extLst>
          </p:cNvPr>
          <p:cNvPicPr>
            <a:picLocks noChangeAspect="1" noChangeArrowheads="1"/>
          </p:cNvPicPr>
          <p:nvPr/>
        </p:nvPicPr>
        <p:blipFill>
          <a:blip r:embed="rId8" cstate="print"/>
          <a:srcRect/>
          <a:stretch>
            <a:fillRect/>
          </a:stretch>
        </p:blipFill>
        <p:spPr bwMode="auto">
          <a:xfrm>
            <a:off x="2750824" y="6047707"/>
            <a:ext cx="454234" cy="382062"/>
          </a:xfrm>
          <a:prstGeom prst="rect">
            <a:avLst/>
          </a:prstGeom>
          <a:solidFill>
            <a:schemeClr val="accent1"/>
          </a:solidFill>
        </p:spPr>
      </p:pic>
      <p:grpSp>
        <p:nvGrpSpPr>
          <p:cNvPr id="79" name="Group 78">
            <a:extLst>
              <a:ext uri="{FF2B5EF4-FFF2-40B4-BE49-F238E27FC236}">
                <a16:creationId xmlns:a16="http://schemas.microsoft.com/office/drawing/2014/main" id="{0C785E06-ECDD-45F7-92D1-8F6F28896A52}"/>
              </a:ext>
            </a:extLst>
          </p:cNvPr>
          <p:cNvGrpSpPr/>
          <p:nvPr/>
        </p:nvGrpSpPr>
        <p:grpSpPr>
          <a:xfrm>
            <a:off x="8673810" y="4910542"/>
            <a:ext cx="2787603" cy="822184"/>
            <a:chOff x="436880" y="5753772"/>
            <a:chExt cx="2787603" cy="304800"/>
          </a:xfrm>
        </p:grpSpPr>
        <p:sp>
          <p:nvSpPr>
            <p:cNvPr id="80" name="Rectangle: Rounded Corners 79">
              <a:extLst>
                <a:ext uri="{FF2B5EF4-FFF2-40B4-BE49-F238E27FC236}">
                  <a16:creationId xmlns:a16="http://schemas.microsoft.com/office/drawing/2014/main" id="{C3BC337E-6998-4B73-A1BA-1F33A206C1BB}"/>
                </a:ext>
              </a:extLst>
            </p:cNvPr>
            <p:cNvSpPr/>
            <p:nvPr/>
          </p:nvSpPr>
          <p:spPr bwMode="gray">
            <a:xfrm>
              <a:off x="436880" y="5781041"/>
              <a:ext cx="2560320" cy="252912"/>
            </a:xfrm>
            <a:prstGeom prst="roundRect">
              <a:avLst/>
            </a:prstGeom>
            <a:solidFill>
              <a:srgbClr val="7030A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81" name="TextBox 80">
              <a:extLst>
                <a:ext uri="{FF2B5EF4-FFF2-40B4-BE49-F238E27FC236}">
                  <a16:creationId xmlns:a16="http://schemas.microsoft.com/office/drawing/2014/main" id="{86E65FBC-54A0-40A3-B129-51268BAB8F00}"/>
                </a:ext>
              </a:extLst>
            </p:cNvPr>
            <p:cNvSpPr txBox="1"/>
            <p:nvPr/>
          </p:nvSpPr>
          <p:spPr bwMode="gray">
            <a:xfrm>
              <a:off x="562563" y="5753772"/>
              <a:ext cx="2661920" cy="304800"/>
            </a:xfrm>
            <a:prstGeom prst="rect">
              <a:avLst/>
            </a:prstGeom>
          </p:spPr>
          <p:txBody>
            <a:bodyPr wrap="square" lIns="0" rIns="0" rtlCol="0" anchor="ctr" anchorCtr="0">
              <a:normAutofit/>
            </a:bodyPr>
            <a:lstStyle/>
            <a:p>
              <a:r>
                <a:rPr lang="en-US" sz="1200">
                  <a:solidFill>
                    <a:schemeClr val="bg1"/>
                  </a:solidFill>
                  <a:latin typeface="Avenir Next LT Pro" panose="020B0504020202020204" pitchFamily="34" charset="0"/>
                </a:rPr>
                <a:t>Maintained in Customer Master</a:t>
              </a:r>
            </a:p>
            <a:p>
              <a:r>
                <a:rPr lang="en-US" sz="1200">
                  <a:solidFill>
                    <a:schemeClr val="bg1"/>
                  </a:solidFill>
                  <a:latin typeface="Avenir Next LT Pro" panose="020B0504020202020204" pitchFamily="34" charset="0"/>
                </a:rPr>
                <a:t>(Third Party Bank Accounts)</a:t>
              </a:r>
            </a:p>
          </p:txBody>
        </p:sp>
      </p:grpSp>
      <p:grpSp>
        <p:nvGrpSpPr>
          <p:cNvPr id="82" name="Group 81">
            <a:extLst>
              <a:ext uri="{FF2B5EF4-FFF2-40B4-BE49-F238E27FC236}">
                <a16:creationId xmlns:a16="http://schemas.microsoft.com/office/drawing/2014/main" id="{BB2B2553-B46D-4DBA-89EF-173263663D73}"/>
              </a:ext>
            </a:extLst>
          </p:cNvPr>
          <p:cNvGrpSpPr/>
          <p:nvPr/>
        </p:nvGrpSpPr>
        <p:grpSpPr>
          <a:xfrm>
            <a:off x="3240631" y="4922908"/>
            <a:ext cx="2787603" cy="822184"/>
            <a:chOff x="436880" y="5753772"/>
            <a:chExt cx="2787603" cy="304800"/>
          </a:xfrm>
        </p:grpSpPr>
        <p:sp>
          <p:nvSpPr>
            <p:cNvPr id="83" name="Rectangle: Rounded Corners 82">
              <a:extLst>
                <a:ext uri="{FF2B5EF4-FFF2-40B4-BE49-F238E27FC236}">
                  <a16:creationId xmlns:a16="http://schemas.microsoft.com/office/drawing/2014/main" id="{3887C4AC-0176-43FC-BE78-1FCA650EA998}"/>
                </a:ext>
              </a:extLst>
            </p:cNvPr>
            <p:cNvSpPr/>
            <p:nvPr/>
          </p:nvSpPr>
          <p:spPr bwMode="gray">
            <a:xfrm>
              <a:off x="436880" y="5781041"/>
              <a:ext cx="2560320" cy="252912"/>
            </a:xfrm>
            <a:prstGeom prst="roundRect">
              <a:avLst/>
            </a:prstGeom>
            <a:solidFill>
              <a:schemeClr val="bg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84" name="TextBox 83">
              <a:extLst>
                <a:ext uri="{FF2B5EF4-FFF2-40B4-BE49-F238E27FC236}">
                  <a16:creationId xmlns:a16="http://schemas.microsoft.com/office/drawing/2014/main" id="{A430409E-8B0C-40E3-899F-B7B7A83A6C30}"/>
                </a:ext>
              </a:extLst>
            </p:cNvPr>
            <p:cNvSpPr txBox="1"/>
            <p:nvPr/>
          </p:nvSpPr>
          <p:spPr bwMode="gray">
            <a:xfrm>
              <a:off x="562563" y="5753772"/>
              <a:ext cx="2661920" cy="304800"/>
            </a:xfrm>
            <a:prstGeom prst="rect">
              <a:avLst/>
            </a:prstGeom>
          </p:spPr>
          <p:txBody>
            <a:bodyPr wrap="square" lIns="0" rIns="0" rtlCol="0" anchor="ctr" anchorCtr="0">
              <a:normAutofit/>
            </a:bodyPr>
            <a:lstStyle/>
            <a:p>
              <a:r>
                <a:rPr lang="en-US" sz="1200">
                  <a:solidFill>
                    <a:schemeClr val="tx1"/>
                  </a:solidFill>
                  <a:latin typeface="Avenir Next LT Pro" panose="020B0504020202020204" pitchFamily="34" charset="0"/>
                </a:rPr>
                <a:t>Maintained in Cash Management</a:t>
              </a:r>
            </a:p>
            <a:p>
              <a:r>
                <a:rPr lang="en-US" sz="1200">
                  <a:latin typeface="Avenir Next LT Pro" panose="020B0504020202020204" pitchFamily="34" charset="0"/>
                </a:rPr>
                <a:t>(Internal Bank Account)</a:t>
              </a:r>
              <a:endParaRPr lang="en-US" sz="1200">
                <a:solidFill>
                  <a:schemeClr val="tx1"/>
                </a:solidFill>
                <a:latin typeface="Avenir Next LT Pro" panose="020B0504020202020204" pitchFamily="34" charset="0"/>
              </a:endParaRPr>
            </a:p>
          </p:txBody>
        </p:sp>
      </p:grpSp>
    </p:spTree>
    <p:extLst>
      <p:ext uri="{BB962C8B-B14F-4D97-AF65-F5344CB8AC3E}">
        <p14:creationId xmlns:p14="http://schemas.microsoft.com/office/powerpoint/2010/main" val="391645733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7D7BCCC-751A-4729-B03A-0C9860CB4205}"/>
              </a:ext>
            </a:extLst>
          </p:cNvPr>
          <p:cNvSpPr>
            <a:spLocks noGrp="1"/>
          </p:cNvSpPr>
          <p:nvPr>
            <p:ph type="title"/>
          </p:nvPr>
        </p:nvSpPr>
        <p:spPr>
          <a:xfrm>
            <a:off x="469900" y="402587"/>
            <a:ext cx="11252200" cy="451942"/>
          </a:xfrm>
        </p:spPr>
        <p:txBody>
          <a:bodyPr/>
          <a:lstStyle/>
          <a:p>
            <a:r>
              <a:rPr lang="en-US" sz="2400" b="1">
                <a:solidFill>
                  <a:schemeClr val="tx1"/>
                </a:solidFill>
                <a:latin typeface="Proxima Nova" panose="020B0604020202020204" charset="0"/>
              </a:rPr>
              <a:t>Banks and Branches</a:t>
            </a:r>
          </a:p>
        </p:txBody>
      </p:sp>
      <p:sp>
        <p:nvSpPr>
          <p:cNvPr id="8" name="Rectangle: Rounded Corners 7">
            <a:extLst>
              <a:ext uri="{FF2B5EF4-FFF2-40B4-BE49-F238E27FC236}">
                <a16:creationId xmlns:a16="http://schemas.microsoft.com/office/drawing/2014/main" id="{E3331CA7-75AE-4F60-9E75-3FE8CB819A3C}"/>
              </a:ext>
            </a:extLst>
          </p:cNvPr>
          <p:cNvSpPr/>
          <p:nvPr/>
        </p:nvSpPr>
        <p:spPr bwMode="gray">
          <a:xfrm>
            <a:off x="703715" y="5796788"/>
            <a:ext cx="10690300" cy="610198"/>
          </a:xfrm>
          <a:prstGeom prst="roundRect">
            <a:avLst/>
          </a:prstGeom>
          <a:solidFill>
            <a:schemeClr val="accent1"/>
          </a:solidFill>
          <a:ln w="19050" algn="ctr">
            <a:noFill/>
            <a:miter lim="800000"/>
            <a:headEnd/>
            <a:tailEnd/>
          </a:ln>
        </p:spPr>
        <p:txBody>
          <a:bodyPr wrap="square" lIns="88900" tIns="88900" rIns="88900" bIns="88900" rtlCol="0" anchor="ctr"/>
          <a:lstStyle/>
          <a:p>
            <a:pPr marL="628650" lvl="1" indent="-171450">
              <a:lnSpc>
                <a:spcPct val="106000"/>
              </a:lnSpc>
              <a:buFont typeface="Arial" panose="020B0604020202020204" pitchFamily="34" charset="0"/>
              <a:buChar char="•"/>
              <a:defRPr/>
            </a:pPr>
            <a:r>
              <a:rPr lang="en-US" sz="1200">
                <a:latin typeface="Avenir Next LT Pro" panose="020B0504020202020204" pitchFamily="34" charset="0"/>
                <a:ea typeface="ＭＳ Ｐゴシック" pitchFamily="34" charset="-128"/>
                <a:cs typeface="Calibri" panose="020F0502020204030204" pitchFamily="34" charset="0"/>
              </a:rPr>
              <a:t>Banks are always defined in context of a country. Branches &amp; Internal Bank accounts inherit country from Bank. In upcoming slides we will talk about country specific validations</a:t>
            </a:r>
          </a:p>
        </p:txBody>
      </p:sp>
      <p:pic>
        <p:nvPicPr>
          <p:cNvPr id="10" name="Picture 2" descr="C:\Users\VelezJoe\AppData\Local\Microsoft\Windows\Temporary Internet Files\Content.IE5\Y8P70473\MC900383836[2].wmf">
            <a:extLst>
              <a:ext uri="{FF2B5EF4-FFF2-40B4-BE49-F238E27FC236}">
                <a16:creationId xmlns:a16="http://schemas.microsoft.com/office/drawing/2014/main" id="{F7033D62-9993-474F-9D60-057CBB5516D7}"/>
              </a:ext>
            </a:extLst>
          </p:cNvPr>
          <p:cNvPicPr>
            <a:picLocks noChangeAspect="1" noChangeArrowheads="1"/>
          </p:cNvPicPr>
          <p:nvPr/>
        </p:nvPicPr>
        <p:blipFill>
          <a:blip r:embed="rId3" cstate="print"/>
          <a:srcRect/>
          <a:stretch>
            <a:fillRect/>
          </a:stretch>
        </p:blipFill>
        <p:spPr bwMode="auto">
          <a:xfrm>
            <a:off x="709311" y="5910856"/>
            <a:ext cx="521772" cy="382062"/>
          </a:xfrm>
          <a:prstGeom prst="rect">
            <a:avLst/>
          </a:prstGeom>
          <a:solidFill>
            <a:schemeClr val="accent1"/>
          </a:solidFill>
        </p:spPr>
      </p:pic>
      <p:pic>
        <p:nvPicPr>
          <p:cNvPr id="4" name="Picture 3">
            <a:extLst>
              <a:ext uri="{FF2B5EF4-FFF2-40B4-BE49-F238E27FC236}">
                <a16:creationId xmlns:a16="http://schemas.microsoft.com/office/drawing/2014/main" id="{40CB1EC8-0F75-4004-94BC-6D62D3C307FD}"/>
              </a:ext>
            </a:extLst>
          </p:cNvPr>
          <p:cNvPicPr>
            <a:picLocks noChangeAspect="1"/>
          </p:cNvPicPr>
          <p:nvPr/>
        </p:nvPicPr>
        <p:blipFill>
          <a:blip r:embed="rId4"/>
          <a:stretch>
            <a:fillRect/>
          </a:stretch>
        </p:blipFill>
        <p:spPr>
          <a:xfrm>
            <a:off x="469900" y="854529"/>
            <a:ext cx="9661556" cy="1963608"/>
          </a:xfrm>
          <a:prstGeom prst="rect">
            <a:avLst/>
          </a:prstGeom>
          <a:ln>
            <a:solidFill>
              <a:schemeClr val="tx1"/>
            </a:solidFill>
          </a:ln>
        </p:spPr>
      </p:pic>
      <p:pic>
        <p:nvPicPr>
          <p:cNvPr id="5" name="Picture 4">
            <a:extLst>
              <a:ext uri="{FF2B5EF4-FFF2-40B4-BE49-F238E27FC236}">
                <a16:creationId xmlns:a16="http://schemas.microsoft.com/office/drawing/2014/main" id="{1A255F00-E748-43C6-BA3D-4CEBB5A15D81}"/>
              </a:ext>
            </a:extLst>
          </p:cNvPr>
          <p:cNvPicPr>
            <a:picLocks noChangeAspect="1"/>
          </p:cNvPicPr>
          <p:nvPr/>
        </p:nvPicPr>
        <p:blipFill>
          <a:blip r:embed="rId5"/>
          <a:stretch>
            <a:fillRect/>
          </a:stretch>
        </p:blipFill>
        <p:spPr>
          <a:xfrm>
            <a:off x="469900" y="3078119"/>
            <a:ext cx="8922826" cy="2507356"/>
          </a:xfrm>
          <a:prstGeom prst="rect">
            <a:avLst/>
          </a:prstGeom>
          <a:ln>
            <a:solidFill>
              <a:schemeClr val="tx1"/>
            </a:solidFill>
          </a:ln>
        </p:spPr>
      </p:pic>
    </p:spTree>
    <p:extLst>
      <p:ext uri="{BB962C8B-B14F-4D97-AF65-F5344CB8AC3E}">
        <p14:creationId xmlns:p14="http://schemas.microsoft.com/office/powerpoint/2010/main" val="215911498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7D7BCCC-751A-4729-B03A-0C9860CB4205}"/>
              </a:ext>
            </a:extLst>
          </p:cNvPr>
          <p:cNvSpPr>
            <a:spLocks noGrp="1"/>
          </p:cNvSpPr>
          <p:nvPr>
            <p:ph type="title"/>
          </p:nvPr>
        </p:nvSpPr>
        <p:spPr>
          <a:xfrm>
            <a:off x="469900" y="402587"/>
            <a:ext cx="11252200" cy="451942"/>
          </a:xfrm>
        </p:spPr>
        <p:txBody>
          <a:bodyPr/>
          <a:lstStyle/>
          <a:p>
            <a:r>
              <a:rPr lang="en-US" sz="2400" b="1">
                <a:solidFill>
                  <a:schemeClr val="tx1"/>
                </a:solidFill>
                <a:latin typeface="Proxima Nova" panose="020B0604020202020204" charset="0"/>
              </a:rPr>
              <a:t>Internal Bank Account</a:t>
            </a:r>
          </a:p>
        </p:txBody>
      </p:sp>
      <p:pic>
        <p:nvPicPr>
          <p:cNvPr id="3" name="Picture 2">
            <a:extLst>
              <a:ext uri="{FF2B5EF4-FFF2-40B4-BE49-F238E27FC236}">
                <a16:creationId xmlns:a16="http://schemas.microsoft.com/office/drawing/2014/main" id="{C73E4CF3-A5E0-4783-BD69-327B4E3DAAF2}"/>
              </a:ext>
            </a:extLst>
          </p:cNvPr>
          <p:cNvPicPr>
            <a:picLocks noChangeAspect="1"/>
          </p:cNvPicPr>
          <p:nvPr/>
        </p:nvPicPr>
        <p:blipFill rotWithShape="1">
          <a:blip r:embed="rId3"/>
          <a:srcRect r="9506"/>
          <a:stretch/>
        </p:blipFill>
        <p:spPr>
          <a:xfrm>
            <a:off x="131224" y="1160888"/>
            <a:ext cx="8124023" cy="3844793"/>
          </a:xfrm>
          <a:prstGeom prst="rect">
            <a:avLst/>
          </a:prstGeom>
          <a:ln>
            <a:solidFill>
              <a:schemeClr val="tx1"/>
            </a:solidFill>
          </a:ln>
        </p:spPr>
      </p:pic>
      <p:sp>
        <p:nvSpPr>
          <p:cNvPr id="8" name="Rectangle: Rounded Corners 7">
            <a:extLst>
              <a:ext uri="{FF2B5EF4-FFF2-40B4-BE49-F238E27FC236}">
                <a16:creationId xmlns:a16="http://schemas.microsoft.com/office/drawing/2014/main" id="{E3331CA7-75AE-4F60-9E75-3FE8CB819A3C}"/>
              </a:ext>
            </a:extLst>
          </p:cNvPr>
          <p:cNvSpPr/>
          <p:nvPr/>
        </p:nvSpPr>
        <p:spPr bwMode="gray">
          <a:xfrm>
            <a:off x="703715" y="5219215"/>
            <a:ext cx="10690300" cy="1236198"/>
          </a:xfrm>
          <a:prstGeom prst="roundRect">
            <a:avLst/>
          </a:prstGeom>
          <a:solidFill>
            <a:schemeClr val="accent1"/>
          </a:solidFill>
          <a:ln w="19050" algn="ctr">
            <a:noFill/>
            <a:miter lim="800000"/>
            <a:headEnd/>
            <a:tailEnd/>
          </a:ln>
        </p:spPr>
        <p:txBody>
          <a:bodyPr wrap="square" lIns="88900" tIns="88900" rIns="88900" bIns="88900" rtlCol="0" anchor="ctr"/>
          <a:lstStyle/>
          <a:p>
            <a:pPr marL="628650" lvl="1" indent="-171450">
              <a:lnSpc>
                <a:spcPct val="106000"/>
              </a:lnSpc>
              <a:buFont typeface="Arial" panose="020B0604020202020204" pitchFamily="34" charset="0"/>
              <a:buChar char="•"/>
              <a:defRPr/>
            </a:pPr>
            <a:r>
              <a:rPr lang="en-US" sz="1200">
                <a:latin typeface="Avenir Next LT Pro" panose="020B0504020202020204" pitchFamily="34" charset="0"/>
                <a:ea typeface="ＭＳ Ｐゴシック" pitchFamily="34" charset="-128"/>
                <a:cs typeface="Calibri" panose="020F0502020204030204" pitchFamily="34" charset="0"/>
              </a:rPr>
              <a:t>Legal entity owning bank account is tagged on bank account record</a:t>
            </a:r>
          </a:p>
          <a:p>
            <a:pPr marL="628650" lvl="1" indent="-171450">
              <a:lnSpc>
                <a:spcPct val="106000"/>
              </a:lnSpc>
              <a:buFont typeface="Arial" panose="020B0604020202020204" pitchFamily="34" charset="0"/>
              <a:buChar char="•"/>
              <a:defRPr/>
            </a:pPr>
            <a:r>
              <a:rPr lang="en-US" sz="1200">
                <a:latin typeface="Avenir Next LT Pro" panose="020B0504020202020204" pitchFamily="34" charset="0"/>
                <a:ea typeface="ＭＳ Ｐゴシック" pitchFamily="34" charset="-128"/>
                <a:cs typeface="Calibri" panose="020F0502020204030204" pitchFamily="34" charset="0"/>
              </a:rPr>
              <a:t>Each Bank Account has “Account Use” identified to determine which modules can use this account</a:t>
            </a:r>
          </a:p>
          <a:p>
            <a:pPr marL="628650" lvl="1" indent="-171450">
              <a:lnSpc>
                <a:spcPct val="106000"/>
              </a:lnSpc>
              <a:buFont typeface="Arial" panose="020B0604020202020204" pitchFamily="34" charset="0"/>
              <a:buChar char="•"/>
              <a:defRPr/>
            </a:pPr>
            <a:r>
              <a:rPr lang="en-US" sz="1200">
                <a:latin typeface="Avenir Next LT Pro" panose="020B0504020202020204" pitchFamily="34" charset="0"/>
                <a:ea typeface="ＭＳ Ｐゴシック" pitchFamily="34" charset="-128"/>
                <a:cs typeface="Calibri" panose="020F0502020204030204" pitchFamily="34" charset="0"/>
              </a:rPr>
              <a:t>We will not be using Cash Clearing i.e. no accounting will be generated as part of bank statement reconciliation process</a:t>
            </a:r>
          </a:p>
          <a:p>
            <a:pPr marL="628650" lvl="1" indent="-171450">
              <a:lnSpc>
                <a:spcPct val="106000"/>
              </a:lnSpc>
              <a:buFont typeface="Arial" panose="020B0604020202020204" pitchFamily="34" charset="0"/>
              <a:buChar char="•"/>
              <a:defRPr/>
            </a:pPr>
            <a:r>
              <a:rPr lang="en-US" sz="1200">
                <a:latin typeface="Avenir Next LT Pro" panose="020B0504020202020204" pitchFamily="34" charset="0"/>
                <a:ea typeface="ＭＳ Ｐゴシック" pitchFamily="34" charset="-128"/>
                <a:cs typeface="Calibri" panose="020F0502020204030204" pitchFamily="34" charset="0"/>
              </a:rPr>
              <a:t>We will be assigning one BU for LE to support each LE using one account for third party transactions</a:t>
            </a:r>
          </a:p>
          <a:p>
            <a:pPr marL="628650" lvl="1" indent="-171450">
              <a:lnSpc>
                <a:spcPct val="106000"/>
              </a:lnSpc>
              <a:buFont typeface="Arial" panose="020B0604020202020204" pitchFamily="34" charset="0"/>
              <a:buChar char="•"/>
              <a:defRPr/>
            </a:pPr>
            <a:r>
              <a:rPr lang="en-US" sz="1200">
                <a:latin typeface="Avenir Next LT Pro" panose="020B0504020202020204" pitchFamily="34" charset="0"/>
                <a:cs typeface="Arial" panose="020B0604020202020204" pitchFamily="34" charset="0"/>
              </a:rPr>
              <a:t>Typical practice to e</a:t>
            </a:r>
            <a:r>
              <a:rPr lang="en-US" sz="1200">
                <a:solidFill>
                  <a:schemeClr val="dk1"/>
                </a:solidFill>
                <a:latin typeface="Avenir Next LT Pro" panose="020B0504020202020204" pitchFamily="34" charset="0"/>
                <a:cs typeface="Arial" panose="020B0604020202020204" pitchFamily="34" charset="0"/>
              </a:rPr>
              <a:t>stablish a way to uniquely tie a GL account / account combination to each bank account enabling faster reconciliation of GL with Bank Statement</a:t>
            </a:r>
            <a:endParaRPr lang="en-US" sz="1200">
              <a:latin typeface="Avenir Next LT Pro" panose="020B0504020202020204" pitchFamily="34" charset="0"/>
              <a:ea typeface="ＭＳ Ｐゴシック" pitchFamily="34" charset="-128"/>
              <a:cs typeface="Calibri" panose="020F0502020204030204" pitchFamily="34" charset="0"/>
            </a:endParaRPr>
          </a:p>
        </p:txBody>
      </p:sp>
      <p:pic>
        <p:nvPicPr>
          <p:cNvPr id="10" name="Picture 2" descr="C:\Users\VelezJoe\AppData\Local\Microsoft\Windows\Temporary Internet Files\Content.IE5\Y8P70473\MC900383836[2].wmf">
            <a:extLst>
              <a:ext uri="{FF2B5EF4-FFF2-40B4-BE49-F238E27FC236}">
                <a16:creationId xmlns:a16="http://schemas.microsoft.com/office/drawing/2014/main" id="{F7033D62-9993-474F-9D60-057CBB5516D7}"/>
              </a:ext>
            </a:extLst>
          </p:cNvPr>
          <p:cNvPicPr>
            <a:picLocks noChangeAspect="1" noChangeArrowheads="1"/>
          </p:cNvPicPr>
          <p:nvPr/>
        </p:nvPicPr>
        <p:blipFill>
          <a:blip r:embed="rId4" cstate="print"/>
          <a:srcRect/>
          <a:stretch>
            <a:fillRect/>
          </a:stretch>
        </p:blipFill>
        <p:spPr bwMode="auto">
          <a:xfrm>
            <a:off x="703715" y="5646283"/>
            <a:ext cx="521772" cy="382062"/>
          </a:xfrm>
          <a:prstGeom prst="rect">
            <a:avLst/>
          </a:prstGeom>
          <a:solidFill>
            <a:schemeClr val="accent1"/>
          </a:solidFill>
        </p:spPr>
      </p:pic>
      <p:pic>
        <p:nvPicPr>
          <p:cNvPr id="2" name="Picture 1">
            <a:extLst>
              <a:ext uri="{FF2B5EF4-FFF2-40B4-BE49-F238E27FC236}">
                <a16:creationId xmlns:a16="http://schemas.microsoft.com/office/drawing/2014/main" id="{7F35E82B-A76F-4747-A4C9-A8139BEF7C1F}"/>
              </a:ext>
            </a:extLst>
          </p:cNvPr>
          <p:cNvPicPr>
            <a:picLocks noChangeAspect="1"/>
          </p:cNvPicPr>
          <p:nvPr/>
        </p:nvPicPr>
        <p:blipFill>
          <a:blip r:embed="rId5"/>
          <a:stretch>
            <a:fillRect/>
          </a:stretch>
        </p:blipFill>
        <p:spPr>
          <a:xfrm>
            <a:off x="8281093" y="1160888"/>
            <a:ext cx="3910907" cy="3844793"/>
          </a:xfrm>
          <a:prstGeom prst="rect">
            <a:avLst/>
          </a:prstGeom>
          <a:ln>
            <a:solidFill>
              <a:schemeClr val="tx1"/>
            </a:solidFill>
          </a:ln>
        </p:spPr>
      </p:pic>
    </p:spTree>
    <p:extLst>
      <p:ext uri="{BB962C8B-B14F-4D97-AF65-F5344CB8AC3E}">
        <p14:creationId xmlns:p14="http://schemas.microsoft.com/office/powerpoint/2010/main" val="402254439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object 31">
            <a:extLst>
              <a:ext uri="{FF2B5EF4-FFF2-40B4-BE49-F238E27FC236}">
                <a16:creationId xmlns:a16="http://schemas.microsoft.com/office/drawing/2014/main" id="{F50DEB22-50FC-44E9-BC45-714C4A434D8D}"/>
              </a:ext>
            </a:extLst>
          </p:cNvPr>
          <p:cNvSpPr/>
          <p:nvPr/>
        </p:nvSpPr>
        <p:spPr>
          <a:xfrm>
            <a:off x="9415717" y="4873272"/>
            <a:ext cx="2731642" cy="413050"/>
          </a:xfrm>
          <a:custGeom>
            <a:avLst/>
            <a:gdLst/>
            <a:ahLst/>
            <a:cxnLst/>
            <a:rect l="l" t="t" r="r" b="b"/>
            <a:pathLst>
              <a:path w="977264" h="307975">
                <a:moveTo>
                  <a:pt x="925576" y="0"/>
                </a:moveTo>
                <a:lnTo>
                  <a:pt x="51308" y="0"/>
                </a:lnTo>
                <a:lnTo>
                  <a:pt x="31343" y="4034"/>
                </a:lnTo>
                <a:lnTo>
                  <a:pt x="15033" y="15033"/>
                </a:lnTo>
                <a:lnTo>
                  <a:pt x="4034" y="31343"/>
                </a:lnTo>
                <a:lnTo>
                  <a:pt x="0" y="51307"/>
                </a:lnTo>
                <a:lnTo>
                  <a:pt x="0" y="256539"/>
                </a:lnTo>
                <a:lnTo>
                  <a:pt x="4034" y="276504"/>
                </a:lnTo>
                <a:lnTo>
                  <a:pt x="15033" y="292814"/>
                </a:lnTo>
                <a:lnTo>
                  <a:pt x="31343" y="303813"/>
                </a:lnTo>
                <a:lnTo>
                  <a:pt x="51308" y="307848"/>
                </a:lnTo>
                <a:lnTo>
                  <a:pt x="925576" y="307848"/>
                </a:lnTo>
                <a:lnTo>
                  <a:pt x="945540" y="303813"/>
                </a:lnTo>
                <a:lnTo>
                  <a:pt x="961850" y="292814"/>
                </a:lnTo>
                <a:lnTo>
                  <a:pt x="972849" y="276504"/>
                </a:lnTo>
                <a:lnTo>
                  <a:pt x="976884" y="256539"/>
                </a:lnTo>
                <a:lnTo>
                  <a:pt x="976884" y="51307"/>
                </a:lnTo>
                <a:lnTo>
                  <a:pt x="972849" y="31343"/>
                </a:lnTo>
                <a:lnTo>
                  <a:pt x="961850" y="15033"/>
                </a:lnTo>
                <a:lnTo>
                  <a:pt x="945540" y="4034"/>
                </a:lnTo>
                <a:lnTo>
                  <a:pt x="925576" y="0"/>
                </a:lnTo>
                <a:close/>
              </a:path>
            </a:pathLst>
          </a:custGeom>
          <a:solidFill>
            <a:srgbClr val="DA29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200" b="0" i="0" u="none" strike="noStrike" kern="0" cap="none" spc="0" normalizeH="0" baseline="0" noProof="0">
              <a:ln>
                <a:noFill/>
              </a:ln>
              <a:solidFill>
                <a:srgbClr val="FFFFFF"/>
              </a:solidFill>
              <a:effectLst/>
              <a:uLnTx/>
              <a:uFillTx/>
              <a:latin typeface="Proxima Nova"/>
              <a:cs typeface="Arial"/>
              <a:sym typeface="Arial"/>
            </a:endParaRPr>
          </a:p>
        </p:txBody>
      </p:sp>
      <p:sp>
        <p:nvSpPr>
          <p:cNvPr id="9" name="Title 1">
            <a:extLst>
              <a:ext uri="{FF2B5EF4-FFF2-40B4-BE49-F238E27FC236}">
                <a16:creationId xmlns:a16="http://schemas.microsoft.com/office/drawing/2014/main" id="{17D7BCCC-751A-4729-B03A-0C9860CB4205}"/>
              </a:ext>
            </a:extLst>
          </p:cNvPr>
          <p:cNvSpPr>
            <a:spLocks noGrp="1"/>
          </p:cNvSpPr>
          <p:nvPr>
            <p:ph type="title"/>
          </p:nvPr>
        </p:nvSpPr>
        <p:spPr>
          <a:xfrm>
            <a:off x="469900" y="402587"/>
            <a:ext cx="11252200" cy="451942"/>
          </a:xfrm>
        </p:spPr>
        <p:txBody>
          <a:bodyPr/>
          <a:lstStyle/>
          <a:p>
            <a:r>
              <a:rPr lang="en-US" sz="2400" b="1">
                <a:latin typeface="Proxima Nova" panose="020B0604020202020204" charset="0"/>
              </a:rPr>
              <a:t>Internal Bank Account Model</a:t>
            </a:r>
            <a:endParaRPr lang="en-US" sz="2400" b="1">
              <a:solidFill>
                <a:schemeClr val="tx1"/>
              </a:solidFill>
              <a:latin typeface="Proxima Nova" panose="020B0604020202020204" charset="0"/>
            </a:endParaRPr>
          </a:p>
        </p:txBody>
      </p:sp>
      <p:sp>
        <p:nvSpPr>
          <p:cNvPr id="24" name="TextBox 23">
            <a:extLst>
              <a:ext uri="{FF2B5EF4-FFF2-40B4-BE49-F238E27FC236}">
                <a16:creationId xmlns:a16="http://schemas.microsoft.com/office/drawing/2014/main" id="{4DFA517E-B301-4CEA-A341-7E7CED72616D}"/>
              </a:ext>
            </a:extLst>
          </p:cNvPr>
          <p:cNvSpPr txBox="1"/>
          <p:nvPr/>
        </p:nvSpPr>
        <p:spPr bwMode="gray">
          <a:xfrm>
            <a:off x="494811" y="952775"/>
            <a:ext cx="11391014" cy="564940"/>
          </a:xfrm>
          <a:prstGeom prst="rect">
            <a:avLst/>
          </a:prstGeom>
        </p:spPr>
        <p:txBody>
          <a:bodyPr wrap="square" lIns="0" rIns="0" rtlCol="0" anchor="t" anchorCtr="0">
            <a:noAutofit/>
          </a:bodyPr>
          <a:lstStyle/>
          <a:p>
            <a:r>
              <a:rPr lang="en-US" sz="1400" dirty="0">
                <a:latin typeface="Avenir Next LT Pro" panose="020B0504020202020204" pitchFamily="34" charset="0"/>
              </a:rPr>
              <a:t>The Bank Account model enables you to define and keep track of all bank accounts in one place and explicitly grant account access to one / multiple BUs. Below is a sample of how we will model for client</a:t>
            </a:r>
          </a:p>
        </p:txBody>
      </p:sp>
      <p:sp>
        <p:nvSpPr>
          <p:cNvPr id="175" name="object 8">
            <a:extLst>
              <a:ext uri="{FF2B5EF4-FFF2-40B4-BE49-F238E27FC236}">
                <a16:creationId xmlns:a16="http://schemas.microsoft.com/office/drawing/2014/main" id="{61DC631A-55E9-46ED-8E87-BE9E32B03FA1}"/>
              </a:ext>
            </a:extLst>
          </p:cNvPr>
          <p:cNvSpPr/>
          <p:nvPr/>
        </p:nvSpPr>
        <p:spPr>
          <a:xfrm>
            <a:off x="7879651" y="1628811"/>
            <a:ext cx="1961514" cy="2237740"/>
          </a:xfrm>
          <a:custGeom>
            <a:avLst/>
            <a:gdLst/>
            <a:ahLst/>
            <a:cxnLst/>
            <a:rect l="l" t="t" r="r" b="b"/>
            <a:pathLst>
              <a:path w="1961515" h="2237740">
                <a:moveTo>
                  <a:pt x="1634489" y="0"/>
                </a:moveTo>
                <a:lnTo>
                  <a:pt x="326897" y="0"/>
                </a:lnTo>
                <a:lnTo>
                  <a:pt x="278579" y="3543"/>
                </a:lnTo>
                <a:lnTo>
                  <a:pt x="232466" y="13836"/>
                </a:lnTo>
                <a:lnTo>
                  <a:pt x="189063" y="30374"/>
                </a:lnTo>
                <a:lnTo>
                  <a:pt x="148875" y="52651"/>
                </a:lnTo>
                <a:lnTo>
                  <a:pt x="112407" y="80164"/>
                </a:lnTo>
                <a:lnTo>
                  <a:pt x="80164" y="112407"/>
                </a:lnTo>
                <a:lnTo>
                  <a:pt x="52651" y="148875"/>
                </a:lnTo>
                <a:lnTo>
                  <a:pt x="30374" y="189063"/>
                </a:lnTo>
                <a:lnTo>
                  <a:pt x="13836" y="232466"/>
                </a:lnTo>
                <a:lnTo>
                  <a:pt x="3543" y="278579"/>
                </a:lnTo>
                <a:lnTo>
                  <a:pt x="0" y="326898"/>
                </a:lnTo>
                <a:lnTo>
                  <a:pt x="0" y="1910333"/>
                </a:lnTo>
                <a:lnTo>
                  <a:pt x="3543" y="1958652"/>
                </a:lnTo>
                <a:lnTo>
                  <a:pt x="13836" y="2004765"/>
                </a:lnTo>
                <a:lnTo>
                  <a:pt x="30374" y="2048168"/>
                </a:lnTo>
                <a:lnTo>
                  <a:pt x="52651" y="2088356"/>
                </a:lnTo>
                <a:lnTo>
                  <a:pt x="80164" y="2124824"/>
                </a:lnTo>
                <a:lnTo>
                  <a:pt x="112407" y="2157067"/>
                </a:lnTo>
                <a:lnTo>
                  <a:pt x="148875" y="2184580"/>
                </a:lnTo>
                <a:lnTo>
                  <a:pt x="189063" y="2206857"/>
                </a:lnTo>
                <a:lnTo>
                  <a:pt x="232466" y="2223395"/>
                </a:lnTo>
                <a:lnTo>
                  <a:pt x="278579" y="2233688"/>
                </a:lnTo>
                <a:lnTo>
                  <a:pt x="326897" y="2237232"/>
                </a:lnTo>
                <a:lnTo>
                  <a:pt x="1634489" y="2237232"/>
                </a:lnTo>
                <a:lnTo>
                  <a:pt x="1682808" y="2233688"/>
                </a:lnTo>
                <a:lnTo>
                  <a:pt x="1728921" y="2223395"/>
                </a:lnTo>
                <a:lnTo>
                  <a:pt x="1772324" y="2206857"/>
                </a:lnTo>
                <a:lnTo>
                  <a:pt x="1812512" y="2184580"/>
                </a:lnTo>
                <a:lnTo>
                  <a:pt x="1848980" y="2157067"/>
                </a:lnTo>
                <a:lnTo>
                  <a:pt x="1881223" y="2124824"/>
                </a:lnTo>
                <a:lnTo>
                  <a:pt x="1908736" y="2088356"/>
                </a:lnTo>
                <a:lnTo>
                  <a:pt x="1931013" y="2048168"/>
                </a:lnTo>
                <a:lnTo>
                  <a:pt x="1947551" y="2004765"/>
                </a:lnTo>
                <a:lnTo>
                  <a:pt x="1957844" y="1958652"/>
                </a:lnTo>
                <a:lnTo>
                  <a:pt x="1961388" y="1910333"/>
                </a:lnTo>
                <a:lnTo>
                  <a:pt x="1961388" y="326898"/>
                </a:lnTo>
                <a:lnTo>
                  <a:pt x="1957844" y="278579"/>
                </a:lnTo>
                <a:lnTo>
                  <a:pt x="1947551" y="232466"/>
                </a:lnTo>
                <a:lnTo>
                  <a:pt x="1931013" y="189063"/>
                </a:lnTo>
                <a:lnTo>
                  <a:pt x="1908736" y="148875"/>
                </a:lnTo>
                <a:lnTo>
                  <a:pt x="1881223" y="112407"/>
                </a:lnTo>
                <a:lnTo>
                  <a:pt x="1848980" y="80164"/>
                </a:lnTo>
                <a:lnTo>
                  <a:pt x="1812512" y="52651"/>
                </a:lnTo>
                <a:lnTo>
                  <a:pt x="1772324" y="30374"/>
                </a:lnTo>
                <a:lnTo>
                  <a:pt x="1728921" y="13836"/>
                </a:lnTo>
                <a:lnTo>
                  <a:pt x="1682808" y="3543"/>
                </a:lnTo>
                <a:lnTo>
                  <a:pt x="1634489" y="0"/>
                </a:lnTo>
                <a:close/>
              </a:path>
            </a:pathLst>
          </a:custGeom>
          <a:solidFill>
            <a:srgbClr val="FFFB00"/>
          </a:solidFill>
          <a:ln>
            <a:solidFill>
              <a:schemeClr val="tx1"/>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200" b="0" i="0" u="none" strike="noStrike" kern="0" cap="none" spc="0" normalizeH="0" baseline="0" noProof="0">
              <a:ln>
                <a:noFill/>
              </a:ln>
              <a:solidFill>
                <a:srgbClr val="FFFFFF"/>
              </a:solidFill>
              <a:effectLst/>
              <a:uLnTx/>
              <a:uFillTx/>
              <a:latin typeface="Proxima Nova"/>
              <a:cs typeface="Arial"/>
              <a:sym typeface="Arial"/>
            </a:endParaRPr>
          </a:p>
        </p:txBody>
      </p:sp>
      <p:sp>
        <p:nvSpPr>
          <p:cNvPr id="177" name="object 10">
            <a:extLst>
              <a:ext uri="{FF2B5EF4-FFF2-40B4-BE49-F238E27FC236}">
                <a16:creationId xmlns:a16="http://schemas.microsoft.com/office/drawing/2014/main" id="{61337EC1-C44C-467C-A662-31D289D78AF4}"/>
              </a:ext>
            </a:extLst>
          </p:cNvPr>
          <p:cNvSpPr/>
          <p:nvPr/>
        </p:nvSpPr>
        <p:spPr>
          <a:xfrm>
            <a:off x="2997200" y="4953823"/>
            <a:ext cx="4817364" cy="707136"/>
          </a:xfrm>
          <a:prstGeom prst="rect">
            <a:avLst/>
          </a:prstGeom>
          <a:solidFill>
            <a:srgbClr val="FFFB00"/>
          </a:solidFill>
          <a:ln>
            <a:solidFill>
              <a:schemeClr val="tx1"/>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200" b="0" i="0" u="none" strike="noStrike" kern="0" cap="none" spc="0" normalizeH="0" baseline="0" noProof="0">
              <a:ln>
                <a:noFill/>
              </a:ln>
              <a:solidFill>
                <a:srgbClr val="FFFFFF"/>
              </a:solidFill>
              <a:effectLst/>
              <a:uLnTx/>
              <a:uFillTx/>
              <a:latin typeface="Proxima Nova"/>
              <a:cs typeface="Arial"/>
              <a:sym typeface="Arial"/>
            </a:endParaRPr>
          </a:p>
        </p:txBody>
      </p:sp>
      <p:sp>
        <p:nvSpPr>
          <p:cNvPr id="179" name="object 12">
            <a:extLst>
              <a:ext uri="{FF2B5EF4-FFF2-40B4-BE49-F238E27FC236}">
                <a16:creationId xmlns:a16="http://schemas.microsoft.com/office/drawing/2014/main" id="{1B9340E3-18FC-45B6-8AB7-5AB928391D27}"/>
              </a:ext>
            </a:extLst>
          </p:cNvPr>
          <p:cNvSpPr/>
          <p:nvPr/>
        </p:nvSpPr>
        <p:spPr>
          <a:xfrm>
            <a:off x="3351846" y="1470578"/>
            <a:ext cx="4093725" cy="2651573"/>
          </a:xfrm>
          <a:custGeom>
            <a:avLst/>
            <a:gdLst/>
            <a:ahLst/>
            <a:cxnLst/>
            <a:rect l="l" t="t" r="r" b="b"/>
            <a:pathLst>
              <a:path w="4817745" h="2005964">
                <a:moveTo>
                  <a:pt x="4483100" y="0"/>
                </a:moveTo>
                <a:lnTo>
                  <a:pt x="334276" y="0"/>
                </a:lnTo>
                <a:lnTo>
                  <a:pt x="284878" y="3623"/>
                </a:lnTo>
                <a:lnTo>
                  <a:pt x="237731" y="14148"/>
                </a:lnTo>
                <a:lnTo>
                  <a:pt x="193352" y="31059"/>
                </a:lnTo>
                <a:lnTo>
                  <a:pt x="152257" y="53839"/>
                </a:lnTo>
                <a:lnTo>
                  <a:pt x="114965" y="81972"/>
                </a:lnTo>
                <a:lnTo>
                  <a:pt x="81991" y="114942"/>
                </a:lnTo>
                <a:lnTo>
                  <a:pt x="53853" y="152232"/>
                </a:lnTo>
                <a:lnTo>
                  <a:pt x="31067" y="193325"/>
                </a:lnTo>
                <a:lnTo>
                  <a:pt x="14152" y="237706"/>
                </a:lnTo>
                <a:lnTo>
                  <a:pt x="3624" y="284857"/>
                </a:lnTo>
                <a:lnTo>
                  <a:pt x="0" y="334263"/>
                </a:lnTo>
                <a:lnTo>
                  <a:pt x="0" y="1671320"/>
                </a:lnTo>
                <a:lnTo>
                  <a:pt x="3624" y="1720726"/>
                </a:lnTo>
                <a:lnTo>
                  <a:pt x="14152" y="1767877"/>
                </a:lnTo>
                <a:lnTo>
                  <a:pt x="31067" y="1812258"/>
                </a:lnTo>
                <a:lnTo>
                  <a:pt x="53853" y="1853351"/>
                </a:lnTo>
                <a:lnTo>
                  <a:pt x="81991" y="1890641"/>
                </a:lnTo>
                <a:lnTo>
                  <a:pt x="114965" y="1923611"/>
                </a:lnTo>
                <a:lnTo>
                  <a:pt x="152257" y="1951744"/>
                </a:lnTo>
                <a:lnTo>
                  <a:pt x="193352" y="1974524"/>
                </a:lnTo>
                <a:lnTo>
                  <a:pt x="237731" y="1991435"/>
                </a:lnTo>
                <a:lnTo>
                  <a:pt x="284878" y="2001960"/>
                </a:lnTo>
                <a:lnTo>
                  <a:pt x="334276" y="2005584"/>
                </a:lnTo>
                <a:lnTo>
                  <a:pt x="4483100" y="2005584"/>
                </a:lnTo>
                <a:lnTo>
                  <a:pt x="4532506" y="2001960"/>
                </a:lnTo>
                <a:lnTo>
                  <a:pt x="4579657" y="1991435"/>
                </a:lnTo>
                <a:lnTo>
                  <a:pt x="4624038" y="1974524"/>
                </a:lnTo>
                <a:lnTo>
                  <a:pt x="4665131" y="1951744"/>
                </a:lnTo>
                <a:lnTo>
                  <a:pt x="4702421" y="1923611"/>
                </a:lnTo>
                <a:lnTo>
                  <a:pt x="4735391" y="1890641"/>
                </a:lnTo>
                <a:lnTo>
                  <a:pt x="4763524" y="1853351"/>
                </a:lnTo>
                <a:lnTo>
                  <a:pt x="4786304" y="1812258"/>
                </a:lnTo>
                <a:lnTo>
                  <a:pt x="4803215" y="1767877"/>
                </a:lnTo>
                <a:lnTo>
                  <a:pt x="4813740" y="1720726"/>
                </a:lnTo>
                <a:lnTo>
                  <a:pt x="4817364" y="1671320"/>
                </a:lnTo>
                <a:lnTo>
                  <a:pt x="4817364" y="334263"/>
                </a:lnTo>
                <a:lnTo>
                  <a:pt x="4813740" y="284857"/>
                </a:lnTo>
                <a:lnTo>
                  <a:pt x="4803215" y="237706"/>
                </a:lnTo>
                <a:lnTo>
                  <a:pt x="4786304" y="193325"/>
                </a:lnTo>
                <a:lnTo>
                  <a:pt x="4763524" y="152232"/>
                </a:lnTo>
                <a:lnTo>
                  <a:pt x="4735391" y="114942"/>
                </a:lnTo>
                <a:lnTo>
                  <a:pt x="4702421" y="81972"/>
                </a:lnTo>
                <a:lnTo>
                  <a:pt x="4665131" y="53839"/>
                </a:lnTo>
                <a:lnTo>
                  <a:pt x="4624038" y="31059"/>
                </a:lnTo>
                <a:lnTo>
                  <a:pt x="4579657" y="14148"/>
                </a:lnTo>
                <a:lnTo>
                  <a:pt x="4532506" y="3623"/>
                </a:lnTo>
                <a:lnTo>
                  <a:pt x="4483100" y="0"/>
                </a:lnTo>
                <a:close/>
              </a:path>
            </a:pathLst>
          </a:custGeom>
          <a:solidFill>
            <a:srgbClr val="FFFB00"/>
          </a:solidFill>
          <a:ln>
            <a:solidFill>
              <a:schemeClr val="tx1"/>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200" b="0" i="0" u="none" strike="noStrike" kern="0" cap="none" spc="0" normalizeH="0" baseline="0" noProof="0">
              <a:ln>
                <a:noFill/>
              </a:ln>
              <a:solidFill>
                <a:srgbClr val="FFFFFF"/>
              </a:solidFill>
              <a:effectLst/>
              <a:uLnTx/>
              <a:uFillTx/>
              <a:latin typeface="Proxima Nova"/>
              <a:cs typeface="Arial"/>
              <a:sym typeface="Arial"/>
            </a:endParaRPr>
          </a:p>
        </p:txBody>
      </p:sp>
      <p:sp>
        <p:nvSpPr>
          <p:cNvPr id="180" name="object 14">
            <a:extLst>
              <a:ext uri="{FF2B5EF4-FFF2-40B4-BE49-F238E27FC236}">
                <a16:creationId xmlns:a16="http://schemas.microsoft.com/office/drawing/2014/main" id="{BCDDFD59-1D20-431B-A1A0-55725A62F7DA}"/>
              </a:ext>
            </a:extLst>
          </p:cNvPr>
          <p:cNvSpPr/>
          <p:nvPr/>
        </p:nvSpPr>
        <p:spPr>
          <a:xfrm>
            <a:off x="4551680" y="1545024"/>
            <a:ext cx="1694305" cy="393129"/>
          </a:xfrm>
          <a:prstGeom prst="rect">
            <a:avLst/>
          </a:prstGeom>
          <a:blipFill>
            <a:blip r:embed="rId3" cstate="print"/>
            <a:stretch>
              <a:fillRect/>
            </a:stretch>
          </a:blipFill>
        </p:spPr>
        <p:txBody>
          <a:bodyPr wrap="square" lIns="0" tIns="0" rIns="0" bIns="0" rtlCol="0"/>
          <a:lstStyle/>
          <a:p>
            <a:pPr>
              <a:buClr>
                <a:srgbClr val="000000"/>
              </a:buClr>
              <a:buFont typeface="Arial"/>
              <a:buNone/>
            </a:pPr>
            <a:endParaRPr sz="1200" kern="0">
              <a:solidFill>
                <a:srgbClr val="FFFFFF"/>
              </a:solidFill>
              <a:latin typeface="Proxima Nova"/>
              <a:cs typeface="Arial"/>
              <a:sym typeface="Arial"/>
            </a:endParaRPr>
          </a:p>
        </p:txBody>
      </p:sp>
      <p:sp>
        <p:nvSpPr>
          <p:cNvPr id="181" name="object 15">
            <a:extLst>
              <a:ext uri="{FF2B5EF4-FFF2-40B4-BE49-F238E27FC236}">
                <a16:creationId xmlns:a16="http://schemas.microsoft.com/office/drawing/2014/main" id="{1CA03ED0-119D-489A-BF00-AE17A312E544}"/>
              </a:ext>
            </a:extLst>
          </p:cNvPr>
          <p:cNvSpPr/>
          <p:nvPr/>
        </p:nvSpPr>
        <p:spPr>
          <a:xfrm>
            <a:off x="4773801" y="1585728"/>
            <a:ext cx="1315212" cy="340689"/>
          </a:xfrm>
          <a:prstGeom prst="rect">
            <a:avLst/>
          </a:prstGeom>
          <a:blipFill>
            <a:blip r:embed="rId4" cstate="print"/>
            <a:stretch>
              <a:fillRect/>
            </a:stretch>
          </a:blipFill>
        </p:spPr>
        <p:txBody>
          <a:bodyPr wrap="square" lIns="0" tIns="0" rIns="0" bIns="0" rtlCol="0"/>
          <a:lstStyle/>
          <a:p>
            <a:pPr>
              <a:buClr>
                <a:srgbClr val="000000"/>
              </a:buClr>
              <a:buFont typeface="Arial"/>
              <a:buNone/>
            </a:pPr>
            <a:endParaRPr sz="1200" kern="0">
              <a:solidFill>
                <a:srgbClr val="FFFFFF"/>
              </a:solidFill>
              <a:latin typeface="Proxima Nova"/>
              <a:cs typeface="Arial"/>
              <a:sym typeface="Arial"/>
            </a:endParaRPr>
          </a:p>
        </p:txBody>
      </p:sp>
      <p:sp>
        <p:nvSpPr>
          <p:cNvPr id="182" name="object 16">
            <a:extLst>
              <a:ext uri="{FF2B5EF4-FFF2-40B4-BE49-F238E27FC236}">
                <a16:creationId xmlns:a16="http://schemas.microsoft.com/office/drawing/2014/main" id="{93F131EF-D8BE-4F01-9F38-0CB27456CB92}"/>
              </a:ext>
            </a:extLst>
          </p:cNvPr>
          <p:cNvSpPr/>
          <p:nvPr/>
        </p:nvSpPr>
        <p:spPr>
          <a:xfrm>
            <a:off x="4645786" y="1573992"/>
            <a:ext cx="1521460" cy="352425"/>
          </a:xfrm>
          <a:custGeom>
            <a:avLst/>
            <a:gdLst/>
            <a:ahLst/>
            <a:cxnLst/>
            <a:rect l="l" t="t" r="r" b="b"/>
            <a:pathLst>
              <a:path w="1521460" h="352425">
                <a:moveTo>
                  <a:pt x="1462278" y="0"/>
                </a:moveTo>
                <a:lnTo>
                  <a:pt x="58674" y="0"/>
                </a:lnTo>
                <a:lnTo>
                  <a:pt x="35843" y="4613"/>
                </a:lnTo>
                <a:lnTo>
                  <a:pt x="17192" y="17192"/>
                </a:lnTo>
                <a:lnTo>
                  <a:pt x="4613" y="35843"/>
                </a:lnTo>
                <a:lnTo>
                  <a:pt x="0" y="58674"/>
                </a:lnTo>
                <a:lnTo>
                  <a:pt x="0" y="293370"/>
                </a:lnTo>
                <a:lnTo>
                  <a:pt x="4613" y="316200"/>
                </a:lnTo>
                <a:lnTo>
                  <a:pt x="17192" y="334851"/>
                </a:lnTo>
                <a:lnTo>
                  <a:pt x="35843" y="347430"/>
                </a:lnTo>
                <a:lnTo>
                  <a:pt x="58674" y="352044"/>
                </a:lnTo>
                <a:lnTo>
                  <a:pt x="1462278" y="352044"/>
                </a:lnTo>
                <a:lnTo>
                  <a:pt x="1485108" y="347430"/>
                </a:lnTo>
                <a:lnTo>
                  <a:pt x="1503759" y="334851"/>
                </a:lnTo>
                <a:lnTo>
                  <a:pt x="1516338" y="316200"/>
                </a:lnTo>
                <a:lnTo>
                  <a:pt x="1520952" y="293370"/>
                </a:lnTo>
                <a:lnTo>
                  <a:pt x="1520952" y="58674"/>
                </a:lnTo>
                <a:lnTo>
                  <a:pt x="1516338" y="35843"/>
                </a:lnTo>
                <a:lnTo>
                  <a:pt x="1503759" y="17192"/>
                </a:lnTo>
                <a:lnTo>
                  <a:pt x="1485108" y="4613"/>
                </a:lnTo>
                <a:lnTo>
                  <a:pt x="1462278" y="0"/>
                </a:lnTo>
                <a:close/>
              </a:path>
            </a:pathLst>
          </a:custGeom>
          <a:solidFill>
            <a:schemeClr val="tx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200" b="0" i="0" u="none" strike="noStrike" kern="0" cap="none" spc="0" normalizeH="0" baseline="0" noProof="0" dirty="0">
              <a:ln>
                <a:noFill/>
              </a:ln>
              <a:solidFill>
                <a:srgbClr val="FFFFFF"/>
              </a:solidFill>
              <a:effectLst/>
              <a:uLnTx/>
              <a:uFillTx/>
              <a:latin typeface="Proxima Nova"/>
              <a:cs typeface="Arial"/>
              <a:sym typeface="Arial"/>
            </a:endParaRPr>
          </a:p>
        </p:txBody>
      </p:sp>
      <p:sp>
        <p:nvSpPr>
          <p:cNvPr id="183" name="object 17">
            <a:extLst>
              <a:ext uri="{FF2B5EF4-FFF2-40B4-BE49-F238E27FC236}">
                <a16:creationId xmlns:a16="http://schemas.microsoft.com/office/drawing/2014/main" id="{5DD0CBC7-785D-49D4-A77E-F35EC618C826}"/>
              </a:ext>
            </a:extLst>
          </p:cNvPr>
          <p:cNvSpPr/>
          <p:nvPr/>
        </p:nvSpPr>
        <p:spPr>
          <a:xfrm>
            <a:off x="4645786" y="1573992"/>
            <a:ext cx="1521460" cy="352425"/>
          </a:xfrm>
          <a:custGeom>
            <a:avLst/>
            <a:gdLst/>
            <a:ahLst/>
            <a:cxnLst/>
            <a:rect l="l" t="t" r="r" b="b"/>
            <a:pathLst>
              <a:path w="1521460" h="352425">
                <a:moveTo>
                  <a:pt x="0" y="58674"/>
                </a:moveTo>
                <a:lnTo>
                  <a:pt x="4613" y="35843"/>
                </a:lnTo>
                <a:lnTo>
                  <a:pt x="17192" y="17192"/>
                </a:lnTo>
                <a:lnTo>
                  <a:pt x="35843" y="4613"/>
                </a:lnTo>
                <a:lnTo>
                  <a:pt x="58674" y="0"/>
                </a:lnTo>
                <a:lnTo>
                  <a:pt x="1462278" y="0"/>
                </a:lnTo>
                <a:lnTo>
                  <a:pt x="1485108" y="4613"/>
                </a:lnTo>
                <a:lnTo>
                  <a:pt x="1503759" y="17192"/>
                </a:lnTo>
                <a:lnTo>
                  <a:pt x="1516338" y="35843"/>
                </a:lnTo>
                <a:lnTo>
                  <a:pt x="1520952" y="58674"/>
                </a:lnTo>
                <a:lnTo>
                  <a:pt x="1520952" y="293370"/>
                </a:lnTo>
                <a:lnTo>
                  <a:pt x="1516338" y="316200"/>
                </a:lnTo>
                <a:lnTo>
                  <a:pt x="1503759" y="334851"/>
                </a:lnTo>
                <a:lnTo>
                  <a:pt x="1485108" y="347430"/>
                </a:lnTo>
                <a:lnTo>
                  <a:pt x="1462278" y="352044"/>
                </a:lnTo>
                <a:lnTo>
                  <a:pt x="58674" y="352044"/>
                </a:lnTo>
                <a:lnTo>
                  <a:pt x="35843" y="347430"/>
                </a:lnTo>
                <a:lnTo>
                  <a:pt x="17192" y="334851"/>
                </a:lnTo>
                <a:lnTo>
                  <a:pt x="4613" y="316200"/>
                </a:lnTo>
                <a:lnTo>
                  <a:pt x="0" y="293370"/>
                </a:lnTo>
                <a:lnTo>
                  <a:pt x="0" y="58674"/>
                </a:lnTo>
                <a:close/>
              </a:path>
            </a:pathLst>
          </a:custGeom>
          <a:ln w="6096">
            <a:solidFill>
              <a:srgbClr val="000000"/>
            </a:solidFill>
          </a:ln>
        </p:spPr>
        <p:txBody>
          <a:bodyPr wrap="square" lIns="0" tIns="0" rIns="0" bIns="0" rtlCol="0"/>
          <a:lstStyle/>
          <a:p>
            <a:pPr>
              <a:buClr>
                <a:srgbClr val="000000"/>
              </a:buClr>
              <a:buFont typeface="Arial"/>
              <a:buNone/>
            </a:pPr>
            <a:endParaRPr sz="1200" kern="0">
              <a:solidFill>
                <a:srgbClr val="FFFFFF"/>
              </a:solidFill>
              <a:latin typeface="Proxima Nova"/>
              <a:cs typeface="Arial"/>
              <a:sym typeface="Arial"/>
            </a:endParaRPr>
          </a:p>
        </p:txBody>
      </p:sp>
      <p:sp>
        <p:nvSpPr>
          <p:cNvPr id="184" name="object 18">
            <a:extLst>
              <a:ext uri="{FF2B5EF4-FFF2-40B4-BE49-F238E27FC236}">
                <a16:creationId xmlns:a16="http://schemas.microsoft.com/office/drawing/2014/main" id="{B4CFE680-D9D5-4AF3-881E-B263ADB19260}"/>
              </a:ext>
            </a:extLst>
          </p:cNvPr>
          <p:cNvSpPr txBox="1"/>
          <p:nvPr/>
        </p:nvSpPr>
        <p:spPr>
          <a:xfrm>
            <a:off x="4645277" y="1614379"/>
            <a:ext cx="1521460" cy="198131"/>
          </a:xfrm>
          <a:prstGeom prst="rect">
            <a:avLst/>
          </a:prstGeom>
        </p:spPr>
        <p:txBody>
          <a:bodyPr vert="horz" wrap="square" lIns="0" tIns="13335" rIns="0" bIns="0" rtlCol="0">
            <a:spAutoFit/>
          </a:bodyPr>
          <a:lstStyle/>
          <a:p>
            <a:pPr marL="12700" algn="ctr">
              <a:spcBef>
                <a:spcPts val="105"/>
              </a:spcBef>
              <a:buClr>
                <a:srgbClr val="000000"/>
              </a:buClr>
              <a:buFont typeface="Arial"/>
              <a:buNone/>
            </a:pPr>
            <a:r>
              <a:rPr lang="en-US" sz="1200" b="1" kern="0" spc="-5" dirty="0">
                <a:solidFill>
                  <a:srgbClr val="FFFFFF"/>
                </a:solidFill>
                <a:latin typeface="Proxima Nova"/>
                <a:cs typeface="Arial"/>
                <a:sym typeface="Arial"/>
              </a:rPr>
              <a:t>client</a:t>
            </a:r>
            <a:endParaRPr sz="1200" kern="0" dirty="0">
              <a:solidFill>
                <a:srgbClr val="FFFFFF"/>
              </a:solidFill>
              <a:latin typeface="Proxima Nova"/>
              <a:cs typeface="Arial"/>
              <a:sym typeface="Arial"/>
            </a:endParaRPr>
          </a:p>
        </p:txBody>
      </p:sp>
      <p:sp>
        <p:nvSpPr>
          <p:cNvPr id="185" name="object 22">
            <a:extLst>
              <a:ext uri="{FF2B5EF4-FFF2-40B4-BE49-F238E27FC236}">
                <a16:creationId xmlns:a16="http://schemas.microsoft.com/office/drawing/2014/main" id="{1A5F9545-6679-48CF-9B92-B094C29779F1}"/>
              </a:ext>
            </a:extLst>
          </p:cNvPr>
          <p:cNvSpPr/>
          <p:nvPr/>
        </p:nvSpPr>
        <p:spPr>
          <a:xfrm>
            <a:off x="3452495" y="3401828"/>
            <a:ext cx="977265" cy="307975"/>
          </a:xfrm>
          <a:custGeom>
            <a:avLst/>
            <a:gdLst/>
            <a:ahLst/>
            <a:cxnLst/>
            <a:rect l="l" t="t" r="r" b="b"/>
            <a:pathLst>
              <a:path w="977264" h="307975">
                <a:moveTo>
                  <a:pt x="0" y="51307"/>
                </a:moveTo>
                <a:lnTo>
                  <a:pt x="4032" y="31343"/>
                </a:lnTo>
                <a:lnTo>
                  <a:pt x="15028" y="15033"/>
                </a:lnTo>
                <a:lnTo>
                  <a:pt x="31337" y="4034"/>
                </a:lnTo>
                <a:lnTo>
                  <a:pt x="51308" y="0"/>
                </a:lnTo>
                <a:lnTo>
                  <a:pt x="925576" y="0"/>
                </a:lnTo>
                <a:lnTo>
                  <a:pt x="945540" y="4034"/>
                </a:lnTo>
                <a:lnTo>
                  <a:pt x="961850" y="15033"/>
                </a:lnTo>
                <a:lnTo>
                  <a:pt x="972849" y="31343"/>
                </a:lnTo>
                <a:lnTo>
                  <a:pt x="976884" y="51307"/>
                </a:lnTo>
                <a:lnTo>
                  <a:pt x="976884" y="256539"/>
                </a:lnTo>
                <a:lnTo>
                  <a:pt x="972849" y="276504"/>
                </a:lnTo>
                <a:lnTo>
                  <a:pt x="961850" y="292814"/>
                </a:lnTo>
                <a:lnTo>
                  <a:pt x="945540" y="303813"/>
                </a:lnTo>
                <a:lnTo>
                  <a:pt x="925576" y="307848"/>
                </a:lnTo>
                <a:lnTo>
                  <a:pt x="51308" y="307848"/>
                </a:lnTo>
                <a:lnTo>
                  <a:pt x="31337" y="303813"/>
                </a:lnTo>
                <a:lnTo>
                  <a:pt x="15028" y="292814"/>
                </a:lnTo>
                <a:lnTo>
                  <a:pt x="4032" y="276504"/>
                </a:lnTo>
                <a:lnTo>
                  <a:pt x="0" y="256539"/>
                </a:lnTo>
                <a:lnTo>
                  <a:pt x="0" y="51307"/>
                </a:lnTo>
                <a:close/>
              </a:path>
            </a:pathLst>
          </a:custGeom>
          <a:solidFill>
            <a:schemeClr val="tx1"/>
          </a:solidFill>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200" b="0" i="0" u="none" strike="noStrike" kern="0" cap="none" spc="0" normalizeH="0" baseline="0" noProof="0">
              <a:ln>
                <a:noFill/>
              </a:ln>
              <a:solidFill>
                <a:srgbClr val="FFFFFF"/>
              </a:solidFill>
              <a:effectLst/>
              <a:uLnTx/>
              <a:uFillTx/>
              <a:latin typeface="Proxima Nova"/>
              <a:cs typeface="Arial"/>
              <a:sym typeface="Arial"/>
            </a:endParaRPr>
          </a:p>
        </p:txBody>
      </p:sp>
      <p:sp>
        <p:nvSpPr>
          <p:cNvPr id="186" name="object 23">
            <a:extLst>
              <a:ext uri="{FF2B5EF4-FFF2-40B4-BE49-F238E27FC236}">
                <a16:creationId xmlns:a16="http://schemas.microsoft.com/office/drawing/2014/main" id="{24252708-B20D-4002-BF6D-9A5071DCC361}"/>
              </a:ext>
            </a:extLst>
          </p:cNvPr>
          <p:cNvSpPr txBox="1"/>
          <p:nvPr/>
        </p:nvSpPr>
        <p:spPr>
          <a:xfrm>
            <a:off x="3463302" y="3439863"/>
            <a:ext cx="1071943" cy="182101"/>
          </a:xfrm>
          <a:prstGeom prst="rect">
            <a:avLst/>
          </a:prstGeom>
        </p:spPr>
        <p:txBody>
          <a:bodyPr vert="horz" wrap="square" lIns="0" tIns="33020" rIns="0" bIns="0" rtlCol="0">
            <a:spAutoFit/>
          </a:bodyPr>
          <a:lstStyle/>
          <a:p>
            <a:pPr marL="160655" marR="5080" indent="-148590">
              <a:lnSpc>
                <a:spcPts val="1300"/>
              </a:lnSpc>
              <a:spcBef>
                <a:spcPts val="260"/>
              </a:spcBef>
              <a:buClr>
                <a:srgbClr val="000000"/>
              </a:buClr>
              <a:buFont typeface="Arial"/>
              <a:buNone/>
            </a:pPr>
            <a:r>
              <a:rPr lang="en-US" sz="900" b="1" kern="0" dirty="0">
                <a:solidFill>
                  <a:srgbClr val="FFFFFF"/>
                </a:solidFill>
                <a:latin typeface="Proxima Nova"/>
                <a:cs typeface="Arial"/>
                <a:sym typeface="Arial"/>
              </a:rPr>
              <a:t>BU for client</a:t>
            </a:r>
            <a:endParaRPr sz="900" kern="0" dirty="0">
              <a:solidFill>
                <a:srgbClr val="FFFFFF"/>
              </a:solidFill>
              <a:latin typeface="Proxima Nova"/>
              <a:cs typeface="Arial"/>
              <a:sym typeface="Arial"/>
            </a:endParaRPr>
          </a:p>
        </p:txBody>
      </p:sp>
      <p:sp>
        <p:nvSpPr>
          <p:cNvPr id="187" name="object 27">
            <a:extLst>
              <a:ext uri="{FF2B5EF4-FFF2-40B4-BE49-F238E27FC236}">
                <a16:creationId xmlns:a16="http://schemas.microsoft.com/office/drawing/2014/main" id="{948FBBC9-4CA8-4CD8-BB87-B181960A1A2A}"/>
              </a:ext>
            </a:extLst>
          </p:cNvPr>
          <p:cNvSpPr/>
          <p:nvPr/>
        </p:nvSpPr>
        <p:spPr>
          <a:xfrm>
            <a:off x="4918583" y="3401828"/>
            <a:ext cx="977265" cy="307975"/>
          </a:xfrm>
          <a:custGeom>
            <a:avLst/>
            <a:gdLst/>
            <a:ahLst/>
            <a:cxnLst/>
            <a:rect l="l" t="t" r="r" b="b"/>
            <a:pathLst>
              <a:path w="977264" h="307975">
                <a:moveTo>
                  <a:pt x="0" y="51307"/>
                </a:moveTo>
                <a:lnTo>
                  <a:pt x="4034" y="31343"/>
                </a:lnTo>
                <a:lnTo>
                  <a:pt x="15033" y="15033"/>
                </a:lnTo>
                <a:lnTo>
                  <a:pt x="31343" y="4034"/>
                </a:lnTo>
                <a:lnTo>
                  <a:pt x="51307" y="0"/>
                </a:lnTo>
                <a:lnTo>
                  <a:pt x="925575" y="0"/>
                </a:lnTo>
                <a:lnTo>
                  <a:pt x="945540" y="4034"/>
                </a:lnTo>
                <a:lnTo>
                  <a:pt x="961850" y="15033"/>
                </a:lnTo>
                <a:lnTo>
                  <a:pt x="972849" y="31343"/>
                </a:lnTo>
                <a:lnTo>
                  <a:pt x="976883" y="51307"/>
                </a:lnTo>
                <a:lnTo>
                  <a:pt x="976883" y="256539"/>
                </a:lnTo>
                <a:lnTo>
                  <a:pt x="972849" y="276504"/>
                </a:lnTo>
                <a:lnTo>
                  <a:pt x="961850" y="292814"/>
                </a:lnTo>
                <a:lnTo>
                  <a:pt x="945540" y="303813"/>
                </a:lnTo>
                <a:lnTo>
                  <a:pt x="925575" y="307848"/>
                </a:lnTo>
                <a:lnTo>
                  <a:pt x="51307" y="307848"/>
                </a:lnTo>
                <a:lnTo>
                  <a:pt x="31343" y="303813"/>
                </a:lnTo>
                <a:lnTo>
                  <a:pt x="15033" y="292814"/>
                </a:lnTo>
                <a:lnTo>
                  <a:pt x="4034" y="276504"/>
                </a:lnTo>
                <a:lnTo>
                  <a:pt x="0" y="256539"/>
                </a:lnTo>
                <a:lnTo>
                  <a:pt x="0" y="51307"/>
                </a:lnTo>
                <a:close/>
              </a:path>
            </a:pathLst>
          </a:custGeom>
          <a:solidFill>
            <a:srgbClr val="DA291C"/>
          </a:solidFill>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200" b="0" i="0" u="none" strike="noStrike" kern="0" cap="none" spc="0" normalizeH="0" baseline="0" noProof="0">
              <a:ln>
                <a:noFill/>
              </a:ln>
              <a:solidFill>
                <a:srgbClr val="FFFFFF"/>
              </a:solidFill>
              <a:effectLst/>
              <a:uLnTx/>
              <a:uFillTx/>
              <a:latin typeface="Proxima Nova"/>
              <a:cs typeface="Arial"/>
              <a:sym typeface="Arial"/>
            </a:endParaRPr>
          </a:p>
        </p:txBody>
      </p:sp>
      <p:sp>
        <p:nvSpPr>
          <p:cNvPr id="188" name="object 28">
            <a:extLst>
              <a:ext uri="{FF2B5EF4-FFF2-40B4-BE49-F238E27FC236}">
                <a16:creationId xmlns:a16="http://schemas.microsoft.com/office/drawing/2014/main" id="{133FEACB-D445-403B-8A41-2C8CB97F92BC}"/>
              </a:ext>
            </a:extLst>
          </p:cNvPr>
          <p:cNvSpPr txBox="1"/>
          <p:nvPr/>
        </p:nvSpPr>
        <p:spPr>
          <a:xfrm>
            <a:off x="5051999" y="3405939"/>
            <a:ext cx="866392" cy="366767"/>
          </a:xfrm>
          <a:prstGeom prst="rect">
            <a:avLst/>
          </a:prstGeom>
        </p:spPr>
        <p:txBody>
          <a:bodyPr vert="horz" wrap="square" lIns="0" tIns="33020" rIns="0" bIns="0" rtlCol="0">
            <a:spAutoFit/>
          </a:bodyPr>
          <a:lstStyle/>
          <a:p>
            <a:pPr marL="160020" marR="5080" indent="-147955">
              <a:lnSpc>
                <a:spcPts val="1300"/>
              </a:lnSpc>
              <a:spcBef>
                <a:spcPts val="260"/>
              </a:spcBef>
              <a:buClr>
                <a:srgbClr val="000000"/>
              </a:buClr>
              <a:buFont typeface="Arial"/>
              <a:buNone/>
            </a:pPr>
            <a:r>
              <a:rPr lang="en-US" sz="1100" b="1" strike="sngStrike" kern="0">
                <a:solidFill>
                  <a:srgbClr val="FFFFFF"/>
                </a:solidFill>
                <a:latin typeface="Proxima Nova"/>
                <a:cs typeface="Arial"/>
                <a:sym typeface="Arial"/>
              </a:rPr>
              <a:t>BU for LE2	</a:t>
            </a:r>
            <a:endParaRPr sz="1100" strike="sngStrike" kern="0">
              <a:solidFill>
                <a:srgbClr val="FFFFFF"/>
              </a:solidFill>
              <a:latin typeface="Proxima Nova"/>
              <a:cs typeface="Arial"/>
              <a:sym typeface="Arial"/>
            </a:endParaRPr>
          </a:p>
        </p:txBody>
      </p:sp>
      <p:sp>
        <p:nvSpPr>
          <p:cNvPr id="189" name="object 31">
            <a:extLst>
              <a:ext uri="{FF2B5EF4-FFF2-40B4-BE49-F238E27FC236}">
                <a16:creationId xmlns:a16="http://schemas.microsoft.com/office/drawing/2014/main" id="{5ED4B5CA-566B-4996-B8FE-9A8418445129}"/>
              </a:ext>
            </a:extLst>
          </p:cNvPr>
          <p:cNvSpPr/>
          <p:nvPr/>
        </p:nvSpPr>
        <p:spPr>
          <a:xfrm>
            <a:off x="6383146" y="3401828"/>
            <a:ext cx="977265" cy="307975"/>
          </a:xfrm>
          <a:custGeom>
            <a:avLst/>
            <a:gdLst/>
            <a:ahLst/>
            <a:cxnLst/>
            <a:rect l="l" t="t" r="r" b="b"/>
            <a:pathLst>
              <a:path w="977264" h="307975">
                <a:moveTo>
                  <a:pt x="925576" y="0"/>
                </a:moveTo>
                <a:lnTo>
                  <a:pt x="51308" y="0"/>
                </a:lnTo>
                <a:lnTo>
                  <a:pt x="31343" y="4034"/>
                </a:lnTo>
                <a:lnTo>
                  <a:pt x="15033" y="15033"/>
                </a:lnTo>
                <a:lnTo>
                  <a:pt x="4034" y="31343"/>
                </a:lnTo>
                <a:lnTo>
                  <a:pt x="0" y="51307"/>
                </a:lnTo>
                <a:lnTo>
                  <a:pt x="0" y="256539"/>
                </a:lnTo>
                <a:lnTo>
                  <a:pt x="4034" y="276504"/>
                </a:lnTo>
                <a:lnTo>
                  <a:pt x="15033" y="292814"/>
                </a:lnTo>
                <a:lnTo>
                  <a:pt x="31343" y="303813"/>
                </a:lnTo>
                <a:lnTo>
                  <a:pt x="51308" y="307848"/>
                </a:lnTo>
                <a:lnTo>
                  <a:pt x="925576" y="307848"/>
                </a:lnTo>
                <a:lnTo>
                  <a:pt x="945540" y="303813"/>
                </a:lnTo>
                <a:lnTo>
                  <a:pt x="961850" y="292814"/>
                </a:lnTo>
                <a:lnTo>
                  <a:pt x="972849" y="276504"/>
                </a:lnTo>
                <a:lnTo>
                  <a:pt x="976884" y="256539"/>
                </a:lnTo>
                <a:lnTo>
                  <a:pt x="976884" y="51307"/>
                </a:lnTo>
                <a:lnTo>
                  <a:pt x="972849" y="31343"/>
                </a:lnTo>
                <a:lnTo>
                  <a:pt x="961850" y="15033"/>
                </a:lnTo>
                <a:lnTo>
                  <a:pt x="945540" y="4034"/>
                </a:lnTo>
                <a:lnTo>
                  <a:pt x="925576" y="0"/>
                </a:lnTo>
                <a:close/>
              </a:path>
            </a:pathLst>
          </a:custGeom>
          <a:solidFill>
            <a:srgbClr val="DA29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200" b="0" i="0" u="none" strike="sngStrike" kern="0" cap="none" spc="0" normalizeH="0" baseline="0" noProof="0">
              <a:ln>
                <a:noFill/>
              </a:ln>
              <a:solidFill>
                <a:srgbClr val="FFFFFF"/>
              </a:solidFill>
              <a:effectLst/>
              <a:uLnTx/>
              <a:uFillTx/>
              <a:latin typeface="Proxima Nova"/>
              <a:cs typeface="Arial"/>
              <a:sym typeface="Arial"/>
            </a:endParaRPr>
          </a:p>
        </p:txBody>
      </p:sp>
      <p:sp>
        <p:nvSpPr>
          <p:cNvPr id="190" name="object 33">
            <a:extLst>
              <a:ext uri="{FF2B5EF4-FFF2-40B4-BE49-F238E27FC236}">
                <a16:creationId xmlns:a16="http://schemas.microsoft.com/office/drawing/2014/main" id="{F34A0961-31B7-4D8F-865C-ADBCEFB7683A}"/>
              </a:ext>
            </a:extLst>
          </p:cNvPr>
          <p:cNvSpPr txBox="1"/>
          <p:nvPr/>
        </p:nvSpPr>
        <p:spPr>
          <a:xfrm>
            <a:off x="6486783" y="3445676"/>
            <a:ext cx="809118" cy="200055"/>
          </a:xfrm>
          <a:prstGeom prst="rect">
            <a:avLst/>
          </a:prstGeom>
        </p:spPr>
        <p:txBody>
          <a:bodyPr vert="horz" wrap="square" lIns="0" tIns="33020" rIns="0" bIns="0" rtlCol="0">
            <a:spAutoFit/>
          </a:bodyPr>
          <a:lstStyle/>
          <a:p>
            <a:pPr marL="160020" marR="5080" indent="-147955">
              <a:lnSpc>
                <a:spcPts val="1300"/>
              </a:lnSpc>
              <a:spcBef>
                <a:spcPts val="260"/>
              </a:spcBef>
              <a:buClr>
                <a:srgbClr val="000000"/>
              </a:buClr>
              <a:buFont typeface="Arial"/>
              <a:buNone/>
            </a:pPr>
            <a:r>
              <a:rPr lang="en-US" sz="1100" b="1" strike="sngStrike" kern="0">
                <a:solidFill>
                  <a:srgbClr val="FFFFFF"/>
                </a:solidFill>
                <a:latin typeface="Proxima Nova"/>
                <a:cs typeface="Arial"/>
                <a:sym typeface="Arial"/>
              </a:rPr>
              <a:t>BU for LE3</a:t>
            </a:r>
            <a:endParaRPr sz="1100" strike="sngStrike" kern="0">
              <a:solidFill>
                <a:srgbClr val="FFFFFF"/>
              </a:solidFill>
              <a:latin typeface="Proxima Nova"/>
              <a:cs typeface="Arial"/>
              <a:sym typeface="Arial"/>
            </a:endParaRPr>
          </a:p>
        </p:txBody>
      </p:sp>
      <p:sp>
        <p:nvSpPr>
          <p:cNvPr id="191" name="object 40">
            <a:extLst>
              <a:ext uri="{FF2B5EF4-FFF2-40B4-BE49-F238E27FC236}">
                <a16:creationId xmlns:a16="http://schemas.microsoft.com/office/drawing/2014/main" id="{B4B2B5CF-E305-434D-8EF5-54888A94340F}"/>
              </a:ext>
            </a:extLst>
          </p:cNvPr>
          <p:cNvSpPr/>
          <p:nvPr/>
        </p:nvSpPr>
        <p:spPr>
          <a:xfrm>
            <a:off x="8105203" y="2060091"/>
            <a:ext cx="1540763" cy="505980"/>
          </a:xfrm>
          <a:prstGeom prst="rect">
            <a:avLst/>
          </a:prstGeom>
          <a:blipFill>
            <a:blip r:embed="rId5" cstate="print"/>
            <a:stretch>
              <a:fillRect/>
            </a:stretch>
          </a:blipFill>
        </p:spPr>
        <p:txBody>
          <a:bodyPr wrap="square" lIns="0" tIns="0" rIns="0" bIns="0" rtlCol="0"/>
          <a:lstStyle/>
          <a:p>
            <a:pPr>
              <a:buClr>
                <a:srgbClr val="000000"/>
              </a:buClr>
              <a:buFont typeface="Arial"/>
              <a:buNone/>
            </a:pPr>
            <a:endParaRPr sz="1200" kern="0">
              <a:solidFill>
                <a:srgbClr val="FFFFFF"/>
              </a:solidFill>
              <a:latin typeface="Proxima Nova"/>
              <a:cs typeface="Arial"/>
              <a:sym typeface="Arial"/>
            </a:endParaRPr>
          </a:p>
        </p:txBody>
      </p:sp>
      <p:sp>
        <p:nvSpPr>
          <p:cNvPr id="192" name="object 41">
            <a:extLst>
              <a:ext uri="{FF2B5EF4-FFF2-40B4-BE49-F238E27FC236}">
                <a16:creationId xmlns:a16="http://schemas.microsoft.com/office/drawing/2014/main" id="{81E5C7C0-4FFD-4429-9840-536A32750BED}"/>
              </a:ext>
            </a:extLst>
          </p:cNvPr>
          <p:cNvSpPr/>
          <p:nvPr/>
        </p:nvSpPr>
        <p:spPr>
          <a:xfrm>
            <a:off x="8385620" y="2031122"/>
            <a:ext cx="1013447" cy="586765"/>
          </a:xfrm>
          <a:prstGeom prst="rect">
            <a:avLst/>
          </a:prstGeom>
          <a:blipFill>
            <a:blip r:embed="rId6" cstate="print"/>
            <a:stretch>
              <a:fillRect/>
            </a:stretch>
          </a:blipFill>
        </p:spPr>
        <p:txBody>
          <a:bodyPr wrap="square" lIns="0" tIns="0" rIns="0" bIns="0" rtlCol="0"/>
          <a:lstStyle/>
          <a:p>
            <a:pPr>
              <a:buClr>
                <a:srgbClr val="000000"/>
              </a:buClr>
              <a:buFont typeface="Arial"/>
              <a:buNone/>
            </a:pPr>
            <a:endParaRPr sz="1200" kern="0">
              <a:solidFill>
                <a:srgbClr val="FFFFFF"/>
              </a:solidFill>
              <a:latin typeface="Proxima Nova"/>
              <a:cs typeface="Arial"/>
              <a:sym typeface="Arial"/>
            </a:endParaRPr>
          </a:p>
        </p:txBody>
      </p:sp>
      <p:sp>
        <p:nvSpPr>
          <p:cNvPr id="193" name="object 42">
            <a:extLst>
              <a:ext uri="{FF2B5EF4-FFF2-40B4-BE49-F238E27FC236}">
                <a16:creationId xmlns:a16="http://schemas.microsoft.com/office/drawing/2014/main" id="{117C2EA8-AAE3-49C1-AB23-E41EC97BDA85}"/>
              </a:ext>
            </a:extLst>
          </p:cNvPr>
          <p:cNvSpPr/>
          <p:nvPr/>
        </p:nvSpPr>
        <p:spPr>
          <a:xfrm>
            <a:off x="8134160" y="2089060"/>
            <a:ext cx="1432560" cy="398145"/>
          </a:xfrm>
          <a:custGeom>
            <a:avLst/>
            <a:gdLst/>
            <a:ahLst/>
            <a:cxnLst/>
            <a:rect l="l" t="t" r="r" b="b"/>
            <a:pathLst>
              <a:path w="1432559" h="398144">
                <a:moveTo>
                  <a:pt x="1366265" y="0"/>
                </a:moveTo>
                <a:lnTo>
                  <a:pt x="66293" y="0"/>
                </a:lnTo>
                <a:lnTo>
                  <a:pt x="40505" y="5214"/>
                </a:lnTo>
                <a:lnTo>
                  <a:pt x="19430" y="19430"/>
                </a:lnTo>
                <a:lnTo>
                  <a:pt x="5214" y="40505"/>
                </a:lnTo>
                <a:lnTo>
                  <a:pt x="0" y="66293"/>
                </a:lnTo>
                <a:lnTo>
                  <a:pt x="0" y="331469"/>
                </a:lnTo>
                <a:lnTo>
                  <a:pt x="5214" y="357258"/>
                </a:lnTo>
                <a:lnTo>
                  <a:pt x="19430" y="378333"/>
                </a:lnTo>
                <a:lnTo>
                  <a:pt x="40505" y="392549"/>
                </a:lnTo>
                <a:lnTo>
                  <a:pt x="66293" y="397763"/>
                </a:lnTo>
                <a:lnTo>
                  <a:pt x="1366265" y="397763"/>
                </a:lnTo>
                <a:lnTo>
                  <a:pt x="1392054" y="392549"/>
                </a:lnTo>
                <a:lnTo>
                  <a:pt x="1413128" y="378333"/>
                </a:lnTo>
                <a:lnTo>
                  <a:pt x="1427345" y="357258"/>
                </a:lnTo>
                <a:lnTo>
                  <a:pt x="1432559" y="331469"/>
                </a:lnTo>
                <a:lnTo>
                  <a:pt x="1432559" y="66293"/>
                </a:lnTo>
                <a:lnTo>
                  <a:pt x="1427345" y="40505"/>
                </a:lnTo>
                <a:lnTo>
                  <a:pt x="1413128" y="19430"/>
                </a:lnTo>
                <a:lnTo>
                  <a:pt x="1392054" y="5214"/>
                </a:lnTo>
                <a:lnTo>
                  <a:pt x="1366265" y="0"/>
                </a:lnTo>
                <a:close/>
              </a:path>
            </a:pathLst>
          </a:custGeom>
          <a:solidFill>
            <a:schemeClr val="tx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200" b="0" i="0" u="none" strike="noStrike" kern="0" cap="none" spc="0" normalizeH="0" baseline="0" noProof="0">
              <a:ln>
                <a:noFill/>
              </a:ln>
              <a:solidFill>
                <a:srgbClr val="FFFFFF"/>
              </a:solidFill>
              <a:effectLst/>
              <a:uLnTx/>
              <a:uFillTx/>
              <a:latin typeface="Proxima Nova"/>
              <a:cs typeface="Arial"/>
              <a:sym typeface="Arial"/>
            </a:endParaRPr>
          </a:p>
        </p:txBody>
      </p:sp>
      <p:sp>
        <p:nvSpPr>
          <p:cNvPr id="194" name="object 43">
            <a:extLst>
              <a:ext uri="{FF2B5EF4-FFF2-40B4-BE49-F238E27FC236}">
                <a16:creationId xmlns:a16="http://schemas.microsoft.com/office/drawing/2014/main" id="{E4669036-D713-48C0-9545-63E67A60B2D9}"/>
              </a:ext>
            </a:extLst>
          </p:cNvPr>
          <p:cNvSpPr/>
          <p:nvPr/>
        </p:nvSpPr>
        <p:spPr>
          <a:xfrm>
            <a:off x="8134160" y="2089060"/>
            <a:ext cx="1432560" cy="398145"/>
          </a:xfrm>
          <a:custGeom>
            <a:avLst/>
            <a:gdLst/>
            <a:ahLst/>
            <a:cxnLst/>
            <a:rect l="l" t="t" r="r" b="b"/>
            <a:pathLst>
              <a:path w="1432559" h="398144">
                <a:moveTo>
                  <a:pt x="0" y="66293"/>
                </a:moveTo>
                <a:lnTo>
                  <a:pt x="5214" y="40505"/>
                </a:lnTo>
                <a:lnTo>
                  <a:pt x="19430" y="19430"/>
                </a:lnTo>
                <a:lnTo>
                  <a:pt x="40505" y="5214"/>
                </a:lnTo>
                <a:lnTo>
                  <a:pt x="66293" y="0"/>
                </a:lnTo>
                <a:lnTo>
                  <a:pt x="1366265" y="0"/>
                </a:lnTo>
                <a:lnTo>
                  <a:pt x="1392054" y="5214"/>
                </a:lnTo>
                <a:lnTo>
                  <a:pt x="1413128" y="19430"/>
                </a:lnTo>
                <a:lnTo>
                  <a:pt x="1427345" y="40505"/>
                </a:lnTo>
                <a:lnTo>
                  <a:pt x="1432559" y="66293"/>
                </a:lnTo>
                <a:lnTo>
                  <a:pt x="1432559" y="331469"/>
                </a:lnTo>
                <a:lnTo>
                  <a:pt x="1427345" y="357258"/>
                </a:lnTo>
                <a:lnTo>
                  <a:pt x="1413128" y="378332"/>
                </a:lnTo>
                <a:lnTo>
                  <a:pt x="1392054" y="392549"/>
                </a:lnTo>
                <a:lnTo>
                  <a:pt x="1366265" y="397763"/>
                </a:lnTo>
                <a:lnTo>
                  <a:pt x="66293" y="397763"/>
                </a:lnTo>
                <a:lnTo>
                  <a:pt x="40505" y="392549"/>
                </a:lnTo>
                <a:lnTo>
                  <a:pt x="19430" y="378333"/>
                </a:lnTo>
                <a:lnTo>
                  <a:pt x="5214" y="357258"/>
                </a:lnTo>
                <a:lnTo>
                  <a:pt x="0" y="331469"/>
                </a:lnTo>
                <a:lnTo>
                  <a:pt x="0" y="66293"/>
                </a:lnTo>
                <a:close/>
              </a:path>
            </a:pathLst>
          </a:custGeom>
          <a:ln w="6096">
            <a:solidFill>
              <a:srgbClr val="000000"/>
            </a:solidFill>
          </a:ln>
        </p:spPr>
        <p:txBody>
          <a:bodyPr wrap="square" lIns="0" tIns="0" rIns="0" bIns="0" rtlCol="0"/>
          <a:lstStyle/>
          <a:p>
            <a:pPr>
              <a:buClr>
                <a:srgbClr val="000000"/>
              </a:buClr>
              <a:buFont typeface="Arial"/>
              <a:buNone/>
            </a:pPr>
            <a:endParaRPr sz="1200" kern="0">
              <a:solidFill>
                <a:srgbClr val="FFFFFF"/>
              </a:solidFill>
              <a:latin typeface="Proxima Nova"/>
              <a:cs typeface="Arial"/>
              <a:sym typeface="Arial"/>
            </a:endParaRPr>
          </a:p>
        </p:txBody>
      </p:sp>
      <p:sp>
        <p:nvSpPr>
          <p:cNvPr id="195" name="object 44">
            <a:extLst>
              <a:ext uri="{FF2B5EF4-FFF2-40B4-BE49-F238E27FC236}">
                <a16:creationId xmlns:a16="http://schemas.microsoft.com/office/drawing/2014/main" id="{2ED5C8E7-FFB4-4BAC-B09F-F1A0FCF9B785}"/>
              </a:ext>
            </a:extLst>
          </p:cNvPr>
          <p:cNvSpPr txBox="1"/>
          <p:nvPr/>
        </p:nvSpPr>
        <p:spPr>
          <a:xfrm>
            <a:off x="8491792" y="2088552"/>
            <a:ext cx="720090" cy="355931"/>
          </a:xfrm>
          <a:prstGeom prst="rect">
            <a:avLst/>
          </a:prstGeom>
        </p:spPr>
        <p:txBody>
          <a:bodyPr vert="horz" wrap="square" lIns="0" tIns="12700" rIns="0" bIns="0" rtlCol="0">
            <a:spAutoFit/>
          </a:bodyPr>
          <a:lstStyle/>
          <a:p>
            <a:pPr marL="17145">
              <a:lnSpc>
                <a:spcPts val="1370"/>
              </a:lnSpc>
              <a:spcBef>
                <a:spcPts val="100"/>
              </a:spcBef>
              <a:buClr>
                <a:srgbClr val="000000"/>
              </a:buClr>
              <a:buFont typeface="Arial"/>
              <a:buNone/>
            </a:pPr>
            <a:r>
              <a:rPr sz="1100" b="1" kern="0" spc="-5">
                <a:solidFill>
                  <a:srgbClr val="FFFFFF"/>
                </a:solidFill>
                <a:latin typeface="Proxima Nova"/>
                <a:cs typeface="Arial"/>
                <a:sym typeface="Arial"/>
              </a:rPr>
              <a:t>Bank</a:t>
            </a:r>
            <a:r>
              <a:rPr sz="1100" b="1" kern="0" spc="-105">
                <a:solidFill>
                  <a:srgbClr val="FFFFFF"/>
                </a:solidFill>
                <a:latin typeface="Proxima Nova"/>
                <a:cs typeface="Arial"/>
                <a:sym typeface="Arial"/>
              </a:rPr>
              <a:t> </a:t>
            </a:r>
            <a:r>
              <a:rPr sz="1100" b="1" kern="0">
                <a:solidFill>
                  <a:srgbClr val="FFFFFF"/>
                </a:solidFill>
                <a:latin typeface="Proxima Nova"/>
                <a:cs typeface="Arial"/>
                <a:sym typeface="Arial"/>
              </a:rPr>
              <a:t>and</a:t>
            </a:r>
            <a:endParaRPr sz="1100" kern="0">
              <a:solidFill>
                <a:srgbClr val="FFFFFF"/>
              </a:solidFill>
              <a:latin typeface="Proxima Nova"/>
              <a:cs typeface="Arial"/>
              <a:sym typeface="Arial"/>
            </a:endParaRPr>
          </a:p>
          <a:p>
            <a:pPr marL="12700">
              <a:lnSpc>
                <a:spcPts val="1370"/>
              </a:lnSpc>
              <a:buClr>
                <a:srgbClr val="000000"/>
              </a:buClr>
              <a:buFont typeface="Arial"/>
              <a:buNone/>
            </a:pPr>
            <a:r>
              <a:rPr sz="1100" b="1" kern="0" spc="-5">
                <a:solidFill>
                  <a:srgbClr val="FFFFFF"/>
                </a:solidFill>
                <a:latin typeface="Proxima Nova"/>
                <a:cs typeface="Arial"/>
                <a:sym typeface="Arial"/>
              </a:rPr>
              <a:t>Branches</a:t>
            </a:r>
            <a:endParaRPr sz="1100" kern="0">
              <a:solidFill>
                <a:srgbClr val="FFFFFF"/>
              </a:solidFill>
              <a:latin typeface="Proxima Nova"/>
              <a:cs typeface="Arial"/>
              <a:sym typeface="Arial"/>
            </a:endParaRPr>
          </a:p>
        </p:txBody>
      </p:sp>
      <p:sp>
        <p:nvSpPr>
          <p:cNvPr id="196" name="object 45">
            <a:extLst>
              <a:ext uri="{FF2B5EF4-FFF2-40B4-BE49-F238E27FC236}">
                <a16:creationId xmlns:a16="http://schemas.microsoft.com/office/drawing/2014/main" id="{D784B100-B681-49F4-89B6-4E2970A894DA}"/>
              </a:ext>
            </a:extLst>
          </p:cNvPr>
          <p:cNvSpPr/>
          <p:nvPr/>
        </p:nvSpPr>
        <p:spPr>
          <a:xfrm>
            <a:off x="8105203" y="2956228"/>
            <a:ext cx="1540763" cy="444995"/>
          </a:xfrm>
          <a:prstGeom prst="rect">
            <a:avLst/>
          </a:prstGeom>
          <a:blipFill>
            <a:blip r:embed="rId7" cstate="print"/>
            <a:stretch>
              <a:fillRect/>
            </a:stretch>
          </a:blipFill>
        </p:spPr>
        <p:txBody>
          <a:bodyPr wrap="square" lIns="0" tIns="0" rIns="0" bIns="0" rtlCol="0"/>
          <a:lstStyle/>
          <a:p>
            <a:pPr>
              <a:buClr>
                <a:srgbClr val="000000"/>
              </a:buClr>
              <a:buFont typeface="Arial"/>
              <a:buNone/>
            </a:pPr>
            <a:endParaRPr sz="1200" kern="0">
              <a:solidFill>
                <a:srgbClr val="FFFFFF"/>
              </a:solidFill>
              <a:latin typeface="Proxima Nova"/>
              <a:cs typeface="Arial"/>
              <a:sym typeface="Arial"/>
            </a:endParaRPr>
          </a:p>
        </p:txBody>
      </p:sp>
      <p:sp>
        <p:nvSpPr>
          <p:cNvPr id="197" name="object 46">
            <a:extLst>
              <a:ext uri="{FF2B5EF4-FFF2-40B4-BE49-F238E27FC236}">
                <a16:creationId xmlns:a16="http://schemas.microsoft.com/office/drawing/2014/main" id="{2BAEF6A8-3737-4EE6-8F1F-D34787ED20FA}"/>
              </a:ext>
            </a:extLst>
          </p:cNvPr>
          <p:cNvSpPr/>
          <p:nvPr/>
        </p:nvSpPr>
        <p:spPr>
          <a:xfrm>
            <a:off x="8181403" y="2979037"/>
            <a:ext cx="1388363" cy="422186"/>
          </a:xfrm>
          <a:prstGeom prst="rect">
            <a:avLst/>
          </a:prstGeom>
          <a:blipFill>
            <a:blip r:embed="rId8" cstate="print"/>
            <a:stretch>
              <a:fillRect/>
            </a:stretch>
          </a:blipFill>
        </p:spPr>
        <p:txBody>
          <a:bodyPr wrap="square" lIns="0" tIns="0" rIns="0" bIns="0" rtlCol="0"/>
          <a:lstStyle/>
          <a:p>
            <a:pPr>
              <a:buClr>
                <a:srgbClr val="000000"/>
              </a:buClr>
              <a:buFont typeface="Arial"/>
              <a:buNone/>
            </a:pPr>
            <a:endParaRPr sz="1200" kern="0">
              <a:solidFill>
                <a:srgbClr val="FFFFFF"/>
              </a:solidFill>
              <a:latin typeface="Proxima Nova"/>
              <a:cs typeface="Arial"/>
              <a:sym typeface="Arial"/>
            </a:endParaRPr>
          </a:p>
        </p:txBody>
      </p:sp>
      <p:sp>
        <p:nvSpPr>
          <p:cNvPr id="198" name="object 47">
            <a:extLst>
              <a:ext uri="{FF2B5EF4-FFF2-40B4-BE49-F238E27FC236}">
                <a16:creationId xmlns:a16="http://schemas.microsoft.com/office/drawing/2014/main" id="{B32C7314-8651-46F3-9FA8-44775740B435}"/>
              </a:ext>
            </a:extLst>
          </p:cNvPr>
          <p:cNvSpPr/>
          <p:nvPr/>
        </p:nvSpPr>
        <p:spPr>
          <a:xfrm>
            <a:off x="8134160" y="2985171"/>
            <a:ext cx="1432560" cy="337185"/>
          </a:xfrm>
          <a:custGeom>
            <a:avLst/>
            <a:gdLst/>
            <a:ahLst/>
            <a:cxnLst/>
            <a:rect l="l" t="t" r="r" b="b"/>
            <a:pathLst>
              <a:path w="1432559" h="337185">
                <a:moveTo>
                  <a:pt x="1376426" y="0"/>
                </a:moveTo>
                <a:lnTo>
                  <a:pt x="56133" y="0"/>
                </a:lnTo>
                <a:lnTo>
                  <a:pt x="34289" y="4413"/>
                </a:lnTo>
                <a:lnTo>
                  <a:pt x="16446" y="16446"/>
                </a:lnTo>
                <a:lnTo>
                  <a:pt x="4413" y="34289"/>
                </a:lnTo>
                <a:lnTo>
                  <a:pt x="0" y="56133"/>
                </a:lnTo>
                <a:lnTo>
                  <a:pt x="0" y="280669"/>
                </a:lnTo>
                <a:lnTo>
                  <a:pt x="4413" y="302513"/>
                </a:lnTo>
                <a:lnTo>
                  <a:pt x="16446" y="320357"/>
                </a:lnTo>
                <a:lnTo>
                  <a:pt x="34290" y="332390"/>
                </a:lnTo>
                <a:lnTo>
                  <a:pt x="56133" y="336803"/>
                </a:lnTo>
                <a:lnTo>
                  <a:pt x="1376426" y="336803"/>
                </a:lnTo>
                <a:lnTo>
                  <a:pt x="1398270" y="332390"/>
                </a:lnTo>
                <a:lnTo>
                  <a:pt x="1416113" y="320357"/>
                </a:lnTo>
                <a:lnTo>
                  <a:pt x="1428146" y="302513"/>
                </a:lnTo>
                <a:lnTo>
                  <a:pt x="1432559" y="280669"/>
                </a:lnTo>
                <a:lnTo>
                  <a:pt x="1432559" y="56133"/>
                </a:lnTo>
                <a:lnTo>
                  <a:pt x="1428146" y="34289"/>
                </a:lnTo>
                <a:lnTo>
                  <a:pt x="1416113" y="16446"/>
                </a:lnTo>
                <a:lnTo>
                  <a:pt x="1398270" y="4413"/>
                </a:lnTo>
                <a:lnTo>
                  <a:pt x="1376426" y="0"/>
                </a:lnTo>
                <a:close/>
              </a:path>
            </a:pathLst>
          </a:custGeom>
          <a:solidFill>
            <a:srgbClr val="FF00BF">
              <a:lumMod val="75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200" b="0" i="0" u="none" strike="noStrike" kern="0" cap="none" spc="0" normalizeH="0" baseline="0" noProof="0">
              <a:ln>
                <a:noFill/>
              </a:ln>
              <a:solidFill>
                <a:srgbClr val="FFFFFF"/>
              </a:solidFill>
              <a:effectLst/>
              <a:uLnTx/>
              <a:uFillTx/>
              <a:latin typeface="Proxima Nova"/>
              <a:cs typeface="Arial"/>
              <a:sym typeface="Arial"/>
            </a:endParaRPr>
          </a:p>
        </p:txBody>
      </p:sp>
      <p:sp>
        <p:nvSpPr>
          <p:cNvPr id="199" name="object 48">
            <a:extLst>
              <a:ext uri="{FF2B5EF4-FFF2-40B4-BE49-F238E27FC236}">
                <a16:creationId xmlns:a16="http://schemas.microsoft.com/office/drawing/2014/main" id="{446AD95C-295D-41D4-8DDA-D092390FB1DA}"/>
              </a:ext>
            </a:extLst>
          </p:cNvPr>
          <p:cNvSpPr/>
          <p:nvPr/>
        </p:nvSpPr>
        <p:spPr>
          <a:xfrm>
            <a:off x="8134160" y="2985171"/>
            <a:ext cx="1432560" cy="337185"/>
          </a:xfrm>
          <a:custGeom>
            <a:avLst/>
            <a:gdLst/>
            <a:ahLst/>
            <a:cxnLst/>
            <a:rect l="l" t="t" r="r" b="b"/>
            <a:pathLst>
              <a:path w="1432559" h="337185">
                <a:moveTo>
                  <a:pt x="0" y="56133"/>
                </a:moveTo>
                <a:lnTo>
                  <a:pt x="4413" y="34289"/>
                </a:lnTo>
                <a:lnTo>
                  <a:pt x="16446" y="16446"/>
                </a:lnTo>
                <a:lnTo>
                  <a:pt x="34289" y="4413"/>
                </a:lnTo>
                <a:lnTo>
                  <a:pt x="56133" y="0"/>
                </a:lnTo>
                <a:lnTo>
                  <a:pt x="1376426" y="0"/>
                </a:lnTo>
                <a:lnTo>
                  <a:pt x="1398269" y="4413"/>
                </a:lnTo>
                <a:lnTo>
                  <a:pt x="1416113" y="16446"/>
                </a:lnTo>
                <a:lnTo>
                  <a:pt x="1428146" y="34289"/>
                </a:lnTo>
                <a:lnTo>
                  <a:pt x="1432559" y="56133"/>
                </a:lnTo>
                <a:lnTo>
                  <a:pt x="1432559" y="280669"/>
                </a:lnTo>
                <a:lnTo>
                  <a:pt x="1428146" y="302513"/>
                </a:lnTo>
                <a:lnTo>
                  <a:pt x="1416113" y="320357"/>
                </a:lnTo>
                <a:lnTo>
                  <a:pt x="1398270" y="332390"/>
                </a:lnTo>
                <a:lnTo>
                  <a:pt x="1376426" y="336803"/>
                </a:lnTo>
                <a:lnTo>
                  <a:pt x="56133" y="336803"/>
                </a:lnTo>
                <a:lnTo>
                  <a:pt x="34290" y="332390"/>
                </a:lnTo>
                <a:lnTo>
                  <a:pt x="16446" y="320357"/>
                </a:lnTo>
                <a:lnTo>
                  <a:pt x="4413" y="302513"/>
                </a:lnTo>
                <a:lnTo>
                  <a:pt x="0" y="280669"/>
                </a:lnTo>
                <a:lnTo>
                  <a:pt x="0" y="56133"/>
                </a:lnTo>
                <a:close/>
              </a:path>
            </a:pathLst>
          </a:custGeom>
          <a:solidFill>
            <a:schemeClr val="tx1"/>
          </a:solidFill>
          <a:ln w="6096">
            <a:solidFill>
              <a:srgbClr val="000000"/>
            </a:solidFill>
          </a:ln>
        </p:spPr>
        <p:txBody>
          <a:bodyPr wrap="square" lIns="0" tIns="0" rIns="0" bIns="0" rtlCol="0"/>
          <a:lstStyle/>
          <a:p>
            <a:pPr>
              <a:buClr>
                <a:srgbClr val="000000"/>
              </a:buClr>
              <a:buFont typeface="Arial"/>
              <a:buNone/>
            </a:pPr>
            <a:endParaRPr sz="1200" kern="0">
              <a:solidFill>
                <a:srgbClr val="FFFFFF"/>
              </a:solidFill>
              <a:latin typeface="Proxima Nova"/>
              <a:cs typeface="Arial"/>
              <a:sym typeface="Arial"/>
            </a:endParaRPr>
          </a:p>
        </p:txBody>
      </p:sp>
      <p:sp>
        <p:nvSpPr>
          <p:cNvPr id="200" name="object 49">
            <a:extLst>
              <a:ext uri="{FF2B5EF4-FFF2-40B4-BE49-F238E27FC236}">
                <a16:creationId xmlns:a16="http://schemas.microsoft.com/office/drawing/2014/main" id="{368BD18B-6506-470F-8275-0A0099B1BE48}"/>
              </a:ext>
            </a:extLst>
          </p:cNvPr>
          <p:cNvSpPr txBox="1"/>
          <p:nvPr/>
        </p:nvSpPr>
        <p:spPr>
          <a:xfrm>
            <a:off x="8287322" y="3036175"/>
            <a:ext cx="1128395" cy="182101"/>
          </a:xfrm>
          <a:prstGeom prst="rect">
            <a:avLst/>
          </a:prstGeom>
        </p:spPr>
        <p:txBody>
          <a:bodyPr vert="horz" wrap="square" lIns="0" tIns="12700" rIns="0" bIns="0" rtlCol="0">
            <a:spAutoFit/>
          </a:bodyPr>
          <a:lstStyle/>
          <a:p>
            <a:pPr marL="12700">
              <a:spcBef>
                <a:spcPts val="100"/>
              </a:spcBef>
              <a:buClr>
                <a:srgbClr val="000000"/>
              </a:buClr>
              <a:buFont typeface="Arial"/>
              <a:buNone/>
            </a:pPr>
            <a:r>
              <a:rPr sz="1100" b="1" kern="0">
                <a:solidFill>
                  <a:srgbClr val="FFFFFF"/>
                </a:solidFill>
                <a:latin typeface="Proxima Nova"/>
                <a:cs typeface="Arial"/>
                <a:sym typeface="Arial"/>
              </a:rPr>
              <a:t>Bank</a:t>
            </a:r>
            <a:r>
              <a:rPr sz="1100" b="1" kern="0" spc="-95">
                <a:solidFill>
                  <a:srgbClr val="FFFFFF"/>
                </a:solidFill>
                <a:latin typeface="Proxima Nova"/>
                <a:cs typeface="Arial"/>
                <a:sym typeface="Arial"/>
              </a:rPr>
              <a:t> </a:t>
            </a:r>
            <a:r>
              <a:rPr sz="1100" b="1" kern="0" spc="-5">
                <a:solidFill>
                  <a:srgbClr val="FFFFFF"/>
                </a:solidFill>
                <a:latin typeface="Proxima Nova"/>
                <a:cs typeface="Arial"/>
                <a:sym typeface="Arial"/>
              </a:rPr>
              <a:t>Accounts</a:t>
            </a:r>
            <a:endParaRPr sz="1100" kern="0">
              <a:solidFill>
                <a:srgbClr val="FFFFFF"/>
              </a:solidFill>
              <a:latin typeface="Proxima Nova"/>
              <a:cs typeface="Arial"/>
              <a:sym typeface="Arial"/>
            </a:endParaRPr>
          </a:p>
        </p:txBody>
      </p:sp>
      <p:sp>
        <p:nvSpPr>
          <p:cNvPr id="201" name="object 50">
            <a:extLst>
              <a:ext uri="{FF2B5EF4-FFF2-40B4-BE49-F238E27FC236}">
                <a16:creationId xmlns:a16="http://schemas.microsoft.com/office/drawing/2014/main" id="{5E01F282-7F6E-4236-BBE0-B23C22C78A9A}"/>
              </a:ext>
            </a:extLst>
          </p:cNvPr>
          <p:cNvSpPr/>
          <p:nvPr/>
        </p:nvSpPr>
        <p:spPr>
          <a:xfrm>
            <a:off x="8746808" y="2460890"/>
            <a:ext cx="256108" cy="678205"/>
          </a:xfrm>
          <a:prstGeom prst="rect">
            <a:avLst/>
          </a:prstGeom>
          <a:blipFill>
            <a:blip r:embed="rId9" cstate="print"/>
            <a:stretch>
              <a:fillRect/>
            </a:stretch>
          </a:blipFill>
        </p:spPr>
        <p:txBody>
          <a:bodyPr wrap="square" lIns="0" tIns="0" rIns="0" bIns="0" rtlCol="0"/>
          <a:lstStyle/>
          <a:p>
            <a:pPr>
              <a:buClr>
                <a:srgbClr val="000000"/>
              </a:buClr>
              <a:buFont typeface="Arial"/>
              <a:buNone/>
            </a:pPr>
            <a:endParaRPr sz="1200" kern="0">
              <a:solidFill>
                <a:srgbClr val="FFFFFF"/>
              </a:solidFill>
              <a:latin typeface="Proxima Nova"/>
              <a:cs typeface="Arial"/>
              <a:sym typeface="Arial"/>
            </a:endParaRPr>
          </a:p>
        </p:txBody>
      </p:sp>
      <p:sp>
        <p:nvSpPr>
          <p:cNvPr id="202" name="object 51">
            <a:extLst>
              <a:ext uri="{FF2B5EF4-FFF2-40B4-BE49-F238E27FC236}">
                <a16:creationId xmlns:a16="http://schemas.microsoft.com/office/drawing/2014/main" id="{B1D5F135-FE61-4574-94F8-36AA91FD3190}"/>
              </a:ext>
            </a:extLst>
          </p:cNvPr>
          <p:cNvSpPr/>
          <p:nvPr/>
        </p:nvSpPr>
        <p:spPr>
          <a:xfrm>
            <a:off x="8812339" y="2486823"/>
            <a:ext cx="76200" cy="499745"/>
          </a:xfrm>
          <a:custGeom>
            <a:avLst/>
            <a:gdLst/>
            <a:ahLst/>
            <a:cxnLst/>
            <a:rect l="l" t="t" r="r" b="b"/>
            <a:pathLst>
              <a:path w="76200" h="499744">
                <a:moveTo>
                  <a:pt x="31750" y="423037"/>
                </a:moveTo>
                <a:lnTo>
                  <a:pt x="0" y="423037"/>
                </a:lnTo>
                <a:lnTo>
                  <a:pt x="38100" y="499237"/>
                </a:lnTo>
                <a:lnTo>
                  <a:pt x="69850" y="435737"/>
                </a:lnTo>
                <a:lnTo>
                  <a:pt x="31750" y="435737"/>
                </a:lnTo>
                <a:lnTo>
                  <a:pt x="31750" y="423037"/>
                </a:lnTo>
                <a:close/>
              </a:path>
              <a:path w="76200" h="499744">
                <a:moveTo>
                  <a:pt x="44450" y="0"/>
                </a:moveTo>
                <a:lnTo>
                  <a:pt x="31750" y="0"/>
                </a:lnTo>
                <a:lnTo>
                  <a:pt x="31750" y="435737"/>
                </a:lnTo>
                <a:lnTo>
                  <a:pt x="44450" y="435737"/>
                </a:lnTo>
                <a:lnTo>
                  <a:pt x="44450" y="0"/>
                </a:lnTo>
                <a:close/>
              </a:path>
              <a:path w="76200" h="499744">
                <a:moveTo>
                  <a:pt x="76200" y="423037"/>
                </a:moveTo>
                <a:lnTo>
                  <a:pt x="44450" y="423037"/>
                </a:lnTo>
                <a:lnTo>
                  <a:pt x="44450" y="435737"/>
                </a:lnTo>
                <a:lnTo>
                  <a:pt x="69850" y="435737"/>
                </a:lnTo>
                <a:lnTo>
                  <a:pt x="76200" y="423037"/>
                </a:lnTo>
                <a:close/>
              </a:path>
            </a:pathLst>
          </a:custGeom>
          <a:solidFill>
            <a:srgbClr val="000000"/>
          </a:solidFill>
        </p:spPr>
        <p:txBody>
          <a:bodyPr wrap="square" lIns="0" tIns="0" rIns="0" bIns="0" rtlCol="0"/>
          <a:lstStyle/>
          <a:p>
            <a:pPr>
              <a:buClr>
                <a:srgbClr val="000000"/>
              </a:buClr>
              <a:buFont typeface="Arial"/>
              <a:buNone/>
            </a:pPr>
            <a:endParaRPr sz="1200" kern="0">
              <a:solidFill>
                <a:srgbClr val="FFFFFF"/>
              </a:solidFill>
              <a:latin typeface="Proxima Nova"/>
              <a:cs typeface="Arial"/>
              <a:sym typeface="Arial"/>
            </a:endParaRPr>
          </a:p>
        </p:txBody>
      </p:sp>
      <p:sp>
        <p:nvSpPr>
          <p:cNvPr id="203" name="object 52">
            <a:extLst>
              <a:ext uri="{FF2B5EF4-FFF2-40B4-BE49-F238E27FC236}">
                <a16:creationId xmlns:a16="http://schemas.microsoft.com/office/drawing/2014/main" id="{22E2E12C-83A1-44DC-B562-1915444C477C}"/>
              </a:ext>
            </a:extLst>
          </p:cNvPr>
          <p:cNvSpPr/>
          <p:nvPr/>
        </p:nvSpPr>
        <p:spPr>
          <a:xfrm>
            <a:off x="3583969" y="5123524"/>
            <a:ext cx="1231392" cy="422186"/>
          </a:xfrm>
          <a:prstGeom prst="rect">
            <a:avLst/>
          </a:prstGeom>
          <a:blipFill>
            <a:blip r:embed="rId10" cstate="print"/>
            <a:stretch>
              <a:fillRect/>
            </a:stretch>
          </a:blipFill>
        </p:spPr>
        <p:txBody>
          <a:bodyPr wrap="square" lIns="0" tIns="0" rIns="0" bIns="0" rtlCol="0"/>
          <a:lstStyle/>
          <a:p>
            <a:pPr>
              <a:buClr>
                <a:srgbClr val="000000"/>
              </a:buClr>
              <a:buFont typeface="Arial"/>
              <a:buNone/>
            </a:pPr>
            <a:endParaRPr sz="1200" kern="0">
              <a:solidFill>
                <a:srgbClr val="FFFFFF"/>
              </a:solidFill>
              <a:latin typeface="Proxima Nova"/>
              <a:cs typeface="Arial"/>
              <a:sym typeface="Arial"/>
            </a:endParaRPr>
          </a:p>
        </p:txBody>
      </p:sp>
      <p:sp>
        <p:nvSpPr>
          <p:cNvPr id="204" name="object 53">
            <a:extLst>
              <a:ext uri="{FF2B5EF4-FFF2-40B4-BE49-F238E27FC236}">
                <a16:creationId xmlns:a16="http://schemas.microsoft.com/office/drawing/2014/main" id="{83D91719-DEE1-4686-8571-B4913B3F1D38}"/>
              </a:ext>
            </a:extLst>
          </p:cNvPr>
          <p:cNvSpPr/>
          <p:nvPr/>
        </p:nvSpPr>
        <p:spPr>
          <a:xfrm>
            <a:off x="3615972" y="5135717"/>
            <a:ext cx="1165860" cy="422186"/>
          </a:xfrm>
          <a:prstGeom prst="rect">
            <a:avLst/>
          </a:prstGeom>
          <a:blipFill>
            <a:blip r:embed="rId11" cstate="print"/>
            <a:stretch>
              <a:fillRect/>
            </a:stretch>
          </a:blipFill>
        </p:spPr>
        <p:txBody>
          <a:bodyPr wrap="square" lIns="0" tIns="0" rIns="0" bIns="0" rtlCol="0"/>
          <a:lstStyle/>
          <a:p>
            <a:pPr>
              <a:buClr>
                <a:srgbClr val="000000"/>
              </a:buClr>
              <a:buFont typeface="Arial"/>
              <a:buNone/>
            </a:pPr>
            <a:endParaRPr sz="1200" kern="0">
              <a:solidFill>
                <a:srgbClr val="FFFFFF"/>
              </a:solidFill>
              <a:latin typeface="Proxima Nova"/>
              <a:cs typeface="Arial"/>
              <a:sym typeface="Arial"/>
            </a:endParaRPr>
          </a:p>
        </p:txBody>
      </p:sp>
      <p:sp>
        <p:nvSpPr>
          <p:cNvPr id="205" name="object 54">
            <a:extLst>
              <a:ext uri="{FF2B5EF4-FFF2-40B4-BE49-F238E27FC236}">
                <a16:creationId xmlns:a16="http://schemas.microsoft.com/office/drawing/2014/main" id="{6642BCF1-E2E0-4CA1-B991-D85452777432}"/>
              </a:ext>
            </a:extLst>
          </p:cNvPr>
          <p:cNvSpPr/>
          <p:nvPr/>
        </p:nvSpPr>
        <p:spPr>
          <a:xfrm>
            <a:off x="3612925" y="5152519"/>
            <a:ext cx="1123315" cy="314325"/>
          </a:xfrm>
          <a:custGeom>
            <a:avLst/>
            <a:gdLst/>
            <a:ahLst/>
            <a:cxnLst/>
            <a:rect l="l" t="t" r="r" b="b"/>
            <a:pathLst>
              <a:path w="1123314" h="314325">
                <a:moveTo>
                  <a:pt x="1070864" y="0"/>
                </a:moveTo>
                <a:lnTo>
                  <a:pt x="52324" y="0"/>
                </a:lnTo>
                <a:lnTo>
                  <a:pt x="31959" y="4103"/>
                </a:lnTo>
                <a:lnTo>
                  <a:pt x="15327" y="15303"/>
                </a:lnTo>
                <a:lnTo>
                  <a:pt x="4112" y="31932"/>
                </a:lnTo>
                <a:lnTo>
                  <a:pt x="0" y="52324"/>
                </a:lnTo>
                <a:lnTo>
                  <a:pt x="0" y="261619"/>
                </a:lnTo>
                <a:lnTo>
                  <a:pt x="4112" y="282011"/>
                </a:lnTo>
                <a:lnTo>
                  <a:pt x="15327" y="298640"/>
                </a:lnTo>
                <a:lnTo>
                  <a:pt x="31959" y="309840"/>
                </a:lnTo>
                <a:lnTo>
                  <a:pt x="52324" y="313944"/>
                </a:lnTo>
                <a:lnTo>
                  <a:pt x="1070864" y="313944"/>
                </a:lnTo>
                <a:lnTo>
                  <a:pt x="1091255" y="309840"/>
                </a:lnTo>
                <a:lnTo>
                  <a:pt x="1107884" y="298640"/>
                </a:lnTo>
                <a:lnTo>
                  <a:pt x="1119084" y="282011"/>
                </a:lnTo>
                <a:lnTo>
                  <a:pt x="1123188" y="261619"/>
                </a:lnTo>
                <a:lnTo>
                  <a:pt x="1123188" y="52324"/>
                </a:lnTo>
                <a:lnTo>
                  <a:pt x="1119084" y="31932"/>
                </a:lnTo>
                <a:lnTo>
                  <a:pt x="1107884" y="15303"/>
                </a:lnTo>
                <a:lnTo>
                  <a:pt x="1091255" y="4103"/>
                </a:lnTo>
                <a:lnTo>
                  <a:pt x="1070864" y="0"/>
                </a:lnTo>
                <a:close/>
              </a:path>
            </a:pathLst>
          </a:custGeom>
          <a:solidFill>
            <a:schemeClr val="tx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200" b="0" i="0" u="none" strike="noStrike" kern="0" cap="none" spc="0" normalizeH="0" baseline="0" noProof="0">
              <a:ln>
                <a:noFill/>
              </a:ln>
              <a:solidFill>
                <a:srgbClr val="FFFFFF"/>
              </a:solidFill>
              <a:effectLst/>
              <a:uLnTx/>
              <a:uFillTx/>
              <a:latin typeface="Proxima Nova"/>
              <a:cs typeface="Arial"/>
              <a:sym typeface="Arial"/>
            </a:endParaRPr>
          </a:p>
        </p:txBody>
      </p:sp>
      <p:sp>
        <p:nvSpPr>
          <p:cNvPr id="206" name="object 55">
            <a:extLst>
              <a:ext uri="{FF2B5EF4-FFF2-40B4-BE49-F238E27FC236}">
                <a16:creationId xmlns:a16="http://schemas.microsoft.com/office/drawing/2014/main" id="{617A72AA-4C6A-4B41-9470-DAC9DF712806}"/>
              </a:ext>
            </a:extLst>
          </p:cNvPr>
          <p:cNvSpPr/>
          <p:nvPr/>
        </p:nvSpPr>
        <p:spPr>
          <a:xfrm>
            <a:off x="3612925" y="5152519"/>
            <a:ext cx="1123315" cy="314325"/>
          </a:xfrm>
          <a:custGeom>
            <a:avLst/>
            <a:gdLst/>
            <a:ahLst/>
            <a:cxnLst/>
            <a:rect l="l" t="t" r="r" b="b"/>
            <a:pathLst>
              <a:path w="1123314" h="314325">
                <a:moveTo>
                  <a:pt x="0" y="52324"/>
                </a:moveTo>
                <a:lnTo>
                  <a:pt x="4112" y="31932"/>
                </a:lnTo>
                <a:lnTo>
                  <a:pt x="15327" y="15303"/>
                </a:lnTo>
                <a:lnTo>
                  <a:pt x="31959" y="4103"/>
                </a:lnTo>
                <a:lnTo>
                  <a:pt x="52324" y="0"/>
                </a:lnTo>
                <a:lnTo>
                  <a:pt x="1070864" y="0"/>
                </a:lnTo>
                <a:lnTo>
                  <a:pt x="1091255" y="4103"/>
                </a:lnTo>
                <a:lnTo>
                  <a:pt x="1107884" y="15303"/>
                </a:lnTo>
                <a:lnTo>
                  <a:pt x="1119084" y="31932"/>
                </a:lnTo>
                <a:lnTo>
                  <a:pt x="1123188" y="52324"/>
                </a:lnTo>
                <a:lnTo>
                  <a:pt x="1123188" y="261619"/>
                </a:lnTo>
                <a:lnTo>
                  <a:pt x="1119084" y="282011"/>
                </a:lnTo>
                <a:lnTo>
                  <a:pt x="1107884" y="298640"/>
                </a:lnTo>
                <a:lnTo>
                  <a:pt x="1091255" y="309840"/>
                </a:lnTo>
                <a:lnTo>
                  <a:pt x="1070864" y="313944"/>
                </a:lnTo>
                <a:lnTo>
                  <a:pt x="52324" y="313944"/>
                </a:lnTo>
                <a:lnTo>
                  <a:pt x="31959" y="309840"/>
                </a:lnTo>
                <a:lnTo>
                  <a:pt x="15327" y="298640"/>
                </a:lnTo>
                <a:lnTo>
                  <a:pt x="4112" y="282011"/>
                </a:lnTo>
                <a:lnTo>
                  <a:pt x="0" y="261619"/>
                </a:lnTo>
                <a:lnTo>
                  <a:pt x="0" y="52324"/>
                </a:lnTo>
                <a:close/>
              </a:path>
            </a:pathLst>
          </a:custGeom>
          <a:ln w="6096">
            <a:solidFill>
              <a:srgbClr val="000000"/>
            </a:solidFill>
          </a:ln>
        </p:spPr>
        <p:txBody>
          <a:bodyPr wrap="square" lIns="0" tIns="0" rIns="0" bIns="0" rtlCol="0"/>
          <a:lstStyle/>
          <a:p>
            <a:pPr>
              <a:buClr>
                <a:srgbClr val="000000"/>
              </a:buClr>
              <a:buFont typeface="Arial"/>
              <a:buNone/>
            </a:pPr>
            <a:endParaRPr sz="1200" kern="0">
              <a:solidFill>
                <a:srgbClr val="FFFFFF"/>
              </a:solidFill>
              <a:latin typeface="Proxima Nova"/>
              <a:cs typeface="Arial"/>
              <a:sym typeface="Arial"/>
            </a:endParaRPr>
          </a:p>
        </p:txBody>
      </p:sp>
      <p:sp>
        <p:nvSpPr>
          <p:cNvPr id="207" name="object 56">
            <a:extLst>
              <a:ext uri="{FF2B5EF4-FFF2-40B4-BE49-F238E27FC236}">
                <a16:creationId xmlns:a16="http://schemas.microsoft.com/office/drawing/2014/main" id="{9102662C-76B7-4EDD-923B-CA56F6A9D4D2}"/>
              </a:ext>
            </a:extLst>
          </p:cNvPr>
          <p:cNvSpPr txBox="1"/>
          <p:nvPr/>
        </p:nvSpPr>
        <p:spPr>
          <a:xfrm>
            <a:off x="3618029" y="5193159"/>
            <a:ext cx="1113155" cy="182101"/>
          </a:xfrm>
          <a:prstGeom prst="rect">
            <a:avLst/>
          </a:prstGeom>
        </p:spPr>
        <p:txBody>
          <a:bodyPr vert="horz" wrap="square" lIns="0" tIns="12700" rIns="0" bIns="0" rtlCol="0">
            <a:spAutoFit/>
          </a:bodyPr>
          <a:lstStyle/>
          <a:p>
            <a:pPr marL="115570">
              <a:spcBef>
                <a:spcPts val="100"/>
              </a:spcBef>
              <a:buClr>
                <a:srgbClr val="000000"/>
              </a:buClr>
              <a:buFont typeface="Arial"/>
              <a:buNone/>
            </a:pPr>
            <a:r>
              <a:rPr sz="1100" b="1" kern="0" spc="-5">
                <a:solidFill>
                  <a:srgbClr val="FFFFFF"/>
                </a:solidFill>
                <a:latin typeface="Proxima Nova"/>
                <a:cs typeface="Arial"/>
                <a:sym typeface="Arial"/>
              </a:rPr>
              <a:t>Receivables</a:t>
            </a:r>
            <a:endParaRPr sz="1100" kern="0">
              <a:solidFill>
                <a:srgbClr val="FFFFFF"/>
              </a:solidFill>
              <a:latin typeface="Proxima Nova"/>
              <a:cs typeface="Arial"/>
              <a:sym typeface="Arial"/>
            </a:endParaRPr>
          </a:p>
        </p:txBody>
      </p:sp>
      <p:sp>
        <p:nvSpPr>
          <p:cNvPr id="208" name="object 57">
            <a:extLst>
              <a:ext uri="{FF2B5EF4-FFF2-40B4-BE49-F238E27FC236}">
                <a16:creationId xmlns:a16="http://schemas.microsoft.com/office/drawing/2014/main" id="{525D6712-8B05-4870-90CA-A80A688672FA}"/>
              </a:ext>
            </a:extLst>
          </p:cNvPr>
          <p:cNvSpPr/>
          <p:nvPr/>
        </p:nvSpPr>
        <p:spPr>
          <a:xfrm>
            <a:off x="5011957" y="5123524"/>
            <a:ext cx="1231391" cy="422186"/>
          </a:xfrm>
          <a:prstGeom prst="rect">
            <a:avLst/>
          </a:prstGeom>
          <a:blipFill>
            <a:blip r:embed="rId10" cstate="print"/>
            <a:stretch>
              <a:fillRect/>
            </a:stretch>
          </a:blipFill>
        </p:spPr>
        <p:txBody>
          <a:bodyPr wrap="square" lIns="0" tIns="0" rIns="0" bIns="0" rtlCol="0"/>
          <a:lstStyle/>
          <a:p>
            <a:pPr>
              <a:buClr>
                <a:srgbClr val="000000"/>
              </a:buClr>
              <a:buFont typeface="Arial"/>
              <a:buNone/>
            </a:pPr>
            <a:endParaRPr sz="1200" kern="0">
              <a:solidFill>
                <a:srgbClr val="FFFFFF"/>
              </a:solidFill>
              <a:latin typeface="Proxima Nova"/>
              <a:cs typeface="Arial"/>
              <a:sym typeface="Arial"/>
            </a:endParaRPr>
          </a:p>
        </p:txBody>
      </p:sp>
      <p:sp>
        <p:nvSpPr>
          <p:cNvPr id="209" name="object 58">
            <a:extLst>
              <a:ext uri="{FF2B5EF4-FFF2-40B4-BE49-F238E27FC236}">
                <a16:creationId xmlns:a16="http://schemas.microsoft.com/office/drawing/2014/main" id="{B8EE61C1-5EBA-49E5-BD35-294A5DF0454E}"/>
              </a:ext>
            </a:extLst>
          </p:cNvPr>
          <p:cNvSpPr/>
          <p:nvPr/>
        </p:nvSpPr>
        <p:spPr>
          <a:xfrm>
            <a:off x="5155213" y="5135717"/>
            <a:ext cx="944892" cy="422186"/>
          </a:xfrm>
          <a:prstGeom prst="rect">
            <a:avLst/>
          </a:prstGeom>
          <a:blipFill>
            <a:blip r:embed="rId12" cstate="print"/>
            <a:stretch>
              <a:fillRect/>
            </a:stretch>
          </a:blipFill>
        </p:spPr>
        <p:txBody>
          <a:bodyPr wrap="square" lIns="0" tIns="0" rIns="0" bIns="0" rtlCol="0"/>
          <a:lstStyle/>
          <a:p>
            <a:pPr>
              <a:buClr>
                <a:srgbClr val="000000"/>
              </a:buClr>
              <a:buFont typeface="Arial"/>
              <a:buNone/>
            </a:pPr>
            <a:endParaRPr sz="1200" kern="0">
              <a:solidFill>
                <a:srgbClr val="FFFFFF"/>
              </a:solidFill>
              <a:latin typeface="Proxima Nova"/>
              <a:cs typeface="Arial"/>
              <a:sym typeface="Arial"/>
            </a:endParaRPr>
          </a:p>
        </p:txBody>
      </p:sp>
      <p:sp>
        <p:nvSpPr>
          <p:cNvPr id="210" name="object 59">
            <a:extLst>
              <a:ext uri="{FF2B5EF4-FFF2-40B4-BE49-F238E27FC236}">
                <a16:creationId xmlns:a16="http://schemas.microsoft.com/office/drawing/2014/main" id="{03A34FC7-140B-41AB-9FC0-132BC7654A1F}"/>
              </a:ext>
            </a:extLst>
          </p:cNvPr>
          <p:cNvSpPr/>
          <p:nvPr/>
        </p:nvSpPr>
        <p:spPr>
          <a:xfrm>
            <a:off x="5040913" y="5152519"/>
            <a:ext cx="1123315" cy="314325"/>
          </a:xfrm>
          <a:custGeom>
            <a:avLst/>
            <a:gdLst/>
            <a:ahLst/>
            <a:cxnLst/>
            <a:rect l="l" t="t" r="r" b="b"/>
            <a:pathLst>
              <a:path w="1123314" h="314325">
                <a:moveTo>
                  <a:pt x="1070863" y="0"/>
                </a:moveTo>
                <a:lnTo>
                  <a:pt x="52323" y="0"/>
                </a:lnTo>
                <a:lnTo>
                  <a:pt x="31932" y="4103"/>
                </a:lnTo>
                <a:lnTo>
                  <a:pt x="15303" y="15303"/>
                </a:lnTo>
                <a:lnTo>
                  <a:pt x="4103" y="31932"/>
                </a:lnTo>
                <a:lnTo>
                  <a:pt x="0" y="52324"/>
                </a:lnTo>
                <a:lnTo>
                  <a:pt x="0" y="261619"/>
                </a:lnTo>
                <a:lnTo>
                  <a:pt x="4103" y="282011"/>
                </a:lnTo>
                <a:lnTo>
                  <a:pt x="15303" y="298640"/>
                </a:lnTo>
                <a:lnTo>
                  <a:pt x="31932" y="309840"/>
                </a:lnTo>
                <a:lnTo>
                  <a:pt x="52323" y="313944"/>
                </a:lnTo>
                <a:lnTo>
                  <a:pt x="1070863" y="313944"/>
                </a:lnTo>
                <a:lnTo>
                  <a:pt x="1091255" y="309840"/>
                </a:lnTo>
                <a:lnTo>
                  <a:pt x="1107884" y="298640"/>
                </a:lnTo>
                <a:lnTo>
                  <a:pt x="1119084" y="282011"/>
                </a:lnTo>
                <a:lnTo>
                  <a:pt x="1123187" y="261619"/>
                </a:lnTo>
                <a:lnTo>
                  <a:pt x="1123187" y="52324"/>
                </a:lnTo>
                <a:lnTo>
                  <a:pt x="1119084" y="31932"/>
                </a:lnTo>
                <a:lnTo>
                  <a:pt x="1107884" y="15303"/>
                </a:lnTo>
                <a:lnTo>
                  <a:pt x="1091255" y="4103"/>
                </a:lnTo>
                <a:lnTo>
                  <a:pt x="1070863" y="0"/>
                </a:lnTo>
                <a:close/>
              </a:path>
            </a:pathLst>
          </a:custGeom>
          <a:solidFill>
            <a:schemeClr val="tx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200" b="0" i="0" u="none" strike="noStrike" kern="0" cap="none" spc="0" normalizeH="0" baseline="0" noProof="0">
              <a:ln>
                <a:noFill/>
              </a:ln>
              <a:solidFill>
                <a:srgbClr val="FFFFFF"/>
              </a:solidFill>
              <a:effectLst/>
              <a:uLnTx/>
              <a:uFillTx/>
              <a:latin typeface="Proxima Nova"/>
              <a:cs typeface="Arial"/>
              <a:sym typeface="Arial"/>
            </a:endParaRPr>
          </a:p>
        </p:txBody>
      </p:sp>
      <p:sp>
        <p:nvSpPr>
          <p:cNvPr id="211" name="object 60">
            <a:extLst>
              <a:ext uri="{FF2B5EF4-FFF2-40B4-BE49-F238E27FC236}">
                <a16:creationId xmlns:a16="http://schemas.microsoft.com/office/drawing/2014/main" id="{B20315DA-A7A2-439A-9A71-54B557ABD3A0}"/>
              </a:ext>
            </a:extLst>
          </p:cNvPr>
          <p:cNvSpPr/>
          <p:nvPr/>
        </p:nvSpPr>
        <p:spPr>
          <a:xfrm>
            <a:off x="5040913" y="5152519"/>
            <a:ext cx="1123315" cy="314325"/>
          </a:xfrm>
          <a:custGeom>
            <a:avLst/>
            <a:gdLst/>
            <a:ahLst/>
            <a:cxnLst/>
            <a:rect l="l" t="t" r="r" b="b"/>
            <a:pathLst>
              <a:path w="1123314" h="314325">
                <a:moveTo>
                  <a:pt x="0" y="52324"/>
                </a:moveTo>
                <a:lnTo>
                  <a:pt x="4103" y="31932"/>
                </a:lnTo>
                <a:lnTo>
                  <a:pt x="15303" y="15303"/>
                </a:lnTo>
                <a:lnTo>
                  <a:pt x="31932" y="4103"/>
                </a:lnTo>
                <a:lnTo>
                  <a:pt x="52323" y="0"/>
                </a:lnTo>
                <a:lnTo>
                  <a:pt x="1070863" y="0"/>
                </a:lnTo>
                <a:lnTo>
                  <a:pt x="1091255" y="4103"/>
                </a:lnTo>
                <a:lnTo>
                  <a:pt x="1107884" y="15303"/>
                </a:lnTo>
                <a:lnTo>
                  <a:pt x="1119084" y="31932"/>
                </a:lnTo>
                <a:lnTo>
                  <a:pt x="1123187" y="52324"/>
                </a:lnTo>
                <a:lnTo>
                  <a:pt x="1123187" y="261619"/>
                </a:lnTo>
                <a:lnTo>
                  <a:pt x="1119084" y="282011"/>
                </a:lnTo>
                <a:lnTo>
                  <a:pt x="1107884" y="298640"/>
                </a:lnTo>
                <a:lnTo>
                  <a:pt x="1091255" y="309840"/>
                </a:lnTo>
                <a:lnTo>
                  <a:pt x="1070863" y="313944"/>
                </a:lnTo>
                <a:lnTo>
                  <a:pt x="52323" y="313944"/>
                </a:lnTo>
                <a:lnTo>
                  <a:pt x="31932" y="309840"/>
                </a:lnTo>
                <a:lnTo>
                  <a:pt x="15303" y="298640"/>
                </a:lnTo>
                <a:lnTo>
                  <a:pt x="4103" y="282011"/>
                </a:lnTo>
                <a:lnTo>
                  <a:pt x="0" y="261619"/>
                </a:lnTo>
                <a:lnTo>
                  <a:pt x="0" y="52324"/>
                </a:lnTo>
                <a:close/>
              </a:path>
            </a:pathLst>
          </a:custGeom>
          <a:ln w="6096">
            <a:solidFill>
              <a:srgbClr val="000000"/>
            </a:solidFill>
          </a:ln>
        </p:spPr>
        <p:txBody>
          <a:bodyPr wrap="square" lIns="0" tIns="0" rIns="0" bIns="0" rtlCol="0"/>
          <a:lstStyle/>
          <a:p>
            <a:pPr>
              <a:buClr>
                <a:srgbClr val="000000"/>
              </a:buClr>
              <a:buFont typeface="Arial"/>
              <a:buNone/>
            </a:pPr>
            <a:endParaRPr sz="1200" kern="0">
              <a:solidFill>
                <a:srgbClr val="FFFFFF"/>
              </a:solidFill>
              <a:latin typeface="Proxima Nova"/>
              <a:cs typeface="Arial"/>
              <a:sym typeface="Arial"/>
            </a:endParaRPr>
          </a:p>
        </p:txBody>
      </p:sp>
      <p:sp>
        <p:nvSpPr>
          <p:cNvPr id="212" name="object 61">
            <a:extLst>
              <a:ext uri="{FF2B5EF4-FFF2-40B4-BE49-F238E27FC236}">
                <a16:creationId xmlns:a16="http://schemas.microsoft.com/office/drawing/2014/main" id="{1552DCDC-B019-4875-9672-9466AC16879A}"/>
              </a:ext>
            </a:extLst>
          </p:cNvPr>
          <p:cNvSpPr txBox="1"/>
          <p:nvPr/>
        </p:nvSpPr>
        <p:spPr>
          <a:xfrm>
            <a:off x="5046012" y="5193159"/>
            <a:ext cx="1113155" cy="182101"/>
          </a:xfrm>
          <a:prstGeom prst="rect">
            <a:avLst/>
          </a:prstGeom>
        </p:spPr>
        <p:txBody>
          <a:bodyPr vert="horz" wrap="square" lIns="0" tIns="12700" rIns="0" bIns="0" rtlCol="0">
            <a:spAutoFit/>
          </a:bodyPr>
          <a:lstStyle/>
          <a:p>
            <a:pPr marL="226695">
              <a:spcBef>
                <a:spcPts val="100"/>
              </a:spcBef>
              <a:buClr>
                <a:srgbClr val="000000"/>
              </a:buClr>
              <a:buFont typeface="Arial"/>
              <a:buNone/>
            </a:pPr>
            <a:r>
              <a:rPr sz="1100" b="1" kern="0" spc="-5">
                <a:solidFill>
                  <a:srgbClr val="FFFFFF"/>
                </a:solidFill>
                <a:latin typeface="Proxima Nova"/>
                <a:cs typeface="Arial"/>
                <a:sym typeface="Arial"/>
              </a:rPr>
              <a:t>Payables</a:t>
            </a:r>
            <a:endParaRPr sz="1100" kern="0">
              <a:solidFill>
                <a:srgbClr val="FFFFFF"/>
              </a:solidFill>
              <a:latin typeface="Proxima Nova"/>
              <a:cs typeface="Arial"/>
              <a:sym typeface="Arial"/>
            </a:endParaRPr>
          </a:p>
        </p:txBody>
      </p:sp>
      <p:sp>
        <p:nvSpPr>
          <p:cNvPr id="213" name="object 62">
            <a:extLst>
              <a:ext uri="{FF2B5EF4-FFF2-40B4-BE49-F238E27FC236}">
                <a16:creationId xmlns:a16="http://schemas.microsoft.com/office/drawing/2014/main" id="{BFFFA74E-8C6C-42A5-9F6D-1302F1483779}"/>
              </a:ext>
            </a:extLst>
          </p:cNvPr>
          <p:cNvSpPr/>
          <p:nvPr/>
        </p:nvSpPr>
        <p:spPr>
          <a:xfrm>
            <a:off x="6438420" y="5123524"/>
            <a:ext cx="1231391" cy="422186"/>
          </a:xfrm>
          <a:prstGeom prst="rect">
            <a:avLst/>
          </a:prstGeom>
          <a:blipFill>
            <a:blip r:embed="rId10" cstate="print"/>
            <a:stretch>
              <a:fillRect/>
            </a:stretch>
          </a:blipFill>
        </p:spPr>
        <p:txBody>
          <a:bodyPr wrap="square" lIns="0" tIns="0" rIns="0" bIns="0" rtlCol="0"/>
          <a:lstStyle/>
          <a:p>
            <a:pPr>
              <a:buClr>
                <a:srgbClr val="000000"/>
              </a:buClr>
              <a:buFont typeface="Arial"/>
              <a:buNone/>
            </a:pPr>
            <a:endParaRPr sz="1200" kern="0">
              <a:solidFill>
                <a:srgbClr val="FFFFFF"/>
              </a:solidFill>
              <a:latin typeface="Proxima Nova"/>
              <a:cs typeface="Arial"/>
              <a:sym typeface="Arial"/>
            </a:endParaRPr>
          </a:p>
        </p:txBody>
      </p:sp>
      <p:sp>
        <p:nvSpPr>
          <p:cNvPr id="214" name="object 63">
            <a:extLst>
              <a:ext uri="{FF2B5EF4-FFF2-40B4-BE49-F238E27FC236}">
                <a16:creationId xmlns:a16="http://schemas.microsoft.com/office/drawing/2014/main" id="{D5CEC32A-E5EB-4EC3-B870-8CBFB8DB09B0}"/>
              </a:ext>
            </a:extLst>
          </p:cNvPr>
          <p:cNvSpPr/>
          <p:nvPr/>
        </p:nvSpPr>
        <p:spPr>
          <a:xfrm>
            <a:off x="6657876" y="5135717"/>
            <a:ext cx="790956" cy="422186"/>
          </a:xfrm>
          <a:prstGeom prst="rect">
            <a:avLst/>
          </a:prstGeom>
          <a:blipFill>
            <a:blip r:embed="rId13" cstate="print"/>
            <a:stretch>
              <a:fillRect/>
            </a:stretch>
          </a:blipFill>
        </p:spPr>
        <p:txBody>
          <a:bodyPr wrap="square" lIns="0" tIns="0" rIns="0" bIns="0" rtlCol="0"/>
          <a:lstStyle/>
          <a:p>
            <a:pPr>
              <a:buClr>
                <a:srgbClr val="000000"/>
              </a:buClr>
              <a:buFont typeface="Arial"/>
              <a:buNone/>
            </a:pPr>
            <a:endParaRPr sz="1200" kern="0">
              <a:solidFill>
                <a:srgbClr val="FFFFFF"/>
              </a:solidFill>
              <a:latin typeface="Proxima Nova"/>
              <a:cs typeface="Arial"/>
              <a:sym typeface="Arial"/>
            </a:endParaRPr>
          </a:p>
        </p:txBody>
      </p:sp>
      <p:sp>
        <p:nvSpPr>
          <p:cNvPr id="215" name="object 64">
            <a:extLst>
              <a:ext uri="{FF2B5EF4-FFF2-40B4-BE49-F238E27FC236}">
                <a16:creationId xmlns:a16="http://schemas.microsoft.com/office/drawing/2014/main" id="{B6D0DABB-6772-4CAB-9DFF-3466457CE4CE}"/>
              </a:ext>
            </a:extLst>
          </p:cNvPr>
          <p:cNvSpPr/>
          <p:nvPr/>
        </p:nvSpPr>
        <p:spPr>
          <a:xfrm>
            <a:off x="6467376" y="5152519"/>
            <a:ext cx="1123315" cy="314325"/>
          </a:xfrm>
          <a:custGeom>
            <a:avLst/>
            <a:gdLst/>
            <a:ahLst/>
            <a:cxnLst/>
            <a:rect l="l" t="t" r="r" b="b"/>
            <a:pathLst>
              <a:path w="1123314" h="314325">
                <a:moveTo>
                  <a:pt x="1070864" y="0"/>
                </a:moveTo>
                <a:lnTo>
                  <a:pt x="52324" y="0"/>
                </a:lnTo>
                <a:lnTo>
                  <a:pt x="31932" y="4103"/>
                </a:lnTo>
                <a:lnTo>
                  <a:pt x="15303" y="15303"/>
                </a:lnTo>
                <a:lnTo>
                  <a:pt x="4103" y="31932"/>
                </a:lnTo>
                <a:lnTo>
                  <a:pt x="0" y="52324"/>
                </a:lnTo>
                <a:lnTo>
                  <a:pt x="0" y="261619"/>
                </a:lnTo>
                <a:lnTo>
                  <a:pt x="4103" y="282011"/>
                </a:lnTo>
                <a:lnTo>
                  <a:pt x="15303" y="298640"/>
                </a:lnTo>
                <a:lnTo>
                  <a:pt x="31932" y="309840"/>
                </a:lnTo>
                <a:lnTo>
                  <a:pt x="52324" y="313944"/>
                </a:lnTo>
                <a:lnTo>
                  <a:pt x="1070864" y="313944"/>
                </a:lnTo>
                <a:lnTo>
                  <a:pt x="1091255" y="309840"/>
                </a:lnTo>
                <a:lnTo>
                  <a:pt x="1107884" y="298640"/>
                </a:lnTo>
                <a:lnTo>
                  <a:pt x="1119084" y="282011"/>
                </a:lnTo>
                <a:lnTo>
                  <a:pt x="1123188" y="261619"/>
                </a:lnTo>
                <a:lnTo>
                  <a:pt x="1123188" y="52324"/>
                </a:lnTo>
                <a:lnTo>
                  <a:pt x="1119084" y="31932"/>
                </a:lnTo>
                <a:lnTo>
                  <a:pt x="1107884" y="15303"/>
                </a:lnTo>
                <a:lnTo>
                  <a:pt x="1091255" y="4103"/>
                </a:lnTo>
                <a:lnTo>
                  <a:pt x="1070864" y="0"/>
                </a:lnTo>
                <a:close/>
              </a:path>
            </a:pathLst>
          </a:custGeom>
          <a:solidFill>
            <a:srgbClr val="CCEBFF"/>
          </a:solidFill>
        </p:spPr>
        <p:txBody>
          <a:bodyPr wrap="square" lIns="0" tIns="0" rIns="0" bIns="0" rtlCol="0"/>
          <a:lstStyle/>
          <a:p>
            <a:pPr>
              <a:buClr>
                <a:srgbClr val="000000"/>
              </a:buClr>
              <a:buFont typeface="Arial"/>
              <a:buNone/>
            </a:pPr>
            <a:endParaRPr sz="1200" kern="0">
              <a:solidFill>
                <a:srgbClr val="FFFFFF"/>
              </a:solidFill>
              <a:latin typeface="Proxima Nova"/>
              <a:cs typeface="Arial"/>
              <a:sym typeface="Arial"/>
            </a:endParaRPr>
          </a:p>
        </p:txBody>
      </p:sp>
      <p:sp>
        <p:nvSpPr>
          <p:cNvPr id="216" name="object 65">
            <a:extLst>
              <a:ext uri="{FF2B5EF4-FFF2-40B4-BE49-F238E27FC236}">
                <a16:creationId xmlns:a16="http://schemas.microsoft.com/office/drawing/2014/main" id="{020FB2C2-1877-40F8-BFF5-BC1EE93C9BDD}"/>
              </a:ext>
            </a:extLst>
          </p:cNvPr>
          <p:cNvSpPr/>
          <p:nvPr/>
        </p:nvSpPr>
        <p:spPr>
          <a:xfrm>
            <a:off x="6467376" y="5152519"/>
            <a:ext cx="1123315" cy="314325"/>
          </a:xfrm>
          <a:custGeom>
            <a:avLst/>
            <a:gdLst/>
            <a:ahLst/>
            <a:cxnLst/>
            <a:rect l="l" t="t" r="r" b="b"/>
            <a:pathLst>
              <a:path w="1123314" h="314325">
                <a:moveTo>
                  <a:pt x="0" y="52324"/>
                </a:moveTo>
                <a:lnTo>
                  <a:pt x="4103" y="31932"/>
                </a:lnTo>
                <a:lnTo>
                  <a:pt x="15303" y="15303"/>
                </a:lnTo>
                <a:lnTo>
                  <a:pt x="31932" y="4103"/>
                </a:lnTo>
                <a:lnTo>
                  <a:pt x="52324" y="0"/>
                </a:lnTo>
                <a:lnTo>
                  <a:pt x="1070864" y="0"/>
                </a:lnTo>
                <a:lnTo>
                  <a:pt x="1091255" y="4103"/>
                </a:lnTo>
                <a:lnTo>
                  <a:pt x="1107884" y="15303"/>
                </a:lnTo>
                <a:lnTo>
                  <a:pt x="1119084" y="31932"/>
                </a:lnTo>
                <a:lnTo>
                  <a:pt x="1123188" y="52324"/>
                </a:lnTo>
                <a:lnTo>
                  <a:pt x="1123188" y="261619"/>
                </a:lnTo>
                <a:lnTo>
                  <a:pt x="1119084" y="282011"/>
                </a:lnTo>
                <a:lnTo>
                  <a:pt x="1107884" y="298640"/>
                </a:lnTo>
                <a:lnTo>
                  <a:pt x="1091255" y="309840"/>
                </a:lnTo>
                <a:lnTo>
                  <a:pt x="1070864" y="313944"/>
                </a:lnTo>
                <a:lnTo>
                  <a:pt x="52324" y="313944"/>
                </a:lnTo>
                <a:lnTo>
                  <a:pt x="31932" y="309840"/>
                </a:lnTo>
                <a:lnTo>
                  <a:pt x="15303" y="298640"/>
                </a:lnTo>
                <a:lnTo>
                  <a:pt x="4103" y="282011"/>
                </a:lnTo>
                <a:lnTo>
                  <a:pt x="0" y="261619"/>
                </a:lnTo>
                <a:lnTo>
                  <a:pt x="0" y="52324"/>
                </a:lnTo>
                <a:close/>
              </a:path>
            </a:pathLst>
          </a:custGeom>
          <a:solidFill>
            <a:srgbClr val="DA291C"/>
          </a:solidFill>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200" b="0" i="0" u="none" strike="sngStrike" kern="0" cap="none" spc="0" normalizeH="0" baseline="0" noProof="0">
              <a:ln>
                <a:noFill/>
              </a:ln>
              <a:solidFill>
                <a:schemeClr val="bg1"/>
              </a:solidFill>
              <a:effectLst/>
              <a:uLnTx/>
              <a:uFillTx/>
              <a:latin typeface="Proxima Nova"/>
              <a:cs typeface="Arial"/>
              <a:sym typeface="Arial"/>
            </a:endParaRPr>
          </a:p>
        </p:txBody>
      </p:sp>
      <p:sp>
        <p:nvSpPr>
          <p:cNvPr id="217" name="object 66">
            <a:extLst>
              <a:ext uri="{FF2B5EF4-FFF2-40B4-BE49-F238E27FC236}">
                <a16:creationId xmlns:a16="http://schemas.microsoft.com/office/drawing/2014/main" id="{8EFDD760-597B-4FB5-9B01-F80E295EE924}"/>
              </a:ext>
            </a:extLst>
          </p:cNvPr>
          <p:cNvSpPr txBox="1"/>
          <p:nvPr/>
        </p:nvSpPr>
        <p:spPr>
          <a:xfrm>
            <a:off x="6472477" y="5193159"/>
            <a:ext cx="1113155" cy="182101"/>
          </a:xfrm>
          <a:prstGeom prst="rect">
            <a:avLst/>
          </a:prstGeom>
        </p:spPr>
        <p:txBody>
          <a:bodyPr vert="horz" wrap="square" lIns="0" tIns="12700" rIns="0" bIns="0" rtlCol="0">
            <a:spAutoFit/>
          </a:bodyPr>
          <a:lstStyle/>
          <a:p>
            <a:pPr marL="303530">
              <a:spcBef>
                <a:spcPts val="100"/>
              </a:spcBef>
              <a:buClr>
                <a:srgbClr val="000000"/>
              </a:buClr>
              <a:buFont typeface="Arial"/>
              <a:buNone/>
            </a:pPr>
            <a:r>
              <a:rPr sz="1100" b="1" strike="sngStrike" kern="0" spc="-5">
                <a:solidFill>
                  <a:srgbClr val="FFFFFF"/>
                </a:solidFill>
                <a:latin typeface="Proxima Nova"/>
                <a:cs typeface="Arial"/>
                <a:sym typeface="Arial"/>
              </a:rPr>
              <a:t>Payroll</a:t>
            </a:r>
            <a:endParaRPr sz="1100" strike="sngStrike" kern="0">
              <a:solidFill>
                <a:srgbClr val="FFFFFF"/>
              </a:solidFill>
              <a:latin typeface="Proxima Nova"/>
              <a:cs typeface="Arial"/>
              <a:sym typeface="Arial"/>
            </a:endParaRPr>
          </a:p>
        </p:txBody>
      </p:sp>
      <p:sp>
        <p:nvSpPr>
          <p:cNvPr id="218" name="object 67">
            <a:extLst>
              <a:ext uri="{FF2B5EF4-FFF2-40B4-BE49-F238E27FC236}">
                <a16:creationId xmlns:a16="http://schemas.microsoft.com/office/drawing/2014/main" id="{0BF4790E-4660-4FC2-9BFB-AC506D7C2944}"/>
              </a:ext>
            </a:extLst>
          </p:cNvPr>
          <p:cNvSpPr/>
          <p:nvPr/>
        </p:nvSpPr>
        <p:spPr>
          <a:xfrm>
            <a:off x="3668649" y="4161558"/>
            <a:ext cx="3639820" cy="754318"/>
          </a:xfrm>
          <a:custGeom>
            <a:avLst/>
            <a:gdLst/>
            <a:ahLst/>
            <a:cxnLst/>
            <a:rect l="l" t="t" r="r" b="b"/>
            <a:pathLst>
              <a:path w="3639820" h="571500">
                <a:moveTo>
                  <a:pt x="3639311" y="285749"/>
                </a:moveTo>
                <a:lnTo>
                  <a:pt x="0" y="285749"/>
                </a:lnTo>
                <a:lnTo>
                  <a:pt x="1819655" y="571499"/>
                </a:lnTo>
                <a:lnTo>
                  <a:pt x="3639311" y="285749"/>
                </a:lnTo>
                <a:close/>
              </a:path>
              <a:path w="3639820" h="571500">
                <a:moveTo>
                  <a:pt x="2729484" y="0"/>
                </a:moveTo>
                <a:lnTo>
                  <a:pt x="909827" y="0"/>
                </a:lnTo>
                <a:lnTo>
                  <a:pt x="909827" y="285749"/>
                </a:lnTo>
                <a:lnTo>
                  <a:pt x="2729484" y="285749"/>
                </a:lnTo>
                <a:lnTo>
                  <a:pt x="2729484" y="0"/>
                </a:lnTo>
                <a:close/>
              </a:path>
            </a:pathLst>
          </a:custGeom>
          <a:solidFill>
            <a:srgbClr val="A6A6A6"/>
          </a:solidFill>
        </p:spPr>
        <p:txBody>
          <a:bodyPr wrap="square" lIns="0" tIns="0" rIns="0" bIns="0" rtlCol="0"/>
          <a:lstStyle/>
          <a:p>
            <a:pPr>
              <a:buClr>
                <a:srgbClr val="000000"/>
              </a:buClr>
              <a:buFont typeface="Arial"/>
              <a:buNone/>
            </a:pPr>
            <a:endParaRPr sz="1200" kern="0">
              <a:solidFill>
                <a:srgbClr val="FFFFFF"/>
              </a:solidFill>
              <a:latin typeface="Proxima Nova"/>
              <a:cs typeface="Arial"/>
              <a:sym typeface="Arial"/>
            </a:endParaRPr>
          </a:p>
        </p:txBody>
      </p:sp>
      <p:sp>
        <p:nvSpPr>
          <p:cNvPr id="219" name="object 68">
            <a:extLst>
              <a:ext uri="{FF2B5EF4-FFF2-40B4-BE49-F238E27FC236}">
                <a16:creationId xmlns:a16="http://schemas.microsoft.com/office/drawing/2014/main" id="{EEB0C75A-265C-4CE8-ADB2-CBF6DAC96141}"/>
              </a:ext>
            </a:extLst>
          </p:cNvPr>
          <p:cNvSpPr/>
          <p:nvPr/>
        </p:nvSpPr>
        <p:spPr>
          <a:xfrm>
            <a:off x="3668649" y="4161558"/>
            <a:ext cx="3639820" cy="754318"/>
          </a:xfrm>
          <a:custGeom>
            <a:avLst/>
            <a:gdLst/>
            <a:ahLst/>
            <a:cxnLst/>
            <a:rect l="l" t="t" r="r" b="b"/>
            <a:pathLst>
              <a:path w="3639820" h="571500">
                <a:moveTo>
                  <a:pt x="0" y="285749"/>
                </a:moveTo>
                <a:lnTo>
                  <a:pt x="909828" y="285749"/>
                </a:lnTo>
                <a:lnTo>
                  <a:pt x="909828" y="0"/>
                </a:lnTo>
                <a:lnTo>
                  <a:pt x="2729484" y="0"/>
                </a:lnTo>
                <a:lnTo>
                  <a:pt x="2729484" y="285749"/>
                </a:lnTo>
                <a:lnTo>
                  <a:pt x="3639312" y="285749"/>
                </a:lnTo>
                <a:lnTo>
                  <a:pt x="1819655" y="571499"/>
                </a:lnTo>
                <a:lnTo>
                  <a:pt x="0" y="285749"/>
                </a:lnTo>
                <a:close/>
              </a:path>
            </a:pathLst>
          </a:custGeom>
          <a:ln w="12192">
            <a:solidFill>
              <a:srgbClr val="BB9900"/>
            </a:solidFill>
          </a:ln>
        </p:spPr>
        <p:txBody>
          <a:bodyPr wrap="square" lIns="0" tIns="0" rIns="0" bIns="0" rtlCol="0"/>
          <a:lstStyle/>
          <a:p>
            <a:pPr>
              <a:buClr>
                <a:srgbClr val="000000"/>
              </a:buClr>
              <a:buFont typeface="Arial"/>
              <a:buNone/>
            </a:pPr>
            <a:endParaRPr sz="1200" kern="0">
              <a:solidFill>
                <a:srgbClr val="FFFFFF"/>
              </a:solidFill>
              <a:latin typeface="Proxima Nova"/>
              <a:cs typeface="Arial"/>
              <a:sym typeface="Arial"/>
            </a:endParaRPr>
          </a:p>
        </p:txBody>
      </p:sp>
      <p:sp>
        <p:nvSpPr>
          <p:cNvPr id="220" name="object 70">
            <a:extLst>
              <a:ext uri="{FF2B5EF4-FFF2-40B4-BE49-F238E27FC236}">
                <a16:creationId xmlns:a16="http://schemas.microsoft.com/office/drawing/2014/main" id="{C7D32E30-D3A7-413C-BFDA-6FCDA93EC7DB}"/>
              </a:ext>
            </a:extLst>
          </p:cNvPr>
          <p:cNvSpPr/>
          <p:nvPr/>
        </p:nvSpPr>
        <p:spPr>
          <a:xfrm>
            <a:off x="6166738" y="1711152"/>
            <a:ext cx="1969581" cy="1512570"/>
          </a:xfrm>
          <a:custGeom>
            <a:avLst/>
            <a:gdLst/>
            <a:ahLst/>
            <a:cxnLst/>
            <a:rect l="l" t="t" r="r" b="b"/>
            <a:pathLst>
              <a:path w="2693670" h="1512570">
                <a:moveTo>
                  <a:pt x="2693289" y="1499489"/>
                </a:moveTo>
                <a:lnTo>
                  <a:pt x="2591689" y="1499489"/>
                </a:lnTo>
                <a:lnTo>
                  <a:pt x="2591689" y="1512189"/>
                </a:lnTo>
                <a:lnTo>
                  <a:pt x="2693289" y="1512189"/>
                </a:lnTo>
                <a:lnTo>
                  <a:pt x="2693289" y="1499489"/>
                </a:lnTo>
                <a:close/>
              </a:path>
              <a:path w="2693670" h="1512570">
                <a:moveTo>
                  <a:pt x="2553589" y="1499489"/>
                </a:moveTo>
                <a:lnTo>
                  <a:pt x="2451989" y="1499489"/>
                </a:lnTo>
                <a:lnTo>
                  <a:pt x="2451989" y="1512189"/>
                </a:lnTo>
                <a:lnTo>
                  <a:pt x="2553589" y="1512189"/>
                </a:lnTo>
                <a:lnTo>
                  <a:pt x="2553589" y="1499489"/>
                </a:lnTo>
                <a:close/>
              </a:path>
              <a:path w="2693670" h="1512570">
                <a:moveTo>
                  <a:pt x="2413889" y="1499489"/>
                </a:moveTo>
                <a:lnTo>
                  <a:pt x="2312289" y="1499489"/>
                </a:lnTo>
                <a:lnTo>
                  <a:pt x="2312289" y="1512189"/>
                </a:lnTo>
                <a:lnTo>
                  <a:pt x="2413889" y="1512189"/>
                </a:lnTo>
                <a:lnTo>
                  <a:pt x="2413889" y="1499489"/>
                </a:lnTo>
                <a:close/>
              </a:path>
              <a:path w="2693670" h="1512570">
                <a:moveTo>
                  <a:pt x="2274189" y="1499489"/>
                </a:moveTo>
                <a:lnTo>
                  <a:pt x="2172589" y="1499489"/>
                </a:lnTo>
                <a:lnTo>
                  <a:pt x="2172589" y="1512189"/>
                </a:lnTo>
                <a:lnTo>
                  <a:pt x="2274189" y="1512189"/>
                </a:lnTo>
                <a:lnTo>
                  <a:pt x="2274189" y="1499489"/>
                </a:lnTo>
                <a:close/>
              </a:path>
              <a:path w="2693670" h="1512570">
                <a:moveTo>
                  <a:pt x="2134489" y="1499489"/>
                </a:moveTo>
                <a:lnTo>
                  <a:pt x="2032889" y="1499489"/>
                </a:lnTo>
                <a:lnTo>
                  <a:pt x="2032889" y="1512189"/>
                </a:lnTo>
                <a:lnTo>
                  <a:pt x="2134489" y="1512189"/>
                </a:lnTo>
                <a:lnTo>
                  <a:pt x="2134489" y="1499489"/>
                </a:lnTo>
                <a:close/>
              </a:path>
              <a:path w="2693670" h="1512570">
                <a:moveTo>
                  <a:pt x="1994789" y="1499489"/>
                </a:moveTo>
                <a:lnTo>
                  <a:pt x="1893189" y="1499489"/>
                </a:lnTo>
                <a:lnTo>
                  <a:pt x="1893189" y="1512189"/>
                </a:lnTo>
                <a:lnTo>
                  <a:pt x="1994789" y="1512189"/>
                </a:lnTo>
                <a:lnTo>
                  <a:pt x="1994789" y="1499489"/>
                </a:lnTo>
                <a:close/>
              </a:path>
              <a:path w="2693670" h="1512570">
                <a:moveTo>
                  <a:pt x="1871726" y="1393825"/>
                </a:moveTo>
                <a:lnTo>
                  <a:pt x="1859026" y="1393825"/>
                </a:lnTo>
                <a:lnTo>
                  <a:pt x="1859026" y="1495425"/>
                </a:lnTo>
                <a:lnTo>
                  <a:pt x="1871726" y="1495425"/>
                </a:lnTo>
                <a:lnTo>
                  <a:pt x="1871726" y="1393825"/>
                </a:lnTo>
                <a:close/>
              </a:path>
              <a:path w="2693670" h="1512570">
                <a:moveTo>
                  <a:pt x="1871726" y="1254125"/>
                </a:moveTo>
                <a:lnTo>
                  <a:pt x="1859026" y="1254125"/>
                </a:lnTo>
                <a:lnTo>
                  <a:pt x="1859026" y="1355725"/>
                </a:lnTo>
                <a:lnTo>
                  <a:pt x="1871726" y="1355725"/>
                </a:lnTo>
                <a:lnTo>
                  <a:pt x="1871726" y="1254125"/>
                </a:lnTo>
                <a:close/>
              </a:path>
              <a:path w="2693670" h="1512570">
                <a:moveTo>
                  <a:pt x="1871726" y="1114425"/>
                </a:moveTo>
                <a:lnTo>
                  <a:pt x="1859026" y="1114425"/>
                </a:lnTo>
                <a:lnTo>
                  <a:pt x="1859026" y="1216025"/>
                </a:lnTo>
                <a:lnTo>
                  <a:pt x="1871726" y="1216025"/>
                </a:lnTo>
                <a:lnTo>
                  <a:pt x="1871726" y="1114425"/>
                </a:lnTo>
                <a:close/>
              </a:path>
              <a:path w="2693670" h="1512570">
                <a:moveTo>
                  <a:pt x="1871726" y="974725"/>
                </a:moveTo>
                <a:lnTo>
                  <a:pt x="1859026" y="974725"/>
                </a:lnTo>
                <a:lnTo>
                  <a:pt x="1859026" y="1076325"/>
                </a:lnTo>
                <a:lnTo>
                  <a:pt x="1871726" y="1076325"/>
                </a:lnTo>
                <a:lnTo>
                  <a:pt x="1871726" y="974725"/>
                </a:lnTo>
                <a:close/>
              </a:path>
              <a:path w="2693670" h="1512570">
                <a:moveTo>
                  <a:pt x="1871726" y="835025"/>
                </a:moveTo>
                <a:lnTo>
                  <a:pt x="1859026" y="835025"/>
                </a:lnTo>
                <a:lnTo>
                  <a:pt x="1859026" y="936625"/>
                </a:lnTo>
                <a:lnTo>
                  <a:pt x="1871726" y="936625"/>
                </a:lnTo>
                <a:lnTo>
                  <a:pt x="1871726" y="835025"/>
                </a:lnTo>
                <a:close/>
              </a:path>
              <a:path w="2693670" h="1512570">
                <a:moveTo>
                  <a:pt x="1871726" y="695325"/>
                </a:moveTo>
                <a:lnTo>
                  <a:pt x="1859026" y="695325"/>
                </a:lnTo>
                <a:lnTo>
                  <a:pt x="1859026" y="796925"/>
                </a:lnTo>
                <a:lnTo>
                  <a:pt x="1871726" y="796925"/>
                </a:lnTo>
                <a:lnTo>
                  <a:pt x="1871726" y="695325"/>
                </a:lnTo>
                <a:close/>
              </a:path>
              <a:path w="2693670" h="1512570">
                <a:moveTo>
                  <a:pt x="1871726" y="555625"/>
                </a:moveTo>
                <a:lnTo>
                  <a:pt x="1859026" y="555625"/>
                </a:lnTo>
                <a:lnTo>
                  <a:pt x="1859026" y="657225"/>
                </a:lnTo>
                <a:lnTo>
                  <a:pt x="1871726" y="657225"/>
                </a:lnTo>
                <a:lnTo>
                  <a:pt x="1871726" y="555625"/>
                </a:lnTo>
                <a:close/>
              </a:path>
              <a:path w="2693670" h="1512570">
                <a:moveTo>
                  <a:pt x="1871726" y="415925"/>
                </a:moveTo>
                <a:lnTo>
                  <a:pt x="1859026" y="415925"/>
                </a:lnTo>
                <a:lnTo>
                  <a:pt x="1859026" y="517525"/>
                </a:lnTo>
                <a:lnTo>
                  <a:pt x="1871726" y="517525"/>
                </a:lnTo>
                <a:lnTo>
                  <a:pt x="1871726" y="415925"/>
                </a:lnTo>
                <a:close/>
              </a:path>
              <a:path w="2693670" h="1512570">
                <a:moveTo>
                  <a:pt x="1871726" y="276225"/>
                </a:moveTo>
                <a:lnTo>
                  <a:pt x="1859026" y="276225"/>
                </a:lnTo>
                <a:lnTo>
                  <a:pt x="1859026" y="377825"/>
                </a:lnTo>
                <a:lnTo>
                  <a:pt x="1871726" y="377825"/>
                </a:lnTo>
                <a:lnTo>
                  <a:pt x="1871726" y="276225"/>
                </a:lnTo>
                <a:close/>
              </a:path>
              <a:path w="2693670" h="1512570">
                <a:moveTo>
                  <a:pt x="1871726" y="136525"/>
                </a:moveTo>
                <a:lnTo>
                  <a:pt x="1859026" y="136525"/>
                </a:lnTo>
                <a:lnTo>
                  <a:pt x="1859026" y="238125"/>
                </a:lnTo>
                <a:lnTo>
                  <a:pt x="1871726" y="238125"/>
                </a:lnTo>
                <a:lnTo>
                  <a:pt x="1871726" y="136525"/>
                </a:lnTo>
                <a:close/>
              </a:path>
              <a:path w="2693670" h="1512570">
                <a:moveTo>
                  <a:pt x="1859026" y="38100"/>
                </a:moveTo>
                <a:lnTo>
                  <a:pt x="1859026" y="98425"/>
                </a:lnTo>
                <a:lnTo>
                  <a:pt x="1871726" y="98425"/>
                </a:lnTo>
                <a:lnTo>
                  <a:pt x="1871726" y="44450"/>
                </a:lnTo>
                <a:lnTo>
                  <a:pt x="1865376" y="44450"/>
                </a:lnTo>
                <a:lnTo>
                  <a:pt x="1859026" y="38100"/>
                </a:lnTo>
                <a:close/>
              </a:path>
              <a:path w="2693670" h="1512570">
                <a:moveTo>
                  <a:pt x="1868931" y="31750"/>
                </a:moveTo>
                <a:lnTo>
                  <a:pt x="1824101" y="31750"/>
                </a:lnTo>
                <a:lnTo>
                  <a:pt x="1824101" y="44450"/>
                </a:lnTo>
                <a:lnTo>
                  <a:pt x="1859026" y="44450"/>
                </a:lnTo>
                <a:lnTo>
                  <a:pt x="1859026" y="38100"/>
                </a:lnTo>
                <a:lnTo>
                  <a:pt x="1871726" y="38100"/>
                </a:lnTo>
                <a:lnTo>
                  <a:pt x="1871726" y="34543"/>
                </a:lnTo>
                <a:lnTo>
                  <a:pt x="1868931" y="31750"/>
                </a:lnTo>
                <a:close/>
              </a:path>
              <a:path w="2693670" h="1512570">
                <a:moveTo>
                  <a:pt x="1871726" y="38100"/>
                </a:moveTo>
                <a:lnTo>
                  <a:pt x="1859026" y="38100"/>
                </a:lnTo>
                <a:lnTo>
                  <a:pt x="1865376" y="44450"/>
                </a:lnTo>
                <a:lnTo>
                  <a:pt x="1871726" y="44450"/>
                </a:lnTo>
                <a:lnTo>
                  <a:pt x="1871726" y="38100"/>
                </a:lnTo>
                <a:close/>
              </a:path>
              <a:path w="2693670" h="1512570">
                <a:moveTo>
                  <a:pt x="1786001" y="31750"/>
                </a:moveTo>
                <a:lnTo>
                  <a:pt x="1684401" y="31750"/>
                </a:lnTo>
                <a:lnTo>
                  <a:pt x="1684401" y="44450"/>
                </a:lnTo>
                <a:lnTo>
                  <a:pt x="1786001" y="44450"/>
                </a:lnTo>
                <a:lnTo>
                  <a:pt x="1786001" y="31750"/>
                </a:lnTo>
                <a:close/>
              </a:path>
              <a:path w="2693670" h="1512570">
                <a:moveTo>
                  <a:pt x="1646301" y="31750"/>
                </a:moveTo>
                <a:lnTo>
                  <a:pt x="1544701" y="31750"/>
                </a:lnTo>
                <a:lnTo>
                  <a:pt x="1544701" y="44450"/>
                </a:lnTo>
                <a:lnTo>
                  <a:pt x="1646301" y="44450"/>
                </a:lnTo>
                <a:lnTo>
                  <a:pt x="1646301" y="31750"/>
                </a:lnTo>
                <a:close/>
              </a:path>
              <a:path w="2693670" h="1512570">
                <a:moveTo>
                  <a:pt x="1506601" y="31750"/>
                </a:moveTo>
                <a:lnTo>
                  <a:pt x="1405001" y="31750"/>
                </a:lnTo>
                <a:lnTo>
                  <a:pt x="1405001" y="44450"/>
                </a:lnTo>
                <a:lnTo>
                  <a:pt x="1506601" y="44450"/>
                </a:lnTo>
                <a:lnTo>
                  <a:pt x="1506601" y="31750"/>
                </a:lnTo>
                <a:close/>
              </a:path>
              <a:path w="2693670" h="1512570">
                <a:moveTo>
                  <a:pt x="1366901" y="31750"/>
                </a:moveTo>
                <a:lnTo>
                  <a:pt x="1265301" y="31750"/>
                </a:lnTo>
                <a:lnTo>
                  <a:pt x="1265301" y="44450"/>
                </a:lnTo>
                <a:lnTo>
                  <a:pt x="1366901" y="44450"/>
                </a:lnTo>
                <a:lnTo>
                  <a:pt x="1366901" y="31750"/>
                </a:lnTo>
                <a:close/>
              </a:path>
              <a:path w="2693670" h="1512570">
                <a:moveTo>
                  <a:pt x="1227201" y="31750"/>
                </a:moveTo>
                <a:lnTo>
                  <a:pt x="1125601" y="31750"/>
                </a:lnTo>
                <a:lnTo>
                  <a:pt x="1125601" y="44450"/>
                </a:lnTo>
                <a:lnTo>
                  <a:pt x="1227201" y="44450"/>
                </a:lnTo>
                <a:lnTo>
                  <a:pt x="1227201" y="31750"/>
                </a:lnTo>
                <a:close/>
              </a:path>
              <a:path w="2693670" h="1512570">
                <a:moveTo>
                  <a:pt x="1087501" y="31750"/>
                </a:moveTo>
                <a:lnTo>
                  <a:pt x="985901" y="31750"/>
                </a:lnTo>
                <a:lnTo>
                  <a:pt x="985901" y="44450"/>
                </a:lnTo>
                <a:lnTo>
                  <a:pt x="1087501" y="44450"/>
                </a:lnTo>
                <a:lnTo>
                  <a:pt x="1087501" y="31750"/>
                </a:lnTo>
                <a:close/>
              </a:path>
              <a:path w="2693670" h="1512570">
                <a:moveTo>
                  <a:pt x="947801" y="31750"/>
                </a:moveTo>
                <a:lnTo>
                  <a:pt x="846201" y="31750"/>
                </a:lnTo>
                <a:lnTo>
                  <a:pt x="846201" y="44450"/>
                </a:lnTo>
                <a:lnTo>
                  <a:pt x="947801" y="44450"/>
                </a:lnTo>
                <a:lnTo>
                  <a:pt x="947801" y="31750"/>
                </a:lnTo>
                <a:close/>
              </a:path>
              <a:path w="2693670" h="1512570">
                <a:moveTo>
                  <a:pt x="808101" y="31750"/>
                </a:moveTo>
                <a:lnTo>
                  <a:pt x="706501" y="31750"/>
                </a:lnTo>
                <a:lnTo>
                  <a:pt x="706501" y="44450"/>
                </a:lnTo>
                <a:lnTo>
                  <a:pt x="808101" y="44450"/>
                </a:lnTo>
                <a:lnTo>
                  <a:pt x="808101" y="31750"/>
                </a:lnTo>
                <a:close/>
              </a:path>
              <a:path w="2693670" h="1512570">
                <a:moveTo>
                  <a:pt x="668401" y="31750"/>
                </a:moveTo>
                <a:lnTo>
                  <a:pt x="566801" y="31750"/>
                </a:lnTo>
                <a:lnTo>
                  <a:pt x="566801" y="44450"/>
                </a:lnTo>
                <a:lnTo>
                  <a:pt x="668401" y="44450"/>
                </a:lnTo>
                <a:lnTo>
                  <a:pt x="668401" y="31750"/>
                </a:lnTo>
                <a:close/>
              </a:path>
              <a:path w="2693670" h="1512570">
                <a:moveTo>
                  <a:pt x="528701" y="31750"/>
                </a:moveTo>
                <a:lnTo>
                  <a:pt x="427100" y="31750"/>
                </a:lnTo>
                <a:lnTo>
                  <a:pt x="427100" y="44450"/>
                </a:lnTo>
                <a:lnTo>
                  <a:pt x="528701" y="44450"/>
                </a:lnTo>
                <a:lnTo>
                  <a:pt x="528701" y="31750"/>
                </a:lnTo>
                <a:close/>
              </a:path>
              <a:path w="2693670" h="1512570">
                <a:moveTo>
                  <a:pt x="389000" y="31750"/>
                </a:moveTo>
                <a:lnTo>
                  <a:pt x="287400" y="31750"/>
                </a:lnTo>
                <a:lnTo>
                  <a:pt x="287400" y="44450"/>
                </a:lnTo>
                <a:lnTo>
                  <a:pt x="389000" y="44450"/>
                </a:lnTo>
                <a:lnTo>
                  <a:pt x="389000" y="31750"/>
                </a:lnTo>
                <a:close/>
              </a:path>
              <a:path w="2693670" h="1512570">
                <a:moveTo>
                  <a:pt x="249300" y="31750"/>
                </a:moveTo>
                <a:lnTo>
                  <a:pt x="147700" y="31750"/>
                </a:lnTo>
                <a:lnTo>
                  <a:pt x="147700" y="44450"/>
                </a:lnTo>
                <a:lnTo>
                  <a:pt x="249300" y="44450"/>
                </a:lnTo>
                <a:lnTo>
                  <a:pt x="249300" y="31750"/>
                </a:lnTo>
                <a:close/>
              </a:path>
              <a:path w="2693670" h="1512570">
                <a:moveTo>
                  <a:pt x="76200" y="0"/>
                </a:moveTo>
                <a:lnTo>
                  <a:pt x="0" y="38100"/>
                </a:lnTo>
                <a:lnTo>
                  <a:pt x="76200" y="76200"/>
                </a:lnTo>
                <a:lnTo>
                  <a:pt x="76200" y="44450"/>
                </a:lnTo>
                <a:lnTo>
                  <a:pt x="63500" y="44450"/>
                </a:lnTo>
                <a:lnTo>
                  <a:pt x="63500" y="31750"/>
                </a:lnTo>
                <a:lnTo>
                  <a:pt x="76200" y="31750"/>
                </a:lnTo>
                <a:lnTo>
                  <a:pt x="76200" y="0"/>
                </a:lnTo>
                <a:close/>
              </a:path>
              <a:path w="2693670" h="1512570">
                <a:moveTo>
                  <a:pt x="76200" y="31750"/>
                </a:moveTo>
                <a:lnTo>
                  <a:pt x="63500" y="31750"/>
                </a:lnTo>
                <a:lnTo>
                  <a:pt x="63500" y="44450"/>
                </a:lnTo>
                <a:lnTo>
                  <a:pt x="76200" y="44450"/>
                </a:lnTo>
                <a:lnTo>
                  <a:pt x="76200" y="31750"/>
                </a:lnTo>
                <a:close/>
              </a:path>
              <a:path w="2693670" h="1512570">
                <a:moveTo>
                  <a:pt x="109600" y="31750"/>
                </a:moveTo>
                <a:lnTo>
                  <a:pt x="76200" y="31750"/>
                </a:lnTo>
                <a:lnTo>
                  <a:pt x="76200" y="44450"/>
                </a:lnTo>
                <a:lnTo>
                  <a:pt x="109600" y="44450"/>
                </a:lnTo>
                <a:lnTo>
                  <a:pt x="109600" y="31750"/>
                </a:lnTo>
                <a:close/>
              </a:path>
            </a:pathLst>
          </a:custGeom>
          <a:solidFill>
            <a:srgbClr val="333333"/>
          </a:solidFill>
        </p:spPr>
        <p:txBody>
          <a:bodyPr wrap="square" lIns="0" tIns="0" rIns="0" bIns="0" rtlCol="0"/>
          <a:lstStyle/>
          <a:p>
            <a:pPr>
              <a:buClr>
                <a:srgbClr val="000000"/>
              </a:buClr>
              <a:buFont typeface="Arial"/>
              <a:buNone/>
            </a:pPr>
            <a:endParaRPr sz="1200" kern="0">
              <a:solidFill>
                <a:srgbClr val="FFFFFF"/>
              </a:solidFill>
              <a:latin typeface="Proxima Nova"/>
              <a:cs typeface="Arial"/>
              <a:sym typeface="Arial"/>
            </a:endParaRPr>
          </a:p>
        </p:txBody>
      </p:sp>
      <p:cxnSp>
        <p:nvCxnSpPr>
          <p:cNvPr id="221" name="Connector: Elbow 220">
            <a:extLst>
              <a:ext uri="{FF2B5EF4-FFF2-40B4-BE49-F238E27FC236}">
                <a16:creationId xmlns:a16="http://schemas.microsoft.com/office/drawing/2014/main" id="{17B803B0-3136-4043-B87F-22BD2DF4FD47}"/>
              </a:ext>
            </a:extLst>
          </p:cNvPr>
          <p:cNvCxnSpPr>
            <a:cxnSpLocks/>
            <a:stCxn id="181" idx="2"/>
          </p:cNvCxnSpPr>
          <p:nvPr/>
        </p:nvCxnSpPr>
        <p:spPr>
          <a:xfrm rot="5400000">
            <a:off x="3984715" y="1935127"/>
            <a:ext cx="1455403" cy="1437983"/>
          </a:xfrm>
          <a:prstGeom prst="bentConnector3">
            <a:avLst>
              <a:gd name="adj1" fmla="val 50000"/>
            </a:avLst>
          </a:prstGeom>
          <a:noFill/>
          <a:ln w="9525" cap="flat" cmpd="sng" algn="ctr">
            <a:solidFill>
              <a:srgbClr val="11111F">
                <a:shade val="95000"/>
                <a:satMod val="105000"/>
              </a:srgbClr>
            </a:solidFill>
            <a:prstDash val="solid"/>
            <a:tailEnd type="triangle"/>
          </a:ln>
          <a:effectLst/>
        </p:spPr>
      </p:cxnSp>
      <p:cxnSp>
        <p:nvCxnSpPr>
          <p:cNvPr id="222" name="Connector: Elbow 221">
            <a:extLst>
              <a:ext uri="{FF2B5EF4-FFF2-40B4-BE49-F238E27FC236}">
                <a16:creationId xmlns:a16="http://schemas.microsoft.com/office/drawing/2014/main" id="{941EB64A-D39C-4FED-A8EB-6F697471C409}"/>
              </a:ext>
            </a:extLst>
          </p:cNvPr>
          <p:cNvCxnSpPr>
            <a:cxnSpLocks/>
            <a:stCxn id="181" idx="2"/>
            <a:endCxn id="190" idx="0"/>
          </p:cNvCxnSpPr>
          <p:nvPr/>
        </p:nvCxnSpPr>
        <p:spPr>
          <a:xfrm rot="16200000" flipH="1">
            <a:off x="5401745" y="1956078"/>
            <a:ext cx="1519259" cy="1459935"/>
          </a:xfrm>
          <a:prstGeom prst="bentConnector3">
            <a:avLst>
              <a:gd name="adj1" fmla="val 47325"/>
            </a:avLst>
          </a:prstGeom>
          <a:noFill/>
          <a:ln w="9525" cap="flat" cmpd="sng" algn="ctr">
            <a:solidFill>
              <a:srgbClr val="11111F">
                <a:shade val="95000"/>
                <a:satMod val="105000"/>
              </a:srgbClr>
            </a:solidFill>
            <a:prstDash val="solid"/>
            <a:tailEnd type="triangle"/>
          </a:ln>
          <a:effectLst/>
        </p:spPr>
      </p:cxnSp>
      <p:cxnSp>
        <p:nvCxnSpPr>
          <p:cNvPr id="223" name="Straight Arrow Connector 222">
            <a:extLst>
              <a:ext uri="{FF2B5EF4-FFF2-40B4-BE49-F238E27FC236}">
                <a16:creationId xmlns:a16="http://schemas.microsoft.com/office/drawing/2014/main" id="{0005C2F7-24AB-4EE4-A434-5CBB9292E307}"/>
              </a:ext>
            </a:extLst>
          </p:cNvPr>
          <p:cNvCxnSpPr>
            <a:cxnSpLocks/>
            <a:stCxn id="180" idx="2"/>
          </p:cNvCxnSpPr>
          <p:nvPr/>
        </p:nvCxnSpPr>
        <p:spPr>
          <a:xfrm>
            <a:off x="5398833" y="1938153"/>
            <a:ext cx="32575" cy="1384203"/>
          </a:xfrm>
          <a:prstGeom prst="straightConnector1">
            <a:avLst/>
          </a:prstGeom>
          <a:noFill/>
          <a:ln w="9525" cap="flat" cmpd="sng" algn="ctr">
            <a:solidFill>
              <a:srgbClr val="11111F">
                <a:shade val="95000"/>
                <a:satMod val="105000"/>
              </a:srgbClr>
            </a:solidFill>
            <a:prstDash val="solid"/>
            <a:tailEnd type="triangle"/>
          </a:ln>
          <a:effectLst/>
        </p:spPr>
      </p:cxnSp>
      <p:sp>
        <p:nvSpPr>
          <p:cNvPr id="224" name="Rectangle 223">
            <a:extLst>
              <a:ext uri="{FF2B5EF4-FFF2-40B4-BE49-F238E27FC236}">
                <a16:creationId xmlns:a16="http://schemas.microsoft.com/office/drawing/2014/main" id="{8A9ABEBC-4829-4290-82E6-81E7A6EC18CB}"/>
              </a:ext>
            </a:extLst>
          </p:cNvPr>
          <p:cNvSpPr/>
          <p:nvPr/>
        </p:nvSpPr>
        <p:spPr>
          <a:xfrm>
            <a:off x="4359538" y="2178605"/>
            <a:ext cx="2185796" cy="384998"/>
          </a:xfrm>
          <a:prstGeom prst="rect">
            <a:avLst/>
          </a:prstGeom>
          <a:solidFill>
            <a:schemeClr val="bg2">
              <a:lumMod val="50000"/>
            </a:schemeClr>
          </a:solidFill>
          <a:ln w="254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50" b="1" i="0" u="none" strike="noStrike" kern="0" cap="none" spc="0" normalizeH="0" baseline="0" noProof="0">
                <a:ln>
                  <a:noFill/>
                </a:ln>
                <a:solidFill>
                  <a:srgbClr val="FFFFFF"/>
                </a:solidFill>
                <a:effectLst/>
                <a:uLnTx/>
                <a:uFillTx/>
                <a:latin typeface="Proxima Nova"/>
                <a:ea typeface="+mn-ea"/>
                <a:cs typeface="+mn-cs"/>
                <a:sym typeface="Arial"/>
              </a:rPr>
              <a:t>Bank Accounts to Business Unit Association</a:t>
            </a:r>
          </a:p>
        </p:txBody>
      </p:sp>
      <p:sp>
        <p:nvSpPr>
          <p:cNvPr id="3" name="TextBox 2">
            <a:extLst>
              <a:ext uri="{FF2B5EF4-FFF2-40B4-BE49-F238E27FC236}">
                <a16:creationId xmlns:a16="http://schemas.microsoft.com/office/drawing/2014/main" id="{3ABBA457-5BBF-4426-8002-98135784E10D}"/>
              </a:ext>
            </a:extLst>
          </p:cNvPr>
          <p:cNvSpPr txBox="1"/>
          <p:nvPr/>
        </p:nvSpPr>
        <p:spPr bwMode="gray">
          <a:xfrm>
            <a:off x="9566720" y="4873272"/>
            <a:ext cx="2580640" cy="395621"/>
          </a:xfrm>
          <a:prstGeom prst="rect">
            <a:avLst/>
          </a:prstGeom>
        </p:spPr>
        <p:txBody>
          <a:bodyPr wrap="square" lIns="0" rIns="0" rtlCol="0" anchor="t" anchorCtr="0">
            <a:normAutofit fontScale="70000" lnSpcReduction="20000"/>
          </a:bodyPr>
          <a:lstStyle/>
          <a:p>
            <a:pPr>
              <a:lnSpc>
                <a:spcPct val="120000"/>
              </a:lnSpc>
            </a:pPr>
            <a:r>
              <a:rPr lang="en-US" sz="1300" dirty="0">
                <a:solidFill>
                  <a:schemeClr val="bg1"/>
                </a:solidFill>
              </a:rPr>
              <a:t>Supported by Oracle, but not applicable for client requirements</a:t>
            </a:r>
          </a:p>
        </p:txBody>
      </p:sp>
      <p:grpSp>
        <p:nvGrpSpPr>
          <p:cNvPr id="110" name="Group 109">
            <a:extLst>
              <a:ext uri="{FF2B5EF4-FFF2-40B4-BE49-F238E27FC236}">
                <a16:creationId xmlns:a16="http://schemas.microsoft.com/office/drawing/2014/main" id="{A9BAEDC2-26F9-4EB0-B4C0-37D1D26DDE35}"/>
              </a:ext>
            </a:extLst>
          </p:cNvPr>
          <p:cNvGrpSpPr/>
          <p:nvPr/>
        </p:nvGrpSpPr>
        <p:grpSpPr>
          <a:xfrm>
            <a:off x="703715" y="5751650"/>
            <a:ext cx="10690300" cy="822183"/>
            <a:chOff x="3216067" y="4732980"/>
            <a:chExt cx="9766047" cy="946122"/>
          </a:xfrm>
          <a:solidFill>
            <a:schemeClr val="accent1"/>
          </a:solidFill>
        </p:grpSpPr>
        <p:sp>
          <p:nvSpPr>
            <p:cNvPr id="111" name="Rectangle: Rounded Corners 110">
              <a:extLst>
                <a:ext uri="{FF2B5EF4-FFF2-40B4-BE49-F238E27FC236}">
                  <a16:creationId xmlns:a16="http://schemas.microsoft.com/office/drawing/2014/main" id="{D8500D03-2329-4B56-84E3-4E435C24BEE8}"/>
                </a:ext>
              </a:extLst>
            </p:cNvPr>
            <p:cNvSpPr/>
            <p:nvPr/>
          </p:nvSpPr>
          <p:spPr bwMode="gray">
            <a:xfrm>
              <a:off x="3216067" y="4732980"/>
              <a:ext cx="9766047" cy="946122"/>
            </a:xfrm>
            <a:prstGeom prst="roundRect">
              <a:avLst/>
            </a:prstGeom>
            <a:grpFill/>
            <a:ln w="19050" algn="ctr">
              <a:noFill/>
              <a:miter lim="800000"/>
              <a:headEnd/>
              <a:tailEnd/>
            </a:ln>
          </p:spPr>
          <p:txBody>
            <a:bodyPr wrap="square" lIns="88900" tIns="88900" rIns="88900" bIns="88900" rtlCol="0" anchor="ctr"/>
            <a:lstStyle/>
            <a:p>
              <a:pPr marL="628650" lvl="1" indent="-171450">
                <a:lnSpc>
                  <a:spcPct val="106000"/>
                </a:lnSpc>
                <a:buFont typeface="Arial" panose="020B0604020202020204" pitchFamily="34" charset="0"/>
                <a:buChar char="•"/>
                <a:defRPr/>
              </a:pPr>
              <a:r>
                <a:rPr lang="en-US" sz="1200" dirty="0">
                  <a:solidFill>
                    <a:srgbClr val="000000"/>
                  </a:solidFill>
                  <a:latin typeface="Avenir Next LT Pro" panose="020B0504020202020204" pitchFamily="34" charset="0"/>
                  <a:ea typeface="ＭＳ Ｐゴシック" pitchFamily="34" charset="-128"/>
                  <a:cs typeface="Calibri" panose="020F0502020204030204" pitchFamily="34" charset="0"/>
                </a:rPr>
                <a:t>client design is each LE owns its bank accounts. Payroll (HR process) is not in Oracle</a:t>
              </a:r>
            </a:p>
          </p:txBody>
        </p:sp>
        <p:pic>
          <p:nvPicPr>
            <p:cNvPr id="112" name="Picture 2" descr="C:\Users\VelezJoe\AppData\Local\Microsoft\Windows\Temporary Internet Files\Content.IE5\Y8P70473\MC900383836[2].wmf">
              <a:extLst>
                <a:ext uri="{FF2B5EF4-FFF2-40B4-BE49-F238E27FC236}">
                  <a16:creationId xmlns:a16="http://schemas.microsoft.com/office/drawing/2014/main" id="{D585F475-4940-47D8-99A4-A1506EF2917B}"/>
                </a:ext>
              </a:extLst>
            </p:cNvPr>
            <p:cNvPicPr>
              <a:picLocks noChangeAspect="1" noChangeArrowheads="1"/>
            </p:cNvPicPr>
            <p:nvPr/>
          </p:nvPicPr>
          <p:blipFill>
            <a:blip r:embed="rId14" cstate="print"/>
            <a:srcRect/>
            <a:stretch>
              <a:fillRect/>
            </a:stretch>
          </p:blipFill>
          <p:spPr bwMode="auto">
            <a:xfrm>
              <a:off x="3216067" y="4986213"/>
              <a:ext cx="476661" cy="439655"/>
            </a:xfrm>
            <a:prstGeom prst="rect">
              <a:avLst/>
            </a:prstGeom>
            <a:grpFill/>
          </p:spPr>
        </p:pic>
      </p:grpSp>
    </p:spTree>
    <p:extLst>
      <p:ext uri="{BB962C8B-B14F-4D97-AF65-F5344CB8AC3E}">
        <p14:creationId xmlns:p14="http://schemas.microsoft.com/office/powerpoint/2010/main" val="287589755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7D7BCCC-751A-4729-B03A-0C9860CB4205}"/>
              </a:ext>
            </a:extLst>
          </p:cNvPr>
          <p:cNvSpPr>
            <a:spLocks noGrp="1"/>
          </p:cNvSpPr>
          <p:nvPr>
            <p:ph type="title"/>
          </p:nvPr>
        </p:nvSpPr>
        <p:spPr>
          <a:xfrm>
            <a:off x="469900" y="402587"/>
            <a:ext cx="11252200" cy="451942"/>
          </a:xfrm>
        </p:spPr>
        <p:txBody>
          <a:bodyPr/>
          <a:lstStyle/>
          <a:p>
            <a:r>
              <a:rPr lang="en-US" sz="2400" b="1">
                <a:latin typeface="Proxima Nova" panose="020B0604020202020204" charset="0"/>
              </a:rPr>
              <a:t>Bank Validations</a:t>
            </a:r>
          </a:p>
        </p:txBody>
      </p:sp>
      <p:sp>
        <p:nvSpPr>
          <p:cNvPr id="54" name="TextBox 53">
            <a:extLst>
              <a:ext uri="{FF2B5EF4-FFF2-40B4-BE49-F238E27FC236}">
                <a16:creationId xmlns:a16="http://schemas.microsoft.com/office/drawing/2014/main" id="{53753D36-0A74-42FE-A8F0-0A5BCBF217FC}"/>
              </a:ext>
            </a:extLst>
          </p:cNvPr>
          <p:cNvSpPr txBox="1"/>
          <p:nvPr/>
        </p:nvSpPr>
        <p:spPr bwMode="gray">
          <a:xfrm>
            <a:off x="469900" y="854529"/>
            <a:ext cx="11391014" cy="1934970"/>
          </a:xfrm>
          <a:prstGeom prst="rect">
            <a:avLst/>
          </a:prstGeom>
        </p:spPr>
        <p:txBody>
          <a:bodyPr wrap="square" lIns="0" rIns="0" rtlCol="0" anchor="t" anchorCtr="0">
            <a:noAutofit/>
          </a:bodyPr>
          <a:lstStyle/>
          <a:p>
            <a:pPr marL="285750" indent="-285750">
              <a:lnSpc>
                <a:spcPct val="150000"/>
              </a:lnSpc>
              <a:buFont typeface="Arial" panose="020B0604020202020204" pitchFamily="34" charset="0"/>
              <a:buChar char="•"/>
            </a:pPr>
            <a:r>
              <a:rPr lang="en-US" sz="1400">
                <a:latin typeface="Avenir Next LT Pro" panose="020B0504020202020204" pitchFamily="34" charset="0"/>
              </a:rPr>
              <a:t>When creating a new Bank / Branch / Account Oracle checks for unique banks, branches, accounts, and makes bank account number mandatory</a:t>
            </a:r>
          </a:p>
          <a:p>
            <a:pPr marL="285750" indent="-285750">
              <a:lnSpc>
                <a:spcPct val="150000"/>
              </a:lnSpc>
              <a:buFont typeface="Arial" panose="020B0604020202020204" pitchFamily="34" charset="0"/>
              <a:buChar char="•"/>
            </a:pPr>
            <a:r>
              <a:rPr lang="en-US" sz="1400">
                <a:latin typeface="Avenir Next LT Pro" panose="020B0504020202020204" pitchFamily="34" charset="0"/>
              </a:rPr>
              <a:t>Additionally, Oracle has pre-built </a:t>
            </a:r>
            <a:r>
              <a:rPr lang="en-US" sz="1400" b="1">
                <a:latin typeface="Avenir Next LT Pro" panose="020B0504020202020204" pitchFamily="34" charset="0"/>
              </a:rPr>
              <a:t>country specific </a:t>
            </a:r>
            <a:r>
              <a:rPr lang="en-US" sz="1400">
                <a:latin typeface="Avenir Next LT Pro" panose="020B0504020202020204" pitchFamily="34" charset="0"/>
              </a:rPr>
              <a:t>validations for below fields:</a:t>
            </a:r>
          </a:p>
          <a:p>
            <a:pPr marL="628650" lvl="1" indent="-171450">
              <a:lnSpc>
                <a:spcPct val="150000"/>
              </a:lnSpc>
              <a:buFont typeface="Arial" panose="020B0604020202020204" pitchFamily="34" charset="0"/>
              <a:buChar char="•"/>
            </a:pPr>
            <a:r>
              <a:rPr lang="en-US" sz="1400">
                <a:latin typeface="Avenir Next LT Pro" panose="020B0504020202020204" pitchFamily="34" charset="0"/>
              </a:rPr>
              <a:t>Bank Code</a:t>
            </a:r>
          </a:p>
          <a:p>
            <a:pPr marL="628650" lvl="1" indent="-171450">
              <a:lnSpc>
                <a:spcPct val="150000"/>
              </a:lnSpc>
              <a:buFont typeface="Arial" panose="020B0604020202020204" pitchFamily="34" charset="0"/>
              <a:buChar char="•"/>
            </a:pPr>
            <a:r>
              <a:rPr lang="en-US" sz="1400">
                <a:latin typeface="Avenir Next LT Pro" panose="020B0504020202020204" pitchFamily="34" charset="0"/>
              </a:rPr>
              <a:t>Branch Number</a:t>
            </a:r>
          </a:p>
          <a:p>
            <a:pPr marL="628650" lvl="1" indent="-171450">
              <a:lnSpc>
                <a:spcPct val="150000"/>
              </a:lnSpc>
              <a:buFont typeface="Arial" panose="020B0604020202020204" pitchFamily="34" charset="0"/>
              <a:buChar char="•"/>
            </a:pPr>
            <a:r>
              <a:rPr lang="en-US" sz="1400">
                <a:latin typeface="Avenir Next LT Pro" panose="020B0504020202020204" pitchFamily="34" charset="0"/>
              </a:rPr>
              <a:t>Account Number</a:t>
            </a:r>
          </a:p>
          <a:p>
            <a:pPr marL="628650" lvl="1" indent="-171450">
              <a:lnSpc>
                <a:spcPct val="150000"/>
              </a:lnSpc>
              <a:buFont typeface="Arial" panose="020B0604020202020204" pitchFamily="34" charset="0"/>
              <a:buChar char="•"/>
            </a:pPr>
            <a:r>
              <a:rPr lang="en-US" sz="1400">
                <a:latin typeface="Avenir Next LT Pro" panose="020B0504020202020204" pitchFamily="34" charset="0"/>
              </a:rPr>
              <a:t>Check Digit</a:t>
            </a:r>
          </a:p>
          <a:p>
            <a:pPr marL="628650" lvl="1" indent="-171450">
              <a:lnSpc>
                <a:spcPct val="150000"/>
              </a:lnSpc>
              <a:buFont typeface="Arial" panose="020B0604020202020204" pitchFamily="34" charset="0"/>
              <a:buChar char="•"/>
            </a:pPr>
            <a:r>
              <a:rPr lang="en-US" sz="1400">
                <a:latin typeface="Avenir Next LT Pro" panose="020B0504020202020204" pitchFamily="34" charset="0"/>
              </a:rPr>
              <a:t>IBAN</a:t>
            </a:r>
          </a:p>
          <a:p>
            <a:pPr marL="171450" indent="-171450">
              <a:lnSpc>
                <a:spcPct val="150000"/>
              </a:lnSpc>
              <a:buFont typeface="Arial" panose="020B0604020202020204" pitchFamily="34" charset="0"/>
              <a:buChar char="•"/>
            </a:pPr>
            <a:r>
              <a:rPr lang="en-US" sz="1400">
                <a:latin typeface="Avenir Next LT Pro" panose="020B0504020202020204" pitchFamily="34" charset="0"/>
              </a:rPr>
              <a:t>Using setup these </a:t>
            </a:r>
            <a:r>
              <a:rPr lang="en-US" sz="1400" b="1">
                <a:latin typeface="Avenir Next LT Pro" panose="020B0504020202020204" pitchFamily="34" charset="0"/>
              </a:rPr>
              <a:t>country specific </a:t>
            </a:r>
            <a:r>
              <a:rPr lang="en-US" sz="1400">
                <a:latin typeface="Avenir Next LT Pro" panose="020B0504020202020204" pitchFamily="34" charset="0"/>
              </a:rPr>
              <a:t>validations can be disabled (Related profile option: Disable Country Specific Bank Validations)</a:t>
            </a:r>
          </a:p>
          <a:p>
            <a:pPr marL="171450" indent="-171450">
              <a:lnSpc>
                <a:spcPct val="150000"/>
              </a:lnSpc>
              <a:buFont typeface="Arial" panose="020B0604020202020204" pitchFamily="34" charset="0"/>
              <a:buChar char="•"/>
            </a:pPr>
            <a:r>
              <a:rPr lang="en-US" sz="1400">
                <a:latin typeface="Avenir Next LT Pro" panose="020B0504020202020204" pitchFamily="34" charset="0"/>
              </a:rPr>
              <a:t>20B Documentation link to country specific validations: </a:t>
            </a:r>
            <a:r>
              <a:rPr lang="en-US" sz="1400">
                <a:hlinkClick r:id="rId3"/>
              </a:rPr>
              <a:t>https://docs.oracle.com/en/cloud/saas/financials/20b/faofc/manage-cash-management-and-banking.html#FAOFC1478593</a:t>
            </a:r>
            <a:endParaRPr lang="en-US" sz="1400">
              <a:latin typeface="Avenir Next LT Pro" panose="020B0504020202020204" pitchFamily="34" charset="0"/>
            </a:endParaRPr>
          </a:p>
          <a:p>
            <a:pPr>
              <a:lnSpc>
                <a:spcPct val="150000"/>
              </a:lnSpc>
            </a:pPr>
            <a:endParaRPr lang="en-US" sz="1400">
              <a:latin typeface="Avenir Next LT Pro" panose="020B0504020202020204" pitchFamily="34" charset="0"/>
            </a:endParaRPr>
          </a:p>
          <a:p>
            <a:pPr>
              <a:lnSpc>
                <a:spcPct val="150000"/>
              </a:lnSpc>
            </a:pPr>
            <a:endParaRPr lang="en-US" sz="1400">
              <a:latin typeface="Avenir Next LT Pro" panose="020B0504020202020204" pitchFamily="34" charset="0"/>
            </a:endParaRPr>
          </a:p>
        </p:txBody>
      </p:sp>
      <p:grpSp>
        <p:nvGrpSpPr>
          <p:cNvPr id="10" name="Group 9">
            <a:extLst>
              <a:ext uri="{FF2B5EF4-FFF2-40B4-BE49-F238E27FC236}">
                <a16:creationId xmlns:a16="http://schemas.microsoft.com/office/drawing/2014/main" id="{EAFD3667-930C-4A01-BEBB-A1F5074C4869}"/>
              </a:ext>
            </a:extLst>
          </p:cNvPr>
          <p:cNvGrpSpPr/>
          <p:nvPr/>
        </p:nvGrpSpPr>
        <p:grpSpPr>
          <a:xfrm>
            <a:off x="703715" y="5566455"/>
            <a:ext cx="10690300" cy="822183"/>
            <a:chOff x="3216067" y="4732980"/>
            <a:chExt cx="9766047" cy="946122"/>
          </a:xfrm>
          <a:solidFill>
            <a:schemeClr val="accent1"/>
          </a:solidFill>
        </p:grpSpPr>
        <p:sp>
          <p:nvSpPr>
            <p:cNvPr id="11" name="Rectangle: Rounded Corners 10">
              <a:extLst>
                <a:ext uri="{FF2B5EF4-FFF2-40B4-BE49-F238E27FC236}">
                  <a16:creationId xmlns:a16="http://schemas.microsoft.com/office/drawing/2014/main" id="{772C7888-4032-4F43-9747-3550D99B88C8}"/>
                </a:ext>
              </a:extLst>
            </p:cNvPr>
            <p:cNvSpPr/>
            <p:nvPr/>
          </p:nvSpPr>
          <p:spPr bwMode="gray">
            <a:xfrm>
              <a:off x="3216067" y="4732980"/>
              <a:ext cx="9766047" cy="946122"/>
            </a:xfrm>
            <a:prstGeom prst="roundRect">
              <a:avLst/>
            </a:prstGeom>
            <a:grpFill/>
            <a:ln w="19050" algn="ctr">
              <a:noFill/>
              <a:miter lim="800000"/>
              <a:headEnd/>
              <a:tailEnd/>
            </a:ln>
          </p:spPr>
          <p:txBody>
            <a:bodyPr wrap="square" lIns="88900" tIns="88900" rIns="88900" bIns="88900" rtlCol="0" anchor="ctr"/>
            <a:lstStyle/>
            <a:p>
              <a:pPr marL="628650" lvl="1" indent="-171450">
                <a:lnSpc>
                  <a:spcPct val="106000"/>
                </a:lnSpc>
                <a:buFont typeface="Arial" panose="020B0604020202020204" pitchFamily="34" charset="0"/>
                <a:buChar char="•"/>
                <a:defRPr/>
              </a:pPr>
              <a:r>
                <a:rPr lang="en-US" sz="1200">
                  <a:solidFill>
                    <a:srgbClr val="000000"/>
                  </a:solidFill>
                  <a:latin typeface="Avenir Next LT Pro" panose="020B0504020202020204" pitchFamily="34" charset="0"/>
                  <a:ea typeface="ＭＳ Ｐゴシック" pitchFamily="34" charset="-128"/>
                  <a:cs typeface="Calibri" panose="020F0502020204030204" pitchFamily="34" charset="0"/>
                </a:rPr>
                <a:t>Highly recommended to not disable (i.e. keep enabled) country specific bank validations as they are built by Oracle based on requirements in each of those countries. Data quality issues on Bank / Branch / Account should be addressed when loading instead of disabling validations</a:t>
              </a:r>
            </a:p>
          </p:txBody>
        </p:sp>
        <p:pic>
          <p:nvPicPr>
            <p:cNvPr id="12" name="Picture 2" descr="C:\Users\VelezJoe\AppData\Local\Microsoft\Windows\Temporary Internet Files\Content.IE5\Y8P70473\MC900383836[2].wmf">
              <a:extLst>
                <a:ext uri="{FF2B5EF4-FFF2-40B4-BE49-F238E27FC236}">
                  <a16:creationId xmlns:a16="http://schemas.microsoft.com/office/drawing/2014/main" id="{B5B55A39-4225-43BA-B382-ED3211DEB2B0}"/>
                </a:ext>
              </a:extLst>
            </p:cNvPr>
            <p:cNvPicPr>
              <a:picLocks noChangeAspect="1" noChangeArrowheads="1"/>
            </p:cNvPicPr>
            <p:nvPr/>
          </p:nvPicPr>
          <p:blipFill>
            <a:blip r:embed="rId4" cstate="print"/>
            <a:srcRect/>
            <a:stretch>
              <a:fillRect/>
            </a:stretch>
          </p:blipFill>
          <p:spPr bwMode="auto">
            <a:xfrm>
              <a:off x="3216067" y="4986213"/>
              <a:ext cx="476661" cy="439655"/>
            </a:xfrm>
            <a:prstGeom prst="rect">
              <a:avLst/>
            </a:prstGeom>
            <a:grpFill/>
          </p:spPr>
        </p:pic>
      </p:grpSp>
    </p:spTree>
    <p:extLst>
      <p:ext uri="{BB962C8B-B14F-4D97-AF65-F5344CB8AC3E}">
        <p14:creationId xmlns:p14="http://schemas.microsoft.com/office/powerpoint/2010/main" val="76445081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ADA4DC05-C8D4-4E58-955A-9DEC8F80D0EB}"/>
              </a:ext>
            </a:extLst>
          </p:cNvPr>
          <p:cNvSpPr>
            <a:spLocks noGrp="1"/>
          </p:cNvSpPr>
          <p:nvPr>
            <p:ph type="title"/>
          </p:nvPr>
        </p:nvSpPr>
        <p:spPr>
          <a:xfrm>
            <a:off x="469898" y="3065820"/>
            <a:ext cx="11722102" cy="941796"/>
          </a:xfrm>
        </p:spPr>
        <p:txBody>
          <a:bodyPr wrap="square">
            <a:spAutoFit/>
          </a:bodyPr>
          <a:lstStyle/>
          <a:p>
            <a:r>
              <a:rPr lang="en-US" sz="3600">
                <a:latin typeface="Proxima Nova" panose="020B0604020202020204" charset="0"/>
              </a:rPr>
              <a:t>4.1 Conversion – Internal Bank Accounts &amp; Associated Banks / Branches</a:t>
            </a:r>
          </a:p>
        </p:txBody>
      </p:sp>
    </p:spTree>
    <p:extLst>
      <p:ext uri="{BB962C8B-B14F-4D97-AF65-F5344CB8AC3E}">
        <p14:creationId xmlns:p14="http://schemas.microsoft.com/office/powerpoint/2010/main" val="163799963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7D7BCCC-751A-4729-B03A-0C9860CB4205}"/>
              </a:ext>
            </a:extLst>
          </p:cNvPr>
          <p:cNvSpPr>
            <a:spLocks noGrp="1"/>
          </p:cNvSpPr>
          <p:nvPr>
            <p:ph type="title"/>
          </p:nvPr>
        </p:nvSpPr>
        <p:spPr>
          <a:xfrm>
            <a:off x="469900" y="402587"/>
            <a:ext cx="11252200" cy="451942"/>
          </a:xfrm>
        </p:spPr>
        <p:txBody>
          <a:bodyPr/>
          <a:lstStyle/>
          <a:p>
            <a:r>
              <a:rPr lang="en-US" sz="2400" b="1">
                <a:latin typeface="Proxima Nova" panose="020B0604020202020204" charset="0"/>
              </a:rPr>
              <a:t>Conversion</a:t>
            </a:r>
          </a:p>
        </p:txBody>
      </p:sp>
      <p:sp>
        <p:nvSpPr>
          <p:cNvPr id="54" name="TextBox 53">
            <a:extLst>
              <a:ext uri="{FF2B5EF4-FFF2-40B4-BE49-F238E27FC236}">
                <a16:creationId xmlns:a16="http://schemas.microsoft.com/office/drawing/2014/main" id="{53753D36-0A74-42FE-A8F0-0A5BCBF217FC}"/>
              </a:ext>
            </a:extLst>
          </p:cNvPr>
          <p:cNvSpPr txBox="1"/>
          <p:nvPr/>
        </p:nvSpPr>
        <p:spPr bwMode="gray">
          <a:xfrm>
            <a:off x="469900" y="854529"/>
            <a:ext cx="11391014" cy="282470"/>
          </a:xfrm>
          <a:prstGeom prst="rect">
            <a:avLst/>
          </a:prstGeom>
        </p:spPr>
        <p:txBody>
          <a:bodyPr wrap="square" lIns="0" rIns="0" rtlCol="0" anchor="t" anchorCtr="0">
            <a:noAutofit/>
          </a:bodyPr>
          <a:lstStyle/>
          <a:p>
            <a:r>
              <a:rPr lang="en-US" sz="1400">
                <a:latin typeface="Avenir Next LT Pro" panose="020B0504020202020204" pitchFamily="34" charset="0"/>
              </a:rPr>
              <a:t>The below table captures conversions for Banks, Branches &amp; Accounts. Plan is to convert all active Internal Bank, Branches &amp; Accounts into Oracle to support ERP processes</a:t>
            </a:r>
          </a:p>
          <a:p>
            <a:endParaRPr lang="en-US" sz="1400">
              <a:latin typeface="Avenir Next LT Pro" panose="020B0504020202020204" pitchFamily="34" charset="0"/>
            </a:endParaRPr>
          </a:p>
          <a:p>
            <a:endParaRPr lang="en-US" sz="1400">
              <a:latin typeface="Avenir Next LT Pro" panose="020B0504020202020204" pitchFamily="34" charset="0"/>
            </a:endParaRPr>
          </a:p>
        </p:txBody>
      </p:sp>
      <p:graphicFrame>
        <p:nvGraphicFramePr>
          <p:cNvPr id="5" name="Table 4">
            <a:extLst>
              <a:ext uri="{FF2B5EF4-FFF2-40B4-BE49-F238E27FC236}">
                <a16:creationId xmlns:a16="http://schemas.microsoft.com/office/drawing/2014/main" id="{A9510940-B903-4C14-B6C7-0A6A2B4A3EEE}"/>
              </a:ext>
            </a:extLst>
          </p:cNvPr>
          <p:cNvGraphicFramePr>
            <a:graphicFrameLocks noGrp="1"/>
          </p:cNvGraphicFramePr>
          <p:nvPr>
            <p:extLst>
              <p:ext uri="{D42A27DB-BD31-4B8C-83A1-F6EECF244321}">
                <p14:modId xmlns:p14="http://schemas.microsoft.com/office/powerpoint/2010/main" val="3187238370"/>
              </p:ext>
            </p:extLst>
          </p:nvPr>
        </p:nvGraphicFramePr>
        <p:xfrm>
          <a:off x="469900" y="1588941"/>
          <a:ext cx="11391014" cy="2475922"/>
        </p:xfrm>
        <a:graphic>
          <a:graphicData uri="http://schemas.openxmlformats.org/drawingml/2006/table">
            <a:tbl>
              <a:tblPr firstRow="1" bandRow="1">
                <a:tableStyleId>{93296810-A885-4BE3-A3E7-6D5BEEA58F35}</a:tableStyleId>
              </a:tblPr>
              <a:tblGrid>
                <a:gridCol w="1784958">
                  <a:extLst>
                    <a:ext uri="{9D8B030D-6E8A-4147-A177-3AD203B41FA5}">
                      <a16:colId xmlns:a16="http://schemas.microsoft.com/office/drawing/2014/main" val="2681260387"/>
                    </a:ext>
                  </a:extLst>
                </a:gridCol>
                <a:gridCol w="1910524">
                  <a:extLst>
                    <a:ext uri="{9D8B030D-6E8A-4147-A177-3AD203B41FA5}">
                      <a16:colId xmlns:a16="http://schemas.microsoft.com/office/drawing/2014/main" val="3664541664"/>
                    </a:ext>
                  </a:extLst>
                </a:gridCol>
                <a:gridCol w="2632460">
                  <a:extLst>
                    <a:ext uri="{9D8B030D-6E8A-4147-A177-3AD203B41FA5}">
                      <a16:colId xmlns:a16="http://schemas.microsoft.com/office/drawing/2014/main" val="3337223491"/>
                    </a:ext>
                  </a:extLst>
                </a:gridCol>
                <a:gridCol w="1167063">
                  <a:extLst>
                    <a:ext uri="{9D8B030D-6E8A-4147-A177-3AD203B41FA5}">
                      <a16:colId xmlns:a16="http://schemas.microsoft.com/office/drawing/2014/main" val="303948299"/>
                    </a:ext>
                  </a:extLst>
                </a:gridCol>
                <a:gridCol w="3896009">
                  <a:extLst>
                    <a:ext uri="{9D8B030D-6E8A-4147-A177-3AD203B41FA5}">
                      <a16:colId xmlns:a16="http://schemas.microsoft.com/office/drawing/2014/main" val="1685311144"/>
                    </a:ext>
                  </a:extLst>
                </a:gridCol>
              </a:tblGrid>
              <a:tr h="4243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u="none" strike="noStrike" kern="1200" cap="all" spc="0" normalizeH="0" baseline="0" noProof="0">
                          <a:ln>
                            <a:noFill/>
                          </a:ln>
                          <a:effectLst/>
                          <a:uLnTx/>
                          <a:uFillTx/>
                          <a:latin typeface="Avenir Next LT Pro" panose="020B0504020202020204" pitchFamily="34" charset="0"/>
                        </a:rPr>
                        <a:t>Type of data</a:t>
                      </a:r>
                      <a:endParaRPr kumimoji="0" lang="en-US" sz="1400" b="1" i="0" u="none" strike="noStrike" kern="1200" cap="all" spc="0" normalizeH="0" baseline="0" noProof="0">
                        <a:ln>
                          <a:noFill/>
                        </a:ln>
                        <a:solidFill>
                          <a:prstClr val="white"/>
                        </a:solidFill>
                        <a:effectLst/>
                        <a:uLnTx/>
                        <a:uFillTx/>
                        <a:latin typeface="Avenir Next LT Pro" panose="020B0504020202020204" pitchFamily="34" charset="0"/>
                        <a:ea typeface="+mn-ea"/>
                        <a:cs typeface="Myriad Pro"/>
                      </a:endParaRPr>
                    </a:p>
                  </a:txBody>
                  <a:tcPr marL="68580" marR="6858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u="none" strike="noStrike" kern="1200" cap="all" spc="0" normalizeH="0" baseline="0" noProof="0">
                          <a:ln>
                            <a:noFill/>
                          </a:ln>
                          <a:effectLst/>
                          <a:uLnTx/>
                          <a:uFillTx/>
                          <a:latin typeface="Avenir Next LT Pro" panose="020B0504020202020204" pitchFamily="34" charset="0"/>
                        </a:rPr>
                        <a:t>Data Entities</a:t>
                      </a:r>
                      <a:endParaRPr kumimoji="0" lang="en-US" sz="1400" b="1" i="0" u="none" strike="noStrike" kern="1200" cap="all" spc="0" normalizeH="0" baseline="0" noProof="0">
                        <a:ln>
                          <a:noFill/>
                        </a:ln>
                        <a:solidFill>
                          <a:prstClr val="white"/>
                        </a:solidFill>
                        <a:effectLst/>
                        <a:uLnTx/>
                        <a:uFillTx/>
                        <a:latin typeface="Avenir Next LT Pro" panose="020B0504020202020204" pitchFamily="34" charset="0"/>
                        <a:ea typeface="+mn-ea"/>
                        <a:cs typeface="Myriad Pro"/>
                      </a:endParaRPr>
                    </a:p>
                  </a:txBody>
                  <a:tcPr marL="68580" marR="6858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u="none" strike="noStrike" kern="1200" cap="all" spc="0" normalizeH="0" baseline="0" noProof="0">
                          <a:ln>
                            <a:noFill/>
                          </a:ln>
                          <a:effectLst/>
                          <a:uLnTx/>
                          <a:uFillTx/>
                          <a:latin typeface="Avenir Next LT Pro" panose="020B0504020202020204" pitchFamily="34" charset="0"/>
                        </a:rPr>
                        <a:t>Scope</a:t>
                      </a:r>
                      <a:endParaRPr kumimoji="0" lang="en-US" sz="1400" b="1" i="0" u="none" strike="noStrike" kern="1200" cap="all" spc="0" normalizeH="0" baseline="0" noProof="0">
                        <a:ln>
                          <a:noFill/>
                        </a:ln>
                        <a:solidFill>
                          <a:prstClr val="white"/>
                        </a:solidFill>
                        <a:effectLst/>
                        <a:uLnTx/>
                        <a:uFillTx/>
                        <a:latin typeface="Avenir Next LT Pro" panose="020B0504020202020204" pitchFamily="34" charset="0"/>
                        <a:ea typeface="+mn-ea"/>
                        <a:cs typeface="Myriad Pro"/>
                      </a:endParaRPr>
                    </a:p>
                  </a:txBody>
                  <a:tcPr marL="68580" marR="6858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u="none" strike="noStrike" kern="1200" cap="all" spc="0" normalizeH="0" baseline="0" noProof="0">
                          <a:ln>
                            <a:noFill/>
                          </a:ln>
                          <a:effectLst/>
                          <a:uLnTx/>
                          <a:uFillTx/>
                          <a:latin typeface="Avenir Next LT Pro" panose="020B0504020202020204" pitchFamily="34" charset="0"/>
                        </a:rPr>
                        <a:t>volume</a:t>
                      </a:r>
                      <a:endParaRPr kumimoji="0" lang="en-US" sz="1400" b="1" i="0" u="none" strike="noStrike" kern="1200" cap="all" spc="0" normalizeH="0" baseline="0" noProof="0">
                        <a:ln>
                          <a:noFill/>
                        </a:ln>
                        <a:solidFill>
                          <a:prstClr val="white"/>
                        </a:solidFill>
                        <a:effectLst/>
                        <a:uLnTx/>
                        <a:uFillTx/>
                        <a:latin typeface="Avenir Next LT Pro" panose="020B0504020202020204" pitchFamily="34" charset="0"/>
                        <a:ea typeface="+mn-ea"/>
                        <a:cs typeface="Myriad Pro"/>
                      </a:endParaRPr>
                    </a:p>
                  </a:txBody>
                  <a:tcPr marL="68580" marR="6858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u="none" strike="noStrike" kern="1200" cap="all" spc="0" normalizeH="0" baseline="0" noProof="0">
                          <a:ln>
                            <a:noFill/>
                          </a:ln>
                          <a:effectLst/>
                          <a:uLnTx/>
                          <a:uFillTx/>
                          <a:latin typeface="Avenir Next LT Pro" panose="020B0504020202020204" pitchFamily="34" charset="0"/>
                        </a:rPr>
                        <a:t>data migration strategy</a:t>
                      </a:r>
                      <a:endParaRPr kumimoji="0" lang="en-US" sz="1400" b="1" i="0" u="none" strike="noStrike" kern="1200" cap="all" spc="0" normalizeH="0" baseline="0" noProof="0">
                        <a:ln>
                          <a:noFill/>
                        </a:ln>
                        <a:solidFill>
                          <a:prstClr val="white"/>
                        </a:solidFill>
                        <a:effectLst/>
                        <a:uLnTx/>
                        <a:uFillTx/>
                        <a:latin typeface="Avenir Next LT Pro" panose="020B0504020202020204" pitchFamily="34" charset="0"/>
                        <a:ea typeface="+mn-ea"/>
                        <a:cs typeface="Myriad Pro"/>
                      </a:endParaRPr>
                    </a:p>
                  </a:txBody>
                  <a:tcPr marL="68580" marR="68580" marT="0" marB="0" anchor="ctr"/>
                </a:tc>
                <a:extLst>
                  <a:ext uri="{0D108BD9-81ED-4DB2-BD59-A6C34878D82A}">
                    <a16:rowId xmlns:a16="http://schemas.microsoft.com/office/drawing/2014/main" val="4253360891"/>
                  </a:ext>
                </a:extLst>
              </a:tr>
              <a:tr h="554685">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GB" sz="1400" u="none" strike="noStrike" cap="none" normalizeH="0" baseline="0">
                          <a:ln>
                            <a:noFill/>
                          </a:ln>
                          <a:effectLst/>
                          <a:latin typeface="Avenir Next LT Pro" panose="020B0504020202020204" pitchFamily="34" charset="0"/>
                        </a:rPr>
                        <a:t>Master Data</a:t>
                      </a:r>
                      <a:endParaRPr kumimoji="0" lang="en-GB" sz="1400" b="0" i="0" u="none" strike="noStrike" cap="none" normalizeH="0" baseline="0">
                        <a:ln>
                          <a:noFill/>
                        </a:ln>
                        <a:solidFill>
                          <a:srgbClr val="000000"/>
                        </a:solidFill>
                        <a:effectLst/>
                        <a:latin typeface="Avenir Next LT Pro" panose="020B0504020202020204" pitchFamily="34" charset="0"/>
                        <a:cs typeface="Arial" charset="0"/>
                      </a:endParaRPr>
                    </a:p>
                  </a:txBody>
                  <a:tcPr marL="68580" marR="68580" marT="34290" marB="34290"/>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400" u="none" strike="noStrike" cap="none" normalizeH="0" baseline="0">
                          <a:ln>
                            <a:noFill/>
                          </a:ln>
                          <a:effectLst/>
                          <a:latin typeface="Avenir Next LT Pro" panose="020B0504020202020204" pitchFamily="34" charset="0"/>
                        </a:rPr>
                        <a:t>Banks</a:t>
                      </a:r>
                      <a:endParaRPr kumimoji="0" lang="en-GB" sz="1400" b="0" i="0" u="none" strike="noStrike" cap="none" normalizeH="0" baseline="0">
                        <a:ln>
                          <a:noFill/>
                        </a:ln>
                        <a:solidFill>
                          <a:srgbClr val="000000"/>
                        </a:solidFill>
                        <a:effectLst/>
                        <a:latin typeface="Avenir Next LT Pro" panose="020B0504020202020204" pitchFamily="34" charset="0"/>
                        <a:cs typeface="Arial" charset="0"/>
                      </a:endParaRPr>
                    </a:p>
                  </a:txBody>
                  <a:tcPr marL="68580" marR="68580" marT="34290" marB="34290"/>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400" b="0" i="0" u="none" strike="noStrike" cap="none" normalizeH="0" baseline="0">
                          <a:ln>
                            <a:noFill/>
                          </a:ln>
                          <a:solidFill>
                            <a:srgbClr val="000000"/>
                          </a:solidFill>
                          <a:effectLst/>
                          <a:latin typeface="Avenir Next LT Pro" panose="020B0504020202020204" pitchFamily="34" charset="0"/>
                          <a:cs typeface="Arial" charset="0"/>
                        </a:rPr>
                        <a:t>Associated to Internal Bank Accounts</a:t>
                      </a:r>
                    </a:p>
                  </a:txBody>
                  <a:tcPr marL="68580" marR="68580" marT="34290" marB="34290"/>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400" b="0" i="0" u="none" strike="noStrike" cap="none" normalizeH="0" baseline="0">
                          <a:ln>
                            <a:noFill/>
                          </a:ln>
                          <a:solidFill>
                            <a:srgbClr val="000000"/>
                          </a:solidFill>
                          <a:effectLst/>
                          <a:latin typeface="Avenir Next LT Pro" panose="020B0504020202020204" pitchFamily="34" charset="0"/>
                          <a:cs typeface="Arial" charset="0"/>
                        </a:rPr>
                        <a:t>&lt;100</a:t>
                      </a:r>
                    </a:p>
                  </a:txBody>
                  <a:tcPr marL="68580" marR="68580" marT="34290" marB="34290"/>
                </a:tc>
                <a:tc rowSpan="3">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GB" sz="1400" b="0" i="0" u="none" strike="noStrike" cap="none" normalizeH="0" baseline="0">
                          <a:ln>
                            <a:noFill/>
                          </a:ln>
                          <a:solidFill>
                            <a:srgbClr val="000000"/>
                          </a:solidFill>
                          <a:effectLst/>
                          <a:latin typeface="Avenir Next LT Pro" panose="020B0504020202020204" pitchFamily="34" charset="0"/>
                          <a:cs typeface="Arial" charset="0"/>
                        </a:rPr>
                        <a:t>Use NetSuite to build first list</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GB" sz="1400" b="0" i="0" u="none" strike="noStrike" cap="none" normalizeH="0" baseline="0">
                          <a:ln>
                            <a:noFill/>
                          </a:ln>
                          <a:solidFill>
                            <a:srgbClr val="000000"/>
                          </a:solidFill>
                          <a:effectLst/>
                          <a:latin typeface="Avenir Next LT Pro" panose="020B0504020202020204" pitchFamily="34" charset="0"/>
                          <a:cs typeface="Arial" charset="0"/>
                        </a:rPr>
                        <a:t>Review list and make updates </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GB" sz="1400" b="0" i="0" u="none" strike="noStrike" cap="none" normalizeH="0" baseline="0">
                          <a:ln>
                            <a:noFill/>
                          </a:ln>
                          <a:solidFill>
                            <a:srgbClr val="000000"/>
                          </a:solidFill>
                          <a:effectLst/>
                          <a:latin typeface="Avenir Next LT Pro" panose="020B0504020202020204" pitchFamily="34" charset="0"/>
                          <a:cs typeface="Arial" charset="0"/>
                        </a:rPr>
                        <a:t>All future cycles use list as source of data i.e. no data extraction to avoid bank account changes in </a:t>
                      </a:r>
                      <a:r>
                        <a:rPr kumimoji="0" lang="en-GB" sz="1400" b="0" i="0" u="none" strike="noStrike" cap="none" normalizeH="0" baseline="0" err="1">
                          <a:ln>
                            <a:noFill/>
                          </a:ln>
                          <a:solidFill>
                            <a:srgbClr val="000000"/>
                          </a:solidFill>
                          <a:effectLst/>
                          <a:latin typeface="Avenir Next LT Pro" panose="020B0504020202020204" pitchFamily="34" charset="0"/>
                          <a:cs typeface="Arial" charset="0"/>
                        </a:rPr>
                        <a:t>Netsuite</a:t>
                      </a:r>
                      <a:r>
                        <a:rPr kumimoji="0" lang="en-GB" sz="1400" b="0" i="0" u="none" strike="noStrike" cap="none" normalizeH="0" baseline="0">
                          <a:ln>
                            <a:noFill/>
                          </a:ln>
                          <a:solidFill>
                            <a:srgbClr val="000000"/>
                          </a:solidFill>
                          <a:effectLst/>
                          <a:latin typeface="Avenir Next LT Pro" panose="020B0504020202020204" pitchFamily="34" charset="0"/>
                          <a:cs typeface="Arial" charset="0"/>
                        </a:rPr>
                        <a:t> for any data cleansing / enrichment</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GB" sz="1400" b="0" i="0" u="none" strike="noStrike" cap="none" normalizeH="0" baseline="0">
                          <a:ln>
                            <a:noFill/>
                          </a:ln>
                          <a:solidFill>
                            <a:srgbClr val="000000"/>
                          </a:solidFill>
                          <a:effectLst/>
                          <a:latin typeface="Avenir Next LT Pro" panose="020B0504020202020204" pitchFamily="34" charset="0"/>
                          <a:cs typeface="Arial" charset="0"/>
                        </a:rPr>
                        <a:t>Any new updates or changes to list to be done as part of review for each conversion cycle </a:t>
                      </a:r>
                    </a:p>
                  </a:txBody>
                  <a:tcPr marL="68580" marR="68580" marT="34290" marB="34290" anchor="ctr"/>
                </a:tc>
                <a:extLst>
                  <a:ext uri="{0D108BD9-81ED-4DB2-BD59-A6C34878D82A}">
                    <a16:rowId xmlns:a16="http://schemas.microsoft.com/office/drawing/2014/main" val="644412777"/>
                  </a:ext>
                </a:extLst>
              </a:tr>
              <a:tr h="788237">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GB" sz="1400" u="none" strike="noStrike" cap="none" normalizeH="0" baseline="0">
                          <a:ln>
                            <a:noFill/>
                          </a:ln>
                          <a:effectLst/>
                          <a:latin typeface="Avenir Next LT Pro" panose="020B0504020202020204" pitchFamily="34" charset="0"/>
                        </a:rPr>
                        <a:t>Master Data</a:t>
                      </a:r>
                      <a:endParaRPr kumimoji="0" lang="en-GB" sz="1400" b="0" i="0" u="none" strike="noStrike" cap="none" normalizeH="0" baseline="0">
                        <a:ln>
                          <a:noFill/>
                        </a:ln>
                        <a:solidFill>
                          <a:srgbClr val="000000"/>
                        </a:solidFill>
                        <a:effectLst/>
                        <a:latin typeface="Avenir Next LT Pro" panose="020B0504020202020204" pitchFamily="34" charset="0"/>
                        <a:cs typeface="Arial" charset="0"/>
                      </a:endParaRPr>
                    </a:p>
                  </a:txBody>
                  <a:tcPr marL="68580" marR="68580" marT="34290" marB="34290"/>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400" u="none" strike="noStrike" cap="none" normalizeH="0" baseline="0">
                          <a:ln>
                            <a:noFill/>
                          </a:ln>
                          <a:effectLst/>
                          <a:latin typeface="Avenir Next LT Pro" panose="020B0504020202020204" pitchFamily="34" charset="0"/>
                        </a:rPr>
                        <a:t>Bank Branches</a:t>
                      </a:r>
                      <a:endParaRPr kumimoji="0" lang="en-GB" sz="1400" b="0" i="0" u="none" strike="noStrike" cap="none" normalizeH="0" baseline="0">
                        <a:ln>
                          <a:noFill/>
                        </a:ln>
                        <a:solidFill>
                          <a:srgbClr val="000000"/>
                        </a:solidFill>
                        <a:effectLst/>
                        <a:latin typeface="Avenir Next LT Pro" panose="020B0504020202020204" pitchFamily="34" charset="0"/>
                        <a:cs typeface="Arial" charset="0"/>
                      </a:endParaRPr>
                    </a:p>
                  </a:txBody>
                  <a:tcPr marL="68580" marR="68580" marT="34290" marB="34290"/>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400" b="0" i="0" u="none" strike="noStrike" cap="none" normalizeH="0" baseline="0">
                          <a:ln>
                            <a:noFill/>
                          </a:ln>
                          <a:solidFill>
                            <a:srgbClr val="000000"/>
                          </a:solidFill>
                          <a:effectLst/>
                          <a:latin typeface="Avenir Next LT Pro" panose="020B0504020202020204" pitchFamily="34" charset="0"/>
                          <a:cs typeface="Arial" charset="0"/>
                        </a:rPr>
                        <a:t>Associated to Internal Bank Accounts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400" b="0" i="0" u="none" strike="noStrike" cap="none" normalizeH="0" baseline="0">
                        <a:ln>
                          <a:noFill/>
                        </a:ln>
                        <a:solidFill>
                          <a:srgbClr val="000000"/>
                        </a:solidFill>
                        <a:effectLst/>
                        <a:latin typeface="Avenir Next LT Pro" panose="020B0504020202020204" pitchFamily="34" charset="0"/>
                        <a:cs typeface="Arial" charset="0"/>
                      </a:endParaRPr>
                    </a:p>
                  </a:txBody>
                  <a:tcPr marL="68580" marR="68580" marT="34290" marB="34290"/>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400" b="0" i="0" u="none" strike="noStrike" cap="none" normalizeH="0" baseline="0">
                          <a:ln>
                            <a:noFill/>
                          </a:ln>
                          <a:solidFill>
                            <a:srgbClr val="000000"/>
                          </a:solidFill>
                          <a:effectLst/>
                          <a:latin typeface="Avenir Next LT Pro" panose="020B0504020202020204" pitchFamily="34" charset="0"/>
                          <a:cs typeface="Arial" charset="0"/>
                        </a:rPr>
                        <a:t>&lt;100</a:t>
                      </a:r>
                    </a:p>
                  </a:txBody>
                  <a:tcPr marL="68580" marR="68580" marT="34290" marB="34290"/>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200" b="0" i="0" u="none" strike="noStrike" cap="none" normalizeH="0" baseline="0">
                        <a:ln>
                          <a:noFill/>
                        </a:ln>
                        <a:solidFill>
                          <a:srgbClr val="000000"/>
                        </a:solidFill>
                        <a:effectLst/>
                        <a:latin typeface="Avenir Next LT Pro" panose="020B0504020202020204" pitchFamily="34" charset="0"/>
                        <a:cs typeface="Arial" charset="0"/>
                      </a:endParaRPr>
                    </a:p>
                  </a:txBody>
                  <a:tcPr marL="68580" marR="68580" marT="34290" marB="34290"/>
                </a:tc>
                <a:extLst>
                  <a:ext uri="{0D108BD9-81ED-4DB2-BD59-A6C34878D82A}">
                    <a16:rowId xmlns:a16="http://schemas.microsoft.com/office/drawing/2014/main" val="3737262779"/>
                  </a:ext>
                </a:extLst>
              </a:tr>
              <a:tr h="321134">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GB" sz="1400" u="none" strike="noStrike" cap="none" normalizeH="0" baseline="0">
                          <a:ln>
                            <a:noFill/>
                          </a:ln>
                          <a:effectLst/>
                          <a:latin typeface="Avenir Next LT Pro" panose="020B0504020202020204" pitchFamily="34" charset="0"/>
                        </a:rPr>
                        <a:t>Master Data</a:t>
                      </a:r>
                      <a:endParaRPr kumimoji="0" lang="en-GB" sz="1400" b="0" i="0" u="none" strike="noStrike" cap="none" normalizeH="0" baseline="0">
                        <a:ln>
                          <a:noFill/>
                        </a:ln>
                        <a:solidFill>
                          <a:srgbClr val="000000"/>
                        </a:solidFill>
                        <a:effectLst/>
                        <a:latin typeface="Avenir Next LT Pro" panose="020B0504020202020204" pitchFamily="34" charset="0"/>
                        <a:cs typeface="Arial" charset="0"/>
                      </a:endParaRPr>
                    </a:p>
                  </a:txBody>
                  <a:tcPr marL="68580" marR="68580" marT="34290" marB="34290"/>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400" u="none" strike="noStrike" cap="none" normalizeH="0" baseline="0">
                          <a:ln>
                            <a:noFill/>
                          </a:ln>
                          <a:effectLst/>
                          <a:latin typeface="Avenir Next LT Pro" panose="020B0504020202020204" pitchFamily="34" charset="0"/>
                        </a:rPr>
                        <a:t>Internal Bank Accounts</a:t>
                      </a:r>
                      <a:endParaRPr kumimoji="0" lang="en-GB" sz="1400" b="0" i="0" u="none" strike="noStrike" cap="none" normalizeH="0" baseline="0">
                        <a:ln>
                          <a:noFill/>
                        </a:ln>
                        <a:solidFill>
                          <a:srgbClr val="000000"/>
                        </a:solidFill>
                        <a:effectLst/>
                        <a:latin typeface="Avenir Next LT Pro" panose="020B0504020202020204" pitchFamily="34" charset="0"/>
                        <a:cs typeface="Arial" charset="0"/>
                      </a:endParaRPr>
                    </a:p>
                  </a:txBody>
                  <a:tcPr marL="68580" marR="68580" marT="34290" marB="34290"/>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400" b="0" i="0" u="none" strike="noStrike" cap="none" normalizeH="0" baseline="0">
                          <a:ln>
                            <a:noFill/>
                          </a:ln>
                          <a:solidFill>
                            <a:srgbClr val="000000"/>
                          </a:solidFill>
                          <a:effectLst/>
                          <a:latin typeface="Avenir Next LT Pro" panose="020B0504020202020204" pitchFamily="34" charset="0"/>
                          <a:cs typeface="Arial" charset="0"/>
                        </a:rPr>
                        <a:t>All active Internal Bank Accounts required for ERP processes</a:t>
                      </a:r>
                    </a:p>
                  </a:txBody>
                  <a:tcPr marL="68580" marR="68580" marT="34290" marB="34290"/>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400" b="0" i="0" u="none" strike="noStrike" cap="none" normalizeH="0" baseline="0">
                          <a:ln>
                            <a:noFill/>
                          </a:ln>
                          <a:solidFill>
                            <a:srgbClr val="000000"/>
                          </a:solidFill>
                          <a:effectLst/>
                          <a:latin typeface="Avenir Next LT Pro" panose="020B0504020202020204" pitchFamily="34" charset="0"/>
                          <a:cs typeface="Arial" charset="0"/>
                        </a:rPr>
                        <a:t>100</a:t>
                      </a:r>
                    </a:p>
                  </a:txBody>
                  <a:tcPr marL="68580" marR="68580" marT="34290" marB="34290"/>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200" b="0" i="0" u="none" strike="noStrike" cap="none" normalizeH="0" baseline="0">
                        <a:ln>
                          <a:noFill/>
                        </a:ln>
                        <a:solidFill>
                          <a:srgbClr val="000000"/>
                        </a:solidFill>
                        <a:effectLst/>
                        <a:latin typeface="Avenir Next LT Pro" panose="020B0504020202020204" pitchFamily="34" charset="0"/>
                        <a:cs typeface="Arial" charset="0"/>
                      </a:endParaRPr>
                    </a:p>
                  </a:txBody>
                  <a:tcPr marL="68580" marR="68580" marT="34290" marB="34290"/>
                </a:tc>
                <a:extLst>
                  <a:ext uri="{0D108BD9-81ED-4DB2-BD59-A6C34878D82A}">
                    <a16:rowId xmlns:a16="http://schemas.microsoft.com/office/drawing/2014/main" val="1067825645"/>
                  </a:ext>
                </a:extLst>
              </a:tr>
            </a:tbl>
          </a:graphicData>
        </a:graphic>
      </p:graphicFrame>
      <p:grpSp>
        <p:nvGrpSpPr>
          <p:cNvPr id="23" name="Group 22">
            <a:extLst>
              <a:ext uri="{FF2B5EF4-FFF2-40B4-BE49-F238E27FC236}">
                <a16:creationId xmlns:a16="http://schemas.microsoft.com/office/drawing/2014/main" id="{1A324965-92AC-48AD-AF14-0B42614ECCE0}"/>
              </a:ext>
            </a:extLst>
          </p:cNvPr>
          <p:cNvGrpSpPr/>
          <p:nvPr/>
        </p:nvGrpSpPr>
        <p:grpSpPr>
          <a:xfrm>
            <a:off x="760097" y="5735463"/>
            <a:ext cx="10690300" cy="703763"/>
            <a:chOff x="3216067" y="4732980"/>
            <a:chExt cx="9766047" cy="946122"/>
          </a:xfrm>
          <a:solidFill>
            <a:schemeClr val="accent1"/>
          </a:solidFill>
        </p:grpSpPr>
        <p:sp>
          <p:nvSpPr>
            <p:cNvPr id="24" name="Rectangle: Rounded Corners 23">
              <a:extLst>
                <a:ext uri="{FF2B5EF4-FFF2-40B4-BE49-F238E27FC236}">
                  <a16:creationId xmlns:a16="http://schemas.microsoft.com/office/drawing/2014/main" id="{4801A367-2AEF-460F-9ECB-3B875CCD0557}"/>
                </a:ext>
              </a:extLst>
            </p:cNvPr>
            <p:cNvSpPr/>
            <p:nvPr/>
          </p:nvSpPr>
          <p:spPr bwMode="gray">
            <a:xfrm>
              <a:off x="3216067" y="4732980"/>
              <a:ext cx="9766047" cy="946122"/>
            </a:xfrm>
            <a:prstGeom prst="roundRect">
              <a:avLst/>
            </a:prstGeom>
            <a:grpFill/>
            <a:ln w="19050" algn="ctr">
              <a:noFill/>
              <a:miter lim="800000"/>
              <a:headEnd/>
              <a:tailEnd/>
            </a:ln>
          </p:spPr>
          <p:txBody>
            <a:bodyPr wrap="square" lIns="88900" tIns="88900" rIns="88900" bIns="88900" rtlCol="0" anchor="ctr"/>
            <a:lstStyle/>
            <a:p>
              <a:pPr marL="628650" lvl="1" indent="-171450">
                <a:lnSpc>
                  <a:spcPct val="106000"/>
                </a:lnSpc>
                <a:buFont typeface="Arial" panose="020B0604020202020204" pitchFamily="34" charset="0"/>
                <a:buChar char="•"/>
                <a:defRPr/>
              </a:pPr>
              <a:r>
                <a:rPr lang="en-US" sz="1200" dirty="0">
                  <a:solidFill>
                    <a:srgbClr val="000000"/>
                  </a:solidFill>
                  <a:latin typeface="Avenir Next LT Pro" panose="020B0504020202020204" pitchFamily="34" charset="0"/>
                  <a:ea typeface="ＭＳ Ｐゴシック" pitchFamily="34" charset="-128"/>
                  <a:cs typeface="Calibri" panose="020F0502020204030204" pitchFamily="34" charset="0"/>
                </a:rPr>
                <a:t>During Conversion, Bank and Branches required to support client Bank accounts will be provided by RTR team and approved by Treasury.</a:t>
              </a:r>
            </a:p>
            <a:p>
              <a:pPr marL="628650" lvl="1" indent="-171450">
                <a:lnSpc>
                  <a:spcPct val="106000"/>
                </a:lnSpc>
                <a:buFont typeface="Arial" panose="020B0604020202020204" pitchFamily="34" charset="0"/>
                <a:buChar char="•"/>
                <a:defRPr/>
              </a:pPr>
              <a:r>
                <a:rPr lang="en-US" sz="1200" b="1" dirty="0">
                  <a:solidFill>
                    <a:srgbClr val="000000"/>
                  </a:solidFill>
                  <a:latin typeface="Avenir Next LT Pro" panose="020B0504020202020204" pitchFamily="34" charset="0"/>
                  <a:ea typeface="ＭＳ Ｐゴシック" pitchFamily="34" charset="-128"/>
                  <a:cs typeface="Calibri" panose="020F0502020204030204" pitchFamily="34" charset="0"/>
                </a:rPr>
                <a:t>Additional Banks and Branches to support Supplier conversion, to be covered in Supplier conversion process – but file will need approval from Treasury</a:t>
              </a:r>
            </a:p>
          </p:txBody>
        </p:sp>
        <p:pic>
          <p:nvPicPr>
            <p:cNvPr id="25" name="Picture 2" descr="C:\Users\VelezJoe\AppData\Local\Microsoft\Windows\Temporary Internet Files\Content.IE5\Y8P70473\MC900383836[2].wmf">
              <a:extLst>
                <a:ext uri="{FF2B5EF4-FFF2-40B4-BE49-F238E27FC236}">
                  <a16:creationId xmlns:a16="http://schemas.microsoft.com/office/drawing/2014/main" id="{D74EA713-4C7B-4E00-ADBC-79A492D27649}"/>
                </a:ext>
              </a:extLst>
            </p:cNvPr>
            <p:cNvPicPr>
              <a:picLocks noChangeAspect="1" noChangeArrowheads="1"/>
            </p:cNvPicPr>
            <p:nvPr/>
          </p:nvPicPr>
          <p:blipFill>
            <a:blip r:embed="rId3" cstate="print"/>
            <a:srcRect/>
            <a:stretch>
              <a:fillRect/>
            </a:stretch>
          </p:blipFill>
          <p:spPr bwMode="auto">
            <a:xfrm>
              <a:off x="3216067" y="4986213"/>
              <a:ext cx="476661" cy="439655"/>
            </a:xfrm>
            <a:prstGeom prst="rect">
              <a:avLst/>
            </a:prstGeom>
            <a:grpFill/>
          </p:spPr>
        </p:pic>
      </p:grpSp>
    </p:spTree>
    <p:extLst>
      <p:ext uri="{BB962C8B-B14F-4D97-AF65-F5344CB8AC3E}">
        <p14:creationId xmlns:p14="http://schemas.microsoft.com/office/powerpoint/2010/main" val="376543116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7D7BCCC-751A-4729-B03A-0C9860CB4205}"/>
              </a:ext>
            </a:extLst>
          </p:cNvPr>
          <p:cNvSpPr>
            <a:spLocks noGrp="1"/>
          </p:cNvSpPr>
          <p:nvPr>
            <p:ph type="title"/>
          </p:nvPr>
        </p:nvSpPr>
        <p:spPr>
          <a:xfrm>
            <a:off x="469900" y="402587"/>
            <a:ext cx="11252200" cy="451942"/>
          </a:xfrm>
        </p:spPr>
        <p:txBody>
          <a:bodyPr/>
          <a:lstStyle/>
          <a:p>
            <a:r>
              <a:rPr lang="en-US" sz="2400" b="1">
                <a:latin typeface="Proxima Nova"/>
              </a:rPr>
              <a:t>Creating Banks, Branches and Internal Accounts using Spreadsheet</a:t>
            </a:r>
            <a:endParaRPr lang="en-US" sz="2400" b="1">
              <a:solidFill>
                <a:schemeClr val="tx1"/>
              </a:solidFill>
              <a:latin typeface="Proxima Nova" panose="020B0604020202020204" charset="0"/>
            </a:endParaRPr>
          </a:p>
        </p:txBody>
      </p:sp>
      <p:sp>
        <p:nvSpPr>
          <p:cNvPr id="54" name="TextBox 53">
            <a:extLst>
              <a:ext uri="{FF2B5EF4-FFF2-40B4-BE49-F238E27FC236}">
                <a16:creationId xmlns:a16="http://schemas.microsoft.com/office/drawing/2014/main" id="{53753D36-0A74-42FE-A8F0-0A5BCBF217FC}"/>
              </a:ext>
            </a:extLst>
          </p:cNvPr>
          <p:cNvSpPr txBox="1"/>
          <p:nvPr/>
        </p:nvSpPr>
        <p:spPr bwMode="gray">
          <a:xfrm>
            <a:off x="469900" y="854529"/>
            <a:ext cx="11391014" cy="3462828"/>
          </a:xfrm>
          <a:prstGeom prst="rect">
            <a:avLst/>
          </a:prstGeom>
        </p:spPr>
        <p:txBody>
          <a:bodyPr wrap="square" lIns="0" rIns="0" rtlCol="0" anchor="t" anchorCtr="0">
            <a:noAutofit/>
          </a:bodyPr>
          <a:lstStyle/>
          <a:p>
            <a:r>
              <a:rPr lang="en-US" sz="1400">
                <a:latin typeface="Avenir Next LT Pro" panose="020B0504020202020204" pitchFamily="34" charset="0"/>
              </a:rPr>
              <a:t>Oracle provides an Excel Spreadsheet (Rapid Implementation) that contains the most basic information to creating bank, branch, and account all together. If additional fields are required than in this spreadsheet, it will need update from front end after upload. Typically this involves providing BU access</a:t>
            </a:r>
          </a:p>
          <a:p>
            <a:endParaRPr lang="en-US" sz="1400">
              <a:latin typeface="Avenir Next LT Pro" panose="020B0504020202020204" pitchFamily="34" charset="0"/>
            </a:endParaRPr>
          </a:p>
        </p:txBody>
      </p:sp>
      <p:sp>
        <p:nvSpPr>
          <p:cNvPr id="4" name="Rectangle 3">
            <a:extLst>
              <a:ext uri="{FF2B5EF4-FFF2-40B4-BE49-F238E27FC236}">
                <a16:creationId xmlns:a16="http://schemas.microsoft.com/office/drawing/2014/main" id="{565C55E7-D606-4BFE-B89A-92C8CD9F0FC1}"/>
              </a:ext>
            </a:extLst>
          </p:cNvPr>
          <p:cNvSpPr/>
          <p:nvPr/>
        </p:nvSpPr>
        <p:spPr>
          <a:xfrm>
            <a:off x="391450" y="1588941"/>
            <a:ext cx="11252200" cy="1800493"/>
          </a:xfrm>
          <a:prstGeom prst="rect">
            <a:avLst/>
          </a:prstGeom>
        </p:spPr>
        <p:txBody>
          <a:bodyPr wrap="square" anchor="t">
            <a:spAutoFit/>
          </a:bodyPr>
          <a:lstStyle/>
          <a:p>
            <a:pPr marL="228600" indent="-285750">
              <a:buFont typeface="Wingdings" panose="05000000000000000000" pitchFamily="2" charset="2"/>
              <a:buChar char="Ø"/>
            </a:pPr>
            <a:r>
              <a:rPr lang="en-US" sz="1400">
                <a:latin typeface="Avenir Next LT Pro"/>
              </a:rPr>
              <a:t>A csv file can be generated once the user has filled out the required information on the spreadsheet</a:t>
            </a:r>
          </a:p>
          <a:p>
            <a:pPr marL="285750" indent="-285750">
              <a:buFont typeface="Wingdings" panose="05000000000000000000" pitchFamily="2" charset="2"/>
              <a:buChar char="Ø"/>
            </a:pPr>
            <a:endParaRPr lang="en-US" sz="1400">
              <a:latin typeface="Avenir Next LT Pro" panose="020B0504020202020204" pitchFamily="34" charset="0"/>
            </a:endParaRPr>
          </a:p>
          <a:p>
            <a:pPr marL="228600" indent="-285750">
              <a:buFont typeface="Wingdings" panose="05000000000000000000" pitchFamily="2" charset="2"/>
              <a:buChar char="Ø"/>
            </a:pPr>
            <a:r>
              <a:rPr lang="en-US" sz="1400">
                <a:latin typeface="Avenir Next LT Pro"/>
              </a:rPr>
              <a:t>The user can manually upload the generated csv file to the server from Oracle Scheduler. Then the upload process will create bank, branch, and account based on the information on the spreadsheet</a:t>
            </a:r>
          </a:p>
          <a:p>
            <a:pPr marL="10795" lvl="1">
              <a:spcAft>
                <a:spcPts val="600"/>
              </a:spcAft>
              <a:buClr>
                <a:schemeClr val="tx1"/>
              </a:buClr>
              <a:buSzPct val="75000"/>
            </a:pPr>
            <a:r>
              <a:rPr lang="en-US" sz="1500"/>
              <a:t> </a:t>
            </a:r>
            <a:endParaRPr lang="en-US" sz="1500">
              <a:ea typeface="Verdana"/>
              <a:cs typeface="Verdana"/>
            </a:endParaRPr>
          </a:p>
          <a:p>
            <a:pPr marL="296545" lvl="1" indent="-285750">
              <a:spcAft>
                <a:spcPts val="600"/>
              </a:spcAft>
              <a:buClr>
                <a:schemeClr val="tx1"/>
              </a:buClr>
              <a:buSzPct val="75000"/>
              <a:buFont typeface="Wingdings" panose="05000000000000000000" pitchFamily="2" charset="2"/>
              <a:buChar char="§"/>
            </a:pPr>
            <a:endParaRPr lang="en-US" sz="1500">
              <a:ea typeface="Verdana"/>
              <a:cs typeface="Verdana"/>
            </a:endParaRPr>
          </a:p>
          <a:p>
            <a:pPr marL="296545" lvl="1" indent="-285750">
              <a:spcAft>
                <a:spcPts val="600"/>
              </a:spcAft>
              <a:buClr>
                <a:schemeClr val="tx1"/>
              </a:buClr>
              <a:buSzPct val="75000"/>
              <a:buFont typeface="Wingdings" panose="05000000000000000000" pitchFamily="2" charset="2"/>
              <a:buChar char="§"/>
            </a:pPr>
            <a:endParaRPr lang="en-US" sz="1500">
              <a:ea typeface="Verdana"/>
              <a:cs typeface="Verdana"/>
            </a:endParaRPr>
          </a:p>
        </p:txBody>
      </p:sp>
      <p:pic>
        <p:nvPicPr>
          <p:cNvPr id="11" name="Picture 10">
            <a:extLst>
              <a:ext uri="{FF2B5EF4-FFF2-40B4-BE49-F238E27FC236}">
                <a16:creationId xmlns:a16="http://schemas.microsoft.com/office/drawing/2014/main" id="{C6D283BB-7917-4712-AD01-EA01C34A3EFB}"/>
              </a:ext>
            </a:extLst>
          </p:cNvPr>
          <p:cNvPicPr>
            <a:picLocks noChangeAspect="1"/>
          </p:cNvPicPr>
          <p:nvPr/>
        </p:nvPicPr>
        <p:blipFill>
          <a:blip r:embed="rId3"/>
          <a:stretch>
            <a:fillRect/>
          </a:stretch>
        </p:blipFill>
        <p:spPr>
          <a:xfrm>
            <a:off x="469900" y="2622949"/>
            <a:ext cx="11538857" cy="1251279"/>
          </a:xfrm>
          <a:prstGeom prst="rect">
            <a:avLst/>
          </a:prstGeom>
          <a:ln>
            <a:solidFill>
              <a:schemeClr val="tx1"/>
            </a:solidFill>
          </a:ln>
        </p:spPr>
      </p:pic>
      <p:pic>
        <p:nvPicPr>
          <p:cNvPr id="12" name="Picture 11">
            <a:extLst>
              <a:ext uri="{FF2B5EF4-FFF2-40B4-BE49-F238E27FC236}">
                <a16:creationId xmlns:a16="http://schemas.microsoft.com/office/drawing/2014/main" id="{0F9DD715-6F12-4A22-9EF2-51BF0C84B857}"/>
              </a:ext>
            </a:extLst>
          </p:cNvPr>
          <p:cNvPicPr>
            <a:picLocks noChangeAspect="1"/>
          </p:cNvPicPr>
          <p:nvPr/>
        </p:nvPicPr>
        <p:blipFill>
          <a:blip r:embed="rId4"/>
          <a:stretch>
            <a:fillRect/>
          </a:stretch>
        </p:blipFill>
        <p:spPr>
          <a:xfrm>
            <a:off x="469900" y="4068172"/>
            <a:ext cx="11179629" cy="1620237"/>
          </a:xfrm>
          <a:prstGeom prst="rect">
            <a:avLst/>
          </a:prstGeom>
          <a:ln>
            <a:solidFill>
              <a:schemeClr val="tx1"/>
            </a:solidFill>
          </a:ln>
        </p:spPr>
      </p:pic>
      <p:grpSp>
        <p:nvGrpSpPr>
          <p:cNvPr id="8" name="Group 7">
            <a:extLst>
              <a:ext uri="{FF2B5EF4-FFF2-40B4-BE49-F238E27FC236}">
                <a16:creationId xmlns:a16="http://schemas.microsoft.com/office/drawing/2014/main" id="{C78319D1-4893-4387-9BDD-2B7A65D3889E}"/>
              </a:ext>
            </a:extLst>
          </p:cNvPr>
          <p:cNvGrpSpPr/>
          <p:nvPr/>
        </p:nvGrpSpPr>
        <p:grpSpPr>
          <a:xfrm>
            <a:off x="750850" y="5882353"/>
            <a:ext cx="10690300" cy="703763"/>
            <a:chOff x="3216067" y="4732980"/>
            <a:chExt cx="9766047" cy="946122"/>
          </a:xfrm>
          <a:solidFill>
            <a:schemeClr val="accent1"/>
          </a:solidFill>
        </p:grpSpPr>
        <p:sp>
          <p:nvSpPr>
            <p:cNvPr id="10" name="Rectangle: Rounded Corners 9">
              <a:extLst>
                <a:ext uri="{FF2B5EF4-FFF2-40B4-BE49-F238E27FC236}">
                  <a16:creationId xmlns:a16="http://schemas.microsoft.com/office/drawing/2014/main" id="{F0782A86-946C-4DC3-AB87-18230EEFDC59}"/>
                </a:ext>
              </a:extLst>
            </p:cNvPr>
            <p:cNvSpPr/>
            <p:nvPr/>
          </p:nvSpPr>
          <p:spPr bwMode="gray">
            <a:xfrm>
              <a:off x="3216067" y="4732980"/>
              <a:ext cx="9766047" cy="946122"/>
            </a:xfrm>
            <a:prstGeom prst="roundRect">
              <a:avLst/>
            </a:prstGeom>
            <a:grpFill/>
            <a:ln w="19050" algn="ctr">
              <a:noFill/>
              <a:miter lim="800000"/>
              <a:headEnd/>
              <a:tailEnd/>
            </a:ln>
          </p:spPr>
          <p:txBody>
            <a:bodyPr wrap="square" lIns="88900" tIns="88900" rIns="88900" bIns="88900" rtlCol="0" anchor="ctr"/>
            <a:lstStyle/>
            <a:p>
              <a:pPr marL="628650" lvl="1" indent="-171450">
                <a:lnSpc>
                  <a:spcPct val="106000"/>
                </a:lnSpc>
                <a:buFont typeface="Arial" panose="020B0604020202020204" pitchFamily="34" charset="0"/>
                <a:buChar char="•"/>
                <a:defRPr/>
              </a:pPr>
              <a:r>
                <a:rPr lang="en-US" sz="1200" dirty="0">
                  <a:solidFill>
                    <a:srgbClr val="000000"/>
                  </a:solidFill>
                  <a:latin typeface="Avenir Next LT Pro" panose="020B0504020202020204" pitchFamily="34" charset="0"/>
                  <a:ea typeface="ＭＳ Ｐゴシック" pitchFamily="34" charset="-128"/>
                  <a:cs typeface="Calibri" panose="020F0502020204030204" pitchFamily="34" charset="0"/>
                </a:rPr>
                <a:t>Template will be shared to collect bank / branch / account information for client Bank Accounts</a:t>
              </a:r>
              <a:endParaRPr lang="en-US" sz="1200" b="1" dirty="0">
                <a:solidFill>
                  <a:srgbClr val="000000"/>
                </a:solidFill>
                <a:latin typeface="Avenir Next LT Pro" panose="020B0504020202020204" pitchFamily="34" charset="0"/>
                <a:ea typeface="ＭＳ Ｐゴシック" pitchFamily="34" charset="-128"/>
                <a:cs typeface="Calibri" panose="020F0502020204030204" pitchFamily="34" charset="0"/>
              </a:endParaRPr>
            </a:p>
          </p:txBody>
        </p:sp>
        <p:pic>
          <p:nvPicPr>
            <p:cNvPr id="13" name="Picture 2" descr="C:\Users\VelezJoe\AppData\Local\Microsoft\Windows\Temporary Internet Files\Content.IE5\Y8P70473\MC900383836[2].wmf">
              <a:extLst>
                <a:ext uri="{FF2B5EF4-FFF2-40B4-BE49-F238E27FC236}">
                  <a16:creationId xmlns:a16="http://schemas.microsoft.com/office/drawing/2014/main" id="{6F9CE0F7-847A-4280-93B3-5DE6EADC92FD}"/>
                </a:ext>
              </a:extLst>
            </p:cNvPr>
            <p:cNvPicPr>
              <a:picLocks noChangeAspect="1" noChangeArrowheads="1"/>
            </p:cNvPicPr>
            <p:nvPr/>
          </p:nvPicPr>
          <p:blipFill>
            <a:blip r:embed="rId5" cstate="print"/>
            <a:srcRect/>
            <a:stretch>
              <a:fillRect/>
            </a:stretch>
          </p:blipFill>
          <p:spPr bwMode="auto">
            <a:xfrm>
              <a:off x="3216067" y="4986213"/>
              <a:ext cx="476661" cy="439655"/>
            </a:xfrm>
            <a:prstGeom prst="rect">
              <a:avLst/>
            </a:prstGeom>
            <a:grpFill/>
          </p:spPr>
        </p:pic>
      </p:grpSp>
    </p:spTree>
    <p:extLst>
      <p:ext uri="{BB962C8B-B14F-4D97-AF65-F5344CB8AC3E}">
        <p14:creationId xmlns:p14="http://schemas.microsoft.com/office/powerpoint/2010/main" val="310277833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ADA4DC05-C8D4-4E58-955A-9DEC8F80D0EB}"/>
              </a:ext>
            </a:extLst>
          </p:cNvPr>
          <p:cNvSpPr>
            <a:spLocks noGrp="1"/>
          </p:cNvSpPr>
          <p:nvPr>
            <p:ph type="title"/>
          </p:nvPr>
        </p:nvSpPr>
        <p:spPr>
          <a:xfrm>
            <a:off x="469898" y="3536718"/>
            <a:ext cx="11722102" cy="470898"/>
          </a:xfrm>
        </p:spPr>
        <p:txBody>
          <a:bodyPr wrap="square">
            <a:spAutoFit/>
          </a:bodyPr>
          <a:lstStyle/>
          <a:p>
            <a:r>
              <a:rPr lang="en-US" sz="3600">
                <a:latin typeface="Proxima Nova" panose="020B0604020202020204" charset="0"/>
              </a:rPr>
              <a:t>4.2 Maintenance – Banks &amp; Branches</a:t>
            </a:r>
          </a:p>
        </p:txBody>
      </p:sp>
    </p:spTree>
    <p:extLst>
      <p:ext uri="{BB962C8B-B14F-4D97-AF65-F5344CB8AC3E}">
        <p14:creationId xmlns:p14="http://schemas.microsoft.com/office/powerpoint/2010/main" val="100494356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C00"/>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5F105F7-A315-45A8-81AB-9EB3E9E4D7D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85000"/>
              </a:lnSpc>
              <a:spcBef>
                <a:spcPct val="0"/>
              </a:spcBef>
              <a:spcAft>
                <a:spcPct val="0"/>
              </a:spcAft>
              <a:buClrTx/>
              <a:buSzTx/>
              <a:buFontTx/>
              <a:buNone/>
              <a:tabLst/>
              <a:defRPr/>
            </a:pPr>
            <a:endParaRPr kumimoji="0" lang="en-US" sz="2800" b="1" i="0" u="none" strike="noStrike" kern="1200" cap="none" spc="0" normalizeH="0" baseline="0" noProof="0">
              <a:ln>
                <a:noFill/>
              </a:ln>
              <a:solidFill>
                <a:prstClr val="white"/>
              </a:solidFill>
              <a:effectLst/>
              <a:uLnTx/>
              <a:uFillTx/>
              <a:latin typeface="Open Sans" panose="020B0606030504020204" pitchFamily="34" charset="0"/>
              <a:ea typeface="+mn-ea"/>
              <a:cs typeface="+mn-cs"/>
              <a:sym typeface="Open Sans" panose="020B0606030504020204" pitchFamily="34" charset="0"/>
            </a:endParaRPr>
          </a:p>
        </p:txBody>
      </p:sp>
      <p:sp>
        <p:nvSpPr>
          <p:cNvPr id="19" name="Title 3">
            <a:extLst>
              <a:ext uri="{FF2B5EF4-FFF2-40B4-BE49-F238E27FC236}">
                <a16:creationId xmlns:a16="http://schemas.microsoft.com/office/drawing/2014/main" id="{D70FB163-7BA0-4E19-BF71-7A4E55987534}"/>
              </a:ext>
            </a:extLst>
          </p:cNvPr>
          <p:cNvSpPr>
            <a:spLocks noGrp="1"/>
          </p:cNvSpPr>
          <p:nvPr>
            <p:ph type="title"/>
          </p:nvPr>
        </p:nvSpPr>
        <p:spPr>
          <a:xfrm>
            <a:off x="469899" y="3536718"/>
            <a:ext cx="6403512" cy="470898"/>
          </a:xfrm>
        </p:spPr>
        <p:txBody>
          <a:bodyPr wrap="square">
            <a:spAutoFit/>
          </a:bodyPr>
          <a:lstStyle/>
          <a:p>
            <a:r>
              <a:rPr lang="en-US" sz="3600">
                <a:latin typeface="Proxima Nova" panose="020B0604020202020204" charset="0"/>
              </a:rPr>
              <a:t>1. Program Background</a:t>
            </a:r>
          </a:p>
        </p:txBody>
      </p:sp>
    </p:spTree>
    <p:extLst>
      <p:ext uri="{BB962C8B-B14F-4D97-AF65-F5344CB8AC3E}">
        <p14:creationId xmlns:p14="http://schemas.microsoft.com/office/powerpoint/2010/main" val="192080171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C243F6-3962-4543-8DA7-3E1DF23953E6}"/>
              </a:ext>
            </a:extLst>
          </p:cNvPr>
          <p:cNvSpPr>
            <a:spLocks noGrp="1"/>
          </p:cNvSpPr>
          <p:nvPr>
            <p:ph type="title"/>
          </p:nvPr>
        </p:nvSpPr>
        <p:spPr>
          <a:xfrm>
            <a:off x="469900" y="403225"/>
            <a:ext cx="11252200" cy="450850"/>
          </a:xfrm>
        </p:spPr>
        <p:txBody>
          <a:bodyPr/>
          <a:lstStyle/>
          <a:p>
            <a:r>
              <a:rPr lang="en-US" sz="2400" b="1">
                <a:latin typeface="Proxima Nova"/>
              </a:rPr>
              <a:t>Maintain Bank Account - Banks </a:t>
            </a:r>
            <a:endParaRPr lang="en-US" sz="2400" b="1">
              <a:solidFill>
                <a:schemeClr val="tx1"/>
              </a:solidFill>
              <a:latin typeface="Proxima Nova" panose="020B0604020202020204" charset="0"/>
            </a:endParaRPr>
          </a:p>
        </p:txBody>
      </p:sp>
      <p:sp>
        <p:nvSpPr>
          <p:cNvPr id="10" name="TextBox 9">
            <a:extLst>
              <a:ext uri="{FF2B5EF4-FFF2-40B4-BE49-F238E27FC236}">
                <a16:creationId xmlns:a16="http://schemas.microsoft.com/office/drawing/2014/main" id="{216D9D2C-5B9E-4832-80C9-57E2D8ED93EF}"/>
              </a:ext>
            </a:extLst>
          </p:cNvPr>
          <p:cNvSpPr txBox="1"/>
          <p:nvPr/>
        </p:nvSpPr>
        <p:spPr bwMode="gray">
          <a:xfrm>
            <a:off x="469900" y="854529"/>
            <a:ext cx="11391014" cy="996042"/>
          </a:xfrm>
          <a:prstGeom prst="rect">
            <a:avLst/>
          </a:prstGeom>
        </p:spPr>
        <p:txBody>
          <a:bodyPr wrap="square" lIns="0" rIns="0" rtlCol="0" anchor="t" anchorCtr="0">
            <a:noAutofit/>
          </a:bodyPr>
          <a:lstStyle/>
          <a:p>
            <a:r>
              <a:rPr lang="en-US" sz="1400">
                <a:latin typeface="Avenir Next LT Pro" panose="020B0504020202020204" pitchFamily="34" charset="0"/>
              </a:rPr>
              <a:t>Creating a bank is the first step in the bank account creation. You can: </a:t>
            </a:r>
          </a:p>
          <a:p>
            <a:pPr marL="285750" indent="-285750">
              <a:buFont typeface="Arial" panose="020B0604020202020204" pitchFamily="34" charset="0"/>
              <a:buChar char="•"/>
            </a:pPr>
            <a:r>
              <a:rPr lang="en-US" sz="1400">
                <a:latin typeface="Avenir Next LT Pro" panose="020B0504020202020204" pitchFamily="34" charset="0"/>
              </a:rPr>
              <a:t>Search for existing banks to view and update </a:t>
            </a:r>
          </a:p>
          <a:p>
            <a:pPr marL="285750" indent="-285750">
              <a:buFont typeface="Arial" panose="020B0604020202020204" pitchFamily="34" charset="0"/>
              <a:buChar char="•"/>
            </a:pPr>
            <a:r>
              <a:rPr lang="en-US" sz="1400">
                <a:latin typeface="Avenir Next LT Pro" panose="020B0504020202020204" pitchFamily="34" charset="0"/>
              </a:rPr>
              <a:t>Create a new bank</a:t>
            </a:r>
          </a:p>
          <a:p>
            <a:endParaRPr lang="en-US" sz="1400">
              <a:latin typeface="Avenir Next LT Pro" panose="020B0504020202020204" pitchFamily="34" charset="0"/>
            </a:endParaRPr>
          </a:p>
        </p:txBody>
      </p:sp>
      <p:pic>
        <p:nvPicPr>
          <p:cNvPr id="2" name="Picture 1">
            <a:extLst>
              <a:ext uri="{FF2B5EF4-FFF2-40B4-BE49-F238E27FC236}">
                <a16:creationId xmlns:a16="http://schemas.microsoft.com/office/drawing/2014/main" id="{2EF17FFD-9A67-4928-AE85-438ABF9B009B}"/>
              </a:ext>
            </a:extLst>
          </p:cNvPr>
          <p:cNvPicPr>
            <a:picLocks noChangeAspect="1"/>
          </p:cNvPicPr>
          <p:nvPr/>
        </p:nvPicPr>
        <p:blipFill>
          <a:blip r:embed="rId2"/>
          <a:stretch>
            <a:fillRect/>
          </a:stretch>
        </p:blipFill>
        <p:spPr>
          <a:xfrm>
            <a:off x="469900" y="3108983"/>
            <a:ext cx="10319657" cy="2816429"/>
          </a:xfrm>
          <a:prstGeom prst="rect">
            <a:avLst/>
          </a:prstGeom>
          <a:ln>
            <a:solidFill>
              <a:schemeClr val="tx1"/>
            </a:solidFill>
          </a:ln>
        </p:spPr>
      </p:pic>
      <p:pic>
        <p:nvPicPr>
          <p:cNvPr id="3" name="Picture 2">
            <a:extLst>
              <a:ext uri="{FF2B5EF4-FFF2-40B4-BE49-F238E27FC236}">
                <a16:creationId xmlns:a16="http://schemas.microsoft.com/office/drawing/2014/main" id="{72CC6326-CC06-4DD3-9826-07506FE384CF}"/>
              </a:ext>
            </a:extLst>
          </p:cNvPr>
          <p:cNvPicPr>
            <a:picLocks noChangeAspect="1"/>
          </p:cNvPicPr>
          <p:nvPr/>
        </p:nvPicPr>
        <p:blipFill>
          <a:blip r:embed="rId3"/>
          <a:stretch>
            <a:fillRect/>
          </a:stretch>
        </p:blipFill>
        <p:spPr>
          <a:xfrm>
            <a:off x="469900" y="1733289"/>
            <a:ext cx="10428514" cy="1206243"/>
          </a:xfrm>
          <a:prstGeom prst="rect">
            <a:avLst/>
          </a:prstGeom>
          <a:ln>
            <a:solidFill>
              <a:schemeClr val="tx1"/>
            </a:solidFill>
          </a:ln>
        </p:spPr>
      </p:pic>
      <p:grpSp>
        <p:nvGrpSpPr>
          <p:cNvPr id="4" name="Group 3">
            <a:extLst>
              <a:ext uri="{FF2B5EF4-FFF2-40B4-BE49-F238E27FC236}">
                <a16:creationId xmlns:a16="http://schemas.microsoft.com/office/drawing/2014/main" id="{44B38977-608F-4F42-A0DE-62DA12ECA40D}"/>
              </a:ext>
            </a:extLst>
          </p:cNvPr>
          <p:cNvGrpSpPr/>
          <p:nvPr/>
        </p:nvGrpSpPr>
        <p:grpSpPr>
          <a:xfrm>
            <a:off x="1616267" y="6067706"/>
            <a:ext cx="8959466" cy="452487"/>
            <a:chOff x="3119120" y="5813063"/>
            <a:chExt cx="8959466" cy="452487"/>
          </a:xfrm>
        </p:grpSpPr>
        <p:sp>
          <p:nvSpPr>
            <p:cNvPr id="6" name="Rectangle: Rounded Corners 5">
              <a:extLst>
                <a:ext uri="{FF2B5EF4-FFF2-40B4-BE49-F238E27FC236}">
                  <a16:creationId xmlns:a16="http://schemas.microsoft.com/office/drawing/2014/main" id="{271625B2-46F5-431C-B71E-8F5706EBA52F}"/>
                </a:ext>
              </a:extLst>
            </p:cNvPr>
            <p:cNvSpPr/>
            <p:nvPr/>
          </p:nvSpPr>
          <p:spPr bwMode="gray">
            <a:xfrm>
              <a:off x="3119120" y="5813063"/>
              <a:ext cx="8959466" cy="452487"/>
            </a:xfrm>
            <a:prstGeom prst="roundRect">
              <a:avLst/>
            </a:prstGeom>
            <a:solidFill>
              <a:schemeClr val="accent1"/>
            </a:solidFill>
            <a:ln w="19050" algn="ctr">
              <a:noFill/>
              <a:miter lim="800000"/>
              <a:headEnd/>
              <a:tailEnd/>
            </a:ln>
          </p:spPr>
          <p:txBody>
            <a:bodyPr wrap="square" lIns="88900" tIns="88900" rIns="88900" bIns="88900" rtlCol="0" anchor="ctr"/>
            <a:lstStyle/>
            <a:p>
              <a:pPr marL="628650" lvl="1" indent="-171450">
                <a:lnSpc>
                  <a:spcPct val="106000"/>
                </a:lnSpc>
                <a:buFont typeface="Arial" panose="020B0604020202020204" pitchFamily="34" charset="0"/>
                <a:buChar char="•"/>
                <a:defRPr/>
              </a:pPr>
              <a:r>
                <a:rPr lang="en-US" sz="1200">
                  <a:solidFill>
                    <a:srgbClr val="000000"/>
                  </a:solidFill>
                  <a:latin typeface="Avenir Next LT Pro" panose="020B0504020202020204" pitchFamily="34" charset="0"/>
                  <a:ea typeface="ＭＳ Ｐゴシック" pitchFamily="34" charset="-128"/>
                  <a:cs typeface="Calibri" panose="020F0502020204030204" pitchFamily="34" charset="0"/>
                </a:rPr>
                <a:t>Establish ownership for Bank and Branch maintenance post go-live</a:t>
              </a:r>
            </a:p>
          </p:txBody>
        </p:sp>
        <p:pic>
          <p:nvPicPr>
            <p:cNvPr id="7" name="Picture 2" descr="C:\Users\VelezJoe\AppData\Local\Microsoft\Windows\Temporary Internet Files\Content.IE5\Y8P70473\MC900383836[2].wmf">
              <a:extLst>
                <a:ext uri="{FF2B5EF4-FFF2-40B4-BE49-F238E27FC236}">
                  <a16:creationId xmlns:a16="http://schemas.microsoft.com/office/drawing/2014/main" id="{85CDE179-4B47-4F80-AED6-2A7929A214BF}"/>
                </a:ext>
              </a:extLst>
            </p:cNvPr>
            <p:cNvPicPr>
              <a:picLocks noChangeAspect="1" noChangeArrowheads="1"/>
            </p:cNvPicPr>
            <p:nvPr/>
          </p:nvPicPr>
          <p:blipFill>
            <a:blip r:embed="rId4" cstate="print"/>
            <a:srcRect/>
            <a:stretch>
              <a:fillRect/>
            </a:stretch>
          </p:blipFill>
          <p:spPr bwMode="auto">
            <a:xfrm>
              <a:off x="3119120" y="5848275"/>
              <a:ext cx="521772" cy="382062"/>
            </a:xfrm>
            <a:prstGeom prst="rect">
              <a:avLst/>
            </a:prstGeom>
            <a:solidFill>
              <a:schemeClr val="accent1"/>
            </a:solidFill>
          </p:spPr>
        </p:pic>
      </p:grpSp>
    </p:spTree>
    <p:extLst>
      <p:ext uri="{BB962C8B-B14F-4D97-AF65-F5344CB8AC3E}">
        <p14:creationId xmlns:p14="http://schemas.microsoft.com/office/powerpoint/2010/main" val="264589423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C243F6-3962-4543-8DA7-3E1DF23953E6}"/>
              </a:ext>
            </a:extLst>
          </p:cNvPr>
          <p:cNvSpPr>
            <a:spLocks noGrp="1"/>
          </p:cNvSpPr>
          <p:nvPr>
            <p:ph type="title"/>
          </p:nvPr>
        </p:nvSpPr>
        <p:spPr>
          <a:xfrm>
            <a:off x="469900" y="403225"/>
            <a:ext cx="11252200" cy="450850"/>
          </a:xfrm>
        </p:spPr>
        <p:txBody>
          <a:bodyPr/>
          <a:lstStyle/>
          <a:p>
            <a:r>
              <a:rPr lang="en-US" sz="2400" b="1">
                <a:latin typeface="Proxima Nova"/>
              </a:rPr>
              <a:t>Maintain Bank Account – Bank Branches</a:t>
            </a:r>
            <a:endParaRPr lang="en-US" sz="2400" b="1">
              <a:solidFill>
                <a:schemeClr val="tx1"/>
              </a:solidFill>
              <a:latin typeface="Proxima Nova" panose="020B0604020202020204" charset="0"/>
            </a:endParaRPr>
          </a:p>
        </p:txBody>
      </p:sp>
      <p:sp>
        <p:nvSpPr>
          <p:cNvPr id="10" name="TextBox 9">
            <a:extLst>
              <a:ext uri="{FF2B5EF4-FFF2-40B4-BE49-F238E27FC236}">
                <a16:creationId xmlns:a16="http://schemas.microsoft.com/office/drawing/2014/main" id="{216D9D2C-5B9E-4832-80C9-57E2D8ED93EF}"/>
              </a:ext>
            </a:extLst>
          </p:cNvPr>
          <p:cNvSpPr txBox="1"/>
          <p:nvPr/>
        </p:nvSpPr>
        <p:spPr bwMode="gray">
          <a:xfrm>
            <a:off x="469900" y="854529"/>
            <a:ext cx="11391014" cy="615042"/>
          </a:xfrm>
          <a:prstGeom prst="rect">
            <a:avLst/>
          </a:prstGeom>
        </p:spPr>
        <p:txBody>
          <a:bodyPr wrap="square" lIns="0" rIns="0" rtlCol="0" anchor="t" anchorCtr="0">
            <a:noAutofit/>
          </a:bodyPr>
          <a:lstStyle/>
          <a:p>
            <a:r>
              <a:rPr lang="en-US" sz="1400">
                <a:latin typeface="Avenir Next LT Pro" panose="020B0504020202020204" pitchFamily="34" charset="0"/>
              </a:rPr>
              <a:t>Once the bank is created, the next step is to create a branch or branches and associate to the bank</a:t>
            </a:r>
          </a:p>
          <a:p>
            <a:endParaRPr lang="en-US" sz="1400">
              <a:latin typeface="Avenir Next LT Pro" panose="020B0504020202020204" pitchFamily="34" charset="0"/>
            </a:endParaRPr>
          </a:p>
        </p:txBody>
      </p:sp>
      <p:pic>
        <p:nvPicPr>
          <p:cNvPr id="3" name="Picture 2">
            <a:extLst>
              <a:ext uri="{FF2B5EF4-FFF2-40B4-BE49-F238E27FC236}">
                <a16:creationId xmlns:a16="http://schemas.microsoft.com/office/drawing/2014/main" id="{7485EF79-7E14-48B6-9279-1F362FF385AD}"/>
              </a:ext>
            </a:extLst>
          </p:cNvPr>
          <p:cNvPicPr>
            <a:picLocks noChangeAspect="1"/>
          </p:cNvPicPr>
          <p:nvPr/>
        </p:nvPicPr>
        <p:blipFill>
          <a:blip r:embed="rId2"/>
          <a:stretch>
            <a:fillRect/>
          </a:stretch>
        </p:blipFill>
        <p:spPr>
          <a:xfrm>
            <a:off x="469900" y="1249136"/>
            <a:ext cx="10439400" cy="2395795"/>
          </a:xfrm>
          <a:prstGeom prst="rect">
            <a:avLst/>
          </a:prstGeom>
          <a:ln>
            <a:solidFill>
              <a:schemeClr val="tx1"/>
            </a:solidFill>
          </a:ln>
        </p:spPr>
      </p:pic>
      <p:pic>
        <p:nvPicPr>
          <p:cNvPr id="4" name="Picture 3">
            <a:extLst>
              <a:ext uri="{FF2B5EF4-FFF2-40B4-BE49-F238E27FC236}">
                <a16:creationId xmlns:a16="http://schemas.microsoft.com/office/drawing/2014/main" id="{E1992B35-02D0-4F2D-A251-A002DCEE68F2}"/>
              </a:ext>
            </a:extLst>
          </p:cNvPr>
          <p:cNvPicPr>
            <a:picLocks noChangeAspect="1"/>
          </p:cNvPicPr>
          <p:nvPr/>
        </p:nvPicPr>
        <p:blipFill>
          <a:blip r:embed="rId3"/>
          <a:stretch>
            <a:fillRect/>
          </a:stretch>
        </p:blipFill>
        <p:spPr>
          <a:xfrm>
            <a:off x="469900" y="3982765"/>
            <a:ext cx="10439400" cy="2020706"/>
          </a:xfrm>
          <a:prstGeom prst="rect">
            <a:avLst/>
          </a:prstGeom>
          <a:ln>
            <a:solidFill>
              <a:schemeClr val="tx1"/>
            </a:solidFill>
          </a:ln>
        </p:spPr>
      </p:pic>
    </p:spTree>
    <p:extLst>
      <p:ext uri="{BB962C8B-B14F-4D97-AF65-F5344CB8AC3E}">
        <p14:creationId xmlns:p14="http://schemas.microsoft.com/office/powerpoint/2010/main" val="195270108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ADA4DC05-C8D4-4E58-955A-9DEC8F80D0EB}"/>
              </a:ext>
            </a:extLst>
          </p:cNvPr>
          <p:cNvSpPr>
            <a:spLocks noGrp="1"/>
          </p:cNvSpPr>
          <p:nvPr>
            <p:ph type="title"/>
          </p:nvPr>
        </p:nvSpPr>
        <p:spPr>
          <a:xfrm>
            <a:off x="469898" y="3536718"/>
            <a:ext cx="11722102" cy="470898"/>
          </a:xfrm>
        </p:spPr>
        <p:txBody>
          <a:bodyPr wrap="square">
            <a:spAutoFit/>
          </a:bodyPr>
          <a:lstStyle/>
          <a:p>
            <a:r>
              <a:rPr lang="en-US" sz="3600">
                <a:latin typeface="Proxima Nova" panose="020B0604020202020204" charset="0"/>
              </a:rPr>
              <a:t>4.2 Maintenance – Internal Bank Accounts</a:t>
            </a:r>
          </a:p>
        </p:txBody>
      </p:sp>
    </p:spTree>
    <p:extLst>
      <p:ext uri="{BB962C8B-B14F-4D97-AF65-F5344CB8AC3E}">
        <p14:creationId xmlns:p14="http://schemas.microsoft.com/office/powerpoint/2010/main" val="210858836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614C8A-26D2-4E33-BF8D-187F3C9D710A}"/>
              </a:ext>
            </a:extLst>
          </p:cNvPr>
          <p:cNvPicPr>
            <a:picLocks noChangeAspect="1"/>
          </p:cNvPicPr>
          <p:nvPr/>
        </p:nvPicPr>
        <p:blipFill>
          <a:blip r:embed="rId2"/>
          <a:stretch>
            <a:fillRect/>
          </a:stretch>
        </p:blipFill>
        <p:spPr>
          <a:xfrm>
            <a:off x="469900" y="3157885"/>
            <a:ext cx="8412843" cy="3218633"/>
          </a:xfrm>
          <a:prstGeom prst="rect">
            <a:avLst/>
          </a:prstGeom>
          <a:ln>
            <a:solidFill>
              <a:schemeClr val="tx1"/>
            </a:solidFill>
          </a:ln>
        </p:spPr>
      </p:pic>
      <p:sp>
        <p:nvSpPr>
          <p:cNvPr id="10" name="TextBox 9">
            <a:extLst>
              <a:ext uri="{FF2B5EF4-FFF2-40B4-BE49-F238E27FC236}">
                <a16:creationId xmlns:a16="http://schemas.microsoft.com/office/drawing/2014/main" id="{216D9D2C-5B9E-4832-80C9-57E2D8ED93EF}"/>
              </a:ext>
            </a:extLst>
          </p:cNvPr>
          <p:cNvSpPr txBox="1"/>
          <p:nvPr/>
        </p:nvSpPr>
        <p:spPr bwMode="gray">
          <a:xfrm>
            <a:off x="469900" y="854529"/>
            <a:ext cx="11391014" cy="919842"/>
          </a:xfrm>
          <a:prstGeom prst="rect">
            <a:avLst/>
          </a:prstGeom>
        </p:spPr>
        <p:txBody>
          <a:bodyPr wrap="square" lIns="0" rIns="0" rtlCol="0" anchor="t" anchorCtr="0">
            <a:noAutofit/>
          </a:bodyPr>
          <a:lstStyle/>
          <a:p>
            <a:pPr marL="285750" indent="-285750">
              <a:buFont typeface="Arial" panose="020B0604020202020204" pitchFamily="34" charset="0"/>
              <a:buChar char="•"/>
            </a:pPr>
            <a:r>
              <a:rPr lang="en-US" sz="1400">
                <a:latin typeface="Avenir Next LT Pro" panose="020B0504020202020204" pitchFamily="34" charset="0"/>
              </a:rPr>
              <a:t>Internal Bank Accounts</a:t>
            </a:r>
          </a:p>
          <a:p>
            <a:endParaRPr lang="en-US" sz="1400">
              <a:latin typeface="Avenir Next LT Pro" panose="020B0504020202020204" pitchFamily="34" charset="0"/>
            </a:endParaRPr>
          </a:p>
        </p:txBody>
      </p:sp>
      <p:sp>
        <p:nvSpPr>
          <p:cNvPr id="7" name="Title 1">
            <a:extLst>
              <a:ext uri="{FF2B5EF4-FFF2-40B4-BE49-F238E27FC236}">
                <a16:creationId xmlns:a16="http://schemas.microsoft.com/office/drawing/2014/main" id="{B25E3112-9652-4C01-9ABB-88C863ED8337}"/>
              </a:ext>
            </a:extLst>
          </p:cNvPr>
          <p:cNvSpPr>
            <a:spLocks noGrp="1"/>
          </p:cNvSpPr>
          <p:nvPr>
            <p:ph type="title"/>
          </p:nvPr>
        </p:nvSpPr>
        <p:spPr>
          <a:xfrm>
            <a:off x="469900" y="403225"/>
            <a:ext cx="11252200" cy="450850"/>
          </a:xfrm>
        </p:spPr>
        <p:txBody>
          <a:bodyPr/>
          <a:lstStyle/>
          <a:p>
            <a:r>
              <a:rPr lang="en-US" sz="2400" b="1">
                <a:latin typeface="Proxima Nova"/>
              </a:rPr>
              <a:t>Maintain Bank Account – Bank Accounts</a:t>
            </a:r>
            <a:endParaRPr lang="en-US" sz="2400" b="1">
              <a:solidFill>
                <a:schemeClr val="tx1"/>
              </a:solidFill>
              <a:latin typeface="Proxima Nova" panose="020B0604020202020204" charset="0"/>
            </a:endParaRPr>
          </a:p>
        </p:txBody>
      </p:sp>
      <p:pic>
        <p:nvPicPr>
          <p:cNvPr id="5" name="Picture 4">
            <a:extLst>
              <a:ext uri="{FF2B5EF4-FFF2-40B4-BE49-F238E27FC236}">
                <a16:creationId xmlns:a16="http://schemas.microsoft.com/office/drawing/2014/main" id="{F93F02C1-FBFF-4F51-B044-64337235B4C9}"/>
              </a:ext>
            </a:extLst>
          </p:cNvPr>
          <p:cNvPicPr>
            <a:picLocks noChangeAspect="1"/>
          </p:cNvPicPr>
          <p:nvPr/>
        </p:nvPicPr>
        <p:blipFill>
          <a:blip r:embed="rId3"/>
          <a:stretch>
            <a:fillRect/>
          </a:stretch>
        </p:blipFill>
        <p:spPr>
          <a:xfrm>
            <a:off x="469900" y="1263735"/>
            <a:ext cx="8412843" cy="1806449"/>
          </a:xfrm>
          <a:prstGeom prst="rect">
            <a:avLst/>
          </a:prstGeom>
          <a:ln>
            <a:solidFill>
              <a:schemeClr val="tx1"/>
            </a:solidFill>
          </a:ln>
        </p:spPr>
      </p:pic>
    </p:spTree>
    <p:extLst>
      <p:ext uri="{BB962C8B-B14F-4D97-AF65-F5344CB8AC3E}">
        <p14:creationId xmlns:p14="http://schemas.microsoft.com/office/powerpoint/2010/main" val="425828613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C00"/>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5F105F7-A315-45A8-81AB-9EB3E9E4D7D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85000"/>
              </a:lnSpc>
              <a:spcBef>
                <a:spcPct val="0"/>
              </a:spcBef>
              <a:spcAft>
                <a:spcPct val="0"/>
              </a:spcAft>
              <a:buClrTx/>
              <a:buSzTx/>
              <a:buFontTx/>
              <a:buNone/>
              <a:tabLst/>
              <a:defRPr/>
            </a:pPr>
            <a:endParaRPr kumimoji="0" lang="en-US" sz="2800" b="1" i="0" u="none" strike="noStrike" kern="1200" cap="none" spc="0" normalizeH="0" baseline="0" noProof="0">
              <a:ln>
                <a:noFill/>
              </a:ln>
              <a:solidFill>
                <a:prstClr val="white"/>
              </a:solidFill>
              <a:effectLst/>
              <a:uLnTx/>
              <a:uFillTx/>
              <a:latin typeface="Open Sans" panose="020B0606030504020204" pitchFamily="34" charset="0"/>
              <a:ea typeface="+mn-ea"/>
              <a:cs typeface="+mn-cs"/>
              <a:sym typeface="Open Sans" panose="020B0606030504020204" pitchFamily="34" charset="0"/>
            </a:endParaRPr>
          </a:p>
        </p:txBody>
      </p:sp>
      <p:sp>
        <p:nvSpPr>
          <p:cNvPr id="5" name="Title 3">
            <a:extLst>
              <a:ext uri="{FF2B5EF4-FFF2-40B4-BE49-F238E27FC236}">
                <a16:creationId xmlns:a16="http://schemas.microsoft.com/office/drawing/2014/main" id="{FF5F186A-7F1F-4C0C-A286-752B517F3E90}"/>
              </a:ext>
            </a:extLst>
          </p:cNvPr>
          <p:cNvSpPr txBox="1">
            <a:spLocks/>
          </p:cNvSpPr>
          <p:nvPr/>
        </p:nvSpPr>
        <p:spPr bwMode="gray">
          <a:xfrm>
            <a:off x="469898" y="3899898"/>
            <a:ext cx="10832840" cy="470898"/>
          </a:xfrm>
          <a:prstGeom prst="rect">
            <a:avLst/>
          </a:prstGeom>
        </p:spPr>
        <p:txBody>
          <a:bodyPr vert="horz" wrap="square" lIns="0" tIns="0" rIns="0" bIns="0" rtlCol="0" anchor="b" anchorCtr="0">
            <a:spAutoFit/>
          </a:bodyPr>
          <a:lstStyle>
            <a:lvl1pPr algn="l" defTabSz="1219170" rtl="0" eaLnBrk="1" latinLnBrk="0" hangingPunct="1">
              <a:lnSpc>
                <a:spcPct val="85000"/>
              </a:lnSpc>
              <a:spcBef>
                <a:spcPct val="0"/>
              </a:spcBef>
              <a:buNone/>
              <a:defRPr sz="2800" b="1" kern="1200" baseline="0">
                <a:solidFill>
                  <a:schemeClr val="tx1"/>
                </a:solidFill>
                <a:latin typeface="+mn-lt"/>
                <a:ea typeface="+mj-ea"/>
                <a:cs typeface="+mj-cs"/>
              </a:defRPr>
            </a:lvl1pPr>
          </a:lstStyle>
          <a:p>
            <a:r>
              <a:rPr lang="en-US" sz="3600">
                <a:latin typeface="Proxima Nova" panose="020B0604020202020204" charset="0"/>
              </a:rPr>
              <a:t>5. Reconcile Bank Statements</a:t>
            </a:r>
          </a:p>
        </p:txBody>
      </p:sp>
    </p:spTree>
    <p:extLst>
      <p:ext uri="{BB962C8B-B14F-4D97-AF65-F5344CB8AC3E}">
        <p14:creationId xmlns:p14="http://schemas.microsoft.com/office/powerpoint/2010/main" val="317526514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CF781FB-8A88-4438-A7E8-6C70BDCB108A}"/>
              </a:ext>
            </a:extLst>
          </p:cNvPr>
          <p:cNvSpPr>
            <a:spLocks noGrp="1"/>
          </p:cNvSpPr>
          <p:nvPr>
            <p:ph type="title"/>
          </p:nvPr>
        </p:nvSpPr>
        <p:spPr>
          <a:xfrm>
            <a:off x="469900" y="402586"/>
            <a:ext cx="11252200" cy="403421"/>
          </a:xfrm>
        </p:spPr>
        <p:txBody>
          <a:bodyPr/>
          <a:lstStyle/>
          <a:p>
            <a:r>
              <a:rPr lang="en-US" sz="2400" b="1" dirty="0">
                <a:solidFill>
                  <a:schemeClr val="tx1"/>
                </a:solidFill>
                <a:latin typeface="Proxima Nova" panose="020B0604020202020204" charset="0"/>
              </a:rPr>
              <a:t>L2 – Process Flow – Bank Statement Reconciliation</a:t>
            </a:r>
          </a:p>
        </p:txBody>
      </p:sp>
      <p:pic>
        <p:nvPicPr>
          <p:cNvPr id="2" name="Picture 1">
            <a:extLst>
              <a:ext uri="{FF2B5EF4-FFF2-40B4-BE49-F238E27FC236}">
                <a16:creationId xmlns:a16="http://schemas.microsoft.com/office/drawing/2014/main" id="{E7B8786A-2450-4BFF-83DA-15BA31625A57}"/>
              </a:ext>
            </a:extLst>
          </p:cNvPr>
          <p:cNvPicPr>
            <a:picLocks noChangeAspect="1"/>
          </p:cNvPicPr>
          <p:nvPr/>
        </p:nvPicPr>
        <p:blipFill>
          <a:blip r:embed="rId3"/>
          <a:stretch>
            <a:fillRect/>
          </a:stretch>
        </p:blipFill>
        <p:spPr>
          <a:xfrm>
            <a:off x="612493" y="1193685"/>
            <a:ext cx="10967014" cy="4470630"/>
          </a:xfrm>
          <a:prstGeom prst="rect">
            <a:avLst/>
          </a:prstGeom>
        </p:spPr>
      </p:pic>
    </p:spTree>
    <p:extLst>
      <p:ext uri="{BB962C8B-B14F-4D97-AF65-F5344CB8AC3E}">
        <p14:creationId xmlns:p14="http://schemas.microsoft.com/office/powerpoint/2010/main" val="2892935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8301754-31AC-4FF5-A62A-8EAE93ABDAC6}"/>
              </a:ext>
            </a:extLst>
          </p:cNvPr>
          <p:cNvSpPr/>
          <p:nvPr/>
        </p:nvSpPr>
        <p:spPr>
          <a:xfrm>
            <a:off x="4451299" y="2871668"/>
            <a:ext cx="7149428" cy="3634257"/>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Wingdings" panose="05000000000000000000" pitchFamily="2" charset="2"/>
              <a:buChar char="þ"/>
            </a:pPr>
            <a:endParaRPr lang="en-US" sz="1100">
              <a:solidFill>
                <a:schemeClr val="tx1">
                  <a:lumMod val="95000"/>
                  <a:lumOff val="5000"/>
                </a:schemeClr>
              </a:solidFill>
              <a:latin typeface="Avenir Next LT Pro" panose="020B0504020202020204" pitchFamily="34" charset="0"/>
            </a:endParaRPr>
          </a:p>
        </p:txBody>
      </p:sp>
      <p:sp>
        <p:nvSpPr>
          <p:cNvPr id="8" name="Rectangle 7">
            <a:extLst>
              <a:ext uri="{FF2B5EF4-FFF2-40B4-BE49-F238E27FC236}">
                <a16:creationId xmlns:a16="http://schemas.microsoft.com/office/drawing/2014/main" id="{38CED411-680E-43E8-9B4D-7376EAA95B0C}"/>
              </a:ext>
            </a:extLst>
          </p:cNvPr>
          <p:cNvSpPr/>
          <p:nvPr/>
        </p:nvSpPr>
        <p:spPr>
          <a:xfrm>
            <a:off x="781050" y="1078404"/>
            <a:ext cx="3489769" cy="67863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chemeClr val="tx1"/>
                </a:solidFill>
                <a:latin typeface="Avenir Next LT Pro" panose="020B0504020202020204" pitchFamily="34" charset="0"/>
              </a:rPr>
              <a:t>L0: Record to Report</a:t>
            </a:r>
          </a:p>
          <a:p>
            <a:r>
              <a:rPr lang="en-US" sz="1100">
                <a:solidFill>
                  <a:schemeClr val="tx1"/>
                </a:solidFill>
                <a:latin typeface="Avenir Next LT Pro" panose="020B0504020202020204" pitchFamily="34" charset="0"/>
              </a:rPr>
              <a:t>L1: Manage Cash</a:t>
            </a:r>
          </a:p>
        </p:txBody>
      </p:sp>
      <p:sp>
        <p:nvSpPr>
          <p:cNvPr id="9" name="Rectangle 8">
            <a:extLst>
              <a:ext uri="{FF2B5EF4-FFF2-40B4-BE49-F238E27FC236}">
                <a16:creationId xmlns:a16="http://schemas.microsoft.com/office/drawing/2014/main" id="{13FCA0C6-3E31-4C6C-9913-323E69003CCC}"/>
              </a:ext>
            </a:extLst>
          </p:cNvPr>
          <p:cNvSpPr/>
          <p:nvPr/>
        </p:nvSpPr>
        <p:spPr>
          <a:xfrm>
            <a:off x="789658" y="1882782"/>
            <a:ext cx="3489769" cy="721965"/>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000">
              <a:solidFill>
                <a:schemeClr val="tx1"/>
              </a:solidFill>
              <a:latin typeface="Avenir Next LT Pro" panose="020B0504020202020204" pitchFamily="34" charset="0"/>
            </a:endParaRPr>
          </a:p>
          <a:p>
            <a:pPr marL="171450" indent="-171450">
              <a:buFont typeface="Arial" panose="020B0604020202020204" pitchFamily="34" charset="0"/>
              <a:buChar char="•"/>
            </a:pPr>
            <a:endParaRPr lang="en-US" sz="1000">
              <a:solidFill>
                <a:schemeClr val="tx1"/>
              </a:solidFill>
              <a:latin typeface="Avenir Next LT Pro" panose="020B0504020202020204" pitchFamily="34" charset="0"/>
            </a:endParaRPr>
          </a:p>
          <a:p>
            <a:pPr marL="171450" indent="-171450">
              <a:buFont typeface="Arial" panose="020B0604020202020204" pitchFamily="34" charset="0"/>
              <a:buChar char="•"/>
            </a:pPr>
            <a:endParaRPr lang="en-US" sz="1000">
              <a:solidFill>
                <a:schemeClr val="tx1"/>
              </a:solidFill>
              <a:latin typeface="Avenir Next LT Pro" panose="020B0504020202020204" pitchFamily="34" charset="0"/>
            </a:endParaRPr>
          </a:p>
          <a:p>
            <a:pPr marL="171450" indent="-171450">
              <a:buFont typeface="Arial" panose="020B0604020202020204" pitchFamily="34" charset="0"/>
              <a:buChar char="•"/>
            </a:pPr>
            <a:r>
              <a:rPr lang="en-US" sz="1100">
                <a:solidFill>
                  <a:schemeClr val="tx1"/>
                </a:solidFill>
                <a:latin typeface="Avenir Next LT Pro" panose="020B0504020202020204" pitchFamily="34" charset="0"/>
              </a:rPr>
              <a:t>Bank Reconciliation Frequency</a:t>
            </a:r>
          </a:p>
          <a:p>
            <a:pPr marL="171450" indent="-171450">
              <a:buFont typeface="Arial" panose="020B0604020202020204" pitchFamily="34" charset="0"/>
              <a:buChar char="•"/>
            </a:pPr>
            <a:r>
              <a:rPr lang="en-US" sz="1100">
                <a:solidFill>
                  <a:schemeClr val="tx1"/>
                </a:solidFill>
                <a:latin typeface="Avenir Next LT Pro" panose="020B0504020202020204" pitchFamily="34" charset="0"/>
              </a:rPr>
              <a:t>Effort per bank account reconciliation  </a:t>
            </a:r>
          </a:p>
          <a:p>
            <a:pPr marL="171450" indent="-171450">
              <a:buFont typeface="Arial" panose="020B0604020202020204" pitchFamily="34" charset="0"/>
              <a:buChar char="•"/>
            </a:pPr>
            <a:endParaRPr lang="en-US" sz="1000">
              <a:solidFill>
                <a:schemeClr val="tx1"/>
              </a:solidFill>
              <a:latin typeface="Avenir Next LT Pro" panose="020B0504020202020204" pitchFamily="34" charset="0"/>
            </a:endParaRPr>
          </a:p>
          <a:p>
            <a:pPr marL="171450" indent="-171450">
              <a:buFont typeface="Arial" panose="020B0604020202020204" pitchFamily="34" charset="0"/>
              <a:buChar char="•"/>
            </a:pPr>
            <a:endParaRPr lang="en-US" sz="1000">
              <a:solidFill>
                <a:schemeClr val="tx1"/>
              </a:solidFill>
              <a:latin typeface="Avenir Next LT Pro" panose="020B0504020202020204" pitchFamily="34" charset="0"/>
            </a:endParaRPr>
          </a:p>
        </p:txBody>
      </p:sp>
      <p:sp>
        <p:nvSpPr>
          <p:cNvPr id="11" name="Rectangle 10">
            <a:extLst>
              <a:ext uri="{FF2B5EF4-FFF2-40B4-BE49-F238E27FC236}">
                <a16:creationId xmlns:a16="http://schemas.microsoft.com/office/drawing/2014/main" id="{D2A5BC74-1805-43B4-B0FA-4A9883DD1643}"/>
              </a:ext>
            </a:extLst>
          </p:cNvPr>
          <p:cNvSpPr/>
          <p:nvPr/>
        </p:nvSpPr>
        <p:spPr>
          <a:xfrm>
            <a:off x="781050" y="2871668"/>
            <a:ext cx="3489769" cy="364343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u="sng">
              <a:solidFill>
                <a:schemeClr val="tx1"/>
              </a:solidFill>
              <a:latin typeface="Avenir Next LT Pro" panose="020B0504020202020204" pitchFamily="34" charset="0"/>
            </a:endParaRPr>
          </a:p>
          <a:p>
            <a:endParaRPr lang="en-US" sz="1100" b="1">
              <a:solidFill>
                <a:schemeClr val="tx1"/>
              </a:solidFill>
              <a:latin typeface="Avenir Next LT Pro" panose="020B0504020202020204" pitchFamily="34" charset="0"/>
            </a:endParaRPr>
          </a:p>
        </p:txBody>
      </p:sp>
      <p:sp>
        <p:nvSpPr>
          <p:cNvPr id="13" name="TextBox 12">
            <a:extLst>
              <a:ext uri="{FF2B5EF4-FFF2-40B4-BE49-F238E27FC236}">
                <a16:creationId xmlns:a16="http://schemas.microsoft.com/office/drawing/2014/main" id="{A836810F-9711-4DDE-A3EA-63A616BC02DE}"/>
              </a:ext>
            </a:extLst>
          </p:cNvPr>
          <p:cNvSpPr txBox="1"/>
          <p:nvPr/>
        </p:nvSpPr>
        <p:spPr>
          <a:xfrm>
            <a:off x="1580371" y="2727997"/>
            <a:ext cx="1962582" cy="184666"/>
          </a:xfrm>
          <a:prstGeom prst="rect">
            <a:avLst/>
          </a:prstGeom>
          <a:solidFill>
            <a:srgbClr val="FFFF00"/>
          </a:solidFill>
          <a:ln>
            <a:solidFill>
              <a:schemeClr val="bg1"/>
            </a:solidFill>
          </a:ln>
        </p:spPr>
        <p:txBody>
          <a:bodyPr wrap="square" lIns="0" tIns="0" rIns="0" bIns="0" rtlCol="0">
            <a:spAutoFit/>
          </a:bodyPr>
          <a:lstStyle/>
          <a:p>
            <a:pPr algn="ctr">
              <a:spcBef>
                <a:spcPts val="600"/>
              </a:spcBef>
              <a:buSzPct val="100000"/>
            </a:pPr>
            <a:r>
              <a:rPr lang="en-US" sz="1200" b="1">
                <a:solidFill>
                  <a:srgbClr val="313131"/>
                </a:solidFill>
                <a:latin typeface="Avenir Next LT Pro" panose="020B0504020202020204" pitchFamily="34" charset="0"/>
              </a:rPr>
              <a:t>Key Inputs</a:t>
            </a:r>
          </a:p>
        </p:txBody>
      </p:sp>
      <p:sp>
        <p:nvSpPr>
          <p:cNvPr id="14" name="TextBox 13">
            <a:extLst>
              <a:ext uri="{FF2B5EF4-FFF2-40B4-BE49-F238E27FC236}">
                <a16:creationId xmlns:a16="http://schemas.microsoft.com/office/drawing/2014/main" id="{DF37D545-604E-4FA1-9C21-E75B11AFF570}"/>
              </a:ext>
            </a:extLst>
          </p:cNvPr>
          <p:cNvSpPr txBox="1"/>
          <p:nvPr/>
        </p:nvSpPr>
        <p:spPr>
          <a:xfrm>
            <a:off x="6713188" y="2807447"/>
            <a:ext cx="2604472" cy="184666"/>
          </a:xfrm>
          <a:prstGeom prst="rect">
            <a:avLst/>
          </a:prstGeom>
          <a:solidFill>
            <a:srgbClr val="FFFF00"/>
          </a:solidFill>
          <a:ln>
            <a:solidFill>
              <a:schemeClr val="bg1"/>
            </a:solidFill>
          </a:ln>
        </p:spPr>
        <p:txBody>
          <a:bodyPr wrap="square" lIns="0" tIns="0" rIns="0" bIns="0" rtlCol="0">
            <a:spAutoFit/>
          </a:bodyPr>
          <a:lstStyle/>
          <a:p>
            <a:pPr algn="ctr"/>
            <a:r>
              <a:rPr lang="en-US" sz="1200" b="1">
                <a:latin typeface="Avenir Next LT Pro" panose="020B0504020202020204" pitchFamily="34" charset="0"/>
              </a:rPr>
              <a:t>Leading Practices</a:t>
            </a:r>
          </a:p>
        </p:txBody>
      </p:sp>
      <p:sp>
        <p:nvSpPr>
          <p:cNvPr id="16" name="TextBox 15">
            <a:extLst>
              <a:ext uri="{FF2B5EF4-FFF2-40B4-BE49-F238E27FC236}">
                <a16:creationId xmlns:a16="http://schemas.microsoft.com/office/drawing/2014/main" id="{B8798246-01B0-4D5D-B5C8-FB23E1E5059E}"/>
              </a:ext>
            </a:extLst>
          </p:cNvPr>
          <p:cNvSpPr txBox="1"/>
          <p:nvPr/>
        </p:nvSpPr>
        <p:spPr>
          <a:xfrm>
            <a:off x="1342223" y="980129"/>
            <a:ext cx="2367422" cy="184666"/>
          </a:xfrm>
          <a:prstGeom prst="rect">
            <a:avLst/>
          </a:prstGeom>
          <a:solidFill>
            <a:srgbClr val="FFFF00"/>
          </a:solidFill>
          <a:ln>
            <a:solidFill>
              <a:schemeClr val="bg1"/>
            </a:solidFill>
          </a:ln>
        </p:spPr>
        <p:txBody>
          <a:bodyPr wrap="square" lIns="0" tIns="0" rIns="0" bIns="0" rtlCol="0">
            <a:spAutoFit/>
          </a:bodyPr>
          <a:lstStyle/>
          <a:p>
            <a:pPr algn="ctr">
              <a:spcBef>
                <a:spcPts val="600"/>
              </a:spcBef>
              <a:buSzPct val="100000"/>
            </a:pPr>
            <a:r>
              <a:rPr lang="en-US" sz="1200" b="1">
                <a:solidFill>
                  <a:srgbClr val="313131"/>
                </a:solidFill>
                <a:latin typeface="Avenir Next LT Pro" panose="020B0504020202020204" pitchFamily="34" charset="0"/>
              </a:rPr>
              <a:t>Process Map Alignment </a:t>
            </a:r>
          </a:p>
        </p:txBody>
      </p:sp>
      <p:sp>
        <p:nvSpPr>
          <p:cNvPr id="17" name="TextBox 16">
            <a:extLst>
              <a:ext uri="{FF2B5EF4-FFF2-40B4-BE49-F238E27FC236}">
                <a16:creationId xmlns:a16="http://schemas.microsoft.com/office/drawing/2014/main" id="{BE164004-8917-4A27-8D5D-7838D85FD14A}"/>
              </a:ext>
            </a:extLst>
          </p:cNvPr>
          <p:cNvSpPr txBox="1"/>
          <p:nvPr/>
        </p:nvSpPr>
        <p:spPr>
          <a:xfrm>
            <a:off x="1342223" y="1798536"/>
            <a:ext cx="2367422" cy="184666"/>
          </a:xfrm>
          <a:prstGeom prst="rect">
            <a:avLst/>
          </a:prstGeom>
          <a:solidFill>
            <a:srgbClr val="FFFF00"/>
          </a:solidFill>
          <a:ln>
            <a:solidFill>
              <a:schemeClr val="bg1"/>
            </a:solidFill>
          </a:ln>
        </p:spPr>
        <p:txBody>
          <a:bodyPr wrap="square" lIns="0" tIns="0" rIns="0" bIns="0" rtlCol="0">
            <a:spAutoFit/>
          </a:bodyPr>
          <a:lstStyle/>
          <a:p>
            <a:pPr algn="ctr">
              <a:spcBef>
                <a:spcPts val="600"/>
              </a:spcBef>
              <a:buSzPct val="100000"/>
            </a:pPr>
            <a:r>
              <a:rPr lang="en-US" sz="1200" b="1">
                <a:solidFill>
                  <a:srgbClr val="313131"/>
                </a:solidFill>
                <a:latin typeface="Avenir Next LT Pro" panose="020B0504020202020204" pitchFamily="34" charset="0"/>
              </a:rPr>
              <a:t>Related KPIs</a:t>
            </a:r>
          </a:p>
        </p:txBody>
      </p:sp>
      <p:graphicFrame>
        <p:nvGraphicFramePr>
          <p:cNvPr id="26" name="Table 25">
            <a:extLst>
              <a:ext uri="{FF2B5EF4-FFF2-40B4-BE49-F238E27FC236}">
                <a16:creationId xmlns:a16="http://schemas.microsoft.com/office/drawing/2014/main" id="{995EA46A-F5A4-4580-8338-82E9C6C1F588}"/>
              </a:ext>
            </a:extLst>
          </p:cNvPr>
          <p:cNvGraphicFramePr>
            <a:graphicFrameLocks noGrp="1"/>
          </p:cNvGraphicFramePr>
          <p:nvPr/>
        </p:nvGraphicFramePr>
        <p:xfrm>
          <a:off x="1690662" y="3322742"/>
          <a:ext cx="2371724" cy="266240"/>
        </p:xfrm>
        <a:graphic>
          <a:graphicData uri="http://schemas.openxmlformats.org/drawingml/2006/table">
            <a:tbl>
              <a:tblPr firstRow="1" bandRow="1"/>
              <a:tblGrid>
                <a:gridCol w="2371724">
                  <a:extLst>
                    <a:ext uri="{9D8B030D-6E8A-4147-A177-3AD203B41FA5}">
                      <a16:colId xmlns:a16="http://schemas.microsoft.com/office/drawing/2014/main" val="20001"/>
                    </a:ext>
                  </a:extLst>
                </a:gridCol>
              </a:tblGrid>
              <a:tr h="266240">
                <a:tc>
                  <a:txBody>
                    <a:bodyPr/>
                    <a:lstStyle>
                      <a:lvl1pPr marL="0" algn="l" defTabSz="457200" rtl="0" eaLnBrk="1" latinLnBrk="0" hangingPunct="1">
                        <a:defRPr sz="1800" kern="1200">
                          <a:solidFill>
                            <a:schemeClr val="dk1"/>
                          </a:solidFill>
                          <a:latin typeface="Trebuchet MS"/>
                        </a:defRPr>
                      </a:lvl1pPr>
                      <a:lvl2pPr marL="457200" algn="l" defTabSz="457200" rtl="0" eaLnBrk="1" latinLnBrk="0" hangingPunct="1">
                        <a:defRPr sz="1800" kern="1200">
                          <a:solidFill>
                            <a:schemeClr val="dk1"/>
                          </a:solidFill>
                          <a:latin typeface="Trebuchet MS"/>
                        </a:defRPr>
                      </a:lvl2pPr>
                      <a:lvl3pPr marL="914400" algn="l" defTabSz="457200" rtl="0" eaLnBrk="1" latinLnBrk="0" hangingPunct="1">
                        <a:defRPr sz="1800" kern="1200">
                          <a:solidFill>
                            <a:schemeClr val="dk1"/>
                          </a:solidFill>
                          <a:latin typeface="Trebuchet MS"/>
                        </a:defRPr>
                      </a:lvl3pPr>
                      <a:lvl4pPr marL="1371600" algn="l" defTabSz="457200" rtl="0" eaLnBrk="1" latinLnBrk="0" hangingPunct="1">
                        <a:defRPr sz="1800" kern="1200">
                          <a:solidFill>
                            <a:schemeClr val="dk1"/>
                          </a:solidFill>
                          <a:latin typeface="Trebuchet MS"/>
                        </a:defRPr>
                      </a:lvl4pPr>
                      <a:lvl5pPr marL="1828800" algn="l" defTabSz="457200" rtl="0" eaLnBrk="1" latinLnBrk="0" hangingPunct="1">
                        <a:defRPr sz="1800" kern="1200">
                          <a:solidFill>
                            <a:schemeClr val="dk1"/>
                          </a:solidFill>
                          <a:latin typeface="Trebuchet MS"/>
                        </a:defRPr>
                      </a:lvl5pPr>
                      <a:lvl6pPr marL="2286000" algn="l" defTabSz="457200" rtl="0" eaLnBrk="1" latinLnBrk="0" hangingPunct="1">
                        <a:defRPr sz="1800" kern="1200">
                          <a:solidFill>
                            <a:schemeClr val="dk1"/>
                          </a:solidFill>
                          <a:latin typeface="Trebuchet MS"/>
                        </a:defRPr>
                      </a:lvl6pPr>
                      <a:lvl7pPr marL="2743200" algn="l" defTabSz="457200" rtl="0" eaLnBrk="1" latinLnBrk="0" hangingPunct="1">
                        <a:defRPr sz="1800" kern="1200">
                          <a:solidFill>
                            <a:schemeClr val="dk1"/>
                          </a:solidFill>
                          <a:latin typeface="Trebuchet MS"/>
                        </a:defRPr>
                      </a:lvl7pPr>
                      <a:lvl8pPr marL="3200400" algn="l" defTabSz="457200" rtl="0" eaLnBrk="1" latinLnBrk="0" hangingPunct="1">
                        <a:defRPr sz="1800" kern="1200">
                          <a:solidFill>
                            <a:schemeClr val="dk1"/>
                          </a:solidFill>
                          <a:latin typeface="Trebuchet MS"/>
                        </a:defRPr>
                      </a:lvl8pPr>
                      <a:lvl9pPr marL="3657600" algn="l" defTabSz="457200" rtl="0" eaLnBrk="1" latinLnBrk="0" hangingPunct="1">
                        <a:defRPr sz="1800" kern="1200">
                          <a:solidFill>
                            <a:schemeClr val="dk1"/>
                          </a:solidFill>
                          <a:latin typeface="Trebuchet MS"/>
                        </a:defRPr>
                      </a:lvl9pPr>
                    </a:lstStyle>
                    <a:p>
                      <a:pPr marL="171450" marR="0" indent="-171450" algn="l" defTabSz="91242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aseline="0">
                          <a:latin typeface="Avenir Next LT Pro" panose="020B0504020202020204" pitchFamily="34" charset="0"/>
                          <a:cs typeface="Arial" panose="020B0604020202020204" pitchFamily="34" charset="0"/>
                        </a:rPr>
                        <a:t>Bank Statements</a:t>
                      </a:r>
                    </a:p>
                  </a:txBody>
                  <a:tcPr marL="77110" marR="77110" marT="38554" marB="38554">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7" name="Rectangle 26">
            <a:extLst>
              <a:ext uri="{FF2B5EF4-FFF2-40B4-BE49-F238E27FC236}">
                <a16:creationId xmlns:a16="http://schemas.microsoft.com/office/drawing/2014/main" id="{54CA3832-77F2-4236-9C1E-9E4585294BC7}"/>
              </a:ext>
            </a:extLst>
          </p:cNvPr>
          <p:cNvSpPr/>
          <p:nvPr/>
        </p:nvSpPr>
        <p:spPr>
          <a:xfrm>
            <a:off x="961530" y="2890719"/>
            <a:ext cx="3136756" cy="276999"/>
          </a:xfrm>
          <a:prstGeom prst="rect">
            <a:avLst/>
          </a:prstGeom>
        </p:spPr>
        <p:txBody>
          <a:bodyPr wrap="none">
            <a:spAutoFit/>
          </a:bodyPr>
          <a:lstStyle/>
          <a:p>
            <a:pPr defTabSz="835396"/>
            <a:r>
              <a:rPr lang="en-GB" sz="1200" b="1">
                <a:solidFill>
                  <a:srgbClr val="19B3B3"/>
                </a:solidFill>
                <a:latin typeface="Avenir Next LT Pro" panose="020B0504020202020204" pitchFamily="34" charset="0"/>
                <a:cs typeface="Arial" pitchFamily="34" charset="0"/>
              </a:rPr>
              <a:t>Process Inputs (Upstream/Downstream)</a:t>
            </a:r>
            <a:endParaRPr lang="en-GB" sz="1200" b="1">
              <a:solidFill>
                <a:srgbClr val="559FD3">
                  <a:lumMod val="75000"/>
                </a:srgbClr>
              </a:solidFill>
              <a:latin typeface="Avenir Next LT Pro" panose="020B0504020202020204" pitchFamily="34" charset="0"/>
              <a:cs typeface="Arial" pitchFamily="34" charset="0"/>
            </a:endParaRPr>
          </a:p>
        </p:txBody>
      </p:sp>
      <p:graphicFrame>
        <p:nvGraphicFramePr>
          <p:cNvPr id="28" name="Table 27">
            <a:extLst>
              <a:ext uri="{FF2B5EF4-FFF2-40B4-BE49-F238E27FC236}">
                <a16:creationId xmlns:a16="http://schemas.microsoft.com/office/drawing/2014/main" id="{FCE56D6F-960B-4E89-82FB-80E922469FF3}"/>
              </a:ext>
            </a:extLst>
          </p:cNvPr>
          <p:cNvGraphicFramePr>
            <a:graphicFrameLocks noGrp="1"/>
          </p:cNvGraphicFramePr>
          <p:nvPr>
            <p:extLst>
              <p:ext uri="{D42A27DB-BD31-4B8C-83A1-F6EECF244321}">
                <p14:modId xmlns:p14="http://schemas.microsoft.com/office/powerpoint/2010/main" val="3200255370"/>
              </p:ext>
            </p:extLst>
          </p:nvPr>
        </p:nvGraphicFramePr>
        <p:xfrm>
          <a:off x="1679902" y="4167028"/>
          <a:ext cx="2371725" cy="465250"/>
        </p:xfrm>
        <a:graphic>
          <a:graphicData uri="http://schemas.openxmlformats.org/drawingml/2006/table">
            <a:tbl>
              <a:tblPr firstRow="1" bandRow="1"/>
              <a:tblGrid>
                <a:gridCol w="2371725">
                  <a:extLst>
                    <a:ext uri="{9D8B030D-6E8A-4147-A177-3AD203B41FA5}">
                      <a16:colId xmlns:a16="http://schemas.microsoft.com/office/drawing/2014/main" val="20001"/>
                    </a:ext>
                  </a:extLst>
                </a:gridCol>
              </a:tblGrid>
              <a:tr h="465250">
                <a:tc>
                  <a:txBody>
                    <a:bodyPr/>
                    <a:lstStyle>
                      <a:lvl1pPr marL="0" algn="l" defTabSz="457200" rtl="0" eaLnBrk="1" latinLnBrk="0" hangingPunct="1">
                        <a:defRPr sz="1800" kern="1200">
                          <a:solidFill>
                            <a:schemeClr val="dk1"/>
                          </a:solidFill>
                          <a:latin typeface="Trebuchet MS"/>
                        </a:defRPr>
                      </a:lvl1pPr>
                      <a:lvl2pPr marL="457200" algn="l" defTabSz="457200" rtl="0" eaLnBrk="1" latinLnBrk="0" hangingPunct="1">
                        <a:defRPr sz="1800" kern="1200">
                          <a:solidFill>
                            <a:schemeClr val="dk1"/>
                          </a:solidFill>
                          <a:latin typeface="Trebuchet MS"/>
                        </a:defRPr>
                      </a:lvl2pPr>
                      <a:lvl3pPr marL="914400" algn="l" defTabSz="457200" rtl="0" eaLnBrk="1" latinLnBrk="0" hangingPunct="1">
                        <a:defRPr sz="1800" kern="1200">
                          <a:solidFill>
                            <a:schemeClr val="dk1"/>
                          </a:solidFill>
                          <a:latin typeface="Trebuchet MS"/>
                        </a:defRPr>
                      </a:lvl3pPr>
                      <a:lvl4pPr marL="1371600" algn="l" defTabSz="457200" rtl="0" eaLnBrk="1" latinLnBrk="0" hangingPunct="1">
                        <a:defRPr sz="1800" kern="1200">
                          <a:solidFill>
                            <a:schemeClr val="dk1"/>
                          </a:solidFill>
                          <a:latin typeface="Trebuchet MS"/>
                        </a:defRPr>
                      </a:lvl4pPr>
                      <a:lvl5pPr marL="1828800" algn="l" defTabSz="457200" rtl="0" eaLnBrk="1" latinLnBrk="0" hangingPunct="1">
                        <a:defRPr sz="1800" kern="1200">
                          <a:solidFill>
                            <a:schemeClr val="dk1"/>
                          </a:solidFill>
                          <a:latin typeface="Trebuchet MS"/>
                        </a:defRPr>
                      </a:lvl5pPr>
                      <a:lvl6pPr marL="2286000" algn="l" defTabSz="457200" rtl="0" eaLnBrk="1" latinLnBrk="0" hangingPunct="1">
                        <a:defRPr sz="1800" kern="1200">
                          <a:solidFill>
                            <a:schemeClr val="dk1"/>
                          </a:solidFill>
                          <a:latin typeface="Trebuchet MS"/>
                        </a:defRPr>
                      </a:lvl6pPr>
                      <a:lvl7pPr marL="2743200" algn="l" defTabSz="457200" rtl="0" eaLnBrk="1" latinLnBrk="0" hangingPunct="1">
                        <a:defRPr sz="1800" kern="1200">
                          <a:solidFill>
                            <a:schemeClr val="dk1"/>
                          </a:solidFill>
                          <a:latin typeface="Trebuchet MS"/>
                        </a:defRPr>
                      </a:lvl7pPr>
                      <a:lvl8pPr marL="3200400" algn="l" defTabSz="457200" rtl="0" eaLnBrk="1" latinLnBrk="0" hangingPunct="1">
                        <a:defRPr sz="1800" kern="1200">
                          <a:solidFill>
                            <a:schemeClr val="dk1"/>
                          </a:solidFill>
                          <a:latin typeface="Trebuchet MS"/>
                        </a:defRPr>
                      </a:lvl8pPr>
                      <a:lvl9pPr marL="3657600" algn="l" defTabSz="457200" rtl="0" eaLnBrk="1" latinLnBrk="0" hangingPunct="1">
                        <a:defRPr sz="1800" kern="1200">
                          <a:solidFill>
                            <a:schemeClr val="dk1"/>
                          </a:solidFill>
                          <a:latin typeface="Trebuchet MS"/>
                        </a:defRPr>
                      </a:lvl9pPr>
                    </a:lstStyle>
                    <a:p>
                      <a:pPr marL="171450" marR="0" lvl="0" indent="-171450" algn="l" defTabSz="91242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aseline="0">
                          <a:latin typeface="Avenir Next LT Pro" panose="020B0504020202020204" pitchFamily="34" charset="0"/>
                          <a:cs typeface="Arial" panose="020B0604020202020204" pitchFamily="34" charset="0"/>
                        </a:rPr>
                        <a:t>Reconciliation Rules (Matching Rules, Parsing rules etc.)</a:t>
                      </a:r>
                    </a:p>
                  </a:txBody>
                  <a:tcPr marL="77110" marR="77110" marT="38554" marB="38554">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9" name="Rectangle 28">
            <a:extLst>
              <a:ext uri="{FF2B5EF4-FFF2-40B4-BE49-F238E27FC236}">
                <a16:creationId xmlns:a16="http://schemas.microsoft.com/office/drawing/2014/main" id="{CF0524C8-3E7B-41E3-9854-CA5AB82346B4}"/>
              </a:ext>
            </a:extLst>
          </p:cNvPr>
          <p:cNvSpPr/>
          <p:nvPr/>
        </p:nvSpPr>
        <p:spPr>
          <a:xfrm>
            <a:off x="945227" y="3844037"/>
            <a:ext cx="1087285" cy="276999"/>
          </a:xfrm>
          <a:prstGeom prst="rect">
            <a:avLst/>
          </a:prstGeom>
        </p:spPr>
        <p:txBody>
          <a:bodyPr wrap="none" anchor="ctr">
            <a:spAutoFit/>
          </a:bodyPr>
          <a:lstStyle/>
          <a:p>
            <a:pPr defTabSz="835396"/>
            <a:r>
              <a:rPr lang="en-GB" sz="1200" b="1">
                <a:solidFill>
                  <a:srgbClr val="19B3B3"/>
                </a:solidFill>
                <a:latin typeface="Avenir Next LT Pro" panose="020B0504020202020204" pitchFamily="34" charset="0"/>
                <a:cs typeface="Arial" pitchFamily="34" charset="0"/>
              </a:rPr>
              <a:t>Master Data</a:t>
            </a:r>
          </a:p>
        </p:txBody>
      </p:sp>
      <p:pic>
        <p:nvPicPr>
          <p:cNvPr id="47" name="Graphic 46" descr="Network diagram">
            <a:extLst>
              <a:ext uri="{FF2B5EF4-FFF2-40B4-BE49-F238E27FC236}">
                <a16:creationId xmlns:a16="http://schemas.microsoft.com/office/drawing/2014/main" id="{65CF0E6C-4B05-457E-AA5C-C87D3E28FA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6122" y="3173360"/>
            <a:ext cx="548640" cy="548640"/>
          </a:xfrm>
          <a:prstGeom prst="rect">
            <a:avLst/>
          </a:prstGeom>
        </p:spPr>
      </p:pic>
      <p:pic>
        <p:nvPicPr>
          <p:cNvPr id="49" name="Graphic 48" descr="Disk">
            <a:extLst>
              <a:ext uri="{FF2B5EF4-FFF2-40B4-BE49-F238E27FC236}">
                <a16:creationId xmlns:a16="http://schemas.microsoft.com/office/drawing/2014/main" id="{069326EA-F972-447B-A995-058D25C1123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1731" y="4116318"/>
            <a:ext cx="548640" cy="548640"/>
          </a:xfrm>
          <a:prstGeom prst="rect">
            <a:avLst/>
          </a:prstGeom>
        </p:spPr>
      </p:pic>
      <p:graphicFrame>
        <p:nvGraphicFramePr>
          <p:cNvPr id="32" name="Table 31">
            <a:extLst>
              <a:ext uri="{FF2B5EF4-FFF2-40B4-BE49-F238E27FC236}">
                <a16:creationId xmlns:a16="http://schemas.microsoft.com/office/drawing/2014/main" id="{F6BF40FE-3644-4016-9FD0-70873B76D947}"/>
              </a:ext>
            </a:extLst>
          </p:cNvPr>
          <p:cNvGraphicFramePr>
            <a:graphicFrameLocks noGrp="1"/>
          </p:cNvGraphicFramePr>
          <p:nvPr>
            <p:extLst>
              <p:ext uri="{D42A27DB-BD31-4B8C-83A1-F6EECF244321}">
                <p14:modId xmlns:p14="http://schemas.microsoft.com/office/powerpoint/2010/main" val="3115023688"/>
              </p:ext>
            </p:extLst>
          </p:nvPr>
        </p:nvGraphicFramePr>
        <p:xfrm>
          <a:off x="5166181" y="3134867"/>
          <a:ext cx="6168207" cy="2975827"/>
        </p:xfrm>
        <a:graphic>
          <a:graphicData uri="http://schemas.openxmlformats.org/drawingml/2006/table">
            <a:tbl>
              <a:tblPr firstRow="1" bandRow="1"/>
              <a:tblGrid>
                <a:gridCol w="6168207">
                  <a:extLst>
                    <a:ext uri="{9D8B030D-6E8A-4147-A177-3AD203B41FA5}">
                      <a16:colId xmlns:a16="http://schemas.microsoft.com/office/drawing/2014/main" val="20001"/>
                    </a:ext>
                  </a:extLst>
                </a:gridCol>
              </a:tblGrid>
              <a:tr h="132006">
                <a:tc>
                  <a:txBody>
                    <a:bodyPr/>
                    <a:lstStyle>
                      <a:lvl1pPr marL="0" algn="l" defTabSz="457200" rtl="0" eaLnBrk="1" latinLnBrk="0" hangingPunct="1">
                        <a:defRPr sz="1800" kern="1200">
                          <a:solidFill>
                            <a:schemeClr val="dk1"/>
                          </a:solidFill>
                          <a:latin typeface="Trebuchet MS"/>
                        </a:defRPr>
                      </a:lvl1pPr>
                      <a:lvl2pPr marL="457200" algn="l" defTabSz="457200" rtl="0" eaLnBrk="1" latinLnBrk="0" hangingPunct="1">
                        <a:defRPr sz="1800" kern="1200">
                          <a:solidFill>
                            <a:schemeClr val="dk1"/>
                          </a:solidFill>
                          <a:latin typeface="Trebuchet MS"/>
                        </a:defRPr>
                      </a:lvl2pPr>
                      <a:lvl3pPr marL="914400" algn="l" defTabSz="457200" rtl="0" eaLnBrk="1" latinLnBrk="0" hangingPunct="1">
                        <a:defRPr sz="1800" kern="1200">
                          <a:solidFill>
                            <a:schemeClr val="dk1"/>
                          </a:solidFill>
                          <a:latin typeface="Trebuchet MS"/>
                        </a:defRPr>
                      </a:lvl3pPr>
                      <a:lvl4pPr marL="1371600" algn="l" defTabSz="457200" rtl="0" eaLnBrk="1" latinLnBrk="0" hangingPunct="1">
                        <a:defRPr sz="1800" kern="1200">
                          <a:solidFill>
                            <a:schemeClr val="dk1"/>
                          </a:solidFill>
                          <a:latin typeface="Trebuchet MS"/>
                        </a:defRPr>
                      </a:lvl4pPr>
                      <a:lvl5pPr marL="1828800" algn="l" defTabSz="457200" rtl="0" eaLnBrk="1" latinLnBrk="0" hangingPunct="1">
                        <a:defRPr sz="1800" kern="1200">
                          <a:solidFill>
                            <a:schemeClr val="dk1"/>
                          </a:solidFill>
                          <a:latin typeface="Trebuchet MS"/>
                        </a:defRPr>
                      </a:lvl5pPr>
                      <a:lvl6pPr marL="2286000" algn="l" defTabSz="457200" rtl="0" eaLnBrk="1" latinLnBrk="0" hangingPunct="1">
                        <a:defRPr sz="1800" kern="1200">
                          <a:solidFill>
                            <a:schemeClr val="dk1"/>
                          </a:solidFill>
                          <a:latin typeface="Trebuchet MS"/>
                        </a:defRPr>
                      </a:lvl6pPr>
                      <a:lvl7pPr marL="2743200" algn="l" defTabSz="457200" rtl="0" eaLnBrk="1" latinLnBrk="0" hangingPunct="1">
                        <a:defRPr sz="1800" kern="1200">
                          <a:solidFill>
                            <a:schemeClr val="dk1"/>
                          </a:solidFill>
                          <a:latin typeface="Trebuchet MS"/>
                        </a:defRPr>
                      </a:lvl7pPr>
                      <a:lvl8pPr marL="3200400" algn="l" defTabSz="457200" rtl="0" eaLnBrk="1" latinLnBrk="0" hangingPunct="1">
                        <a:defRPr sz="1800" kern="1200">
                          <a:solidFill>
                            <a:schemeClr val="dk1"/>
                          </a:solidFill>
                          <a:latin typeface="Trebuchet MS"/>
                        </a:defRPr>
                      </a:lvl8pPr>
                      <a:lvl9pPr marL="3657600" algn="l" defTabSz="457200" rtl="0" eaLnBrk="1" latinLnBrk="0" hangingPunct="1">
                        <a:defRPr sz="1800" kern="1200">
                          <a:solidFill>
                            <a:schemeClr val="dk1"/>
                          </a:solidFill>
                          <a:latin typeface="Trebuchet MS"/>
                        </a:defRPr>
                      </a:lvl9pPr>
                    </a:lstStyle>
                    <a:p>
                      <a:pPr marL="171450" indent="-171450" algn="just">
                        <a:lnSpc>
                          <a:spcPct val="150000"/>
                        </a:lnSpc>
                        <a:buFont typeface="Arial" panose="020B0604020202020204" pitchFamily="34" charset="0"/>
                        <a:buChar char="•"/>
                      </a:pPr>
                      <a:r>
                        <a:rPr kumimoji="0" lang="en-US" sz="1100" b="0" i="0" u="none" strike="noStrike" kern="1200" cap="none" spc="0" normalizeH="0" baseline="0" noProof="0">
                          <a:ln>
                            <a:noFill/>
                          </a:ln>
                          <a:solidFill>
                            <a:schemeClr val="dk1"/>
                          </a:solidFill>
                          <a:effectLst/>
                          <a:uLnTx/>
                          <a:uFillTx/>
                          <a:latin typeface="Avenir Next LT Pro" panose="020B0504020202020204" pitchFamily="34" charset="0"/>
                          <a:ea typeface="+mn-ea"/>
                          <a:cs typeface="Arial" panose="020B0604020202020204" pitchFamily="34" charset="0"/>
                        </a:rPr>
                        <a:t>Identify bank accounts for systematic reconciliation basis parameters like high volume of transactions etc. </a:t>
                      </a:r>
                    </a:p>
                    <a:p>
                      <a:pPr marL="628650" lvl="1" indent="-171450" algn="just">
                        <a:lnSpc>
                          <a:spcPct val="150000"/>
                        </a:lnSpc>
                        <a:buFont typeface="Courier New" panose="02070309020205020404" pitchFamily="49" charset="0"/>
                        <a:buChar char="o"/>
                      </a:pPr>
                      <a:r>
                        <a:rPr kumimoji="0" lang="en-US" sz="1100" b="0" i="0" u="none" strike="noStrike" kern="1200" cap="none" spc="0" normalizeH="0" baseline="0" noProof="0">
                          <a:ln>
                            <a:noFill/>
                          </a:ln>
                          <a:solidFill>
                            <a:schemeClr val="dk1"/>
                          </a:solidFill>
                          <a:effectLst/>
                          <a:uLnTx/>
                          <a:uFillTx/>
                          <a:latin typeface="Avenir Next LT Pro" panose="020B0504020202020204" pitchFamily="34" charset="0"/>
                          <a:ea typeface="+mn-ea"/>
                          <a:cs typeface="Arial" panose="020B0604020202020204" pitchFamily="34" charset="0"/>
                        </a:rPr>
                        <a:t>Use rules based reconciliation. Use Manual reconciliation for any pending lines / fallouts</a:t>
                      </a:r>
                    </a:p>
                    <a:p>
                      <a:pPr marL="171450" indent="-171450" algn="just">
                        <a:lnSpc>
                          <a:spcPct val="150000"/>
                        </a:lnSpc>
                        <a:buFont typeface="Arial" panose="020B0604020202020204" pitchFamily="34" charset="0"/>
                        <a:buChar char="•"/>
                      </a:pPr>
                      <a:r>
                        <a:rPr kumimoji="0" lang="en-US" sz="1100" b="0" i="0" u="none" strike="noStrike" kern="1200" cap="none" spc="0" normalizeH="0" baseline="0" noProof="0">
                          <a:ln>
                            <a:noFill/>
                          </a:ln>
                          <a:solidFill>
                            <a:schemeClr val="dk1"/>
                          </a:solidFill>
                          <a:effectLst/>
                          <a:uLnTx/>
                          <a:uFillTx/>
                          <a:latin typeface="Avenir Next LT Pro" panose="020B0504020202020204" pitchFamily="34" charset="0"/>
                          <a:ea typeface="+mn-ea"/>
                          <a:cs typeface="Arial" panose="020B0604020202020204" pitchFamily="34" charset="0"/>
                        </a:rPr>
                        <a:t>Work with bank to use industry standard bank formats for automated bank statement imports</a:t>
                      </a:r>
                    </a:p>
                  </a:txBody>
                  <a:tcPr marL="77110" marR="77110" marT="38554" marB="38554">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418280">
                <a:tc>
                  <a:txBody>
                    <a:bodyPr/>
                    <a:lstStyle/>
                    <a:p>
                      <a:pPr marL="171450" indent="-171450" algn="just">
                        <a:lnSpc>
                          <a:spcPct val="150000"/>
                        </a:lnSpc>
                        <a:buFont typeface="Arial" panose="020B0604020202020204" pitchFamily="34" charset="0"/>
                        <a:buChar char="•"/>
                      </a:pPr>
                      <a:endParaRPr kumimoji="0" lang="en-US" sz="1100" b="0" i="0" u="none" strike="noStrike" kern="1200" cap="none" spc="0" normalizeH="0" baseline="0" noProof="0">
                        <a:ln>
                          <a:noFill/>
                        </a:ln>
                        <a:solidFill>
                          <a:schemeClr val="dk1"/>
                        </a:solidFill>
                        <a:effectLst/>
                        <a:uLnTx/>
                        <a:uFillTx/>
                        <a:latin typeface="Avenir Next LT Pro" panose="020B0504020202020204" pitchFamily="34" charset="0"/>
                        <a:ea typeface="+mn-ea"/>
                        <a:cs typeface="Arial" panose="020B0604020202020204" pitchFamily="34" charset="0"/>
                      </a:endParaRPr>
                    </a:p>
                  </a:txBody>
                  <a:tcPr marL="77110" marR="77110" marT="38554" marB="38554">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noFill/>
                  </a:tcPr>
                </a:tc>
                <a:extLst>
                  <a:ext uri="{0D108BD9-81ED-4DB2-BD59-A6C34878D82A}">
                    <a16:rowId xmlns:a16="http://schemas.microsoft.com/office/drawing/2014/main" val="1205826529"/>
                  </a:ext>
                </a:extLst>
              </a:tr>
            </a:tbl>
          </a:graphicData>
        </a:graphic>
      </p:graphicFrame>
      <p:sp>
        <p:nvSpPr>
          <p:cNvPr id="33" name="Rectangle 32">
            <a:extLst>
              <a:ext uri="{FF2B5EF4-FFF2-40B4-BE49-F238E27FC236}">
                <a16:creationId xmlns:a16="http://schemas.microsoft.com/office/drawing/2014/main" id="{E68E5175-39F0-46C3-8B11-79E4675E2509}"/>
              </a:ext>
            </a:extLst>
          </p:cNvPr>
          <p:cNvSpPr/>
          <p:nvPr/>
        </p:nvSpPr>
        <p:spPr>
          <a:xfrm>
            <a:off x="4555782" y="2918012"/>
            <a:ext cx="2548326" cy="276999"/>
          </a:xfrm>
          <a:prstGeom prst="rect">
            <a:avLst/>
          </a:prstGeom>
        </p:spPr>
        <p:txBody>
          <a:bodyPr wrap="none">
            <a:spAutoFit/>
          </a:bodyPr>
          <a:lstStyle/>
          <a:p>
            <a:r>
              <a:rPr lang="en-US" sz="1200" b="1">
                <a:solidFill>
                  <a:srgbClr val="19B3B3"/>
                </a:solidFill>
                <a:latin typeface="Avenir Next LT Pro" panose="020B0504020202020204" pitchFamily="34" charset="0"/>
                <a:cs typeface="Arial" pitchFamily="34" charset="0"/>
              </a:rPr>
              <a:t>Bank Statement Reconciliation: </a:t>
            </a:r>
          </a:p>
        </p:txBody>
      </p:sp>
      <p:pic>
        <p:nvPicPr>
          <p:cNvPr id="5" name="Graphic 4" descr="List">
            <a:extLst>
              <a:ext uri="{FF2B5EF4-FFF2-40B4-BE49-F238E27FC236}">
                <a16:creationId xmlns:a16="http://schemas.microsoft.com/office/drawing/2014/main" id="{EA9D3C64-EB15-43C5-BA63-BF3A3689B2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78681" y="3263260"/>
            <a:ext cx="548640" cy="548640"/>
          </a:xfrm>
          <a:prstGeom prst="rect">
            <a:avLst/>
          </a:prstGeom>
        </p:spPr>
      </p:pic>
      <p:sp>
        <p:nvSpPr>
          <p:cNvPr id="34" name="Title 1">
            <a:extLst>
              <a:ext uri="{FF2B5EF4-FFF2-40B4-BE49-F238E27FC236}">
                <a16:creationId xmlns:a16="http://schemas.microsoft.com/office/drawing/2014/main" id="{EB8A576A-9705-443F-B294-4680298DD80D}"/>
              </a:ext>
            </a:extLst>
          </p:cNvPr>
          <p:cNvSpPr>
            <a:spLocks noGrp="1"/>
          </p:cNvSpPr>
          <p:nvPr>
            <p:ph type="title"/>
          </p:nvPr>
        </p:nvSpPr>
        <p:spPr>
          <a:xfrm>
            <a:off x="469900" y="402586"/>
            <a:ext cx="11252200" cy="692151"/>
          </a:xfrm>
        </p:spPr>
        <p:txBody>
          <a:bodyPr/>
          <a:lstStyle/>
          <a:p>
            <a:r>
              <a:rPr lang="en-US" sz="2400" b="1">
                <a:solidFill>
                  <a:schemeClr val="tx1"/>
                </a:solidFill>
                <a:latin typeface="Proxima Nova" panose="020B0604020202020204" charset="0"/>
              </a:rPr>
              <a:t>L2 – Reconcile Bank Statements</a:t>
            </a:r>
          </a:p>
        </p:txBody>
      </p:sp>
      <p:sp>
        <p:nvSpPr>
          <p:cNvPr id="41" name="Rectangle 40">
            <a:extLst>
              <a:ext uri="{FF2B5EF4-FFF2-40B4-BE49-F238E27FC236}">
                <a16:creationId xmlns:a16="http://schemas.microsoft.com/office/drawing/2014/main" id="{222A5D9C-62CA-432D-AD4D-CFFB39A14068}"/>
              </a:ext>
            </a:extLst>
          </p:cNvPr>
          <p:cNvSpPr/>
          <p:nvPr/>
        </p:nvSpPr>
        <p:spPr>
          <a:xfrm>
            <a:off x="945227" y="4896734"/>
            <a:ext cx="1779911" cy="276999"/>
          </a:xfrm>
          <a:prstGeom prst="rect">
            <a:avLst/>
          </a:prstGeom>
        </p:spPr>
        <p:txBody>
          <a:bodyPr wrap="none" anchor="ctr">
            <a:spAutoFit/>
          </a:bodyPr>
          <a:lstStyle/>
          <a:p>
            <a:pPr defTabSz="835396"/>
            <a:r>
              <a:rPr lang="en-GB" sz="1200" b="1">
                <a:solidFill>
                  <a:srgbClr val="19B3B3"/>
                </a:solidFill>
                <a:latin typeface="Avenir Next LT Pro" panose="020B0504020202020204" pitchFamily="34" charset="0"/>
                <a:cs typeface="Arial" pitchFamily="34" charset="0"/>
              </a:rPr>
              <a:t>Key Design Decisions</a:t>
            </a:r>
          </a:p>
        </p:txBody>
      </p:sp>
      <p:pic>
        <p:nvPicPr>
          <p:cNvPr id="42" name="Graphic 41" descr="Target">
            <a:extLst>
              <a:ext uri="{FF2B5EF4-FFF2-40B4-BE49-F238E27FC236}">
                <a16:creationId xmlns:a16="http://schemas.microsoft.com/office/drawing/2014/main" id="{7B8163A7-10AA-4BB6-B50D-CD9898A9D8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31731" y="5240957"/>
            <a:ext cx="548640" cy="548640"/>
          </a:xfrm>
          <a:prstGeom prst="rect">
            <a:avLst/>
          </a:prstGeom>
        </p:spPr>
      </p:pic>
      <p:graphicFrame>
        <p:nvGraphicFramePr>
          <p:cNvPr id="51" name="Table 50">
            <a:extLst>
              <a:ext uri="{FF2B5EF4-FFF2-40B4-BE49-F238E27FC236}">
                <a16:creationId xmlns:a16="http://schemas.microsoft.com/office/drawing/2014/main" id="{736A120E-11E6-497F-B8D6-5C2CDE41782D}"/>
              </a:ext>
            </a:extLst>
          </p:cNvPr>
          <p:cNvGraphicFramePr>
            <a:graphicFrameLocks noGrp="1"/>
          </p:cNvGraphicFramePr>
          <p:nvPr/>
        </p:nvGraphicFramePr>
        <p:xfrm>
          <a:off x="1678860" y="5296983"/>
          <a:ext cx="2371725" cy="244748"/>
        </p:xfrm>
        <a:graphic>
          <a:graphicData uri="http://schemas.openxmlformats.org/drawingml/2006/table">
            <a:tbl>
              <a:tblPr firstRow="1" bandRow="1"/>
              <a:tblGrid>
                <a:gridCol w="2371725">
                  <a:extLst>
                    <a:ext uri="{9D8B030D-6E8A-4147-A177-3AD203B41FA5}">
                      <a16:colId xmlns:a16="http://schemas.microsoft.com/office/drawing/2014/main" val="20001"/>
                    </a:ext>
                  </a:extLst>
                </a:gridCol>
              </a:tblGrid>
              <a:tr h="0">
                <a:tc>
                  <a:txBody>
                    <a:bodyPr/>
                    <a:lstStyle>
                      <a:lvl1pPr marL="0" algn="l" defTabSz="457200" rtl="0" eaLnBrk="1" latinLnBrk="0" hangingPunct="1">
                        <a:defRPr sz="1800" kern="1200">
                          <a:solidFill>
                            <a:schemeClr val="dk1"/>
                          </a:solidFill>
                          <a:latin typeface="Trebuchet MS"/>
                        </a:defRPr>
                      </a:lvl1pPr>
                      <a:lvl2pPr marL="457200" algn="l" defTabSz="457200" rtl="0" eaLnBrk="1" latinLnBrk="0" hangingPunct="1">
                        <a:defRPr sz="1800" kern="1200">
                          <a:solidFill>
                            <a:schemeClr val="dk1"/>
                          </a:solidFill>
                          <a:latin typeface="Trebuchet MS"/>
                        </a:defRPr>
                      </a:lvl2pPr>
                      <a:lvl3pPr marL="914400" algn="l" defTabSz="457200" rtl="0" eaLnBrk="1" latinLnBrk="0" hangingPunct="1">
                        <a:defRPr sz="1800" kern="1200">
                          <a:solidFill>
                            <a:schemeClr val="dk1"/>
                          </a:solidFill>
                          <a:latin typeface="Trebuchet MS"/>
                        </a:defRPr>
                      </a:lvl3pPr>
                      <a:lvl4pPr marL="1371600" algn="l" defTabSz="457200" rtl="0" eaLnBrk="1" latinLnBrk="0" hangingPunct="1">
                        <a:defRPr sz="1800" kern="1200">
                          <a:solidFill>
                            <a:schemeClr val="dk1"/>
                          </a:solidFill>
                          <a:latin typeface="Trebuchet MS"/>
                        </a:defRPr>
                      </a:lvl4pPr>
                      <a:lvl5pPr marL="1828800" algn="l" defTabSz="457200" rtl="0" eaLnBrk="1" latinLnBrk="0" hangingPunct="1">
                        <a:defRPr sz="1800" kern="1200">
                          <a:solidFill>
                            <a:schemeClr val="dk1"/>
                          </a:solidFill>
                          <a:latin typeface="Trebuchet MS"/>
                        </a:defRPr>
                      </a:lvl5pPr>
                      <a:lvl6pPr marL="2286000" algn="l" defTabSz="457200" rtl="0" eaLnBrk="1" latinLnBrk="0" hangingPunct="1">
                        <a:defRPr sz="1800" kern="1200">
                          <a:solidFill>
                            <a:schemeClr val="dk1"/>
                          </a:solidFill>
                          <a:latin typeface="Trebuchet MS"/>
                        </a:defRPr>
                      </a:lvl6pPr>
                      <a:lvl7pPr marL="2743200" algn="l" defTabSz="457200" rtl="0" eaLnBrk="1" latinLnBrk="0" hangingPunct="1">
                        <a:defRPr sz="1800" kern="1200">
                          <a:solidFill>
                            <a:schemeClr val="dk1"/>
                          </a:solidFill>
                          <a:latin typeface="Trebuchet MS"/>
                        </a:defRPr>
                      </a:lvl7pPr>
                      <a:lvl8pPr marL="3200400" algn="l" defTabSz="457200" rtl="0" eaLnBrk="1" latinLnBrk="0" hangingPunct="1">
                        <a:defRPr sz="1800" kern="1200">
                          <a:solidFill>
                            <a:schemeClr val="dk1"/>
                          </a:solidFill>
                          <a:latin typeface="Trebuchet MS"/>
                        </a:defRPr>
                      </a:lvl8pPr>
                      <a:lvl9pPr marL="3657600" algn="l" defTabSz="457200" rtl="0" eaLnBrk="1" latinLnBrk="0" hangingPunct="1">
                        <a:defRPr sz="1800" kern="1200">
                          <a:solidFill>
                            <a:schemeClr val="dk1"/>
                          </a:solidFill>
                          <a:latin typeface="Trebuchet MS"/>
                        </a:defRPr>
                      </a:lvl9pPr>
                    </a:lstStyle>
                    <a:p>
                      <a:pPr marL="171450" marR="0" lvl="0" indent="-171450" algn="l" defTabSz="91242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a:latin typeface="Avenir Next LT Pro" panose="020B0504020202020204" pitchFamily="34" charset="0"/>
                          <a:cs typeface="Arial" panose="020B0604020202020204" pitchFamily="34" charset="0"/>
                        </a:rPr>
                        <a:t>NA</a:t>
                      </a:r>
                    </a:p>
                  </a:txBody>
                  <a:tcPr marL="77110" marR="77110" marT="38554" marB="38554">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38" name="Rectangle 37">
            <a:extLst>
              <a:ext uri="{FF2B5EF4-FFF2-40B4-BE49-F238E27FC236}">
                <a16:creationId xmlns:a16="http://schemas.microsoft.com/office/drawing/2014/main" id="{86740EEF-6212-4519-B87D-11DD62FCE795}"/>
              </a:ext>
            </a:extLst>
          </p:cNvPr>
          <p:cNvSpPr/>
          <p:nvPr/>
        </p:nvSpPr>
        <p:spPr>
          <a:xfrm>
            <a:off x="4170954" y="1077054"/>
            <a:ext cx="7149428" cy="1474957"/>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spcAft>
                <a:spcPts val="300"/>
              </a:spcAft>
            </a:pPr>
            <a:endParaRPr lang="en-US" sz="1100">
              <a:solidFill>
                <a:schemeClr val="tx1"/>
              </a:solidFill>
              <a:latin typeface="Avenir Next LT Pro" panose="020B0504020202020204" pitchFamily="34" charset="0"/>
            </a:endParaRPr>
          </a:p>
        </p:txBody>
      </p:sp>
      <p:sp>
        <p:nvSpPr>
          <p:cNvPr id="39" name="TextBox 38">
            <a:extLst>
              <a:ext uri="{FF2B5EF4-FFF2-40B4-BE49-F238E27FC236}">
                <a16:creationId xmlns:a16="http://schemas.microsoft.com/office/drawing/2014/main" id="{73D98827-FCEE-465C-B474-1C7E2B83075F}"/>
              </a:ext>
            </a:extLst>
          </p:cNvPr>
          <p:cNvSpPr txBox="1"/>
          <p:nvPr/>
        </p:nvSpPr>
        <p:spPr>
          <a:xfrm>
            <a:off x="6246883" y="946640"/>
            <a:ext cx="2620969" cy="184666"/>
          </a:xfrm>
          <a:prstGeom prst="rect">
            <a:avLst/>
          </a:prstGeom>
          <a:solidFill>
            <a:srgbClr val="FFFF00"/>
          </a:solidFill>
          <a:ln>
            <a:solidFill>
              <a:schemeClr val="bg1"/>
            </a:solidFill>
          </a:ln>
        </p:spPr>
        <p:txBody>
          <a:bodyPr wrap="square" lIns="0" tIns="0" rIns="0" bIns="0" rtlCol="0">
            <a:spAutoFit/>
          </a:bodyPr>
          <a:lstStyle/>
          <a:p>
            <a:pPr algn="ctr">
              <a:spcBef>
                <a:spcPts val="600"/>
              </a:spcBef>
              <a:buSzPct val="100000"/>
            </a:pPr>
            <a:r>
              <a:rPr lang="en-US" sz="1200" b="1">
                <a:solidFill>
                  <a:srgbClr val="313131"/>
                </a:solidFill>
                <a:latin typeface="Avenir Next LT Pro" panose="020B0504020202020204" pitchFamily="34" charset="0"/>
              </a:rPr>
              <a:t>L2 Overview</a:t>
            </a:r>
          </a:p>
        </p:txBody>
      </p:sp>
      <p:cxnSp>
        <p:nvCxnSpPr>
          <p:cNvPr id="40" name="Straight Connector 39">
            <a:extLst>
              <a:ext uri="{FF2B5EF4-FFF2-40B4-BE49-F238E27FC236}">
                <a16:creationId xmlns:a16="http://schemas.microsoft.com/office/drawing/2014/main" id="{19A632D2-CF9C-434C-A66E-598F27129FDE}"/>
              </a:ext>
            </a:extLst>
          </p:cNvPr>
          <p:cNvCxnSpPr/>
          <p:nvPr/>
        </p:nvCxnSpPr>
        <p:spPr>
          <a:xfrm>
            <a:off x="6554421" y="1253868"/>
            <a:ext cx="0" cy="1026795"/>
          </a:xfrm>
          <a:prstGeom prst="line">
            <a:avLst/>
          </a:prstGeom>
          <a:ln>
            <a:solidFill>
              <a:schemeClr val="tx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24470A1-0F17-4FAF-995A-BE9C1718F324}"/>
              </a:ext>
            </a:extLst>
          </p:cNvPr>
          <p:cNvCxnSpPr/>
          <p:nvPr/>
        </p:nvCxnSpPr>
        <p:spPr>
          <a:xfrm>
            <a:off x="8753552" y="1272807"/>
            <a:ext cx="0" cy="1026795"/>
          </a:xfrm>
          <a:prstGeom prst="line">
            <a:avLst/>
          </a:prstGeom>
          <a:ln>
            <a:solidFill>
              <a:schemeClr val="tx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117C8011-CEAE-428A-A391-64CD2AD35B6D}"/>
              </a:ext>
            </a:extLst>
          </p:cNvPr>
          <p:cNvSpPr txBox="1"/>
          <p:nvPr/>
        </p:nvSpPr>
        <p:spPr bwMode="gray">
          <a:xfrm>
            <a:off x="4662895" y="1757036"/>
            <a:ext cx="1076268" cy="597724"/>
          </a:xfrm>
          <a:prstGeom prst="rect">
            <a:avLst/>
          </a:prstGeom>
        </p:spPr>
        <p:txBody>
          <a:bodyPr wrap="square" lIns="0" rIns="0" rtlCol="0" anchor="b" anchorCtr="0">
            <a:normAutofit/>
          </a:bodyPr>
          <a:lstStyle/>
          <a:p>
            <a:pPr>
              <a:lnSpc>
                <a:spcPts val="900"/>
              </a:lnSpc>
            </a:pPr>
            <a:endParaRPr lang="en-US" sz="1300" b="1">
              <a:solidFill>
                <a:schemeClr val="tx1"/>
              </a:solidFill>
            </a:endParaRPr>
          </a:p>
        </p:txBody>
      </p:sp>
      <p:grpSp>
        <p:nvGrpSpPr>
          <p:cNvPr id="48" name="Group 47">
            <a:extLst>
              <a:ext uri="{FF2B5EF4-FFF2-40B4-BE49-F238E27FC236}">
                <a16:creationId xmlns:a16="http://schemas.microsoft.com/office/drawing/2014/main" id="{E2BB4705-93DE-462B-9F09-5C38783E18E5}"/>
              </a:ext>
            </a:extLst>
          </p:cNvPr>
          <p:cNvGrpSpPr/>
          <p:nvPr/>
        </p:nvGrpSpPr>
        <p:grpSpPr>
          <a:xfrm>
            <a:off x="4660702" y="1188759"/>
            <a:ext cx="1856706" cy="1129478"/>
            <a:chOff x="4636544" y="1188759"/>
            <a:chExt cx="1411290" cy="1129478"/>
          </a:xfrm>
        </p:grpSpPr>
        <p:sp>
          <p:nvSpPr>
            <p:cNvPr id="50" name="TextBox 49">
              <a:extLst>
                <a:ext uri="{FF2B5EF4-FFF2-40B4-BE49-F238E27FC236}">
                  <a16:creationId xmlns:a16="http://schemas.microsoft.com/office/drawing/2014/main" id="{26A38E97-F9E4-46E8-A33C-8692413B08F3}"/>
                </a:ext>
              </a:extLst>
            </p:cNvPr>
            <p:cNvSpPr txBox="1"/>
            <p:nvPr/>
          </p:nvSpPr>
          <p:spPr bwMode="gray">
            <a:xfrm>
              <a:off x="4636714" y="1188759"/>
              <a:ext cx="1306114" cy="250495"/>
            </a:xfrm>
            <a:prstGeom prst="rect">
              <a:avLst/>
            </a:prstGeom>
          </p:spPr>
          <p:txBody>
            <a:bodyPr wrap="square" lIns="0" rIns="0" rtlCol="0" anchor="b" anchorCtr="0">
              <a:normAutofit/>
            </a:bodyPr>
            <a:lstStyle/>
            <a:p>
              <a:pPr>
                <a:lnSpc>
                  <a:spcPts val="900"/>
                </a:lnSpc>
              </a:pPr>
              <a:r>
                <a:rPr lang="en-US" sz="1200" b="1">
                  <a:solidFill>
                    <a:schemeClr val="tx1"/>
                  </a:solidFill>
                  <a:latin typeface="Avenir Next LT Pro" panose="020B0504020202020204" pitchFamily="34" charset="0"/>
                </a:rPr>
                <a:t>Bank information</a:t>
              </a:r>
            </a:p>
          </p:txBody>
        </p:sp>
        <p:sp>
          <p:nvSpPr>
            <p:cNvPr id="55" name="TextBox 54">
              <a:extLst>
                <a:ext uri="{FF2B5EF4-FFF2-40B4-BE49-F238E27FC236}">
                  <a16:creationId xmlns:a16="http://schemas.microsoft.com/office/drawing/2014/main" id="{C5A13592-AB79-4CF4-8A34-304DF1A6B377}"/>
                </a:ext>
              </a:extLst>
            </p:cNvPr>
            <p:cNvSpPr txBox="1"/>
            <p:nvPr/>
          </p:nvSpPr>
          <p:spPr bwMode="gray">
            <a:xfrm>
              <a:off x="4636544" y="1438197"/>
              <a:ext cx="1411290" cy="880040"/>
            </a:xfrm>
            <a:prstGeom prst="rect">
              <a:avLst/>
            </a:prstGeom>
          </p:spPr>
          <p:txBody>
            <a:bodyPr wrap="square" lIns="0" rIns="0" rtlCol="0" anchor="t" anchorCtr="0">
              <a:noAutofit/>
            </a:bodyPr>
            <a:lstStyle/>
            <a:p>
              <a:pPr marL="171450" indent="-171450">
                <a:buFont typeface="Arial" panose="020B0604020202020204" pitchFamily="34" charset="0"/>
                <a:buChar char="•"/>
              </a:pPr>
              <a:r>
                <a:rPr lang="en-US" sz="1100">
                  <a:latin typeface="Avenir Next LT Pro" panose="020B0504020202020204" pitchFamily="34" charset="0"/>
                </a:rPr>
                <a:t>Bank </a:t>
              </a:r>
            </a:p>
            <a:p>
              <a:pPr marL="171450" indent="-171450">
                <a:buFont typeface="Arial" panose="020B0604020202020204" pitchFamily="34" charset="0"/>
                <a:buChar char="•"/>
              </a:pPr>
              <a:r>
                <a:rPr lang="en-US" sz="1100">
                  <a:latin typeface="Avenir Next LT Pro" panose="020B0504020202020204" pitchFamily="34" charset="0"/>
                </a:rPr>
                <a:t>Bank Branches</a:t>
              </a:r>
            </a:p>
            <a:p>
              <a:pPr marL="171450" indent="-171450">
                <a:buFont typeface="Arial" panose="020B0604020202020204" pitchFamily="34" charset="0"/>
                <a:buChar char="•"/>
              </a:pPr>
              <a:r>
                <a:rPr lang="en-US" sz="1100">
                  <a:latin typeface="Avenir Next LT Pro" panose="020B0504020202020204" pitchFamily="34" charset="0"/>
                </a:rPr>
                <a:t>Bank Accounts</a:t>
              </a:r>
            </a:p>
            <a:p>
              <a:endParaRPr lang="en-US" sz="1100">
                <a:latin typeface="Avenir Next LT Pro" panose="020B0504020202020204" pitchFamily="34" charset="0"/>
              </a:endParaRPr>
            </a:p>
            <a:p>
              <a:pPr indent="-91440">
                <a:buFont typeface="Arial" panose="020B0604020202020204" pitchFamily="34" charset="0"/>
                <a:buChar char="•"/>
              </a:pPr>
              <a:endParaRPr lang="en-US" sz="1100">
                <a:latin typeface="Avenir Next LT Pro" panose="020B0504020202020204" pitchFamily="34" charset="0"/>
              </a:endParaRPr>
            </a:p>
          </p:txBody>
        </p:sp>
      </p:grpSp>
      <p:grpSp>
        <p:nvGrpSpPr>
          <p:cNvPr id="56" name="Group 55">
            <a:extLst>
              <a:ext uri="{FF2B5EF4-FFF2-40B4-BE49-F238E27FC236}">
                <a16:creationId xmlns:a16="http://schemas.microsoft.com/office/drawing/2014/main" id="{B19FB094-427D-4F7B-85ED-DD93BE44333B}"/>
              </a:ext>
            </a:extLst>
          </p:cNvPr>
          <p:cNvGrpSpPr/>
          <p:nvPr/>
        </p:nvGrpSpPr>
        <p:grpSpPr>
          <a:xfrm>
            <a:off x="6554421" y="1207146"/>
            <a:ext cx="2114185" cy="985678"/>
            <a:chOff x="4277022" y="1187192"/>
            <a:chExt cx="1601442" cy="985678"/>
          </a:xfrm>
        </p:grpSpPr>
        <p:sp>
          <p:nvSpPr>
            <p:cNvPr id="57" name="TextBox 56">
              <a:extLst>
                <a:ext uri="{FF2B5EF4-FFF2-40B4-BE49-F238E27FC236}">
                  <a16:creationId xmlns:a16="http://schemas.microsoft.com/office/drawing/2014/main" id="{CD77A50A-E82C-4D2C-A036-4BE23574ABFB}"/>
                </a:ext>
              </a:extLst>
            </p:cNvPr>
            <p:cNvSpPr txBox="1"/>
            <p:nvPr/>
          </p:nvSpPr>
          <p:spPr bwMode="gray">
            <a:xfrm>
              <a:off x="4572350" y="1187192"/>
              <a:ext cx="1306114" cy="250495"/>
            </a:xfrm>
            <a:prstGeom prst="rect">
              <a:avLst/>
            </a:prstGeom>
          </p:spPr>
          <p:txBody>
            <a:bodyPr wrap="square" lIns="0" rIns="0" rtlCol="0" anchor="b" anchorCtr="0">
              <a:normAutofit/>
            </a:bodyPr>
            <a:lstStyle/>
            <a:p>
              <a:pPr>
                <a:lnSpc>
                  <a:spcPts val="900"/>
                </a:lnSpc>
              </a:pPr>
              <a:r>
                <a:rPr lang="en-US" sz="1200" b="1">
                  <a:latin typeface="Avenir Next LT Pro" panose="020B0504020202020204" pitchFamily="34" charset="0"/>
                </a:rPr>
                <a:t>Bank Reconciliation</a:t>
              </a:r>
              <a:endParaRPr lang="en-US" sz="1200" b="1">
                <a:solidFill>
                  <a:schemeClr val="tx1"/>
                </a:solidFill>
                <a:latin typeface="Avenir Next LT Pro" panose="020B0504020202020204" pitchFamily="34" charset="0"/>
              </a:endParaRPr>
            </a:p>
          </p:txBody>
        </p:sp>
        <p:sp>
          <p:nvSpPr>
            <p:cNvPr id="58" name="TextBox 57">
              <a:extLst>
                <a:ext uri="{FF2B5EF4-FFF2-40B4-BE49-F238E27FC236}">
                  <a16:creationId xmlns:a16="http://schemas.microsoft.com/office/drawing/2014/main" id="{EC1F5117-A5C7-429F-BDB5-C53D45FE1875}"/>
                </a:ext>
              </a:extLst>
            </p:cNvPr>
            <p:cNvSpPr txBox="1"/>
            <p:nvPr/>
          </p:nvSpPr>
          <p:spPr bwMode="gray">
            <a:xfrm>
              <a:off x="4277022" y="1401078"/>
              <a:ext cx="1582977" cy="771792"/>
            </a:xfrm>
            <a:prstGeom prst="rect">
              <a:avLst/>
            </a:prstGeom>
          </p:spPr>
          <p:txBody>
            <a:bodyPr wrap="square" lIns="0" rIns="0" rtlCol="0" anchor="t" anchorCtr="0">
              <a:normAutofit/>
            </a:bodyPr>
            <a:lstStyle/>
            <a:p>
              <a:pPr lvl="1" indent="-91440">
                <a:buFont typeface="Arial" panose="020B0604020202020204" pitchFamily="34" charset="0"/>
                <a:buChar char="•"/>
              </a:pPr>
              <a:r>
                <a:rPr lang="en-US" sz="1100">
                  <a:solidFill>
                    <a:schemeClr val="tx1"/>
                  </a:solidFill>
                  <a:latin typeface="Avenir Next LT Pro" panose="020B0504020202020204" pitchFamily="34" charset="0"/>
                </a:rPr>
                <a:t>Loading Bank Statement</a:t>
              </a:r>
            </a:p>
            <a:p>
              <a:pPr lvl="1" indent="-91440">
                <a:buFont typeface="Arial" panose="020B0604020202020204" pitchFamily="34" charset="0"/>
                <a:buChar char="•"/>
              </a:pPr>
              <a:r>
                <a:rPr lang="en-US" sz="1100">
                  <a:latin typeface="Avenir Next LT Pro" panose="020B0504020202020204" pitchFamily="34" charset="0"/>
                </a:rPr>
                <a:t>Matching Rules</a:t>
              </a:r>
            </a:p>
            <a:p>
              <a:pPr lvl="1" indent="-91440">
                <a:buFont typeface="Arial" panose="020B0604020202020204" pitchFamily="34" charset="0"/>
                <a:buChar char="•"/>
              </a:pPr>
              <a:r>
                <a:rPr lang="en-US" sz="1100">
                  <a:latin typeface="Avenir Next LT Pro" panose="020B0504020202020204" pitchFamily="34" charset="0"/>
                </a:rPr>
                <a:t>Parsing Rules</a:t>
              </a:r>
            </a:p>
            <a:p>
              <a:pPr lvl="1" indent="-91440">
                <a:buFont typeface="Arial" panose="020B0604020202020204" pitchFamily="34" charset="0"/>
                <a:buChar char="•"/>
              </a:pPr>
              <a:r>
                <a:rPr lang="en-US" sz="1100">
                  <a:solidFill>
                    <a:schemeClr val="tx1"/>
                  </a:solidFill>
                  <a:latin typeface="Avenir Next LT Pro" panose="020B0504020202020204" pitchFamily="34" charset="0"/>
                </a:rPr>
                <a:t>Transaction Co</a:t>
              </a:r>
              <a:r>
                <a:rPr lang="en-US" sz="1100">
                  <a:latin typeface="Avenir Next LT Pro" panose="020B0504020202020204" pitchFamily="34" charset="0"/>
                </a:rPr>
                <a:t>des</a:t>
              </a:r>
              <a:endParaRPr lang="en-US" sz="1100">
                <a:solidFill>
                  <a:schemeClr val="tx1"/>
                </a:solidFill>
                <a:latin typeface="Avenir Next LT Pro" panose="020B0504020202020204" pitchFamily="34" charset="0"/>
              </a:endParaRPr>
            </a:p>
          </p:txBody>
        </p:sp>
      </p:grpSp>
      <p:grpSp>
        <p:nvGrpSpPr>
          <p:cNvPr id="62" name="Group 61">
            <a:extLst>
              <a:ext uri="{FF2B5EF4-FFF2-40B4-BE49-F238E27FC236}">
                <a16:creationId xmlns:a16="http://schemas.microsoft.com/office/drawing/2014/main" id="{34248924-E02F-4F03-B477-E6E97B4F3CB1}"/>
              </a:ext>
            </a:extLst>
          </p:cNvPr>
          <p:cNvGrpSpPr/>
          <p:nvPr/>
        </p:nvGrpSpPr>
        <p:grpSpPr>
          <a:xfrm>
            <a:off x="9105538" y="1131306"/>
            <a:ext cx="2114978" cy="802037"/>
            <a:chOff x="-1868902" y="232465"/>
            <a:chExt cx="943859" cy="1945728"/>
          </a:xfrm>
        </p:grpSpPr>
        <p:sp>
          <p:nvSpPr>
            <p:cNvPr id="63" name="TextBox 62">
              <a:extLst>
                <a:ext uri="{FF2B5EF4-FFF2-40B4-BE49-F238E27FC236}">
                  <a16:creationId xmlns:a16="http://schemas.microsoft.com/office/drawing/2014/main" id="{23E4E523-B4F5-497E-BF8A-5197006DF491}"/>
                </a:ext>
              </a:extLst>
            </p:cNvPr>
            <p:cNvSpPr txBox="1"/>
            <p:nvPr/>
          </p:nvSpPr>
          <p:spPr bwMode="gray">
            <a:xfrm>
              <a:off x="-1851585" y="232465"/>
              <a:ext cx="777921" cy="737775"/>
            </a:xfrm>
            <a:prstGeom prst="rect">
              <a:avLst/>
            </a:prstGeom>
          </p:spPr>
          <p:txBody>
            <a:bodyPr wrap="square" lIns="0" rIns="0" rtlCol="0" anchor="b" anchorCtr="0">
              <a:noAutofit/>
            </a:bodyPr>
            <a:lstStyle/>
            <a:p>
              <a:pPr>
                <a:lnSpc>
                  <a:spcPts val="900"/>
                </a:lnSpc>
              </a:pPr>
              <a:r>
                <a:rPr lang="en-US" sz="1100" b="1">
                  <a:solidFill>
                    <a:schemeClr val="tx1"/>
                  </a:solidFill>
                  <a:latin typeface="Avenir Next LT Pro" panose="020B0504020202020204" pitchFamily="34" charset="0"/>
                </a:rPr>
                <a:t>Roles</a:t>
              </a:r>
            </a:p>
          </p:txBody>
        </p:sp>
        <p:sp>
          <p:nvSpPr>
            <p:cNvPr id="64" name="TextBox 63">
              <a:extLst>
                <a:ext uri="{FF2B5EF4-FFF2-40B4-BE49-F238E27FC236}">
                  <a16:creationId xmlns:a16="http://schemas.microsoft.com/office/drawing/2014/main" id="{A35D8EB5-001B-461F-91CC-C6A83258012B}"/>
                </a:ext>
              </a:extLst>
            </p:cNvPr>
            <p:cNvSpPr txBox="1"/>
            <p:nvPr/>
          </p:nvSpPr>
          <p:spPr bwMode="gray">
            <a:xfrm>
              <a:off x="-1868902" y="806081"/>
              <a:ext cx="943859" cy="1372112"/>
            </a:xfrm>
            <a:prstGeom prst="rect">
              <a:avLst/>
            </a:prstGeom>
          </p:spPr>
          <p:txBody>
            <a:bodyPr wrap="square" lIns="0" rIns="0" rtlCol="0" anchor="t" anchorCtr="0">
              <a:normAutofit/>
            </a:bodyPr>
            <a:lstStyle/>
            <a:p>
              <a:pPr indent="-91440">
                <a:buFont typeface="Arial" panose="020B0604020202020204" pitchFamily="34" charset="0"/>
                <a:buChar char="•"/>
              </a:pPr>
              <a:r>
                <a:rPr lang="en-US" sz="1100">
                  <a:solidFill>
                    <a:schemeClr val="tx1"/>
                  </a:solidFill>
                  <a:latin typeface="Avenir Next LT Pro" panose="020B0504020202020204" pitchFamily="34" charset="0"/>
                </a:rPr>
                <a:t>Cash Manager</a:t>
              </a:r>
              <a:r>
                <a:rPr lang="en-US" sz="1100">
                  <a:latin typeface="Avenir Next LT Pro" panose="020B0504020202020204" pitchFamily="34" charset="0"/>
                </a:rPr>
                <a:t> Analyst</a:t>
              </a:r>
            </a:p>
            <a:p>
              <a:pPr indent="-91440">
                <a:buFont typeface="Arial" panose="020B0604020202020204" pitchFamily="34" charset="0"/>
                <a:buChar char="•"/>
              </a:pPr>
              <a:r>
                <a:rPr lang="en-US" sz="1100">
                  <a:solidFill>
                    <a:schemeClr val="tx1"/>
                  </a:solidFill>
                  <a:latin typeface="Avenir Next LT Pro" panose="020B0504020202020204" pitchFamily="34" charset="0"/>
                </a:rPr>
                <a:t>Cash Management Supervisor</a:t>
              </a:r>
            </a:p>
          </p:txBody>
        </p:sp>
      </p:grpSp>
    </p:spTree>
    <p:extLst>
      <p:ext uri="{BB962C8B-B14F-4D97-AF65-F5344CB8AC3E}">
        <p14:creationId xmlns:p14="http://schemas.microsoft.com/office/powerpoint/2010/main" val="3759572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ADA4DC05-C8D4-4E58-955A-9DEC8F80D0EB}"/>
              </a:ext>
            </a:extLst>
          </p:cNvPr>
          <p:cNvSpPr>
            <a:spLocks noGrp="1"/>
          </p:cNvSpPr>
          <p:nvPr>
            <p:ph type="title"/>
          </p:nvPr>
        </p:nvSpPr>
        <p:spPr>
          <a:xfrm>
            <a:off x="469898" y="3536718"/>
            <a:ext cx="11518902" cy="470898"/>
          </a:xfrm>
        </p:spPr>
        <p:txBody>
          <a:bodyPr wrap="square">
            <a:spAutoFit/>
          </a:bodyPr>
          <a:lstStyle/>
          <a:p>
            <a:r>
              <a:rPr lang="en-US" sz="3600">
                <a:latin typeface="Proxima Nova" panose="020B0604020202020204" charset="0"/>
              </a:rPr>
              <a:t>5.1 Bank Statement Processing</a:t>
            </a:r>
          </a:p>
        </p:txBody>
      </p:sp>
    </p:spTree>
    <p:extLst>
      <p:ext uri="{BB962C8B-B14F-4D97-AF65-F5344CB8AC3E}">
        <p14:creationId xmlns:p14="http://schemas.microsoft.com/office/powerpoint/2010/main" val="110571071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7D7BCCC-751A-4729-B03A-0C9860CB4205}"/>
              </a:ext>
            </a:extLst>
          </p:cNvPr>
          <p:cNvSpPr>
            <a:spLocks noGrp="1"/>
          </p:cNvSpPr>
          <p:nvPr>
            <p:ph type="title"/>
          </p:nvPr>
        </p:nvSpPr>
        <p:spPr>
          <a:xfrm>
            <a:off x="469900" y="402587"/>
            <a:ext cx="11252200" cy="451942"/>
          </a:xfrm>
        </p:spPr>
        <p:txBody>
          <a:bodyPr/>
          <a:lstStyle/>
          <a:p>
            <a:r>
              <a:rPr lang="en-US" sz="2400" b="1">
                <a:latin typeface="Proxima Nova" panose="020B0604020202020204" charset="0"/>
              </a:rPr>
              <a:t>Reconciliation Process Overview</a:t>
            </a:r>
            <a:endParaRPr lang="en-US" sz="2400" b="1">
              <a:solidFill>
                <a:schemeClr val="tx1"/>
              </a:solidFill>
              <a:latin typeface="Proxima Nova" panose="020B0604020202020204" charset="0"/>
            </a:endParaRPr>
          </a:p>
        </p:txBody>
      </p:sp>
      <p:sp>
        <p:nvSpPr>
          <p:cNvPr id="8" name="Rectangle 7">
            <a:extLst>
              <a:ext uri="{FF2B5EF4-FFF2-40B4-BE49-F238E27FC236}">
                <a16:creationId xmlns:a16="http://schemas.microsoft.com/office/drawing/2014/main" id="{9F96A298-EEDC-4CA7-A0A1-E9E9D71700CF}"/>
              </a:ext>
            </a:extLst>
          </p:cNvPr>
          <p:cNvSpPr/>
          <p:nvPr/>
        </p:nvSpPr>
        <p:spPr>
          <a:xfrm>
            <a:off x="4269791" y="1683846"/>
            <a:ext cx="4268594" cy="632604"/>
          </a:xfrm>
          <a:prstGeom prst="rect">
            <a:avLst/>
          </a:prstGeom>
          <a:ln>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defRPr/>
            </a:pPr>
            <a:r>
              <a:rPr lang="en-US" sz="1600">
                <a:latin typeface="+mj-lt"/>
              </a:rPr>
              <a:t>Create Bank, Branches and Accounts.</a:t>
            </a:r>
          </a:p>
        </p:txBody>
      </p:sp>
      <p:sp>
        <p:nvSpPr>
          <p:cNvPr id="11" name="Rectangle 10">
            <a:extLst>
              <a:ext uri="{FF2B5EF4-FFF2-40B4-BE49-F238E27FC236}">
                <a16:creationId xmlns:a16="http://schemas.microsoft.com/office/drawing/2014/main" id="{AE45FA6C-C822-409A-9E0E-5C72C1A01D34}"/>
              </a:ext>
            </a:extLst>
          </p:cNvPr>
          <p:cNvSpPr/>
          <p:nvPr/>
        </p:nvSpPr>
        <p:spPr>
          <a:xfrm>
            <a:off x="2552454" y="1649575"/>
            <a:ext cx="1458221" cy="631752"/>
          </a:xfrm>
          <a:prstGeom prst="rect">
            <a:avLst/>
          </a:prstGeom>
          <a:solidFill>
            <a:schemeClr val="tx2"/>
          </a:solidFill>
          <a:ln>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a:solidFill>
                  <a:schemeClr val="bg2"/>
                </a:solidFill>
                <a:latin typeface="+mj-lt"/>
              </a:rPr>
              <a:t>Create</a:t>
            </a:r>
          </a:p>
        </p:txBody>
      </p:sp>
      <p:cxnSp>
        <p:nvCxnSpPr>
          <p:cNvPr id="12" name="Elbow Connector 9">
            <a:extLst>
              <a:ext uri="{FF2B5EF4-FFF2-40B4-BE49-F238E27FC236}">
                <a16:creationId xmlns:a16="http://schemas.microsoft.com/office/drawing/2014/main" id="{3232EF10-C03A-4B0B-88C4-B8F0A4BF4BE2}"/>
              </a:ext>
            </a:extLst>
          </p:cNvPr>
          <p:cNvCxnSpPr>
            <a:stCxn id="11" idx="2"/>
            <a:endCxn id="13" idx="1"/>
          </p:cNvCxnSpPr>
          <p:nvPr/>
        </p:nvCxnSpPr>
        <p:spPr>
          <a:xfrm rot="16200000" flipH="1">
            <a:off x="3026098" y="2536794"/>
            <a:ext cx="770051" cy="259116"/>
          </a:xfrm>
          <a:prstGeom prst="bentConnector2">
            <a:avLst/>
          </a:prstGeom>
          <a:ln w="19050">
            <a:solidFill>
              <a:srgbClr val="7F7F7F"/>
            </a:solidFill>
            <a:tailEnd type="triangle"/>
          </a:ln>
        </p:spPr>
        <p:style>
          <a:lnRef idx="1">
            <a:schemeClr val="accent2"/>
          </a:lnRef>
          <a:fillRef idx="0">
            <a:schemeClr val="accent2"/>
          </a:fillRef>
          <a:effectRef idx="0">
            <a:schemeClr val="accent2"/>
          </a:effectRef>
          <a:fontRef idx="minor">
            <a:schemeClr val="tx1"/>
          </a:fontRef>
        </p:style>
      </p:cxnSp>
      <p:sp>
        <p:nvSpPr>
          <p:cNvPr id="13" name="Rectangle 12">
            <a:extLst>
              <a:ext uri="{FF2B5EF4-FFF2-40B4-BE49-F238E27FC236}">
                <a16:creationId xmlns:a16="http://schemas.microsoft.com/office/drawing/2014/main" id="{F3A9955F-B3E9-4043-B5B9-C20D227C8C5E}"/>
              </a:ext>
            </a:extLst>
          </p:cNvPr>
          <p:cNvSpPr/>
          <p:nvPr/>
        </p:nvSpPr>
        <p:spPr>
          <a:xfrm>
            <a:off x="3540681" y="2735502"/>
            <a:ext cx="1458221" cy="631752"/>
          </a:xfrm>
          <a:prstGeom prst="rect">
            <a:avLst/>
          </a:prstGeom>
          <a:solidFill>
            <a:schemeClr val="accent4"/>
          </a:solidFill>
          <a:ln>
            <a:solidFill>
              <a:schemeClr val="accent4"/>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a:solidFill>
                  <a:schemeClr val="bg2"/>
                </a:solidFill>
                <a:latin typeface="+mj-lt"/>
              </a:rPr>
              <a:t>Import</a:t>
            </a:r>
          </a:p>
        </p:txBody>
      </p:sp>
      <p:sp>
        <p:nvSpPr>
          <p:cNvPr id="14" name="Rectangle 13">
            <a:extLst>
              <a:ext uri="{FF2B5EF4-FFF2-40B4-BE49-F238E27FC236}">
                <a16:creationId xmlns:a16="http://schemas.microsoft.com/office/drawing/2014/main" id="{F21B0ED7-05F3-4BE0-9A3E-CC08B1E8A4EA}"/>
              </a:ext>
            </a:extLst>
          </p:cNvPr>
          <p:cNvSpPr/>
          <p:nvPr/>
        </p:nvSpPr>
        <p:spPr>
          <a:xfrm>
            <a:off x="5054828" y="2735501"/>
            <a:ext cx="4268594" cy="631713"/>
          </a:xfrm>
          <a:prstGeom prst="rect">
            <a:avLst/>
          </a:prstGeom>
          <a:solidFill>
            <a:schemeClr val="lt1">
              <a:alpha val="50000"/>
            </a:schemeClr>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defRPr/>
            </a:pPr>
            <a:r>
              <a:rPr lang="en-US" sz="1600">
                <a:latin typeface="+mj-lt"/>
              </a:rPr>
              <a:t>Get the bank statements from Bank and upload it to the system.</a:t>
            </a:r>
          </a:p>
        </p:txBody>
      </p:sp>
      <p:sp>
        <p:nvSpPr>
          <p:cNvPr id="15" name="Rectangle 14">
            <a:extLst>
              <a:ext uri="{FF2B5EF4-FFF2-40B4-BE49-F238E27FC236}">
                <a16:creationId xmlns:a16="http://schemas.microsoft.com/office/drawing/2014/main" id="{3CF2C849-35B0-44C8-8618-0DD920CD3981}"/>
              </a:ext>
            </a:extLst>
          </p:cNvPr>
          <p:cNvSpPr/>
          <p:nvPr/>
        </p:nvSpPr>
        <p:spPr>
          <a:xfrm>
            <a:off x="4732097" y="3834023"/>
            <a:ext cx="1458221" cy="631752"/>
          </a:xfrm>
          <a:prstGeom prst="rect">
            <a:avLst/>
          </a:prstGeom>
          <a:solidFill>
            <a:schemeClr val="accent4"/>
          </a:solidFill>
          <a:ln>
            <a:solidFill>
              <a:schemeClr val="accent4"/>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a:solidFill>
                  <a:schemeClr val="bg2"/>
                </a:solidFill>
                <a:latin typeface="+mj-lt"/>
              </a:rPr>
              <a:t>Verify</a:t>
            </a:r>
          </a:p>
        </p:txBody>
      </p:sp>
      <p:sp>
        <p:nvSpPr>
          <p:cNvPr id="16" name="Rectangle 15">
            <a:extLst>
              <a:ext uri="{FF2B5EF4-FFF2-40B4-BE49-F238E27FC236}">
                <a16:creationId xmlns:a16="http://schemas.microsoft.com/office/drawing/2014/main" id="{68F17D29-3304-4885-93A3-A50FFB76B3C6}"/>
              </a:ext>
            </a:extLst>
          </p:cNvPr>
          <p:cNvSpPr/>
          <p:nvPr/>
        </p:nvSpPr>
        <p:spPr>
          <a:xfrm>
            <a:off x="6257061" y="3834024"/>
            <a:ext cx="4268594" cy="630857"/>
          </a:xfrm>
          <a:prstGeom prst="rect">
            <a:avLst/>
          </a:prstGeom>
          <a:solidFill>
            <a:schemeClr val="lt1">
              <a:alpha val="50000"/>
            </a:schemeClr>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defRPr/>
            </a:pPr>
            <a:r>
              <a:rPr lang="en-US" sz="1600">
                <a:latin typeface="+mj-lt"/>
              </a:rPr>
              <a:t>Verify the bank statement received. Raise concerns, if any.</a:t>
            </a:r>
          </a:p>
        </p:txBody>
      </p:sp>
      <p:sp>
        <p:nvSpPr>
          <p:cNvPr id="17" name="Rectangle 16">
            <a:extLst>
              <a:ext uri="{FF2B5EF4-FFF2-40B4-BE49-F238E27FC236}">
                <a16:creationId xmlns:a16="http://schemas.microsoft.com/office/drawing/2014/main" id="{E49BEB20-4570-46A0-8915-16F738E5EBFA}"/>
              </a:ext>
            </a:extLst>
          </p:cNvPr>
          <p:cNvSpPr/>
          <p:nvPr/>
        </p:nvSpPr>
        <p:spPr>
          <a:xfrm>
            <a:off x="5934332" y="4922203"/>
            <a:ext cx="1458221" cy="631752"/>
          </a:xfrm>
          <a:prstGeom prst="rect">
            <a:avLst/>
          </a:prstGeom>
          <a:solidFill>
            <a:schemeClr val="accent4"/>
          </a:solidFill>
          <a:ln>
            <a:solidFill>
              <a:schemeClr val="accent4"/>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a:solidFill>
                  <a:schemeClr val="bg2"/>
                </a:solidFill>
                <a:latin typeface="+mj-lt"/>
              </a:rPr>
              <a:t>Reconcile</a:t>
            </a:r>
          </a:p>
        </p:txBody>
      </p:sp>
      <p:sp>
        <p:nvSpPr>
          <p:cNvPr id="18" name="Rectangle 17">
            <a:extLst>
              <a:ext uri="{FF2B5EF4-FFF2-40B4-BE49-F238E27FC236}">
                <a16:creationId xmlns:a16="http://schemas.microsoft.com/office/drawing/2014/main" id="{A3BFF523-845A-4173-B059-A3F25333438E}"/>
              </a:ext>
            </a:extLst>
          </p:cNvPr>
          <p:cNvSpPr/>
          <p:nvPr/>
        </p:nvSpPr>
        <p:spPr>
          <a:xfrm>
            <a:off x="7464824" y="4922204"/>
            <a:ext cx="4268594" cy="631752"/>
          </a:xfrm>
          <a:prstGeom prst="rect">
            <a:avLst/>
          </a:prstGeom>
          <a:solidFill>
            <a:schemeClr val="lt1">
              <a:alpha val="50000"/>
            </a:schemeClr>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defRPr/>
            </a:pPr>
            <a:r>
              <a:rPr lang="en-US" sz="1600">
                <a:latin typeface="+mj-lt"/>
              </a:rPr>
              <a:t>Reconcile the bank statement.</a:t>
            </a:r>
          </a:p>
        </p:txBody>
      </p:sp>
      <p:cxnSp>
        <p:nvCxnSpPr>
          <p:cNvPr id="19" name="Elbow Connector 16">
            <a:extLst>
              <a:ext uri="{FF2B5EF4-FFF2-40B4-BE49-F238E27FC236}">
                <a16:creationId xmlns:a16="http://schemas.microsoft.com/office/drawing/2014/main" id="{671965C2-335C-4272-8823-725057453D78}"/>
              </a:ext>
            </a:extLst>
          </p:cNvPr>
          <p:cNvCxnSpPr>
            <a:stCxn id="13" idx="2"/>
            <a:endCxn id="15" idx="1"/>
          </p:cNvCxnSpPr>
          <p:nvPr/>
        </p:nvCxnSpPr>
        <p:spPr>
          <a:xfrm rot="16200000" flipH="1">
            <a:off x="4109621" y="3527424"/>
            <a:ext cx="782645" cy="462305"/>
          </a:xfrm>
          <a:prstGeom prst="bentConnector2">
            <a:avLst/>
          </a:prstGeom>
          <a:ln w="19050">
            <a:solidFill>
              <a:srgbClr val="7F7F7F"/>
            </a:solidFill>
            <a:tailEnd type="triangle"/>
          </a:ln>
        </p:spPr>
        <p:style>
          <a:lnRef idx="1">
            <a:schemeClr val="accent2"/>
          </a:lnRef>
          <a:fillRef idx="0">
            <a:schemeClr val="accent2"/>
          </a:fillRef>
          <a:effectRef idx="0">
            <a:schemeClr val="accent2"/>
          </a:effectRef>
          <a:fontRef idx="minor">
            <a:schemeClr val="tx1"/>
          </a:fontRef>
        </p:style>
      </p:cxnSp>
      <p:cxnSp>
        <p:nvCxnSpPr>
          <p:cNvPr id="20" name="Elbow Connector 17">
            <a:extLst>
              <a:ext uri="{FF2B5EF4-FFF2-40B4-BE49-F238E27FC236}">
                <a16:creationId xmlns:a16="http://schemas.microsoft.com/office/drawing/2014/main" id="{D22DF4EE-B687-4B3A-98F7-81AF97795288}"/>
              </a:ext>
            </a:extLst>
          </p:cNvPr>
          <p:cNvCxnSpPr>
            <a:stCxn id="15" idx="2"/>
            <a:endCxn id="17" idx="1"/>
          </p:cNvCxnSpPr>
          <p:nvPr/>
        </p:nvCxnSpPr>
        <p:spPr>
          <a:xfrm rot="16200000" flipH="1">
            <a:off x="5311617" y="4615365"/>
            <a:ext cx="772304" cy="473124"/>
          </a:xfrm>
          <a:prstGeom prst="bentConnector2">
            <a:avLst/>
          </a:prstGeom>
          <a:ln w="19050">
            <a:solidFill>
              <a:srgbClr val="7F7F7F"/>
            </a:solidFill>
            <a:tailEnd type="triangle"/>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D40961C9-D130-4828-8464-20E54EC4F185}"/>
              </a:ext>
            </a:extLst>
          </p:cNvPr>
          <p:cNvCxnSpPr>
            <a:cxnSpLocks/>
          </p:cNvCxnSpPr>
          <p:nvPr/>
        </p:nvCxnSpPr>
        <p:spPr>
          <a:xfrm>
            <a:off x="342609" y="2471307"/>
            <a:ext cx="11506782" cy="86809"/>
          </a:xfrm>
          <a:prstGeom prst="line">
            <a:avLst/>
          </a:prstGeom>
          <a:ln w="381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BF25716-75CA-420A-84ED-25731479079A}"/>
              </a:ext>
            </a:extLst>
          </p:cNvPr>
          <p:cNvSpPr/>
          <p:nvPr/>
        </p:nvSpPr>
        <p:spPr>
          <a:xfrm>
            <a:off x="532818" y="1630010"/>
            <a:ext cx="1760521" cy="631752"/>
          </a:xfrm>
          <a:prstGeom prst="rect">
            <a:avLst/>
          </a:prstGeom>
          <a:solidFill>
            <a:schemeClr val="tx2"/>
          </a:solidFill>
          <a:ln>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a:solidFill>
                  <a:schemeClr val="bg2"/>
                </a:solidFill>
                <a:latin typeface="+mj-lt"/>
              </a:rPr>
              <a:t>Configuration</a:t>
            </a:r>
          </a:p>
        </p:txBody>
      </p:sp>
      <p:sp>
        <p:nvSpPr>
          <p:cNvPr id="23" name="Rectangle 22">
            <a:extLst>
              <a:ext uri="{FF2B5EF4-FFF2-40B4-BE49-F238E27FC236}">
                <a16:creationId xmlns:a16="http://schemas.microsoft.com/office/drawing/2014/main" id="{F65F257D-DED9-48A8-AC88-B44F062B54C6}"/>
              </a:ext>
            </a:extLst>
          </p:cNvPr>
          <p:cNvSpPr/>
          <p:nvPr/>
        </p:nvSpPr>
        <p:spPr>
          <a:xfrm>
            <a:off x="526489" y="2735501"/>
            <a:ext cx="1632249" cy="631752"/>
          </a:xfrm>
          <a:prstGeom prst="rect">
            <a:avLst/>
          </a:prstGeom>
          <a:solidFill>
            <a:schemeClr val="accent4"/>
          </a:solidFill>
          <a:ln>
            <a:solidFill>
              <a:schemeClr val="accent4"/>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a:solidFill>
                  <a:schemeClr val="bg2"/>
                </a:solidFill>
                <a:latin typeface="+mj-lt"/>
              </a:rPr>
              <a:t>Transaction</a:t>
            </a:r>
          </a:p>
        </p:txBody>
      </p:sp>
      <p:sp>
        <p:nvSpPr>
          <p:cNvPr id="24" name="TextBox 23">
            <a:extLst>
              <a:ext uri="{FF2B5EF4-FFF2-40B4-BE49-F238E27FC236}">
                <a16:creationId xmlns:a16="http://schemas.microsoft.com/office/drawing/2014/main" id="{4DFA517E-B301-4CEA-A341-7E7CED72616D}"/>
              </a:ext>
            </a:extLst>
          </p:cNvPr>
          <p:cNvSpPr txBox="1"/>
          <p:nvPr/>
        </p:nvSpPr>
        <p:spPr bwMode="gray">
          <a:xfrm>
            <a:off x="494811" y="952775"/>
            <a:ext cx="11391014" cy="716364"/>
          </a:xfrm>
          <a:prstGeom prst="rect">
            <a:avLst/>
          </a:prstGeom>
        </p:spPr>
        <p:txBody>
          <a:bodyPr wrap="square" lIns="0" rIns="0" rtlCol="0" anchor="t" anchorCtr="0">
            <a:noAutofit/>
          </a:bodyPr>
          <a:lstStyle/>
          <a:p>
            <a:r>
              <a:rPr lang="en-US" sz="1400">
                <a:latin typeface="Avenir Next LT Pro" panose="020B0504020202020204" pitchFamily="34" charset="0"/>
              </a:rPr>
              <a:t>The process of Reconciliation contains the below listed steps</a:t>
            </a:r>
          </a:p>
        </p:txBody>
      </p:sp>
    </p:spTree>
    <p:extLst>
      <p:ext uri="{BB962C8B-B14F-4D97-AF65-F5344CB8AC3E}">
        <p14:creationId xmlns:p14="http://schemas.microsoft.com/office/powerpoint/2010/main" val="384566334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7D7BCCC-751A-4729-B03A-0C9860CB4205}"/>
              </a:ext>
            </a:extLst>
          </p:cNvPr>
          <p:cNvSpPr>
            <a:spLocks noGrp="1"/>
          </p:cNvSpPr>
          <p:nvPr>
            <p:ph type="title"/>
          </p:nvPr>
        </p:nvSpPr>
        <p:spPr>
          <a:xfrm>
            <a:off x="469900" y="402587"/>
            <a:ext cx="11252200" cy="451942"/>
          </a:xfrm>
        </p:spPr>
        <p:txBody>
          <a:bodyPr/>
          <a:lstStyle/>
          <a:p>
            <a:r>
              <a:rPr lang="en-US" sz="2400" b="1">
                <a:latin typeface="Proxima Nova" panose="020B0604020202020204" charset="0"/>
              </a:rPr>
              <a:t>Load Bank Statement</a:t>
            </a:r>
            <a:endParaRPr lang="en-US" sz="2400" b="1">
              <a:solidFill>
                <a:schemeClr val="tx1"/>
              </a:solidFill>
              <a:latin typeface="Proxima Nova" panose="020B0604020202020204" charset="0"/>
            </a:endParaRPr>
          </a:p>
        </p:txBody>
      </p:sp>
      <p:sp>
        <p:nvSpPr>
          <p:cNvPr id="54" name="TextBox 53">
            <a:extLst>
              <a:ext uri="{FF2B5EF4-FFF2-40B4-BE49-F238E27FC236}">
                <a16:creationId xmlns:a16="http://schemas.microsoft.com/office/drawing/2014/main" id="{53753D36-0A74-42FE-A8F0-0A5BCBF217FC}"/>
              </a:ext>
            </a:extLst>
          </p:cNvPr>
          <p:cNvSpPr txBox="1"/>
          <p:nvPr/>
        </p:nvSpPr>
        <p:spPr bwMode="gray">
          <a:xfrm>
            <a:off x="469900" y="963396"/>
            <a:ext cx="11350393" cy="4712575"/>
          </a:xfrm>
          <a:prstGeom prst="rect">
            <a:avLst/>
          </a:prstGeom>
        </p:spPr>
        <p:txBody>
          <a:bodyPr wrap="square" lIns="0" rIns="0" rtlCol="0" anchor="t" anchorCtr="0">
            <a:noAutofit/>
          </a:bodyPr>
          <a:lstStyle/>
          <a:p>
            <a:r>
              <a:rPr lang="en-US" sz="1400">
                <a:latin typeface="Avenir Next LT Pro" panose="020B0504020202020204" pitchFamily="34" charset="0"/>
              </a:rPr>
              <a:t>Load and import bank statements in Oracle Cloud Cash Management by any of the following methods: </a:t>
            </a:r>
          </a:p>
          <a:p>
            <a:pPr marL="285750" indent="-285750">
              <a:buFont typeface="Arial" panose="020B0604020202020204" pitchFamily="34" charset="0"/>
              <a:buChar char="•"/>
            </a:pPr>
            <a:r>
              <a:rPr lang="en-US" sz="1400">
                <a:latin typeface="Avenir Next LT Pro" panose="020B0504020202020204" pitchFamily="34" charset="0"/>
              </a:rPr>
              <a:t>Standard Formats</a:t>
            </a:r>
          </a:p>
          <a:p>
            <a:pPr marL="742950" lvl="1" indent="-285750">
              <a:buFont typeface="Wingdings" panose="05000000000000000000" pitchFamily="2" charset="2"/>
              <a:buChar char="ü"/>
            </a:pPr>
            <a:r>
              <a:rPr lang="en-US" sz="1400">
                <a:latin typeface="Avenir Next LT Pro" panose="020B0504020202020204" pitchFamily="34" charset="0"/>
              </a:rPr>
              <a:t>Automatic Bank Statement File Import</a:t>
            </a:r>
          </a:p>
          <a:p>
            <a:pPr marL="742950" lvl="1" indent="-285750">
              <a:buFont typeface="Wingdings" panose="05000000000000000000" pitchFamily="2" charset="2"/>
              <a:buChar char="ü"/>
            </a:pPr>
            <a:r>
              <a:rPr lang="en-US" sz="1400">
                <a:latin typeface="Avenir Next LT Pro" panose="020B0504020202020204" pitchFamily="34" charset="0"/>
              </a:rPr>
              <a:t>Manual Bank Statement File Import through Oracle Web Center </a:t>
            </a:r>
          </a:p>
          <a:p>
            <a:pPr marL="285750" indent="-285750">
              <a:buFont typeface="Arial" panose="020B0604020202020204" pitchFamily="34" charset="0"/>
              <a:buChar char="•"/>
            </a:pPr>
            <a:r>
              <a:rPr lang="en-US" sz="1400">
                <a:latin typeface="Avenir Next LT Pro" panose="020B0504020202020204" pitchFamily="34" charset="0"/>
              </a:rPr>
              <a:t>Non Standard Formats (not recommended)</a:t>
            </a:r>
          </a:p>
          <a:p>
            <a:pPr marL="742950" lvl="1" indent="-285750">
              <a:buFont typeface="Wingdings" panose="05000000000000000000" pitchFamily="2" charset="2"/>
              <a:buChar char="ü"/>
            </a:pPr>
            <a:r>
              <a:rPr lang="en-US" sz="1400">
                <a:latin typeface="Avenir Next LT Pro" panose="020B0504020202020204" pitchFamily="34" charset="0"/>
              </a:rPr>
              <a:t>Front End</a:t>
            </a:r>
          </a:p>
          <a:p>
            <a:pPr marL="742950" lvl="1" indent="-285750">
              <a:buFont typeface="Wingdings" panose="05000000000000000000" pitchFamily="2" charset="2"/>
              <a:buChar char="ü"/>
            </a:pPr>
            <a:r>
              <a:rPr lang="en-US" sz="1400">
                <a:latin typeface="Avenir Next LT Pro" panose="020B0504020202020204" pitchFamily="34" charset="0"/>
              </a:rPr>
              <a:t>Spreadsheet (FBDI)</a:t>
            </a:r>
          </a:p>
          <a:p>
            <a:endParaRPr lang="en-US" sz="1400">
              <a:latin typeface="Avenir Next LT Pro" panose="020B0504020202020204" pitchFamily="34" charset="0"/>
            </a:endParaRPr>
          </a:p>
          <a:p>
            <a:endParaRPr lang="en-US" sz="1400">
              <a:latin typeface="Avenir Next LT Pro" panose="020B0504020202020204" pitchFamily="34" charset="0"/>
            </a:endParaRPr>
          </a:p>
          <a:p>
            <a:pPr marL="285750" indent="-285750">
              <a:buFont typeface="Arial" panose="020B0604020202020204" pitchFamily="34" charset="0"/>
              <a:buChar char="•"/>
            </a:pPr>
            <a:r>
              <a:rPr lang="en-US" sz="1400">
                <a:latin typeface="Avenir Next LT Pro" panose="020B0504020202020204" pitchFamily="34" charset="0"/>
              </a:rPr>
              <a:t>Load and import electronic bank statements (Formats supported listed below):</a:t>
            </a:r>
          </a:p>
          <a:p>
            <a:pPr marL="742950" lvl="1" indent="-285750">
              <a:buFont typeface="Arial" panose="020B0604020202020204" pitchFamily="34" charset="0"/>
              <a:buChar char="•"/>
            </a:pPr>
            <a:r>
              <a:rPr lang="en-US" sz="1400">
                <a:latin typeface="Avenir Next LT Pro" panose="020B0504020202020204" pitchFamily="34" charset="0"/>
              </a:rPr>
              <a:t>BAI2</a:t>
            </a:r>
          </a:p>
          <a:p>
            <a:pPr marL="742950" lvl="1" indent="-285750">
              <a:buFont typeface="Arial" panose="020B0604020202020204" pitchFamily="34" charset="0"/>
              <a:buChar char="•"/>
            </a:pPr>
            <a:r>
              <a:rPr lang="en-US" sz="1400">
                <a:latin typeface="Avenir Next LT Pro" panose="020B0504020202020204" pitchFamily="34" charset="0"/>
              </a:rPr>
              <a:t>SWIFT MT940</a:t>
            </a:r>
          </a:p>
          <a:p>
            <a:pPr marL="742950" lvl="1" indent="-285750">
              <a:buFont typeface="Arial" panose="020B0604020202020204" pitchFamily="34" charset="0"/>
              <a:buChar char="•"/>
            </a:pPr>
            <a:r>
              <a:rPr lang="en-US" sz="1400">
                <a:latin typeface="Avenir Next LT Pro" panose="020B0504020202020204" pitchFamily="34" charset="0"/>
              </a:rPr>
              <a:t>EDIFACT FINSTA </a:t>
            </a:r>
          </a:p>
          <a:p>
            <a:pPr marL="742950" lvl="1" indent="-285750">
              <a:buFont typeface="Arial" panose="020B0604020202020204" pitchFamily="34" charset="0"/>
              <a:buChar char="•"/>
            </a:pPr>
            <a:r>
              <a:rPr lang="en-US" sz="1400">
                <a:latin typeface="Avenir Next LT Pro" panose="020B0504020202020204" pitchFamily="34" charset="0"/>
              </a:rPr>
              <a:t>ISO20022 CAMT052 V1 - camt.052.001.01</a:t>
            </a:r>
          </a:p>
          <a:p>
            <a:pPr marL="742950" lvl="1" indent="-285750">
              <a:buFont typeface="Arial" panose="020B0604020202020204" pitchFamily="34" charset="0"/>
              <a:buChar char="•"/>
            </a:pPr>
            <a:r>
              <a:rPr lang="en-US" sz="1400">
                <a:latin typeface="Avenir Next LT Pro" panose="020B0504020202020204" pitchFamily="34" charset="0"/>
              </a:rPr>
              <a:t>ISO20022 CAMT053 V1 - camt.053.001.01</a:t>
            </a:r>
          </a:p>
          <a:p>
            <a:pPr marL="742950" lvl="1" indent="-285750">
              <a:buFont typeface="Arial" panose="020B0604020202020204" pitchFamily="34" charset="0"/>
              <a:buChar char="•"/>
            </a:pPr>
            <a:r>
              <a:rPr lang="en-US" sz="1400">
                <a:latin typeface="Avenir Next LT Pro" panose="020B0504020202020204" pitchFamily="34" charset="0"/>
              </a:rPr>
              <a:t>ISO20022 CAMT053 V2 - camt.053.001.02</a:t>
            </a:r>
          </a:p>
          <a:p>
            <a:pPr marL="742950" lvl="1" indent="-285750">
              <a:buFont typeface="Arial" panose="020B0604020202020204" pitchFamily="34" charset="0"/>
              <a:buChar char="•"/>
            </a:pPr>
            <a:r>
              <a:rPr lang="en-US" sz="1400">
                <a:latin typeface="Avenir Next LT Pro" panose="020B0504020202020204" pitchFamily="34" charset="0"/>
              </a:rPr>
              <a:t>ISO20022 CAMT053 V3 - camt.053.001.03</a:t>
            </a:r>
          </a:p>
          <a:p>
            <a:endParaRPr lang="en-US" sz="1400">
              <a:latin typeface="Avenir Next LT Pro" panose="020B0504020202020204" pitchFamily="34" charset="0"/>
            </a:endParaRPr>
          </a:p>
          <a:p>
            <a:endParaRPr lang="en-US" sz="1400">
              <a:latin typeface="Avenir Next LT Pro" panose="020B0504020202020204" pitchFamily="34" charset="0"/>
            </a:endParaRPr>
          </a:p>
        </p:txBody>
      </p:sp>
      <p:grpSp>
        <p:nvGrpSpPr>
          <p:cNvPr id="7" name="Group 6">
            <a:extLst>
              <a:ext uri="{FF2B5EF4-FFF2-40B4-BE49-F238E27FC236}">
                <a16:creationId xmlns:a16="http://schemas.microsoft.com/office/drawing/2014/main" id="{5A8BC8DA-72F5-4AE2-878A-9925FF3ED625}"/>
              </a:ext>
            </a:extLst>
          </p:cNvPr>
          <p:cNvGrpSpPr/>
          <p:nvPr/>
        </p:nvGrpSpPr>
        <p:grpSpPr>
          <a:xfrm>
            <a:off x="1501968" y="6307513"/>
            <a:ext cx="8959466" cy="452487"/>
            <a:chOff x="3119120" y="5813063"/>
            <a:chExt cx="8959466" cy="452487"/>
          </a:xfrm>
        </p:grpSpPr>
        <p:sp>
          <p:nvSpPr>
            <p:cNvPr id="8" name="Rectangle: Rounded Corners 7">
              <a:extLst>
                <a:ext uri="{FF2B5EF4-FFF2-40B4-BE49-F238E27FC236}">
                  <a16:creationId xmlns:a16="http://schemas.microsoft.com/office/drawing/2014/main" id="{53AF29CB-6D7F-49C2-8229-AF70BC5F90E3}"/>
                </a:ext>
              </a:extLst>
            </p:cNvPr>
            <p:cNvSpPr/>
            <p:nvPr/>
          </p:nvSpPr>
          <p:spPr bwMode="gray">
            <a:xfrm>
              <a:off x="3119120" y="5813063"/>
              <a:ext cx="8959466" cy="452487"/>
            </a:xfrm>
            <a:prstGeom prst="roundRect">
              <a:avLst/>
            </a:prstGeom>
            <a:solidFill>
              <a:schemeClr val="accent1"/>
            </a:solidFill>
            <a:ln w="19050" algn="ctr">
              <a:noFill/>
              <a:miter lim="800000"/>
              <a:headEnd/>
              <a:tailEnd/>
            </a:ln>
          </p:spPr>
          <p:txBody>
            <a:bodyPr wrap="square" lIns="88900" tIns="88900" rIns="88900" bIns="88900" rtlCol="0" anchor="ctr"/>
            <a:lstStyle/>
            <a:p>
              <a:pPr marL="628650" lvl="1" indent="-171450">
                <a:lnSpc>
                  <a:spcPct val="106000"/>
                </a:lnSpc>
                <a:buFont typeface="Arial" panose="020B0604020202020204" pitchFamily="34" charset="0"/>
                <a:buChar char="•"/>
                <a:defRPr/>
              </a:pPr>
              <a:r>
                <a:rPr lang="en-US" sz="1200">
                  <a:solidFill>
                    <a:srgbClr val="000000"/>
                  </a:solidFill>
                  <a:latin typeface="Avenir Next LT Pro" panose="020B0504020202020204" pitchFamily="34" charset="0"/>
                  <a:ea typeface="ＭＳ Ｐゴシック" pitchFamily="34" charset="-128"/>
                  <a:cs typeface="Calibri" panose="020F0502020204030204" pitchFamily="34" charset="0"/>
                </a:rPr>
                <a:t>Recommend to work with bank and use industry standard formats for bank statement. Most major banks support industry standard formats </a:t>
              </a:r>
            </a:p>
          </p:txBody>
        </p:sp>
        <p:pic>
          <p:nvPicPr>
            <p:cNvPr id="10" name="Picture 2" descr="C:\Users\VelezJoe\AppData\Local\Microsoft\Windows\Temporary Internet Files\Content.IE5\Y8P70473\MC900383836[2].wmf">
              <a:extLst>
                <a:ext uri="{FF2B5EF4-FFF2-40B4-BE49-F238E27FC236}">
                  <a16:creationId xmlns:a16="http://schemas.microsoft.com/office/drawing/2014/main" id="{3B5B000A-2464-4339-A642-D3753D7F8599}"/>
                </a:ext>
              </a:extLst>
            </p:cNvPr>
            <p:cNvPicPr>
              <a:picLocks noChangeAspect="1" noChangeArrowheads="1"/>
            </p:cNvPicPr>
            <p:nvPr/>
          </p:nvPicPr>
          <p:blipFill>
            <a:blip r:embed="rId3" cstate="print"/>
            <a:srcRect/>
            <a:stretch>
              <a:fillRect/>
            </a:stretch>
          </p:blipFill>
          <p:spPr bwMode="auto">
            <a:xfrm>
              <a:off x="3119120" y="5848275"/>
              <a:ext cx="521772" cy="382062"/>
            </a:xfrm>
            <a:prstGeom prst="rect">
              <a:avLst/>
            </a:prstGeom>
            <a:solidFill>
              <a:schemeClr val="accent1"/>
            </a:solidFill>
          </p:spPr>
        </p:pic>
      </p:grpSp>
    </p:spTree>
    <p:extLst>
      <p:ext uri="{BB962C8B-B14F-4D97-AF65-F5344CB8AC3E}">
        <p14:creationId xmlns:p14="http://schemas.microsoft.com/office/powerpoint/2010/main" val="42574494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B4A2014-4822-41C5-BE2A-2F40343D3B15}"/>
              </a:ext>
            </a:extLst>
          </p:cNvPr>
          <p:cNvPicPr>
            <a:picLocks noChangeAspect="1"/>
          </p:cNvPicPr>
          <p:nvPr/>
        </p:nvPicPr>
        <p:blipFill>
          <a:blip r:embed="rId2"/>
          <a:stretch>
            <a:fillRect/>
          </a:stretch>
        </p:blipFill>
        <p:spPr>
          <a:xfrm>
            <a:off x="491968" y="777240"/>
            <a:ext cx="10688414" cy="5715000"/>
          </a:xfrm>
          <a:prstGeom prst="rect">
            <a:avLst/>
          </a:prstGeom>
        </p:spPr>
      </p:pic>
      <p:sp>
        <p:nvSpPr>
          <p:cNvPr id="7" name="Title 1">
            <a:extLst>
              <a:ext uri="{FF2B5EF4-FFF2-40B4-BE49-F238E27FC236}">
                <a16:creationId xmlns:a16="http://schemas.microsoft.com/office/drawing/2014/main" id="{1915403A-CC50-435B-9903-86EEE974A52A}"/>
              </a:ext>
            </a:extLst>
          </p:cNvPr>
          <p:cNvSpPr>
            <a:spLocks noGrp="1"/>
          </p:cNvSpPr>
          <p:nvPr>
            <p:ph type="title"/>
          </p:nvPr>
        </p:nvSpPr>
        <p:spPr>
          <a:xfrm>
            <a:off x="469900" y="402586"/>
            <a:ext cx="11252200" cy="692151"/>
          </a:xfrm>
        </p:spPr>
        <p:txBody>
          <a:bodyPr/>
          <a:lstStyle/>
          <a:p>
            <a:r>
              <a:rPr lang="en-US" sz="2400" b="1">
                <a:solidFill>
                  <a:schemeClr val="tx1"/>
                </a:solidFill>
                <a:latin typeface="Proxima Nova" panose="020B0604020202020204" charset="0"/>
              </a:rPr>
              <a:t>Timeline</a:t>
            </a:r>
          </a:p>
        </p:txBody>
      </p:sp>
    </p:spTree>
    <p:extLst>
      <p:ext uri="{BB962C8B-B14F-4D97-AF65-F5344CB8AC3E}">
        <p14:creationId xmlns:p14="http://schemas.microsoft.com/office/powerpoint/2010/main" val="199028571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A779D2E-1849-43DE-8F09-2CA564046704}"/>
              </a:ext>
            </a:extLst>
          </p:cNvPr>
          <p:cNvSpPr>
            <a:spLocks noGrp="1"/>
          </p:cNvSpPr>
          <p:nvPr>
            <p:ph type="title"/>
          </p:nvPr>
        </p:nvSpPr>
        <p:spPr>
          <a:xfrm>
            <a:off x="469900" y="402587"/>
            <a:ext cx="11252200" cy="451942"/>
          </a:xfrm>
        </p:spPr>
        <p:txBody>
          <a:bodyPr/>
          <a:lstStyle/>
          <a:p>
            <a:r>
              <a:rPr lang="en-US" sz="2400" b="1">
                <a:latin typeface="Proxima Nova" panose="020B0604020202020204" charset="0"/>
              </a:rPr>
              <a:t>Load Bank Statement for standard formats – Import Options</a:t>
            </a:r>
            <a:endParaRPr lang="en-US" sz="2400" b="1">
              <a:solidFill>
                <a:schemeClr val="tx1"/>
              </a:solidFill>
              <a:latin typeface="Proxima Nova" panose="020B0604020202020204" charset="0"/>
            </a:endParaRPr>
          </a:p>
        </p:txBody>
      </p:sp>
      <p:sp>
        <p:nvSpPr>
          <p:cNvPr id="8" name="TextBox 7">
            <a:extLst>
              <a:ext uri="{FF2B5EF4-FFF2-40B4-BE49-F238E27FC236}">
                <a16:creationId xmlns:a16="http://schemas.microsoft.com/office/drawing/2014/main" id="{991C5ACD-1D87-45E1-A2DD-FB32BD567672}"/>
              </a:ext>
            </a:extLst>
          </p:cNvPr>
          <p:cNvSpPr txBox="1"/>
          <p:nvPr/>
        </p:nvSpPr>
        <p:spPr bwMode="gray">
          <a:xfrm>
            <a:off x="469901" y="854528"/>
            <a:ext cx="5511800" cy="636815"/>
          </a:xfrm>
          <a:prstGeom prst="rect">
            <a:avLst/>
          </a:prstGeom>
        </p:spPr>
        <p:txBody>
          <a:bodyPr wrap="square" lIns="0" rIns="0" rtlCol="0" anchor="t" anchorCtr="0">
            <a:noAutofit/>
          </a:bodyPr>
          <a:lstStyle/>
          <a:p>
            <a:pPr algn="just"/>
            <a:r>
              <a:rPr lang="en-US" sz="1400">
                <a:latin typeface="Avenir Next LT Pro" panose="020B0504020202020204" pitchFamily="34" charset="0"/>
              </a:rPr>
              <a:t>Use the payment transmission configuration feature to automate the bank statement file import process. The process uses the payments transmission feature to connect to bank and download the bank statement file for subsequent processing and loading into the application.</a:t>
            </a:r>
          </a:p>
          <a:p>
            <a:pPr algn="just"/>
            <a:endParaRPr lang="en-US" sz="1400">
              <a:latin typeface="Avenir Next LT Pro" panose="020B0504020202020204" pitchFamily="34" charset="0"/>
            </a:endParaRPr>
          </a:p>
          <a:p>
            <a:pPr algn="just"/>
            <a:endParaRPr lang="en-US" sz="1400">
              <a:latin typeface="Avenir Next LT Pro" panose="020B0504020202020204" pitchFamily="34" charset="0"/>
            </a:endParaRPr>
          </a:p>
        </p:txBody>
      </p:sp>
      <p:pic>
        <p:nvPicPr>
          <p:cNvPr id="12" name="Picture 11">
            <a:extLst>
              <a:ext uri="{FF2B5EF4-FFF2-40B4-BE49-F238E27FC236}">
                <a16:creationId xmlns:a16="http://schemas.microsoft.com/office/drawing/2014/main" id="{A492CD19-F87C-462F-A749-330FAD953CAE}"/>
              </a:ext>
            </a:extLst>
          </p:cNvPr>
          <p:cNvPicPr>
            <a:picLocks noChangeAspect="1"/>
          </p:cNvPicPr>
          <p:nvPr/>
        </p:nvPicPr>
        <p:blipFill>
          <a:blip r:embed="rId2"/>
          <a:stretch>
            <a:fillRect/>
          </a:stretch>
        </p:blipFill>
        <p:spPr>
          <a:xfrm>
            <a:off x="469900" y="2022175"/>
            <a:ext cx="5178426" cy="4206993"/>
          </a:xfrm>
          <a:prstGeom prst="rect">
            <a:avLst/>
          </a:prstGeom>
          <a:ln>
            <a:solidFill>
              <a:schemeClr val="tx1"/>
            </a:solidFill>
          </a:ln>
        </p:spPr>
      </p:pic>
      <p:grpSp>
        <p:nvGrpSpPr>
          <p:cNvPr id="7" name="Group 6">
            <a:extLst>
              <a:ext uri="{FF2B5EF4-FFF2-40B4-BE49-F238E27FC236}">
                <a16:creationId xmlns:a16="http://schemas.microsoft.com/office/drawing/2014/main" id="{28F0AC8E-ECC4-4D29-B70F-B333123DFE29}"/>
              </a:ext>
            </a:extLst>
          </p:cNvPr>
          <p:cNvGrpSpPr/>
          <p:nvPr/>
        </p:nvGrpSpPr>
        <p:grpSpPr>
          <a:xfrm>
            <a:off x="1501968" y="6307513"/>
            <a:ext cx="8959466" cy="452487"/>
            <a:chOff x="3119120" y="5813063"/>
            <a:chExt cx="8959466" cy="452487"/>
          </a:xfrm>
        </p:grpSpPr>
        <p:sp>
          <p:nvSpPr>
            <p:cNvPr id="9" name="Rectangle: Rounded Corners 8">
              <a:extLst>
                <a:ext uri="{FF2B5EF4-FFF2-40B4-BE49-F238E27FC236}">
                  <a16:creationId xmlns:a16="http://schemas.microsoft.com/office/drawing/2014/main" id="{774EA120-0563-4EDC-9C60-68E936E5ACE5}"/>
                </a:ext>
              </a:extLst>
            </p:cNvPr>
            <p:cNvSpPr/>
            <p:nvPr/>
          </p:nvSpPr>
          <p:spPr bwMode="gray">
            <a:xfrm>
              <a:off x="3119120" y="5813063"/>
              <a:ext cx="8959466" cy="452487"/>
            </a:xfrm>
            <a:prstGeom prst="roundRect">
              <a:avLst/>
            </a:prstGeom>
            <a:solidFill>
              <a:schemeClr val="accent1"/>
            </a:solidFill>
            <a:ln w="19050" algn="ctr">
              <a:noFill/>
              <a:miter lim="800000"/>
              <a:headEnd/>
              <a:tailEnd/>
            </a:ln>
          </p:spPr>
          <p:txBody>
            <a:bodyPr wrap="square" lIns="88900" tIns="88900" rIns="88900" bIns="88900" rtlCol="0" anchor="ctr"/>
            <a:lstStyle/>
            <a:p>
              <a:pPr marL="628650" lvl="1" indent="-171450">
                <a:lnSpc>
                  <a:spcPct val="106000"/>
                </a:lnSpc>
                <a:buFont typeface="Arial" panose="020B0604020202020204" pitchFamily="34" charset="0"/>
                <a:buChar char="•"/>
                <a:defRPr/>
              </a:pPr>
              <a:r>
                <a:rPr lang="en-US" sz="1200">
                  <a:solidFill>
                    <a:srgbClr val="000000"/>
                  </a:solidFill>
                  <a:latin typeface="Avenir Next LT Pro" panose="020B0504020202020204" pitchFamily="34" charset="0"/>
                  <a:ea typeface="ＭＳ Ｐゴシック" pitchFamily="34" charset="-128"/>
                  <a:cs typeface="Calibri" panose="020F0502020204030204" pitchFamily="34" charset="0"/>
                </a:rPr>
                <a:t>Which option to select will be driven basis technical options supported by IT including security etc. </a:t>
              </a:r>
            </a:p>
          </p:txBody>
        </p:sp>
        <p:pic>
          <p:nvPicPr>
            <p:cNvPr id="13" name="Picture 2" descr="C:\Users\VelezJoe\AppData\Local\Microsoft\Windows\Temporary Internet Files\Content.IE5\Y8P70473\MC900383836[2].wmf">
              <a:extLst>
                <a:ext uri="{FF2B5EF4-FFF2-40B4-BE49-F238E27FC236}">
                  <a16:creationId xmlns:a16="http://schemas.microsoft.com/office/drawing/2014/main" id="{52BEFBC9-0EC3-4701-A64E-72FD2AD7D1C9}"/>
                </a:ext>
              </a:extLst>
            </p:cNvPr>
            <p:cNvPicPr>
              <a:picLocks noChangeAspect="1" noChangeArrowheads="1"/>
            </p:cNvPicPr>
            <p:nvPr/>
          </p:nvPicPr>
          <p:blipFill>
            <a:blip r:embed="rId3" cstate="print"/>
            <a:srcRect/>
            <a:stretch>
              <a:fillRect/>
            </a:stretch>
          </p:blipFill>
          <p:spPr bwMode="auto">
            <a:xfrm>
              <a:off x="3119120" y="5848275"/>
              <a:ext cx="521772" cy="382062"/>
            </a:xfrm>
            <a:prstGeom prst="rect">
              <a:avLst/>
            </a:prstGeom>
            <a:solidFill>
              <a:schemeClr val="accent1"/>
            </a:solidFill>
          </p:spPr>
        </p:pic>
      </p:grpSp>
      <p:sp>
        <p:nvSpPr>
          <p:cNvPr id="14" name="TextBox 13">
            <a:extLst>
              <a:ext uri="{FF2B5EF4-FFF2-40B4-BE49-F238E27FC236}">
                <a16:creationId xmlns:a16="http://schemas.microsoft.com/office/drawing/2014/main" id="{D35B277B-5E49-4915-B085-7C517020C0FC}"/>
              </a:ext>
            </a:extLst>
          </p:cNvPr>
          <p:cNvSpPr txBox="1"/>
          <p:nvPr/>
        </p:nvSpPr>
        <p:spPr bwMode="gray">
          <a:xfrm>
            <a:off x="6324598" y="930728"/>
            <a:ext cx="5511801" cy="636815"/>
          </a:xfrm>
          <a:prstGeom prst="rect">
            <a:avLst/>
          </a:prstGeom>
        </p:spPr>
        <p:txBody>
          <a:bodyPr wrap="square" lIns="0" rIns="0" rtlCol="0" anchor="t" anchorCtr="0">
            <a:noAutofit/>
          </a:bodyPr>
          <a:lstStyle/>
          <a:p>
            <a:pPr algn="just"/>
            <a:r>
              <a:rPr lang="en-US" sz="1400">
                <a:latin typeface="Avenir Next LT Pro" panose="020B0504020202020204" pitchFamily="34" charset="0"/>
              </a:rPr>
              <a:t>Use the document repository of Oracle Web Center Content Management to load and import bank statement files. The account, fin/</a:t>
            </a:r>
            <a:r>
              <a:rPr lang="en-US" sz="1400" err="1">
                <a:latin typeface="Avenir Next LT Pro" panose="020B0504020202020204" pitchFamily="34" charset="0"/>
              </a:rPr>
              <a:t>cashManagement</a:t>
            </a:r>
            <a:r>
              <a:rPr lang="en-US" sz="1400">
                <a:latin typeface="Avenir Next LT Pro" panose="020B0504020202020204" pitchFamily="34" charset="0"/>
              </a:rPr>
              <a:t>/import, is created on the Web Center for the users of Oracle Cloud Cash Management. </a:t>
            </a:r>
          </a:p>
          <a:p>
            <a:pPr algn="just"/>
            <a:r>
              <a:rPr lang="en-US" sz="1400">
                <a:latin typeface="Avenir Next LT Pro" panose="020B0504020202020204" pitchFamily="34" charset="0"/>
              </a:rPr>
              <a:t>.</a:t>
            </a:r>
          </a:p>
          <a:p>
            <a:pPr algn="just"/>
            <a:endParaRPr lang="en-US" sz="1400">
              <a:latin typeface="Avenir Next LT Pro" panose="020B0504020202020204" pitchFamily="34" charset="0"/>
            </a:endParaRPr>
          </a:p>
          <a:p>
            <a:pPr algn="just"/>
            <a:endParaRPr lang="en-US" sz="1400">
              <a:latin typeface="Avenir Next LT Pro" panose="020B0504020202020204" pitchFamily="34" charset="0"/>
            </a:endParaRPr>
          </a:p>
        </p:txBody>
      </p:sp>
      <p:pic>
        <p:nvPicPr>
          <p:cNvPr id="15" name="Picture 14">
            <a:extLst>
              <a:ext uri="{FF2B5EF4-FFF2-40B4-BE49-F238E27FC236}">
                <a16:creationId xmlns:a16="http://schemas.microsoft.com/office/drawing/2014/main" id="{C5849547-4043-4EC0-9278-F8F5DE488CD5}"/>
              </a:ext>
            </a:extLst>
          </p:cNvPr>
          <p:cNvPicPr>
            <a:picLocks noChangeAspect="1"/>
          </p:cNvPicPr>
          <p:nvPr/>
        </p:nvPicPr>
        <p:blipFill>
          <a:blip r:embed="rId4"/>
          <a:stretch>
            <a:fillRect/>
          </a:stretch>
        </p:blipFill>
        <p:spPr>
          <a:xfrm>
            <a:off x="6324598" y="2008336"/>
            <a:ext cx="5751517" cy="3662363"/>
          </a:xfrm>
          <a:prstGeom prst="rect">
            <a:avLst/>
          </a:prstGeom>
          <a:ln>
            <a:solidFill>
              <a:schemeClr val="tx1"/>
            </a:solidFill>
          </a:ln>
        </p:spPr>
      </p:pic>
    </p:spTree>
    <p:extLst>
      <p:ext uri="{BB962C8B-B14F-4D97-AF65-F5344CB8AC3E}">
        <p14:creationId xmlns:p14="http://schemas.microsoft.com/office/powerpoint/2010/main" val="383574390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7D7BCCC-751A-4729-B03A-0C9860CB4205}"/>
              </a:ext>
            </a:extLst>
          </p:cNvPr>
          <p:cNvSpPr>
            <a:spLocks noGrp="1"/>
          </p:cNvSpPr>
          <p:nvPr>
            <p:ph type="title"/>
          </p:nvPr>
        </p:nvSpPr>
        <p:spPr>
          <a:xfrm>
            <a:off x="469900" y="402587"/>
            <a:ext cx="11252200" cy="451942"/>
          </a:xfrm>
        </p:spPr>
        <p:txBody>
          <a:bodyPr/>
          <a:lstStyle/>
          <a:p>
            <a:r>
              <a:rPr lang="en-US" sz="2400" b="1">
                <a:latin typeface="Proxima Nova" panose="020B0604020202020204" charset="0"/>
              </a:rPr>
              <a:t>Load Bank Statement for non-standard formats – Import Options</a:t>
            </a:r>
            <a:endParaRPr lang="en-US" sz="2400" b="1">
              <a:solidFill>
                <a:schemeClr val="tx1"/>
              </a:solidFill>
              <a:latin typeface="Proxima Nova" panose="020B0604020202020204" charset="0"/>
            </a:endParaRPr>
          </a:p>
        </p:txBody>
      </p:sp>
      <p:pic>
        <p:nvPicPr>
          <p:cNvPr id="2" name="Picture 1">
            <a:extLst>
              <a:ext uri="{FF2B5EF4-FFF2-40B4-BE49-F238E27FC236}">
                <a16:creationId xmlns:a16="http://schemas.microsoft.com/office/drawing/2014/main" id="{D9388AC7-B431-4357-8C54-43DAA7CAD2C9}"/>
              </a:ext>
            </a:extLst>
          </p:cNvPr>
          <p:cNvPicPr>
            <a:picLocks noChangeAspect="1"/>
          </p:cNvPicPr>
          <p:nvPr/>
        </p:nvPicPr>
        <p:blipFill>
          <a:blip r:embed="rId3"/>
          <a:stretch>
            <a:fillRect/>
          </a:stretch>
        </p:blipFill>
        <p:spPr>
          <a:xfrm>
            <a:off x="469900" y="1512826"/>
            <a:ext cx="2394073" cy="1117657"/>
          </a:xfrm>
          <a:prstGeom prst="rect">
            <a:avLst/>
          </a:prstGeom>
        </p:spPr>
      </p:pic>
      <p:pic>
        <p:nvPicPr>
          <p:cNvPr id="3" name="Picture 2">
            <a:extLst>
              <a:ext uri="{FF2B5EF4-FFF2-40B4-BE49-F238E27FC236}">
                <a16:creationId xmlns:a16="http://schemas.microsoft.com/office/drawing/2014/main" id="{25246865-325A-400D-92A0-C3D080814DCA}"/>
              </a:ext>
            </a:extLst>
          </p:cNvPr>
          <p:cNvPicPr>
            <a:picLocks noChangeAspect="1"/>
          </p:cNvPicPr>
          <p:nvPr/>
        </p:nvPicPr>
        <p:blipFill rotWithShape="1">
          <a:blip r:embed="rId4"/>
          <a:srcRect r="3992" b="3859"/>
          <a:stretch/>
        </p:blipFill>
        <p:spPr>
          <a:xfrm>
            <a:off x="5191039" y="965297"/>
            <a:ext cx="6669501" cy="2943382"/>
          </a:xfrm>
          <a:prstGeom prst="rect">
            <a:avLst/>
          </a:prstGeom>
        </p:spPr>
      </p:pic>
      <p:pic>
        <p:nvPicPr>
          <p:cNvPr id="4" name="Picture 3">
            <a:extLst>
              <a:ext uri="{FF2B5EF4-FFF2-40B4-BE49-F238E27FC236}">
                <a16:creationId xmlns:a16="http://schemas.microsoft.com/office/drawing/2014/main" id="{074F27B2-1231-41C0-B5CC-08283446C118}"/>
              </a:ext>
            </a:extLst>
          </p:cNvPr>
          <p:cNvPicPr>
            <a:picLocks noChangeAspect="1"/>
          </p:cNvPicPr>
          <p:nvPr/>
        </p:nvPicPr>
        <p:blipFill rotWithShape="1">
          <a:blip r:embed="rId5"/>
          <a:srcRect l="1885" t="-3421" r="-1885" b="3421"/>
          <a:stretch/>
        </p:blipFill>
        <p:spPr>
          <a:xfrm>
            <a:off x="184991" y="4019447"/>
            <a:ext cx="12129123" cy="1879697"/>
          </a:xfrm>
          <a:prstGeom prst="rect">
            <a:avLst/>
          </a:prstGeom>
        </p:spPr>
      </p:pic>
      <p:grpSp>
        <p:nvGrpSpPr>
          <p:cNvPr id="10" name="Group 9">
            <a:extLst>
              <a:ext uri="{FF2B5EF4-FFF2-40B4-BE49-F238E27FC236}">
                <a16:creationId xmlns:a16="http://schemas.microsoft.com/office/drawing/2014/main" id="{C40FE3DD-1ABF-4748-9AB2-1185E04592EB}"/>
              </a:ext>
            </a:extLst>
          </p:cNvPr>
          <p:cNvGrpSpPr/>
          <p:nvPr/>
        </p:nvGrpSpPr>
        <p:grpSpPr>
          <a:xfrm>
            <a:off x="1021436" y="6009912"/>
            <a:ext cx="10062538" cy="452487"/>
            <a:chOff x="2666593" y="5813062"/>
            <a:chExt cx="8959466" cy="452487"/>
          </a:xfrm>
        </p:grpSpPr>
        <p:sp>
          <p:nvSpPr>
            <p:cNvPr id="11" name="Rectangle: Rounded Corners 10">
              <a:extLst>
                <a:ext uri="{FF2B5EF4-FFF2-40B4-BE49-F238E27FC236}">
                  <a16:creationId xmlns:a16="http://schemas.microsoft.com/office/drawing/2014/main" id="{22A22F31-620B-4596-8EEE-FD2188468BF2}"/>
                </a:ext>
              </a:extLst>
            </p:cNvPr>
            <p:cNvSpPr/>
            <p:nvPr/>
          </p:nvSpPr>
          <p:spPr bwMode="gray">
            <a:xfrm>
              <a:off x="2666593" y="5813062"/>
              <a:ext cx="8959466" cy="452487"/>
            </a:xfrm>
            <a:prstGeom prst="roundRect">
              <a:avLst/>
            </a:prstGeom>
            <a:solidFill>
              <a:schemeClr val="accent1"/>
            </a:solidFill>
            <a:ln w="19050" algn="ctr">
              <a:noFill/>
              <a:miter lim="800000"/>
              <a:headEnd/>
              <a:tailEnd/>
            </a:ln>
          </p:spPr>
          <p:txBody>
            <a:bodyPr wrap="square" lIns="88900" tIns="88900" rIns="88900" bIns="88900" rtlCol="0" anchor="ctr"/>
            <a:lstStyle/>
            <a:p>
              <a:pPr marL="628650" lvl="1" indent="-171450">
                <a:lnSpc>
                  <a:spcPct val="106000"/>
                </a:lnSpc>
                <a:buFont typeface="Arial" panose="020B0604020202020204" pitchFamily="34" charset="0"/>
                <a:buChar char="•"/>
                <a:defRPr/>
              </a:pPr>
              <a:r>
                <a:rPr lang="en-US" sz="1200">
                  <a:solidFill>
                    <a:srgbClr val="000000"/>
                  </a:solidFill>
                  <a:latin typeface="Avenir Next LT Pro" panose="020B0504020202020204" pitchFamily="34" charset="0"/>
                  <a:ea typeface="ＭＳ Ｐゴシック" pitchFamily="34" charset="-128"/>
                  <a:cs typeface="Calibri" panose="020F0502020204030204" pitchFamily="34" charset="0"/>
                </a:rPr>
                <a:t>Typically bank statements are interfaced for identified bank accounts using standard formats</a:t>
              </a:r>
            </a:p>
          </p:txBody>
        </p:sp>
        <p:pic>
          <p:nvPicPr>
            <p:cNvPr id="12" name="Picture 2" descr="C:\Users\VelezJoe\AppData\Local\Microsoft\Windows\Temporary Internet Files\Content.IE5\Y8P70473\MC900383836[2].wmf">
              <a:extLst>
                <a:ext uri="{FF2B5EF4-FFF2-40B4-BE49-F238E27FC236}">
                  <a16:creationId xmlns:a16="http://schemas.microsoft.com/office/drawing/2014/main" id="{EE654768-CF50-415E-9A02-DC37C6AD13D6}"/>
                </a:ext>
              </a:extLst>
            </p:cNvPr>
            <p:cNvPicPr>
              <a:picLocks noChangeAspect="1" noChangeArrowheads="1"/>
            </p:cNvPicPr>
            <p:nvPr/>
          </p:nvPicPr>
          <p:blipFill>
            <a:blip r:embed="rId6" cstate="print"/>
            <a:srcRect/>
            <a:stretch>
              <a:fillRect/>
            </a:stretch>
          </p:blipFill>
          <p:spPr bwMode="auto">
            <a:xfrm>
              <a:off x="2666593" y="5848274"/>
              <a:ext cx="521772" cy="382062"/>
            </a:xfrm>
            <a:prstGeom prst="rect">
              <a:avLst/>
            </a:prstGeom>
            <a:solidFill>
              <a:schemeClr val="accent1"/>
            </a:solidFill>
          </p:spPr>
        </p:pic>
      </p:grpSp>
      <p:cxnSp>
        <p:nvCxnSpPr>
          <p:cNvPr id="7" name="Straight Arrow Connector 6">
            <a:extLst>
              <a:ext uri="{FF2B5EF4-FFF2-40B4-BE49-F238E27FC236}">
                <a16:creationId xmlns:a16="http://schemas.microsoft.com/office/drawing/2014/main" id="{36DA9D1D-97CD-43E8-8AB1-F1035B5D59C4}"/>
              </a:ext>
            </a:extLst>
          </p:cNvPr>
          <p:cNvCxnSpPr/>
          <p:nvPr/>
        </p:nvCxnSpPr>
        <p:spPr>
          <a:xfrm>
            <a:off x="2143125" y="1878159"/>
            <a:ext cx="2828925" cy="0"/>
          </a:xfrm>
          <a:prstGeom prst="straightConnector1">
            <a:avLst/>
          </a:prstGeom>
          <a:ln w="317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D58FC96-F89F-43EC-88AB-7E6127187DDE}"/>
              </a:ext>
            </a:extLst>
          </p:cNvPr>
          <p:cNvCxnSpPr>
            <a:cxnSpLocks/>
          </p:cNvCxnSpPr>
          <p:nvPr/>
        </p:nvCxnSpPr>
        <p:spPr>
          <a:xfrm>
            <a:off x="1607448" y="2556017"/>
            <a:ext cx="8932" cy="1352662"/>
          </a:xfrm>
          <a:prstGeom prst="straightConnector1">
            <a:avLst/>
          </a:prstGeom>
          <a:ln w="317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99594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ADA4DC05-C8D4-4E58-955A-9DEC8F80D0EB}"/>
              </a:ext>
            </a:extLst>
          </p:cNvPr>
          <p:cNvSpPr>
            <a:spLocks noGrp="1"/>
          </p:cNvSpPr>
          <p:nvPr>
            <p:ph type="title"/>
          </p:nvPr>
        </p:nvSpPr>
        <p:spPr>
          <a:xfrm>
            <a:off x="469898" y="3536718"/>
            <a:ext cx="11518902" cy="470898"/>
          </a:xfrm>
        </p:spPr>
        <p:txBody>
          <a:bodyPr wrap="square">
            <a:spAutoFit/>
          </a:bodyPr>
          <a:lstStyle/>
          <a:p>
            <a:r>
              <a:rPr lang="en-US" sz="3600">
                <a:latin typeface="Proxima Nova" panose="020B0604020202020204" charset="0"/>
              </a:rPr>
              <a:t>5.2 Bank Statement Reconciliation</a:t>
            </a:r>
          </a:p>
        </p:txBody>
      </p:sp>
    </p:spTree>
    <p:extLst>
      <p:ext uri="{BB962C8B-B14F-4D97-AF65-F5344CB8AC3E}">
        <p14:creationId xmlns:p14="http://schemas.microsoft.com/office/powerpoint/2010/main" val="357910701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7D7BCCC-751A-4729-B03A-0C9860CB4205}"/>
              </a:ext>
            </a:extLst>
          </p:cNvPr>
          <p:cNvSpPr>
            <a:spLocks noGrp="1"/>
          </p:cNvSpPr>
          <p:nvPr>
            <p:ph type="title"/>
          </p:nvPr>
        </p:nvSpPr>
        <p:spPr>
          <a:xfrm>
            <a:off x="469900" y="402587"/>
            <a:ext cx="11252200" cy="451942"/>
          </a:xfrm>
        </p:spPr>
        <p:txBody>
          <a:bodyPr/>
          <a:lstStyle/>
          <a:p>
            <a:r>
              <a:rPr lang="en-US" sz="2400" b="1">
                <a:latin typeface="Proxima Nova" panose="020B0604020202020204" charset="0"/>
              </a:rPr>
              <a:t>Reconcile Bank Statements</a:t>
            </a:r>
            <a:endParaRPr lang="en-US" sz="2400" b="1">
              <a:solidFill>
                <a:schemeClr val="tx1"/>
              </a:solidFill>
              <a:latin typeface="Proxima Nova" panose="020B0604020202020204" charset="0"/>
            </a:endParaRPr>
          </a:p>
        </p:txBody>
      </p:sp>
      <p:sp>
        <p:nvSpPr>
          <p:cNvPr id="7" name="TextBox 6">
            <a:extLst>
              <a:ext uri="{FF2B5EF4-FFF2-40B4-BE49-F238E27FC236}">
                <a16:creationId xmlns:a16="http://schemas.microsoft.com/office/drawing/2014/main" id="{7227A23A-B71B-47EB-80A1-7B7CC5F73FCB}"/>
              </a:ext>
            </a:extLst>
          </p:cNvPr>
          <p:cNvSpPr txBox="1"/>
          <p:nvPr/>
        </p:nvSpPr>
        <p:spPr bwMode="gray">
          <a:xfrm>
            <a:off x="494811" y="952775"/>
            <a:ext cx="11391014" cy="1133669"/>
          </a:xfrm>
          <a:prstGeom prst="rect">
            <a:avLst/>
          </a:prstGeom>
        </p:spPr>
        <p:txBody>
          <a:bodyPr wrap="square" lIns="0" rIns="0" rtlCol="0" anchor="t" anchorCtr="0">
            <a:noAutofit/>
          </a:bodyPr>
          <a:lstStyle/>
          <a:p>
            <a:r>
              <a:rPr lang="en-US" sz="1400">
                <a:latin typeface="Avenir Next LT Pro" panose="020B0504020202020204" pitchFamily="34" charset="0"/>
              </a:rPr>
              <a:t>Once you have entered detailed bank statement information into Cash Management, you can reconcile that information with your system transactions. Cash Management provides two methods of reconciliation:</a:t>
            </a:r>
          </a:p>
          <a:p>
            <a:pPr marL="285750" indent="-285750">
              <a:buFont typeface="Arial" panose="020B0604020202020204" pitchFamily="34" charset="0"/>
              <a:buChar char="•"/>
            </a:pPr>
            <a:r>
              <a:rPr lang="en-US" sz="1400">
                <a:latin typeface="Avenir Next LT Pro" panose="020B0504020202020204" pitchFamily="34" charset="0"/>
              </a:rPr>
              <a:t>Automatic</a:t>
            </a:r>
          </a:p>
          <a:p>
            <a:pPr marL="285750" indent="-285750">
              <a:buFont typeface="Arial" panose="020B0604020202020204" pitchFamily="34" charset="0"/>
              <a:buChar char="•"/>
            </a:pPr>
            <a:r>
              <a:rPr lang="en-US" sz="1400">
                <a:latin typeface="Avenir Next LT Pro" panose="020B0504020202020204" pitchFamily="34" charset="0"/>
              </a:rPr>
              <a:t>Manual</a:t>
            </a:r>
          </a:p>
        </p:txBody>
      </p:sp>
      <p:grpSp>
        <p:nvGrpSpPr>
          <p:cNvPr id="2" name="Group 1">
            <a:extLst>
              <a:ext uri="{FF2B5EF4-FFF2-40B4-BE49-F238E27FC236}">
                <a16:creationId xmlns:a16="http://schemas.microsoft.com/office/drawing/2014/main" id="{02CC846C-AA5D-4143-831A-D8686558713D}"/>
              </a:ext>
            </a:extLst>
          </p:cNvPr>
          <p:cNvGrpSpPr/>
          <p:nvPr/>
        </p:nvGrpSpPr>
        <p:grpSpPr>
          <a:xfrm>
            <a:off x="469900" y="2212256"/>
            <a:ext cx="10644481" cy="2393150"/>
            <a:chOff x="583323" y="3296817"/>
            <a:chExt cx="10644481" cy="2393150"/>
          </a:xfrm>
        </p:grpSpPr>
        <p:sp>
          <p:nvSpPr>
            <p:cNvPr id="5" name="Rectangle: Rounded Corners 4">
              <a:extLst>
                <a:ext uri="{FF2B5EF4-FFF2-40B4-BE49-F238E27FC236}">
                  <a16:creationId xmlns:a16="http://schemas.microsoft.com/office/drawing/2014/main" id="{C82ADAC1-7DB8-4AE9-9763-AC2597DCAA17}"/>
                </a:ext>
              </a:extLst>
            </p:cNvPr>
            <p:cNvSpPr/>
            <p:nvPr/>
          </p:nvSpPr>
          <p:spPr>
            <a:xfrm>
              <a:off x="608234" y="3296817"/>
              <a:ext cx="1735494" cy="1133669"/>
            </a:xfrm>
            <a:prstGeom prst="roundRect">
              <a:avLst/>
            </a:prstGeom>
            <a:solidFill>
              <a:schemeClr val="accent6">
                <a:lumMod val="60000"/>
                <a:lumOff val="40000"/>
              </a:schemeClr>
            </a:solidFill>
            <a:ln w="254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venir Next LT Pro" panose="020B0504020202020204" pitchFamily="34" charset="0"/>
                  <a:sym typeface="Arial"/>
                </a:rPr>
                <a:t>Automatic</a:t>
              </a:r>
              <a:endParaRPr kumimoji="0" lang="en-US" sz="1400" b="0" i="0" u="none" strike="noStrike" kern="0" cap="none" spc="0" normalizeH="0" baseline="0" noProof="0">
                <a:ln>
                  <a:noFill/>
                </a:ln>
                <a:solidFill>
                  <a:srgbClr val="FFFFFF"/>
                </a:solidFill>
                <a:effectLst/>
                <a:uLnTx/>
                <a:uFillTx/>
                <a:latin typeface="Avenir Next LT Pro" panose="020B0504020202020204" pitchFamily="34" charset="0"/>
                <a:sym typeface="Arial"/>
              </a:endParaRPr>
            </a:p>
          </p:txBody>
        </p:sp>
        <p:sp>
          <p:nvSpPr>
            <p:cNvPr id="6" name="Rectangle: Rounded Corners 5">
              <a:extLst>
                <a:ext uri="{FF2B5EF4-FFF2-40B4-BE49-F238E27FC236}">
                  <a16:creationId xmlns:a16="http://schemas.microsoft.com/office/drawing/2014/main" id="{23EA6295-09B9-4CDC-837F-5222E7E527CD}"/>
                </a:ext>
              </a:extLst>
            </p:cNvPr>
            <p:cNvSpPr/>
            <p:nvPr/>
          </p:nvSpPr>
          <p:spPr>
            <a:xfrm>
              <a:off x="608234" y="3296817"/>
              <a:ext cx="10619570" cy="1133669"/>
            </a:xfrm>
            <a:prstGeom prst="roundRect">
              <a:avLst/>
            </a:prstGeom>
            <a:noFill/>
            <a:ln w="254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D6D9DA"/>
                </a:solidFill>
                <a:effectLst/>
                <a:uLnTx/>
                <a:uFillTx/>
                <a:latin typeface="Avenir Next LT Pro" panose="020B0504020202020204" pitchFamily="34" charset="0"/>
                <a:sym typeface="Arial"/>
              </a:endParaRPr>
            </a:p>
          </p:txBody>
        </p:sp>
        <p:sp>
          <p:nvSpPr>
            <p:cNvPr id="8" name="Rectangle 7">
              <a:extLst>
                <a:ext uri="{FF2B5EF4-FFF2-40B4-BE49-F238E27FC236}">
                  <a16:creationId xmlns:a16="http://schemas.microsoft.com/office/drawing/2014/main" id="{C08A7BFB-8F87-4AC9-837E-0DEFF9116F52}"/>
                </a:ext>
              </a:extLst>
            </p:cNvPr>
            <p:cNvSpPr/>
            <p:nvPr/>
          </p:nvSpPr>
          <p:spPr>
            <a:xfrm>
              <a:off x="2493639" y="3602041"/>
              <a:ext cx="8223380" cy="523220"/>
            </a:xfrm>
            <a:prstGeom prst="rect">
              <a:avLst/>
            </a:prstGeom>
          </p:spPr>
          <p:txBody>
            <a:bodyPr wrap="square">
              <a:spAutoFit/>
            </a:bodyPr>
            <a:lstStyle/>
            <a:p>
              <a:pPr>
                <a:buClr>
                  <a:srgbClr val="000000"/>
                </a:buClr>
                <a:buFont typeface="Arial"/>
                <a:buNone/>
              </a:pPr>
              <a:r>
                <a:rPr lang="en-US" sz="1400" kern="0">
                  <a:solidFill>
                    <a:srgbClr val="000000"/>
                  </a:solidFill>
                  <a:latin typeface="Avenir Next LT Pro" panose="020B0504020202020204" pitchFamily="34" charset="0"/>
                  <a:cs typeface="Arial"/>
                  <a:sym typeface="Arial"/>
                </a:rPr>
                <a:t>Bank statement details are automatically matched and reconciled with system transactions. This method is ideally suited for bank accounts that have a </a:t>
              </a:r>
              <a:r>
                <a:rPr lang="en-US" sz="1400" b="1" kern="0">
                  <a:latin typeface="Avenir Next LT Pro" panose="020B0504020202020204" pitchFamily="34" charset="0"/>
                  <a:cs typeface="Arial"/>
                  <a:sym typeface="Arial"/>
                </a:rPr>
                <a:t>high volume of transactions</a:t>
              </a:r>
              <a:r>
                <a:rPr lang="en-US" sz="1400" kern="0">
                  <a:solidFill>
                    <a:srgbClr val="000000"/>
                  </a:solidFill>
                  <a:latin typeface="Avenir Next LT Pro" panose="020B0504020202020204" pitchFamily="34" charset="0"/>
                  <a:cs typeface="Arial"/>
                  <a:sym typeface="Arial"/>
                </a:rPr>
                <a:t>.</a:t>
              </a:r>
            </a:p>
          </p:txBody>
        </p:sp>
        <p:sp>
          <p:nvSpPr>
            <p:cNvPr id="10" name="Rectangle: Rounded Corners 9">
              <a:extLst>
                <a:ext uri="{FF2B5EF4-FFF2-40B4-BE49-F238E27FC236}">
                  <a16:creationId xmlns:a16="http://schemas.microsoft.com/office/drawing/2014/main" id="{1156F2D4-E330-481E-A27E-15E2486C7EC9}"/>
                </a:ext>
              </a:extLst>
            </p:cNvPr>
            <p:cNvSpPr/>
            <p:nvPr/>
          </p:nvSpPr>
          <p:spPr>
            <a:xfrm>
              <a:off x="583323" y="4556298"/>
              <a:ext cx="1735494" cy="1133669"/>
            </a:xfrm>
            <a:prstGeom prst="roundRect">
              <a:avLst/>
            </a:prstGeom>
            <a:solidFill>
              <a:schemeClr val="accent6">
                <a:lumMod val="60000"/>
                <a:lumOff val="40000"/>
              </a:schemeClr>
            </a:solidFill>
            <a:ln w="254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venir Next LT Pro" panose="020B0504020202020204" pitchFamily="34" charset="0"/>
                  <a:sym typeface="Arial"/>
                </a:rPr>
                <a:t>Manual</a:t>
              </a:r>
              <a:endParaRPr kumimoji="0" lang="en-US" sz="1400" b="0" i="0" u="none" strike="noStrike" kern="0" cap="none" spc="0" normalizeH="0" baseline="0" noProof="0">
                <a:ln>
                  <a:noFill/>
                </a:ln>
                <a:solidFill>
                  <a:srgbClr val="FFFFFF"/>
                </a:solidFill>
                <a:effectLst/>
                <a:uLnTx/>
                <a:uFillTx/>
                <a:latin typeface="Avenir Next LT Pro" panose="020B0504020202020204" pitchFamily="34" charset="0"/>
                <a:sym typeface="Arial"/>
              </a:endParaRPr>
            </a:p>
          </p:txBody>
        </p:sp>
        <p:sp>
          <p:nvSpPr>
            <p:cNvPr id="11" name="Rectangle: Rounded Corners 10">
              <a:extLst>
                <a:ext uri="{FF2B5EF4-FFF2-40B4-BE49-F238E27FC236}">
                  <a16:creationId xmlns:a16="http://schemas.microsoft.com/office/drawing/2014/main" id="{41D0D3D1-C5B8-401D-B90B-45133D25DDB9}"/>
                </a:ext>
              </a:extLst>
            </p:cNvPr>
            <p:cNvSpPr/>
            <p:nvPr/>
          </p:nvSpPr>
          <p:spPr>
            <a:xfrm>
              <a:off x="583323" y="4556298"/>
              <a:ext cx="10619570" cy="1133669"/>
            </a:xfrm>
            <a:prstGeom prst="roundRect">
              <a:avLst/>
            </a:prstGeom>
            <a:noFill/>
            <a:ln w="254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D6D9DA"/>
                </a:solidFill>
                <a:effectLst/>
                <a:uLnTx/>
                <a:uFillTx/>
                <a:latin typeface="Avenir Next LT Pro" panose="020B0504020202020204" pitchFamily="34" charset="0"/>
                <a:sym typeface="Arial"/>
              </a:endParaRPr>
            </a:p>
          </p:txBody>
        </p:sp>
        <p:sp>
          <p:nvSpPr>
            <p:cNvPr id="12" name="Rectangle 11">
              <a:extLst>
                <a:ext uri="{FF2B5EF4-FFF2-40B4-BE49-F238E27FC236}">
                  <a16:creationId xmlns:a16="http://schemas.microsoft.com/office/drawing/2014/main" id="{9885689A-6318-4C5A-A02D-154364E1495D}"/>
                </a:ext>
              </a:extLst>
            </p:cNvPr>
            <p:cNvSpPr/>
            <p:nvPr/>
          </p:nvSpPr>
          <p:spPr>
            <a:xfrm>
              <a:off x="2468728" y="4674185"/>
              <a:ext cx="8223380" cy="954107"/>
            </a:xfrm>
            <a:prstGeom prst="rect">
              <a:avLst/>
            </a:prstGeom>
          </p:spPr>
          <p:txBody>
            <a:bodyPr wrap="square">
              <a:spAutoFit/>
            </a:bodyPr>
            <a:lstStyle/>
            <a:p>
              <a:pPr>
                <a:buClr>
                  <a:srgbClr val="000000"/>
                </a:buClr>
                <a:buFont typeface="Arial"/>
                <a:buNone/>
              </a:pPr>
              <a:r>
                <a:rPr lang="en-US" sz="1400" kern="0">
                  <a:solidFill>
                    <a:srgbClr val="000000"/>
                  </a:solidFill>
                  <a:latin typeface="Avenir Next LT Pro" panose="020B0504020202020204" pitchFamily="34" charset="0"/>
                  <a:cs typeface="Arial"/>
                  <a:sym typeface="Arial"/>
                </a:rPr>
                <a:t>This method requires you to manually match bank statement details with system transactions. The method is ideally suited to reconciling bank accounts that have a small volume of monthly transactions. You can also use the manual reconciliation method to reconcile any bank statement details that could not be reconciled automatically.</a:t>
              </a:r>
            </a:p>
          </p:txBody>
        </p:sp>
      </p:grpSp>
      <p:grpSp>
        <p:nvGrpSpPr>
          <p:cNvPr id="13" name="Group 12">
            <a:extLst>
              <a:ext uri="{FF2B5EF4-FFF2-40B4-BE49-F238E27FC236}">
                <a16:creationId xmlns:a16="http://schemas.microsoft.com/office/drawing/2014/main" id="{65A665A4-3E5E-4F02-A6B4-5ECA8B40E8C1}"/>
              </a:ext>
            </a:extLst>
          </p:cNvPr>
          <p:cNvGrpSpPr/>
          <p:nvPr/>
        </p:nvGrpSpPr>
        <p:grpSpPr>
          <a:xfrm>
            <a:off x="469900" y="4661619"/>
            <a:ext cx="10619570" cy="1867022"/>
            <a:chOff x="3069716" y="5613347"/>
            <a:chExt cx="8984169" cy="1867022"/>
          </a:xfrm>
        </p:grpSpPr>
        <p:sp>
          <p:nvSpPr>
            <p:cNvPr id="14" name="Rectangle: Rounded Corners 13">
              <a:extLst>
                <a:ext uri="{FF2B5EF4-FFF2-40B4-BE49-F238E27FC236}">
                  <a16:creationId xmlns:a16="http://schemas.microsoft.com/office/drawing/2014/main" id="{E20856B1-1FA2-4D1B-BD83-4DC089FC0939}"/>
                </a:ext>
              </a:extLst>
            </p:cNvPr>
            <p:cNvSpPr/>
            <p:nvPr/>
          </p:nvSpPr>
          <p:spPr bwMode="gray">
            <a:xfrm>
              <a:off x="3069716" y="5613347"/>
              <a:ext cx="8984169" cy="1867022"/>
            </a:xfrm>
            <a:prstGeom prst="roundRect">
              <a:avLst/>
            </a:prstGeom>
            <a:solidFill>
              <a:schemeClr val="accent1"/>
            </a:solidFill>
            <a:ln w="19050" algn="ctr">
              <a:noFill/>
              <a:miter lim="800000"/>
              <a:headEnd/>
              <a:tailEnd/>
            </a:ln>
          </p:spPr>
          <p:txBody>
            <a:bodyPr wrap="square" lIns="88900" tIns="88900" rIns="88900" bIns="88900" rtlCol="0" anchor="ctr"/>
            <a:lstStyle/>
            <a:p>
              <a:pPr marL="628650" lvl="1" indent="-171450">
                <a:lnSpc>
                  <a:spcPct val="106000"/>
                </a:lnSpc>
                <a:buFont typeface="Arial" panose="020B0604020202020204" pitchFamily="34" charset="0"/>
                <a:buChar char="•"/>
                <a:defRPr/>
              </a:pPr>
              <a:r>
                <a:rPr lang="en-US" sz="1200">
                  <a:solidFill>
                    <a:srgbClr val="000000"/>
                  </a:solidFill>
                  <a:latin typeface="Avenir Next LT Pro" panose="020B0504020202020204" pitchFamily="34" charset="0"/>
                  <a:ea typeface="ＭＳ Ｐゴシック" pitchFamily="34" charset="-128"/>
                  <a:cs typeface="Calibri" panose="020F0502020204030204" pitchFamily="34" charset="0"/>
                </a:rPr>
                <a:t>In current state, bank statement reconciliation is manual. Intending to automate </a:t>
              </a:r>
              <a:r>
                <a:rPr lang="en-US" sz="1200" b="1">
                  <a:solidFill>
                    <a:srgbClr val="000000"/>
                  </a:solidFill>
                  <a:latin typeface="Avenir Next LT Pro" panose="020B0504020202020204" pitchFamily="34" charset="0"/>
                  <a:ea typeface="ＭＳ Ｐゴシック" pitchFamily="34" charset="-128"/>
                  <a:cs typeface="Calibri" panose="020F0502020204030204" pitchFamily="34" charset="0"/>
                </a:rPr>
                <a:t>all</a:t>
              </a:r>
              <a:r>
                <a:rPr lang="en-US" sz="1200">
                  <a:solidFill>
                    <a:srgbClr val="000000"/>
                  </a:solidFill>
                  <a:latin typeface="Avenir Next LT Pro" panose="020B0504020202020204" pitchFamily="34" charset="0"/>
                  <a:ea typeface="ＭＳ Ｐゴシック" pitchFamily="34" charset="-128"/>
                  <a:cs typeface="Calibri" panose="020F0502020204030204" pitchFamily="34" charset="0"/>
                </a:rPr>
                <a:t> bank accounts will be jump. Steps involved are: </a:t>
              </a:r>
            </a:p>
            <a:p>
              <a:pPr marL="1085850" lvl="2" indent="-171450">
                <a:lnSpc>
                  <a:spcPct val="106000"/>
                </a:lnSpc>
                <a:buFont typeface="Wingdings" panose="05000000000000000000" pitchFamily="2" charset="2"/>
                <a:buChar char="Ø"/>
                <a:defRPr/>
              </a:pPr>
              <a:r>
                <a:rPr lang="en-US" sz="1200">
                  <a:solidFill>
                    <a:srgbClr val="000000"/>
                  </a:solidFill>
                  <a:latin typeface="Avenir Next LT Pro" panose="020B0504020202020204" pitchFamily="34" charset="0"/>
                  <a:ea typeface="ＭＳ Ｐゴシック" pitchFamily="34" charset="-128"/>
                  <a:cs typeface="Calibri" panose="020F0502020204030204" pitchFamily="34" charset="0"/>
                </a:rPr>
                <a:t>Identify Bank Accounts </a:t>
              </a:r>
            </a:p>
            <a:p>
              <a:pPr marL="1085850" lvl="2" indent="-171450">
                <a:lnSpc>
                  <a:spcPct val="106000"/>
                </a:lnSpc>
                <a:buFont typeface="Wingdings" panose="05000000000000000000" pitchFamily="2" charset="2"/>
                <a:buChar char="Ø"/>
                <a:defRPr/>
              </a:pPr>
              <a:r>
                <a:rPr lang="en-US" sz="1200">
                  <a:solidFill>
                    <a:srgbClr val="000000"/>
                  </a:solidFill>
                  <a:latin typeface="Avenir Next LT Pro" panose="020B0504020202020204" pitchFamily="34" charset="0"/>
                  <a:ea typeface="ＭＳ Ｐゴシック" pitchFamily="34" charset="-128"/>
                  <a:cs typeface="Calibri" panose="020F0502020204030204" pitchFamily="34" charset="0"/>
                </a:rPr>
                <a:t>Establish Bank relationship to import files in one of the Oracle supported format</a:t>
              </a:r>
            </a:p>
            <a:p>
              <a:pPr marL="1085850" lvl="2" indent="-171450">
                <a:lnSpc>
                  <a:spcPct val="106000"/>
                </a:lnSpc>
                <a:buFont typeface="Wingdings" panose="05000000000000000000" pitchFamily="2" charset="2"/>
                <a:buChar char="Ø"/>
                <a:defRPr/>
              </a:pPr>
              <a:r>
                <a:rPr lang="en-US" sz="1200">
                  <a:solidFill>
                    <a:srgbClr val="000000"/>
                  </a:solidFill>
                  <a:latin typeface="Avenir Next LT Pro" panose="020B0504020202020204" pitchFamily="34" charset="0"/>
                  <a:ea typeface="ＭＳ Ｐゴシック" pitchFamily="34" charset="-128"/>
                  <a:cs typeface="Calibri" panose="020F0502020204030204" pitchFamily="34" charset="0"/>
                </a:rPr>
                <a:t>Work with RTR/Treasury team to build rules for automated reconciliation. Typical challenge is observed in testing to create data to test support testing</a:t>
              </a:r>
            </a:p>
            <a:p>
              <a:pPr marL="1085850" lvl="2" indent="-171450">
                <a:lnSpc>
                  <a:spcPct val="106000"/>
                </a:lnSpc>
                <a:buFont typeface="Wingdings" panose="05000000000000000000" pitchFamily="2" charset="2"/>
                <a:buChar char="ü"/>
                <a:defRPr/>
              </a:pPr>
              <a:r>
                <a:rPr lang="en-US" sz="1200">
                  <a:solidFill>
                    <a:srgbClr val="000000"/>
                  </a:solidFill>
                  <a:latin typeface="Avenir Next LT Pro" panose="020B0504020202020204" pitchFamily="34" charset="0"/>
                  <a:ea typeface="ＭＳ Ｐゴシック" pitchFamily="34" charset="-128"/>
                  <a:cs typeface="Calibri" panose="020F0502020204030204" pitchFamily="34" charset="0"/>
                </a:rPr>
                <a:t>Recommend: Identify priority bank accounts that will have high impact (e.g. high volume) and attempt to automate bank statement load and associated reconciliation rules</a:t>
              </a:r>
            </a:p>
            <a:p>
              <a:pPr marL="628650" lvl="1" indent="-171450">
                <a:lnSpc>
                  <a:spcPct val="106000"/>
                </a:lnSpc>
                <a:buFont typeface="Arial" panose="020B0604020202020204" pitchFamily="34" charset="0"/>
                <a:buChar char="•"/>
                <a:defRPr/>
              </a:pPr>
              <a:r>
                <a:rPr lang="en-US" sz="1200">
                  <a:solidFill>
                    <a:srgbClr val="000000"/>
                  </a:solidFill>
                  <a:latin typeface="Avenir Next LT Pro" panose="020B0504020202020204" pitchFamily="34" charset="0"/>
                  <a:ea typeface="ＭＳ Ｐゴシック" pitchFamily="34" charset="-128"/>
                  <a:cs typeface="Calibri" panose="020F0502020204030204" pitchFamily="34" charset="0"/>
                </a:rPr>
                <a:t>Currently no RICE component is identified for Bank Statement automated import. Based on decision would recommend adding RICE item to track integrations conversations with bank, testing etc. </a:t>
              </a:r>
            </a:p>
          </p:txBody>
        </p:sp>
        <p:pic>
          <p:nvPicPr>
            <p:cNvPr id="15" name="Picture 2" descr="C:\Users\VelezJoe\AppData\Local\Microsoft\Windows\Temporary Internet Files\Content.IE5\Y8P70473\MC900383836[2].wmf">
              <a:extLst>
                <a:ext uri="{FF2B5EF4-FFF2-40B4-BE49-F238E27FC236}">
                  <a16:creationId xmlns:a16="http://schemas.microsoft.com/office/drawing/2014/main" id="{3BAAA665-7645-44A2-9416-AFC1886431D6}"/>
                </a:ext>
              </a:extLst>
            </p:cNvPr>
            <p:cNvPicPr>
              <a:picLocks noChangeAspect="1" noChangeArrowheads="1"/>
            </p:cNvPicPr>
            <p:nvPr/>
          </p:nvPicPr>
          <p:blipFill>
            <a:blip r:embed="rId3" cstate="print"/>
            <a:srcRect/>
            <a:stretch>
              <a:fillRect/>
            </a:stretch>
          </p:blipFill>
          <p:spPr bwMode="auto">
            <a:xfrm>
              <a:off x="3194796" y="6231690"/>
              <a:ext cx="521772" cy="382062"/>
            </a:xfrm>
            <a:prstGeom prst="rect">
              <a:avLst/>
            </a:prstGeom>
            <a:solidFill>
              <a:schemeClr val="accent1"/>
            </a:solidFill>
          </p:spPr>
        </p:pic>
      </p:grpSp>
    </p:spTree>
    <p:extLst>
      <p:ext uri="{BB962C8B-B14F-4D97-AF65-F5344CB8AC3E}">
        <p14:creationId xmlns:p14="http://schemas.microsoft.com/office/powerpoint/2010/main" val="398992868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7D7BCCC-751A-4729-B03A-0C9860CB4205}"/>
              </a:ext>
            </a:extLst>
          </p:cNvPr>
          <p:cNvSpPr>
            <a:spLocks noGrp="1"/>
          </p:cNvSpPr>
          <p:nvPr>
            <p:ph type="title"/>
          </p:nvPr>
        </p:nvSpPr>
        <p:spPr>
          <a:xfrm>
            <a:off x="469900" y="402587"/>
            <a:ext cx="11252200" cy="451942"/>
          </a:xfrm>
        </p:spPr>
        <p:txBody>
          <a:bodyPr/>
          <a:lstStyle/>
          <a:p>
            <a:r>
              <a:rPr lang="en-US" sz="2400" b="1">
                <a:latin typeface="Proxima Nova" panose="020B0604020202020204" charset="0"/>
              </a:rPr>
              <a:t>Bank Statement &amp; Reconciliation Dashboard</a:t>
            </a:r>
          </a:p>
        </p:txBody>
      </p:sp>
      <p:graphicFrame>
        <p:nvGraphicFramePr>
          <p:cNvPr id="4" name="Table 3">
            <a:extLst>
              <a:ext uri="{FF2B5EF4-FFF2-40B4-BE49-F238E27FC236}">
                <a16:creationId xmlns:a16="http://schemas.microsoft.com/office/drawing/2014/main" id="{730E16B7-A181-42F5-8532-CE124A1B7F4D}"/>
              </a:ext>
            </a:extLst>
          </p:cNvPr>
          <p:cNvGraphicFramePr>
            <a:graphicFrameLocks noGrp="1"/>
          </p:cNvGraphicFramePr>
          <p:nvPr>
            <p:extLst>
              <p:ext uri="{D42A27DB-BD31-4B8C-83A1-F6EECF244321}">
                <p14:modId xmlns:p14="http://schemas.microsoft.com/office/powerpoint/2010/main" val="3828324787"/>
              </p:ext>
            </p:extLst>
          </p:nvPr>
        </p:nvGraphicFramePr>
        <p:xfrm>
          <a:off x="469900" y="4633332"/>
          <a:ext cx="10975498" cy="1822081"/>
        </p:xfrm>
        <a:graphic>
          <a:graphicData uri="http://schemas.openxmlformats.org/drawingml/2006/table">
            <a:tbl>
              <a:tblPr firstRow="1" bandRow="1">
                <a:tableStyleId>{10A1B5D5-9B99-4C35-A422-299274C87663}</a:tableStyleId>
              </a:tblPr>
              <a:tblGrid>
                <a:gridCol w="10975498">
                  <a:extLst>
                    <a:ext uri="{9D8B030D-6E8A-4147-A177-3AD203B41FA5}">
                      <a16:colId xmlns:a16="http://schemas.microsoft.com/office/drawing/2014/main" val="2681260387"/>
                    </a:ext>
                  </a:extLst>
                </a:gridCol>
              </a:tblGrid>
              <a:tr h="44296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u="none" strike="noStrike" kern="1200" cap="all" spc="0" normalizeH="0" baseline="0" noProof="0">
                          <a:ln>
                            <a:noFill/>
                          </a:ln>
                          <a:effectLst/>
                          <a:uLnTx/>
                          <a:uFillTx/>
                          <a:latin typeface="Avenir Next LT Pro" panose="020B0504020202020204" pitchFamily="34" charset="0"/>
                        </a:rPr>
                        <a:t>Cloud Oracle (key out of box setups available For </a:t>
                      </a:r>
                      <a:r>
                        <a:rPr kumimoji="0" lang="en-US" sz="1200" u="none" strike="noStrike" kern="1200" cap="all" spc="0" normalizeH="0" baseline="0" noProof="0" err="1">
                          <a:ln>
                            <a:noFill/>
                          </a:ln>
                          <a:effectLst/>
                          <a:uLnTx/>
                          <a:uFillTx/>
                          <a:latin typeface="Avenir Next LT Pro" panose="020B0504020202020204" pitchFamily="34" charset="0"/>
                        </a:rPr>
                        <a:t>REconciliation</a:t>
                      </a:r>
                      <a:r>
                        <a:rPr kumimoji="0" lang="en-US" sz="1200" u="none" strike="noStrike" kern="1200" cap="all" spc="0" normalizeH="0" baseline="0" noProof="0">
                          <a:ln>
                            <a:noFill/>
                          </a:ln>
                          <a:effectLst/>
                          <a:uLnTx/>
                          <a:uFillTx/>
                          <a:latin typeface="Avenir Next LT Pro" panose="020B0504020202020204" pitchFamily="34" charset="0"/>
                        </a:rPr>
                        <a:t>)</a:t>
                      </a:r>
                      <a:endParaRPr kumimoji="0" lang="en-US" sz="1200" b="1" i="0" u="none" strike="noStrike" kern="1200" cap="all" spc="0" normalizeH="0" baseline="0" noProof="0">
                        <a:ln>
                          <a:noFill/>
                        </a:ln>
                        <a:solidFill>
                          <a:prstClr val="white"/>
                        </a:solidFill>
                        <a:effectLst/>
                        <a:uLnTx/>
                        <a:uFillTx/>
                        <a:latin typeface="Avenir Next LT Pro" panose="020B0504020202020204" pitchFamily="34" charset="0"/>
                        <a:ea typeface="+mn-ea"/>
                        <a:cs typeface="Myriad Pro"/>
                      </a:endParaRPr>
                    </a:p>
                  </a:txBody>
                  <a:tcPr marL="68580" marR="68580" marT="0" marB="0" anchor="ctr"/>
                </a:tc>
                <a:extLst>
                  <a:ext uri="{0D108BD9-81ED-4DB2-BD59-A6C34878D82A}">
                    <a16:rowId xmlns:a16="http://schemas.microsoft.com/office/drawing/2014/main" val="4253360891"/>
                  </a:ext>
                </a:extLst>
              </a:tr>
              <a:tr h="305754">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GB" sz="1200" u="none" strike="noStrike" cap="none" normalizeH="0" baseline="0">
                          <a:ln>
                            <a:noFill/>
                          </a:ln>
                          <a:effectLst/>
                          <a:latin typeface="Avenir Next LT Pro" panose="020B0504020202020204" pitchFamily="34" charset="0"/>
                        </a:rPr>
                        <a:t>Tolerance Rules: Define date and amount tolerance rules to be used for manual and automatic reconciliation</a:t>
                      </a:r>
                      <a:endParaRPr kumimoji="0" lang="en-GB" sz="1200" b="0" i="0" u="none" strike="noStrike" cap="none" normalizeH="0" baseline="0">
                        <a:ln>
                          <a:noFill/>
                        </a:ln>
                        <a:solidFill>
                          <a:srgbClr val="000000"/>
                        </a:solidFill>
                        <a:effectLst/>
                        <a:latin typeface="Avenir Next LT Pro" panose="020B0504020202020204" pitchFamily="34" charset="0"/>
                        <a:cs typeface="Arial" charset="0"/>
                      </a:endParaRPr>
                    </a:p>
                  </a:txBody>
                  <a:tcPr marL="68580" marR="68580" marT="34290" marB="34290"/>
                </a:tc>
                <a:extLst>
                  <a:ext uri="{0D108BD9-81ED-4DB2-BD59-A6C34878D82A}">
                    <a16:rowId xmlns:a16="http://schemas.microsoft.com/office/drawing/2014/main" val="644412777"/>
                  </a:ext>
                </a:extLst>
              </a:tr>
              <a:tr h="275303">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GB" sz="1200" u="none" strike="noStrike" cap="none" normalizeH="0" baseline="0">
                          <a:ln>
                            <a:noFill/>
                          </a:ln>
                          <a:effectLst/>
                          <a:latin typeface="Avenir Next LT Pro" panose="020B0504020202020204" pitchFamily="34" charset="0"/>
                        </a:rPr>
                        <a:t>Flexible Matching Rules: Allows you to select the criteria for matching and not rely on predefined criteria</a:t>
                      </a:r>
                      <a:endParaRPr kumimoji="0" lang="en-GB" sz="1200" b="0" i="0" u="none" strike="noStrike" cap="none" normalizeH="0" baseline="0">
                        <a:ln>
                          <a:noFill/>
                        </a:ln>
                        <a:solidFill>
                          <a:srgbClr val="000000"/>
                        </a:solidFill>
                        <a:effectLst/>
                        <a:latin typeface="Avenir Next LT Pro" panose="020B0504020202020204" pitchFamily="34" charset="0"/>
                        <a:cs typeface="Arial" charset="0"/>
                      </a:endParaRPr>
                    </a:p>
                  </a:txBody>
                  <a:tcPr marL="68580" marR="68580" marT="34290" marB="34290"/>
                </a:tc>
                <a:extLst>
                  <a:ext uri="{0D108BD9-81ED-4DB2-BD59-A6C34878D82A}">
                    <a16:rowId xmlns:a16="http://schemas.microsoft.com/office/drawing/2014/main" val="3737262779"/>
                  </a:ext>
                </a:extLst>
              </a:tr>
              <a:tr h="265471">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GB" sz="1200" u="none" strike="noStrike" cap="none" normalizeH="0" baseline="0">
                          <a:ln>
                            <a:noFill/>
                          </a:ln>
                          <a:effectLst/>
                          <a:latin typeface="Avenir Next LT Pro" panose="020B0504020202020204" pitchFamily="34" charset="0"/>
                        </a:rPr>
                        <a:t>Configurable Rule Sets: Increases automatic reconciliation hit rate and minimizes manual reconciliation</a:t>
                      </a:r>
                      <a:endParaRPr kumimoji="0" lang="en-GB" sz="1200" b="0" i="0" u="none" strike="noStrike" cap="none" normalizeH="0" baseline="0">
                        <a:ln>
                          <a:noFill/>
                        </a:ln>
                        <a:solidFill>
                          <a:srgbClr val="000000"/>
                        </a:solidFill>
                        <a:effectLst/>
                        <a:latin typeface="Avenir Next LT Pro" panose="020B0504020202020204" pitchFamily="34" charset="0"/>
                        <a:cs typeface="Arial" charset="0"/>
                      </a:endParaRPr>
                    </a:p>
                  </a:txBody>
                  <a:tcPr marL="68580" marR="68580" marT="34290" marB="34290"/>
                </a:tc>
                <a:extLst>
                  <a:ext uri="{0D108BD9-81ED-4DB2-BD59-A6C34878D82A}">
                    <a16:rowId xmlns:a16="http://schemas.microsoft.com/office/drawing/2014/main" val="1067825645"/>
                  </a:ext>
                </a:extLst>
              </a:tr>
              <a:tr h="245807">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GB" sz="1200" u="none" strike="noStrike" cap="none" normalizeH="0" baseline="0">
                          <a:ln>
                            <a:noFill/>
                          </a:ln>
                          <a:effectLst/>
                          <a:latin typeface="Avenir Next LT Pro" panose="020B0504020202020204" pitchFamily="34" charset="0"/>
                        </a:rPr>
                        <a:t>Cloud provides seeded bank statement processing formats like for ISO20022 (new), BAI2, SWIFT, and FINSTA</a:t>
                      </a:r>
                      <a:endParaRPr kumimoji="0" lang="en-GB" sz="1200" b="0" i="0" u="none" strike="noStrike" cap="none" normalizeH="0" baseline="0">
                        <a:ln>
                          <a:noFill/>
                        </a:ln>
                        <a:solidFill>
                          <a:srgbClr val="000000"/>
                        </a:solidFill>
                        <a:effectLst/>
                        <a:latin typeface="Avenir Next LT Pro" panose="020B0504020202020204" pitchFamily="34" charset="0"/>
                        <a:cs typeface="Arial" charset="0"/>
                      </a:endParaRPr>
                    </a:p>
                  </a:txBody>
                  <a:tcPr marL="68580" marR="68580" marT="34290" marB="34290" horzOverflow="overflow"/>
                </a:tc>
                <a:extLst>
                  <a:ext uri="{0D108BD9-81ED-4DB2-BD59-A6C34878D82A}">
                    <a16:rowId xmlns:a16="http://schemas.microsoft.com/office/drawing/2014/main" val="2652179676"/>
                  </a:ext>
                </a:extLst>
              </a:tr>
              <a:tr h="281130">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GB" sz="1200" u="none" strike="noStrike" cap="none" normalizeH="0" baseline="0">
                          <a:ln>
                            <a:noFill/>
                          </a:ln>
                          <a:effectLst/>
                          <a:latin typeface="Avenir Next LT Pro" panose="020B0504020202020204" pitchFamily="34" charset="0"/>
                        </a:rPr>
                        <a:t>Parse rule sets provides ability to parse information on the statement into named attributes which can be used for reconciliation</a:t>
                      </a:r>
                      <a:endParaRPr kumimoji="0" lang="en-GB" sz="1200" b="0" i="0" u="none" strike="noStrike" cap="none" normalizeH="0" baseline="0">
                        <a:ln>
                          <a:noFill/>
                        </a:ln>
                        <a:solidFill>
                          <a:srgbClr val="000000"/>
                        </a:solidFill>
                        <a:effectLst/>
                        <a:latin typeface="Avenir Next LT Pro" panose="020B0504020202020204" pitchFamily="34" charset="0"/>
                        <a:cs typeface="Arial" charset="0"/>
                      </a:endParaRPr>
                    </a:p>
                  </a:txBody>
                  <a:tcPr marL="68580" marR="68580" marT="34290" marB="34290" horzOverflow="overflow"/>
                </a:tc>
                <a:extLst>
                  <a:ext uri="{0D108BD9-81ED-4DB2-BD59-A6C34878D82A}">
                    <a16:rowId xmlns:a16="http://schemas.microsoft.com/office/drawing/2014/main" val="322840601"/>
                  </a:ext>
                </a:extLst>
              </a:tr>
            </a:tbl>
          </a:graphicData>
        </a:graphic>
      </p:graphicFrame>
      <p:grpSp>
        <p:nvGrpSpPr>
          <p:cNvPr id="3" name="Group 2">
            <a:extLst>
              <a:ext uri="{FF2B5EF4-FFF2-40B4-BE49-F238E27FC236}">
                <a16:creationId xmlns:a16="http://schemas.microsoft.com/office/drawing/2014/main" id="{F9BE68BB-0320-4311-96A9-1AA76B10A9BE}"/>
              </a:ext>
            </a:extLst>
          </p:cNvPr>
          <p:cNvGrpSpPr/>
          <p:nvPr/>
        </p:nvGrpSpPr>
        <p:grpSpPr>
          <a:xfrm>
            <a:off x="469900" y="1439641"/>
            <a:ext cx="11252200" cy="3091981"/>
            <a:chOff x="331549" y="982441"/>
            <a:chExt cx="11252200" cy="3091981"/>
          </a:xfrm>
        </p:grpSpPr>
        <p:pic>
          <p:nvPicPr>
            <p:cNvPr id="2" name="Picture 1">
              <a:extLst>
                <a:ext uri="{FF2B5EF4-FFF2-40B4-BE49-F238E27FC236}">
                  <a16:creationId xmlns:a16="http://schemas.microsoft.com/office/drawing/2014/main" id="{15EEC2E1-04B0-4549-92E8-14FA1F5ACFF5}"/>
                </a:ext>
              </a:extLst>
            </p:cNvPr>
            <p:cNvPicPr>
              <a:picLocks noChangeAspect="1"/>
            </p:cNvPicPr>
            <p:nvPr/>
          </p:nvPicPr>
          <p:blipFill>
            <a:blip r:embed="rId3"/>
            <a:stretch>
              <a:fillRect/>
            </a:stretch>
          </p:blipFill>
          <p:spPr>
            <a:xfrm>
              <a:off x="331549" y="982441"/>
              <a:ext cx="11252200" cy="3091981"/>
            </a:xfrm>
            <a:prstGeom prst="rect">
              <a:avLst/>
            </a:prstGeom>
            <a:ln>
              <a:solidFill>
                <a:schemeClr val="tx1"/>
              </a:solidFill>
            </a:ln>
          </p:spPr>
        </p:pic>
        <p:sp>
          <p:nvSpPr>
            <p:cNvPr id="6" name="Rectangle 5">
              <a:extLst>
                <a:ext uri="{FF2B5EF4-FFF2-40B4-BE49-F238E27FC236}">
                  <a16:creationId xmlns:a16="http://schemas.microsoft.com/office/drawing/2014/main" id="{7E31C7E6-B8A9-4CDF-93F9-9CF99AC671A9}"/>
                </a:ext>
              </a:extLst>
            </p:cNvPr>
            <p:cNvSpPr/>
            <p:nvPr/>
          </p:nvSpPr>
          <p:spPr>
            <a:xfrm>
              <a:off x="9753600" y="1449048"/>
              <a:ext cx="1691798" cy="25024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69ACD959-9A40-4B17-B11C-F4B3DEC31BE5}"/>
              </a:ext>
            </a:extLst>
          </p:cNvPr>
          <p:cNvSpPr txBox="1"/>
          <p:nvPr/>
        </p:nvSpPr>
        <p:spPr bwMode="gray">
          <a:xfrm>
            <a:off x="494811" y="952775"/>
            <a:ext cx="11391014" cy="451942"/>
          </a:xfrm>
          <a:prstGeom prst="rect">
            <a:avLst/>
          </a:prstGeom>
        </p:spPr>
        <p:txBody>
          <a:bodyPr wrap="square" lIns="0" rIns="0" rtlCol="0" anchor="t" anchorCtr="0">
            <a:noAutofit/>
          </a:bodyPr>
          <a:lstStyle/>
          <a:p>
            <a:r>
              <a:rPr lang="en-US" sz="1400">
                <a:latin typeface="Avenir Next LT Pro" panose="020B0504020202020204" pitchFamily="34" charset="0"/>
              </a:rPr>
              <a:t>This dashboard provides you access to perform various transactions on the bank statement and reconciliation. </a:t>
            </a:r>
          </a:p>
        </p:txBody>
      </p:sp>
    </p:spTree>
    <p:extLst>
      <p:ext uri="{BB962C8B-B14F-4D97-AF65-F5344CB8AC3E}">
        <p14:creationId xmlns:p14="http://schemas.microsoft.com/office/powerpoint/2010/main" val="242074883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5F105F7-A315-45A8-81AB-9EB3E9E4D7D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85000"/>
              </a:lnSpc>
              <a:spcBef>
                <a:spcPct val="0"/>
              </a:spcBef>
              <a:spcAft>
                <a:spcPct val="0"/>
              </a:spcAft>
              <a:buClrTx/>
              <a:buSzTx/>
              <a:buFontTx/>
              <a:buNone/>
              <a:tabLst/>
              <a:defRPr/>
            </a:pPr>
            <a:endParaRPr kumimoji="0" lang="en-US" sz="2800" b="1" i="0" u="none" strike="noStrike" kern="1200" cap="none" spc="0" normalizeH="0" baseline="0" noProof="0">
              <a:ln>
                <a:noFill/>
              </a:ln>
              <a:solidFill>
                <a:prstClr val="white"/>
              </a:solidFill>
              <a:effectLst/>
              <a:uLnTx/>
              <a:uFillTx/>
              <a:latin typeface="Open Sans" panose="020B0606030504020204" pitchFamily="34" charset="0"/>
              <a:ea typeface="+mn-ea"/>
              <a:cs typeface="+mn-cs"/>
              <a:sym typeface="Open Sans" panose="020B0606030504020204" pitchFamily="34" charset="0"/>
            </a:endParaRPr>
          </a:p>
        </p:txBody>
      </p:sp>
      <p:sp>
        <p:nvSpPr>
          <p:cNvPr id="5" name="Title 3">
            <a:extLst>
              <a:ext uri="{FF2B5EF4-FFF2-40B4-BE49-F238E27FC236}">
                <a16:creationId xmlns:a16="http://schemas.microsoft.com/office/drawing/2014/main" id="{FF5F186A-7F1F-4C0C-A286-752B517F3E90}"/>
              </a:ext>
            </a:extLst>
          </p:cNvPr>
          <p:cNvSpPr txBox="1">
            <a:spLocks/>
          </p:cNvSpPr>
          <p:nvPr/>
        </p:nvSpPr>
        <p:spPr bwMode="gray">
          <a:xfrm>
            <a:off x="469897" y="3899898"/>
            <a:ext cx="11606873" cy="470898"/>
          </a:xfrm>
          <a:prstGeom prst="rect">
            <a:avLst/>
          </a:prstGeom>
        </p:spPr>
        <p:txBody>
          <a:bodyPr vert="horz" wrap="square" lIns="0" tIns="0" rIns="0" bIns="0" rtlCol="0" anchor="b" anchorCtr="0">
            <a:spAutoFit/>
          </a:bodyPr>
          <a:lstStyle>
            <a:lvl1pPr algn="l" defTabSz="1219170" rtl="0" eaLnBrk="1" latinLnBrk="0" hangingPunct="1">
              <a:lnSpc>
                <a:spcPct val="85000"/>
              </a:lnSpc>
              <a:spcBef>
                <a:spcPct val="0"/>
              </a:spcBef>
              <a:buNone/>
              <a:defRPr sz="2800" b="1" kern="1200" baseline="0">
                <a:solidFill>
                  <a:schemeClr val="tx1"/>
                </a:solidFill>
                <a:latin typeface="+mn-lt"/>
                <a:ea typeface="+mj-ea"/>
                <a:cs typeface="+mj-cs"/>
              </a:defRPr>
            </a:lvl1pPr>
          </a:lstStyle>
          <a:p>
            <a:r>
              <a:rPr lang="en-US" sz="3600">
                <a:latin typeface="Proxima Nova" panose="020B0604020202020204" charset="0"/>
              </a:rPr>
              <a:t>5.2.1 Bank Statement Reconciliation (Automatic)</a:t>
            </a:r>
          </a:p>
        </p:txBody>
      </p:sp>
    </p:spTree>
    <p:extLst>
      <p:ext uri="{BB962C8B-B14F-4D97-AF65-F5344CB8AC3E}">
        <p14:creationId xmlns:p14="http://schemas.microsoft.com/office/powerpoint/2010/main" val="2746273041"/>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A779D2E-1849-43DE-8F09-2CA564046704}"/>
              </a:ext>
            </a:extLst>
          </p:cNvPr>
          <p:cNvSpPr>
            <a:spLocks noGrp="1"/>
          </p:cNvSpPr>
          <p:nvPr>
            <p:ph type="title"/>
          </p:nvPr>
        </p:nvSpPr>
        <p:spPr>
          <a:xfrm>
            <a:off x="469900" y="402587"/>
            <a:ext cx="11252200" cy="451942"/>
          </a:xfrm>
        </p:spPr>
        <p:txBody>
          <a:bodyPr/>
          <a:lstStyle/>
          <a:p>
            <a:r>
              <a:rPr lang="en-US" sz="2400" b="1">
                <a:latin typeface="Proxima Nova" panose="020B0604020202020204" charset="0"/>
              </a:rPr>
              <a:t>Bank Statement Reconciliation – Automatic Approach</a:t>
            </a:r>
            <a:endParaRPr lang="en-US" sz="2400" b="1">
              <a:solidFill>
                <a:schemeClr val="tx1"/>
              </a:solidFill>
              <a:latin typeface="Proxima Nova" panose="020B0604020202020204" charset="0"/>
            </a:endParaRPr>
          </a:p>
        </p:txBody>
      </p:sp>
      <p:pic>
        <p:nvPicPr>
          <p:cNvPr id="2" name="Picture 1">
            <a:extLst>
              <a:ext uri="{FF2B5EF4-FFF2-40B4-BE49-F238E27FC236}">
                <a16:creationId xmlns:a16="http://schemas.microsoft.com/office/drawing/2014/main" id="{29E46BB6-A696-4F3D-9629-0068FCF43FD2}"/>
              </a:ext>
            </a:extLst>
          </p:cNvPr>
          <p:cNvPicPr>
            <a:picLocks noChangeAspect="1"/>
          </p:cNvPicPr>
          <p:nvPr/>
        </p:nvPicPr>
        <p:blipFill>
          <a:blip r:embed="rId2"/>
          <a:stretch>
            <a:fillRect/>
          </a:stretch>
        </p:blipFill>
        <p:spPr>
          <a:xfrm>
            <a:off x="469899" y="919737"/>
            <a:ext cx="7302501" cy="1428878"/>
          </a:xfrm>
          <a:prstGeom prst="rect">
            <a:avLst/>
          </a:prstGeom>
          <a:ln>
            <a:solidFill>
              <a:schemeClr val="tx1"/>
            </a:solidFill>
          </a:ln>
        </p:spPr>
      </p:pic>
      <p:sp>
        <p:nvSpPr>
          <p:cNvPr id="5" name="Rectangle 4">
            <a:extLst>
              <a:ext uri="{FF2B5EF4-FFF2-40B4-BE49-F238E27FC236}">
                <a16:creationId xmlns:a16="http://schemas.microsoft.com/office/drawing/2014/main" id="{D646B72E-192E-4E2D-ABD5-AE1B084744BB}"/>
              </a:ext>
            </a:extLst>
          </p:cNvPr>
          <p:cNvSpPr/>
          <p:nvPr/>
        </p:nvSpPr>
        <p:spPr bwMode="gray">
          <a:xfrm>
            <a:off x="5889897" y="1791994"/>
            <a:ext cx="2166258" cy="228599"/>
          </a:xfrm>
          <a:prstGeom prst="rect">
            <a:avLst/>
          </a:prstGeom>
          <a:noFill/>
          <a:ln w="19050" algn="ctr">
            <a:solidFill>
              <a:srgbClr val="FF0000"/>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pic>
        <p:nvPicPr>
          <p:cNvPr id="3" name="Picture 2">
            <a:extLst>
              <a:ext uri="{FF2B5EF4-FFF2-40B4-BE49-F238E27FC236}">
                <a16:creationId xmlns:a16="http://schemas.microsoft.com/office/drawing/2014/main" id="{655740FF-C79F-4267-9ADC-63316A62A1CA}"/>
              </a:ext>
            </a:extLst>
          </p:cNvPr>
          <p:cNvPicPr>
            <a:picLocks noChangeAspect="1"/>
          </p:cNvPicPr>
          <p:nvPr/>
        </p:nvPicPr>
        <p:blipFill>
          <a:blip r:embed="rId3"/>
          <a:stretch>
            <a:fillRect/>
          </a:stretch>
        </p:blipFill>
        <p:spPr>
          <a:xfrm>
            <a:off x="398054" y="2619926"/>
            <a:ext cx="7658101" cy="2445550"/>
          </a:xfrm>
          <a:prstGeom prst="rect">
            <a:avLst/>
          </a:prstGeom>
          <a:ln>
            <a:solidFill>
              <a:schemeClr val="tx1"/>
            </a:solidFill>
          </a:ln>
        </p:spPr>
      </p:pic>
      <p:sp>
        <p:nvSpPr>
          <p:cNvPr id="7" name="Rectangle: Rounded Corners 6">
            <a:extLst>
              <a:ext uri="{FF2B5EF4-FFF2-40B4-BE49-F238E27FC236}">
                <a16:creationId xmlns:a16="http://schemas.microsoft.com/office/drawing/2014/main" id="{DD02D09F-817A-4446-9D97-D8B79DC21B89}"/>
              </a:ext>
            </a:extLst>
          </p:cNvPr>
          <p:cNvSpPr/>
          <p:nvPr/>
        </p:nvSpPr>
        <p:spPr bwMode="gray">
          <a:xfrm>
            <a:off x="1148576" y="6119065"/>
            <a:ext cx="10777236" cy="590377"/>
          </a:xfrm>
          <a:prstGeom prst="roundRect">
            <a:avLst/>
          </a:prstGeom>
          <a:solidFill>
            <a:schemeClr val="accent1"/>
          </a:solidFill>
          <a:ln w="19050" algn="ctr">
            <a:noFill/>
            <a:miter lim="800000"/>
            <a:headEnd/>
            <a:tailEnd/>
          </a:ln>
        </p:spPr>
        <p:txBody>
          <a:bodyPr wrap="square" lIns="88900" tIns="88900" rIns="88900" bIns="88900" rtlCol="0" anchor="ctr"/>
          <a:lstStyle/>
          <a:p>
            <a:pPr marL="1085850" lvl="2" indent="-171450">
              <a:lnSpc>
                <a:spcPct val="106000"/>
              </a:lnSpc>
              <a:buFont typeface="Arial" panose="020B0604020202020204" pitchFamily="34" charset="0"/>
              <a:buChar char="•"/>
              <a:defRPr/>
            </a:pPr>
            <a:r>
              <a:rPr lang="en-US" sz="1200">
                <a:solidFill>
                  <a:srgbClr val="000000"/>
                </a:solidFill>
                <a:latin typeface="Avenir Next LT Pro" panose="020B0504020202020204" pitchFamily="34" charset="0"/>
                <a:ea typeface="ＭＳ Ｐゴシック" pitchFamily="34" charset="-128"/>
                <a:cs typeface="Calibri" panose="020F0502020204030204" pitchFamily="34" charset="0"/>
              </a:rPr>
              <a:t>Automatic Reconciliation is typically scheduled as per frequency of bank statement import</a:t>
            </a:r>
          </a:p>
        </p:txBody>
      </p:sp>
      <p:pic>
        <p:nvPicPr>
          <p:cNvPr id="8" name="Picture 2" descr="C:\Users\VelezJoe\AppData\Local\Microsoft\Windows\Temporary Internet Files\Content.IE5\Y8P70473\MC900383836[2].wmf">
            <a:extLst>
              <a:ext uri="{FF2B5EF4-FFF2-40B4-BE49-F238E27FC236}">
                <a16:creationId xmlns:a16="http://schemas.microsoft.com/office/drawing/2014/main" id="{3BE101E8-3C90-48F7-9D7D-DF0FB2E8BB5B}"/>
              </a:ext>
            </a:extLst>
          </p:cNvPr>
          <p:cNvPicPr>
            <a:picLocks noChangeAspect="1" noChangeArrowheads="1"/>
          </p:cNvPicPr>
          <p:nvPr/>
        </p:nvPicPr>
        <p:blipFill>
          <a:blip r:embed="rId4" cstate="print"/>
          <a:srcRect/>
          <a:stretch>
            <a:fillRect/>
          </a:stretch>
        </p:blipFill>
        <p:spPr bwMode="auto">
          <a:xfrm>
            <a:off x="1148576" y="6223222"/>
            <a:ext cx="616751" cy="382062"/>
          </a:xfrm>
          <a:prstGeom prst="rect">
            <a:avLst/>
          </a:prstGeom>
          <a:solidFill>
            <a:schemeClr val="accent1"/>
          </a:solidFill>
        </p:spPr>
      </p:pic>
      <p:graphicFrame>
        <p:nvGraphicFramePr>
          <p:cNvPr id="9" name="Table 8">
            <a:extLst>
              <a:ext uri="{FF2B5EF4-FFF2-40B4-BE49-F238E27FC236}">
                <a16:creationId xmlns:a16="http://schemas.microsoft.com/office/drawing/2014/main" id="{EC2DEF83-396F-41EC-AA07-A98CB1771748}"/>
              </a:ext>
            </a:extLst>
          </p:cNvPr>
          <p:cNvGraphicFramePr>
            <a:graphicFrameLocks noGrp="1"/>
          </p:cNvGraphicFramePr>
          <p:nvPr>
            <p:extLst>
              <p:ext uri="{D42A27DB-BD31-4B8C-83A1-F6EECF244321}">
                <p14:modId xmlns:p14="http://schemas.microsoft.com/office/powerpoint/2010/main" val="2438673408"/>
              </p:ext>
            </p:extLst>
          </p:nvPr>
        </p:nvGraphicFramePr>
        <p:xfrm>
          <a:off x="8128000" y="854529"/>
          <a:ext cx="3963125" cy="4588227"/>
        </p:xfrm>
        <a:graphic>
          <a:graphicData uri="http://schemas.openxmlformats.org/drawingml/2006/table">
            <a:tbl>
              <a:tblPr/>
              <a:tblGrid>
                <a:gridCol w="1026160">
                  <a:extLst>
                    <a:ext uri="{9D8B030D-6E8A-4147-A177-3AD203B41FA5}">
                      <a16:colId xmlns:a16="http://schemas.microsoft.com/office/drawing/2014/main" val="840487138"/>
                    </a:ext>
                  </a:extLst>
                </a:gridCol>
                <a:gridCol w="2936965">
                  <a:extLst>
                    <a:ext uri="{9D8B030D-6E8A-4147-A177-3AD203B41FA5}">
                      <a16:colId xmlns:a16="http://schemas.microsoft.com/office/drawing/2014/main" val="3596355126"/>
                    </a:ext>
                  </a:extLst>
                </a:gridCol>
              </a:tblGrid>
              <a:tr h="514439">
                <a:tc>
                  <a:txBody>
                    <a:bodyPr/>
                    <a:lstStyle/>
                    <a:p>
                      <a:pPr algn="ctr" fontAlgn="b"/>
                      <a:r>
                        <a:rPr lang="en-US" sz="1200" i="0">
                          <a:solidFill>
                            <a:srgbClr val="1A1816"/>
                          </a:solidFill>
                          <a:effectLst/>
                          <a:latin typeface="Avenir Next LT Pro" panose="020B0504020202020204" pitchFamily="34" charset="0"/>
                        </a:rPr>
                        <a:t>Key Components</a:t>
                      </a:r>
                    </a:p>
                  </a:txBody>
                  <a:tcPr marL="14162" marR="14162" marT="14162" marB="14162" anchor="b">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8F7F4"/>
                    </a:solidFill>
                  </a:tcPr>
                </a:tc>
                <a:tc>
                  <a:txBody>
                    <a:bodyPr/>
                    <a:lstStyle/>
                    <a:p>
                      <a:pPr algn="ctr" fontAlgn="b"/>
                      <a:r>
                        <a:rPr lang="en-US" sz="1200" i="0" dirty="0">
                          <a:solidFill>
                            <a:srgbClr val="1A1816"/>
                          </a:solidFill>
                          <a:effectLst/>
                          <a:latin typeface="Avenir Next LT Pro" panose="020B0504020202020204" pitchFamily="34" charset="0"/>
                        </a:rPr>
                        <a:t>Description</a:t>
                      </a:r>
                    </a:p>
                  </a:txBody>
                  <a:tcPr marL="14162" marR="14162" marT="14162" marB="14162" anchor="b">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8F7F4"/>
                    </a:solidFill>
                  </a:tcPr>
                </a:tc>
                <a:extLst>
                  <a:ext uri="{0D108BD9-81ED-4DB2-BD59-A6C34878D82A}">
                    <a16:rowId xmlns:a16="http://schemas.microsoft.com/office/drawing/2014/main" val="349349634"/>
                  </a:ext>
                </a:extLst>
              </a:tr>
              <a:tr h="546000">
                <a:tc>
                  <a:txBody>
                    <a:bodyPr/>
                    <a:lstStyle/>
                    <a:p>
                      <a:pPr algn="l" fontAlgn="t"/>
                      <a:r>
                        <a:rPr lang="en-US" sz="1200" b="0" i="0">
                          <a:solidFill>
                            <a:srgbClr val="1A1816"/>
                          </a:solidFill>
                          <a:effectLst/>
                          <a:latin typeface="Avenir Next LT Pro" panose="020B0504020202020204" pitchFamily="34" charset="0"/>
                        </a:rPr>
                        <a:t>Parse Rule Sets</a:t>
                      </a:r>
                    </a:p>
                  </a:txBody>
                  <a:tcPr marL="14162" marR="14162" marT="14162" marB="14162">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fontAlgn="t"/>
                      <a:r>
                        <a:rPr lang="en-US" sz="1200" b="0" i="0" dirty="0">
                          <a:solidFill>
                            <a:srgbClr val="1A1816"/>
                          </a:solidFill>
                          <a:effectLst/>
                          <a:latin typeface="Avenir Next LT Pro" panose="020B0504020202020204" pitchFamily="34" charset="0"/>
                        </a:rPr>
                        <a:t>Use to parse inbound addenda and other fields into more granular constituent fields. </a:t>
                      </a:r>
                    </a:p>
                  </a:txBody>
                  <a:tcPr marL="14162" marR="14162" marT="14162" marB="14162">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extLst>
                  <a:ext uri="{0D108BD9-81ED-4DB2-BD59-A6C34878D82A}">
                    <a16:rowId xmlns:a16="http://schemas.microsoft.com/office/drawing/2014/main" val="1701712199"/>
                  </a:ext>
                </a:extLst>
              </a:tr>
              <a:tr h="991904">
                <a:tc>
                  <a:txBody>
                    <a:bodyPr/>
                    <a:lstStyle/>
                    <a:p>
                      <a:pPr algn="l" fontAlgn="t"/>
                      <a:r>
                        <a:rPr lang="en-US" sz="1200" b="0" i="0">
                          <a:solidFill>
                            <a:srgbClr val="1A1816"/>
                          </a:solidFill>
                          <a:effectLst/>
                          <a:latin typeface="Avenir Next LT Pro" panose="020B0504020202020204" pitchFamily="34" charset="0"/>
                        </a:rPr>
                        <a:t>Transaction Codes</a:t>
                      </a:r>
                    </a:p>
                  </a:txBody>
                  <a:tcPr marL="14162" marR="14162" marT="14162" marB="14162">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marL="0" marR="0" lvl="0" indent="0" algn="l" defTabSz="1219170" rtl="0" eaLnBrk="1" fontAlgn="t" latinLnBrk="0" hangingPunct="1">
                        <a:lnSpc>
                          <a:spcPct val="100000"/>
                        </a:lnSpc>
                        <a:spcBef>
                          <a:spcPts val="0"/>
                        </a:spcBef>
                        <a:spcAft>
                          <a:spcPts val="0"/>
                        </a:spcAft>
                        <a:buClrTx/>
                        <a:buSzTx/>
                        <a:buFontTx/>
                        <a:buNone/>
                        <a:tabLst/>
                        <a:defRPr/>
                      </a:pPr>
                      <a:r>
                        <a:rPr lang="en-US" sz="1200" b="0" i="0" dirty="0">
                          <a:solidFill>
                            <a:srgbClr val="1A1816"/>
                          </a:solidFill>
                          <a:effectLst/>
                          <a:latin typeface="Avenir Next LT Pro" panose="020B0504020202020204" pitchFamily="34" charset="0"/>
                        </a:rPr>
                        <a:t>Expand or modify existing delivered transaction codes or create transaction codes as required. Transaction codes must match your bank's transaction code. E.g. </a:t>
                      </a:r>
                      <a:r>
                        <a:rPr lang="en-US" sz="1200" dirty="0">
                          <a:latin typeface="Avenir Next LT Pro" panose="020B0504020202020204" pitchFamily="34" charset="0"/>
                        </a:rPr>
                        <a:t>475 - Check paid</a:t>
                      </a:r>
                    </a:p>
                  </a:txBody>
                  <a:tcPr marL="14162" marR="14162" marT="14162" marB="14162">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extLst>
                  <a:ext uri="{0D108BD9-81ED-4DB2-BD59-A6C34878D82A}">
                    <a16:rowId xmlns:a16="http://schemas.microsoft.com/office/drawing/2014/main" val="3948709720"/>
                  </a:ext>
                </a:extLst>
              </a:tr>
              <a:tr h="753172">
                <a:tc>
                  <a:txBody>
                    <a:bodyPr/>
                    <a:lstStyle/>
                    <a:p>
                      <a:pPr algn="l" fontAlgn="t"/>
                      <a:r>
                        <a:rPr lang="en-US" sz="1200" b="0" i="0">
                          <a:solidFill>
                            <a:srgbClr val="1A1816"/>
                          </a:solidFill>
                          <a:effectLst/>
                          <a:latin typeface="Avenir Next LT Pro" panose="020B0504020202020204" pitchFamily="34" charset="0"/>
                        </a:rPr>
                        <a:t>Reconciliation Matching Rules</a:t>
                      </a:r>
                    </a:p>
                  </a:txBody>
                  <a:tcPr marL="14162" marR="14162" marT="14162" marB="14162">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fontAlgn="t"/>
                      <a:r>
                        <a:rPr lang="en-US" sz="1200" b="0" i="0" dirty="0">
                          <a:solidFill>
                            <a:srgbClr val="1A1816"/>
                          </a:solidFill>
                          <a:effectLst/>
                          <a:latin typeface="Avenir Next LT Pro" panose="020B0504020202020204" pitchFamily="34" charset="0"/>
                        </a:rPr>
                        <a:t>Use Reconciliation matching rules to determine how to match bank statement lines to system transactions.</a:t>
                      </a:r>
                    </a:p>
                  </a:txBody>
                  <a:tcPr marL="14162" marR="14162" marT="14162" marB="14162">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extLst>
                  <a:ext uri="{0D108BD9-81ED-4DB2-BD59-A6C34878D82A}">
                    <a16:rowId xmlns:a16="http://schemas.microsoft.com/office/drawing/2014/main" val="2284933659"/>
                  </a:ext>
                </a:extLst>
              </a:tr>
              <a:tr h="991904">
                <a:tc>
                  <a:txBody>
                    <a:bodyPr/>
                    <a:lstStyle/>
                    <a:p>
                      <a:pPr algn="l" fontAlgn="t"/>
                      <a:r>
                        <a:rPr lang="en-US" sz="1200" b="0" i="0" dirty="0">
                          <a:solidFill>
                            <a:srgbClr val="1A1816"/>
                          </a:solidFill>
                          <a:effectLst/>
                          <a:latin typeface="Avenir Next LT Pro" panose="020B0504020202020204" pitchFamily="34" charset="0"/>
                        </a:rPr>
                        <a:t>Automatic Reconciliation Matching Rule Set</a:t>
                      </a:r>
                    </a:p>
                  </a:txBody>
                  <a:tcPr marL="14162" marR="14162" marT="14162" marB="14162">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fontAlgn="t"/>
                      <a:r>
                        <a:rPr lang="en-US" sz="1200" b="0" i="0" dirty="0">
                          <a:solidFill>
                            <a:srgbClr val="1A1816"/>
                          </a:solidFill>
                          <a:effectLst/>
                          <a:latin typeface="Avenir Next LT Pro" panose="020B0504020202020204" pitchFamily="34" charset="0"/>
                        </a:rPr>
                        <a:t>Consists of one or more matching rules and tolerance rules. They must be prioritized or sequenced in the order in which they must be executed</a:t>
                      </a:r>
                    </a:p>
                  </a:txBody>
                  <a:tcPr marL="14162" marR="14162" marT="14162" marB="14162">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extLst>
                  <a:ext uri="{0D108BD9-81ED-4DB2-BD59-A6C34878D82A}">
                    <a16:rowId xmlns:a16="http://schemas.microsoft.com/office/drawing/2014/main" val="3857247099"/>
                  </a:ext>
                </a:extLst>
              </a:tr>
              <a:tr h="753172">
                <a:tc>
                  <a:txBody>
                    <a:bodyPr/>
                    <a:lstStyle/>
                    <a:p>
                      <a:pPr algn="l" fontAlgn="t"/>
                      <a:r>
                        <a:rPr lang="en-US" sz="1200" b="0" i="0">
                          <a:solidFill>
                            <a:srgbClr val="1A1816"/>
                          </a:solidFill>
                          <a:effectLst/>
                          <a:latin typeface="Avenir Next LT Pro" panose="020B0504020202020204" pitchFamily="34" charset="0"/>
                        </a:rPr>
                        <a:t>Reconciliation Tolerance Rules</a:t>
                      </a:r>
                    </a:p>
                  </a:txBody>
                  <a:tcPr marL="14162" marR="14162" marT="14162" marB="14162">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fontAlgn="t"/>
                      <a:r>
                        <a:rPr lang="en-US" sz="1200" b="0" i="0" dirty="0">
                          <a:solidFill>
                            <a:srgbClr val="1A1816"/>
                          </a:solidFill>
                          <a:effectLst/>
                          <a:latin typeface="Avenir Next LT Pro" panose="020B0504020202020204" pitchFamily="34" charset="0"/>
                        </a:rPr>
                        <a:t>Use tolerance rules to specify date, amount and percentage tolerances that prevent or warn when reconciliation is a breach of a defined tolerance.</a:t>
                      </a:r>
                    </a:p>
                  </a:txBody>
                  <a:tcPr marL="14162" marR="14162" marT="14162" marB="14162">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extLst>
                  <a:ext uri="{0D108BD9-81ED-4DB2-BD59-A6C34878D82A}">
                    <a16:rowId xmlns:a16="http://schemas.microsoft.com/office/drawing/2014/main" val="663313568"/>
                  </a:ext>
                </a:extLst>
              </a:tr>
            </a:tbl>
          </a:graphicData>
        </a:graphic>
      </p:graphicFrame>
    </p:spTree>
    <p:extLst>
      <p:ext uri="{BB962C8B-B14F-4D97-AF65-F5344CB8AC3E}">
        <p14:creationId xmlns:p14="http://schemas.microsoft.com/office/powerpoint/2010/main" val="329621337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5E9C8DA4-2B7E-4EC0-8932-4F6C33465D42}"/>
              </a:ext>
            </a:extLst>
          </p:cNvPr>
          <p:cNvSpPr/>
          <p:nvPr/>
        </p:nvSpPr>
        <p:spPr bwMode="gray">
          <a:xfrm>
            <a:off x="8562975" y="2494922"/>
            <a:ext cx="3267075" cy="667063"/>
          </a:xfrm>
          <a:prstGeom prst="roundRect">
            <a:avLst/>
          </a:prstGeom>
          <a:solidFill>
            <a:schemeClr val="accent3"/>
          </a:solid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6" name="Title 1">
            <a:extLst>
              <a:ext uri="{FF2B5EF4-FFF2-40B4-BE49-F238E27FC236}">
                <a16:creationId xmlns:a16="http://schemas.microsoft.com/office/drawing/2014/main" id="{3A779D2E-1849-43DE-8F09-2CA564046704}"/>
              </a:ext>
            </a:extLst>
          </p:cNvPr>
          <p:cNvSpPr>
            <a:spLocks noGrp="1"/>
          </p:cNvSpPr>
          <p:nvPr>
            <p:ph type="title"/>
          </p:nvPr>
        </p:nvSpPr>
        <p:spPr>
          <a:xfrm>
            <a:off x="469900" y="402587"/>
            <a:ext cx="11252200" cy="451942"/>
          </a:xfrm>
        </p:spPr>
        <p:txBody>
          <a:bodyPr/>
          <a:lstStyle/>
          <a:p>
            <a:r>
              <a:rPr lang="en-US" sz="2400" b="1">
                <a:latin typeface="Proxima Nova" panose="020B0604020202020204" charset="0"/>
              </a:rPr>
              <a:t>Flexible framework for Bank Statement Reconciliations</a:t>
            </a:r>
          </a:p>
        </p:txBody>
      </p:sp>
      <p:sp>
        <p:nvSpPr>
          <p:cNvPr id="2" name="Rectangle: Rounded Corners 1">
            <a:extLst>
              <a:ext uri="{FF2B5EF4-FFF2-40B4-BE49-F238E27FC236}">
                <a16:creationId xmlns:a16="http://schemas.microsoft.com/office/drawing/2014/main" id="{D150C0B0-1EF8-4767-A27E-45C4FE647C6D}"/>
              </a:ext>
            </a:extLst>
          </p:cNvPr>
          <p:cNvSpPr/>
          <p:nvPr/>
        </p:nvSpPr>
        <p:spPr bwMode="gray">
          <a:xfrm>
            <a:off x="5353051" y="854529"/>
            <a:ext cx="1676400" cy="269421"/>
          </a:xfrm>
          <a:prstGeom prst="round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a:solidFill>
                  <a:schemeClr val="bg1"/>
                </a:solidFill>
                <a:latin typeface="Avenir Next LT Pro" panose="020B0504020202020204" pitchFamily="34" charset="0"/>
              </a:rPr>
              <a:t>Bank Account</a:t>
            </a:r>
          </a:p>
        </p:txBody>
      </p:sp>
      <p:sp>
        <p:nvSpPr>
          <p:cNvPr id="4" name="Rectangle: Rounded Corners 3">
            <a:extLst>
              <a:ext uri="{FF2B5EF4-FFF2-40B4-BE49-F238E27FC236}">
                <a16:creationId xmlns:a16="http://schemas.microsoft.com/office/drawing/2014/main" id="{1F289858-E83A-488A-9C5A-FF46F95B0F72}"/>
              </a:ext>
            </a:extLst>
          </p:cNvPr>
          <p:cNvSpPr/>
          <p:nvPr/>
        </p:nvSpPr>
        <p:spPr bwMode="gray">
          <a:xfrm>
            <a:off x="3474246" y="1282658"/>
            <a:ext cx="1771648" cy="269421"/>
          </a:xfrm>
          <a:prstGeom prst="round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a:solidFill>
                  <a:schemeClr val="bg1"/>
                </a:solidFill>
                <a:latin typeface="Avenir Next LT Pro" panose="020B0504020202020204" pitchFamily="34" charset="0"/>
              </a:rPr>
              <a:t>Tolerance Rule</a:t>
            </a:r>
          </a:p>
        </p:txBody>
      </p:sp>
      <p:sp>
        <p:nvSpPr>
          <p:cNvPr id="5" name="Rectangle: Rounded Corners 4">
            <a:extLst>
              <a:ext uri="{FF2B5EF4-FFF2-40B4-BE49-F238E27FC236}">
                <a16:creationId xmlns:a16="http://schemas.microsoft.com/office/drawing/2014/main" id="{1A97CB54-854F-4899-A2D6-832A753E39B5}"/>
              </a:ext>
            </a:extLst>
          </p:cNvPr>
          <p:cNvSpPr/>
          <p:nvPr/>
        </p:nvSpPr>
        <p:spPr bwMode="gray">
          <a:xfrm>
            <a:off x="5405437" y="1282659"/>
            <a:ext cx="2828925" cy="269421"/>
          </a:xfrm>
          <a:prstGeom prst="round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a:solidFill>
                  <a:schemeClr val="bg1"/>
                </a:solidFill>
                <a:latin typeface="Avenir Next LT Pro" panose="020B0504020202020204" pitchFamily="34" charset="0"/>
              </a:rPr>
              <a:t>Automatic Reconciliation Rule Set</a:t>
            </a:r>
          </a:p>
        </p:txBody>
      </p:sp>
      <p:sp>
        <p:nvSpPr>
          <p:cNvPr id="7" name="Rectangle: Rounded Corners 6">
            <a:extLst>
              <a:ext uri="{FF2B5EF4-FFF2-40B4-BE49-F238E27FC236}">
                <a16:creationId xmlns:a16="http://schemas.microsoft.com/office/drawing/2014/main" id="{C2237E8C-261E-4783-A389-F18398E59610}"/>
              </a:ext>
            </a:extLst>
          </p:cNvPr>
          <p:cNvSpPr/>
          <p:nvPr/>
        </p:nvSpPr>
        <p:spPr bwMode="gray">
          <a:xfrm>
            <a:off x="9239253" y="1282658"/>
            <a:ext cx="1771648" cy="269421"/>
          </a:xfrm>
          <a:prstGeom prst="round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a:solidFill>
                  <a:schemeClr val="bg1"/>
                </a:solidFill>
                <a:latin typeface="Avenir Next LT Pro" panose="020B0504020202020204" pitchFamily="34" charset="0"/>
              </a:rPr>
              <a:t>Parsing Rule Set</a:t>
            </a:r>
          </a:p>
        </p:txBody>
      </p:sp>
      <p:sp>
        <p:nvSpPr>
          <p:cNvPr id="8" name="Rectangle: Rounded Corners 7">
            <a:extLst>
              <a:ext uri="{FF2B5EF4-FFF2-40B4-BE49-F238E27FC236}">
                <a16:creationId xmlns:a16="http://schemas.microsoft.com/office/drawing/2014/main" id="{3E1462AC-0DB1-47A2-9CA6-0F4FBFA640BA}"/>
              </a:ext>
            </a:extLst>
          </p:cNvPr>
          <p:cNvSpPr/>
          <p:nvPr/>
        </p:nvSpPr>
        <p:spPr bwMode="gray">
          <a:xfrm>
            <a:off x="9239253" y="1980208"/>
            <a:ext cx="1771648" cy="269421"/>
          </a:xfrm>
          <a:prstGeom prst="round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a:solidFill>
                  <a:schemeClr val="bg1"/>
                </a:solidFill>
                <a:latin typeface="Avenir Next LT Pro" panose="020B0504020202020204" pitchFamily="34" charset="0"/>
              </a:rPr>
              <a:t>Parsing Rules</a:t>
            </a:r>
          </a:p>
        </p:txBody>
      </p:sp>
      <p:sp>
        <p:nvSpPr>
          <p:cNvPr id="9" name="Rectangle: Rounded Corners 8">
            <a:extLst>
              <a:ext uri="{FF2B5EF4-FFF2-40B4-BE49-F238E27FC236}">
                <a16:creationId xmlns:a16="http://schemas.microsoft.com/office/drawing/2014/main" id="{2F20B0CE-7837-49D3-BA48-EE6873B6F4E8}"/>
              </a:ext>
            </a:extLst>
          </p:cNvPr>
          <p:cNvSpPr/>
          <p:nvPr/>
        </p:nvSpPr>
        <p:spPr bwMode="gray">
          <a:xfrm>
            <a:off x="8724903" y="2677443"/>
            <a:ext cx="1771648" cy="269421"/>
          </a:xfrm>
          <a:prstGeom prst="roundRect">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a:solidFill>
                  <a:schemeClr val="bg1"/>
                </a:solidFill>
                <a:latin typeface="Avenir Next LT Pro" panose="020B0504020202020204" pitchFamily="34" charset="0"/>
              </a:rPr>
              <a:t>Transaction Code</a:t>
            </a:r>
          </a:p>
        </p:txBody>
      </p:sp>
      <p:cxnSp>
        <p:nvCxnSpPr>
          <p:cNvPr id="10" name="Straight Arrow Connector 9">
            <a:extLst>
              <a:ext uri="{FF2B5EF4-FFF2-40B4-BE49-F238E27FC236}">
                <a16:creationId xmlns:a16="http://schemas.microsoft.com/office/drawing/2014/main" id="{A639F055-345D-4BA7-A8FC-EF8778F74031}"/>
              </a:ext>
            </a:extLst>
          </p:cNvPr>
          <p:cNvCxnSpPr>
            <a:cxnSpLocks/>
          </p:cNvCxnSpPr>
          <p:nvPr/>
        </p:nvCxnSpPr>
        <p:spPr>
          <a:xfrm>
            <a:off x="6610351" y="1123950"/>
            <a:ext cx="0" cy="15870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C261D11F-56CA-4A12-8329-2BEF7D4A33ED}"/>
              </a:ext>
            </a:extLst>
          </p:cNvPr>
          <p:cNvCxnSpPr>
            <a:cxnSpLocks/>
            <a:stCxn id="2" idx="2"/>
            <a:endCxn id="4" idx="0"/>
          </p:cNvCxnSpPr>
          <p:nvPr/>
        </p:nvCxnSpPr>
        <p:spPr>
          <a:xfrm rot="5400000">
            <a:off x="5196307" y="287714"/>
            <a:ext cx="158708" cy="183118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BD1AD7E-0305-438F-8898-B9015CFD5B9F}"/>
              </a:ext>
            </a:extLst>
          </p:cNvPr>
          <p:cNvCxnSpPr>
            <a:cxnSpLocks/>
            <a:stCxn id="2" idx="2"/>
            <a:endCxn id="7" idx="0"/>
          </p:cNvCxnSpPr>
          <p:nvPr/>
        </p:nvCxnSpPr>
        <p:spPr>
          <a:xfrm rot="16200000" flipH="1">
            <a:off x="8078810" y="-763609"/>
            <a:ext cx="158708" cy="3933826"/>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6563450-5E6C-4F30-85D2-26E6FCE6F9E7}"/>
              </a:ext>
            </a:extLst>
          </p:cNvPr>
          <p:cNvCxnSpPr>
            <a:stCxn id="7" idx="2"/>
            <a:endCxn id="8" idx="0"/>
          </p:cNvCxnSpPr>
          <p:nvPr/>
        </p:nvCxnSpPr>
        <p:spPr>
          <a:xfrm>
            <a:off x="10125077" y="1552079"/>
            <a:ext cx="0" cy="42812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A629F202-30DA-4365-B225-D4262F88DB95}"/>
              </a:ext>
            </a:extLst>
          </p:cNvPr>
          <p:cNvSpPr/>
          <p:nvPr/>
        </p:nvSpPr>
        <p:spPr bwMode="gray">
          <a:xfrm>
            <a:off x="10610853" y="2677443"/>
            <a:ext cx="914397" cy="269421"/>
          </a:xfrm>
          <a:prstGeom prst="roundRect">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a:solidFill>
                  <a:schemeClr val="bg1"/>
                </a:solidFill>
                <a:latin typeface="Avenir Next LT Pro" panose="020B0504020202020204" pitchFamily="34" charset="0"/>
              </a:rPr>
              <a:t>Rule</a:t>
            </a:r>
          </a:p>
        </p:txBody>
      </p:sp>
      <p:cxnSp>
        <p:nvCxnSpPr>
          <p:cNvPr id="29" name="Straight Connector 28">
            <a:extLst>
              <a:ext uri="{FF2B5EF4-FFF2-40B4-BE49-F238E27FC236}">
                <a16:creationId xmlns:a16="http://schemas.microsoft.com/office/drawing/2014/main" id="{F105E1CA-93D3-41E1-A07F-92262270D6DD}"/>
              </a:ext>
            </a:extLst>
          </p:cNvPr>
          <p:cNvCxnSpPr>
            <a:stCxn id="8" idx="2"/>
          </p:cNvCxnSpPr>
          <p:nvPr/>
        </p:nvCxnSpPr>
        <p:spPr>
          <a:xfrm flipH="1">
            <a:off x="8562975" y="2249629"/>
            <a:ext cx="1562102" cy="245293"/>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49EEC68-9F2B-4141-BD94-8A8A1F455BD4}"/>
              </a:ext>
            </a:extLst>
          </p:cNvPr>
          <p:cNvCxnSpPr>
            <a:cxnSpLocks/>
            <a:stCxn id="8" idx="2"/>
          </p:cNvCxnSpPr>
          <p:nvPr/>
        </p:nvCxnSpPr>
        <p:spPr>
          <a:xfrm>
            <a:off x="10125077" y="2249629"/>
            <a:ext cx="1704973" cy="245293"/>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9AE6174E-1E4B-4807-8E83-D140F51C4DEE}"/>
              </a:ext>
            </a:extLst>
          </p:cNvPr>
          <p:cNvSpPr/>
          <p:nvPr/>
        </p:nvSpPr>
        <p:spPr bwMode="gray">
          <a:xfrm>
            <a:off x="8562975" y="3222959"/>
            <a:ext cx="3267075" cy="667063"/>
          </a:xfrm>
          <a:prstGeom prst="roundRect">
            <a:avLst/>
          </a:prstGeom>
          <a:solidFill>
            <a:schemeClr val="accent3"/>
          </a:solid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36" name="Rectangle: Rounded Corners 35">
            <a:extLst>
              <a:ext uri="{FF2B5EF4-FFF2-40B4-BE49-F238E27FC236}">
                <a16:creationId xmlns:a16="http://schemas.microsoft.com/office/drawing/2014/main" id="{B196E0A0-1EC1-4036-B98D-23EF7C1B8130}"/>
              </a:ext>
            </a:extLst>
          </p:cNvPr>
          <p:cNvSpPr/>
          <p:nvPr/>
        </p:nvSpPr>
        <p:spPr bwMode="gray">
          <a:xfrm>
            <a:off x="8724903" y="3405480"/>
            <a:ext cx="1771648" cy="269421"/>
          </a:xfrm>
          <a:prstGeom prst="roundRect">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a:solidFill>
                  <a:schemeClr val="bg1"/>
                </a:solidFill>
                <a:latin typeface="Avenir Next LT Pro" panose="020B0504020202020204" pitchFamily="34" charset="0"/>
              </a:rPr>
              <a:t>Transaction Code</a:t>
            </a:r>
          </a:p>
        </p:txBody>
      </p:sp>
      <p:sp>
        <p:nvSpPr>
          <p:cNvPr id="37" name="Rectangle: Rounded Corners 36">
            <a:extLst>
              <a:ext uri="{FF2B5EF4-FFF2-40B4-BE49-F238E27FC236}">
                <a16:creationId xmlns:a16="http://schemas.microsoft.com/office/drawing/2014/main" id="{3C647757-2CF8-4D95-9D56-538463F9BC67}"/>
              </a:ext>
            </a:extLst>
          </p:cNvPr>
          <p:cNvSpPr/>
          <p:nvPr/>
        </p:nvSpPr>
        <p:spPr bwMode="gray">
          <a:xfrm>
            <a:off x="10610853" y="3405480"/>
            <a:ext cx="914397" cy="269421"/>
          </a:xfrm>
          <a:prstGeom prst="roundRect">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a:solidFill>
                  <a:schemeClr val="bg1"/>
                </a:solidFill>
                <a:latin typeface="Avenir Next LT Pro" panose="020B0504020202020204" pitchFamily="34" charset="0"/>
              </a:rPr>
              <a:t>Rule</a:t>
            </a:r>
          </a:p>
        </p:txBody>
      </p:sp>
      <p:sp>
        <p:nvSpPr>
          <p:cNvPr id="38" name="Rectangle: Rounded Corners 37">
            <a:extLst>
              <a:ext uri="{FF2B5EF4-FFF2-40B4-BE49-F238E27FC236}">
                <a16:creationId xmlns:a16="http://schemas.microsoft.com/office/drawing/2014/main" id="{1CD236D0-A15C-4CF7-9A3E-811DB2A42DA8}"/>
              </a:ext>
            </a:extLst>
          </p:cNvPr>
          <p:cNvSpPr/>
          <p:nvPr/>
        </p:nvSpPr>
        <p:spPr bwMode="gray">
          <a:xfrm>
            <a:off x="8562975" y="3942702"/>
            <a:ext cx="3267075" cy="667063"/>
          </a:xfrm>
          <a:prstGeom prst="roundRect">
            <a:avLst/>
          </a:prstGeom>
          <a:solidFill>
            <a:schemeClr val="accent3"/>
          </a:solid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39" name="Rectangle: Rounded Corners 38">
            <a:extLst>
              <a:ext uri="{FF2B5EF4-FFF2-40B4-BE49-F238E27FC236}">
                <a16:creationId xmlns:a16="http://schemas.microsoft.com/office/drawing/2014/main" id="{79AF50B1-799F-44B6-8281-9EF98F63F6BF}"/>
              </a:ext>
            </a:extLst>
          </p:cNvPr>
          <p:cNvSpPr/>
          <p:nvPr/>
        </p:nvSpPr>
        <p:spPr bwMode="gray">
          <a:xfrm>
            <a:off x="8724903" y="4125223"/>
            <a:ext cx="1771648" cy="269421"/>
          </a:xfrm>
          <a:prstGeom prst="roundRect">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a:solidFill>
                  <a:schemeClr val="bg1"/>
                </a:solidFill>
                <a:latin typeface="Avenir Next LT Pro" panose="020B0504020202020204" pitchFamily="34" charset="0"/>
              </a:rPr>
              <a:t>Transaction Code</a:t>
            </a:r>
          </a:p>
        </p:txBody>
      </p:sp>
      <p:sp>
        <p:nvSpPr>
          <p:cNvPr id="40" name="Rectangle: Rounded Corners 39">
            <a:extLst>
              <a:ext uri="{FF2B5EF4-FFF2-40B4-BE49-F238E27FC236}">
                <a16:creationId xmlns:a16="http://schemas.microsoft.com/office/drawing/2014/main" id="{822FF1E7-6E4A-45E5-B83E-DD83C4B7F4A2}"/>
              </a:ext>
            </a:extLst>
          </p:cNvPr>
          <p:cNvSpPr/>
          <p:nvPr/>
        </p:nvSpPr>
        <p:spPr bwMode="gray">
          <a:xfrm>
            <a:off x="10610853" y="4125223"/>
            <a:ext cx="914397" cy="269421"/>
          </a:xfrm>
          <a:prstGeom prst="roundRect">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a:solidFill>
                  <a:schemeClr val="bg1"/>
                </a:solidFill>
                <a:latin typeface="Avenir Next LT Pro" panose="020B0504020202020204" pitchFamily="34" charset="0"/>
              </a:rPr>
              <a:t>Rule</a:t>
            </a:r>
          </a:p>
        </p:txBody>
      </p:sp>
      <p:grpSp>
        <p:nvGrpSpPr>
          <p:cNvPr id="46" name="Group 45">
            <a:extLst>
              <a:ext uri="{FF2B5EF4-FFF2-40B4-BE49-F238E27FC236}">
                <a16:creationId xmlns:a16="http://schemas.microsoft.com/office/drawing/2014/main" id="{823A5727-CF13-4DDF-8BF0-1018635FDE7D}"/>
              </a:ext>
            </a:extLst>
          </p:cNvPr>
          <p:cNvGrpSpPr/>
          <p:nvPr/>
        </p:nvGrpSpPr>
        <p:grpSpPr>
          <a:xfrm>
            <a:off x="5072062" y="2494922"/>
            <a:ext cx="3267075" cy="667063"/>
            <a:chOff x="4681537" y="2494922"/>
            <a:chExt cx="3267075" cy="667063"/>
          </a:xfrm>
        </p:grpSpPr>
        <p:sp>
          <p:nvSpPr>
            <p:cNvPr id="41" name="Rectangle: Rounded Corners 40">
              <a:extLst>
                <a:ext uri="{FF2B5EF4-FFF2-40B4-BE49-F238E27FC236}">
                  <a16:creationId xmlns:a16="http://schemas.microsoft.com/office/drawing/2014/main" id="{0B771899-98E6-4C73-8DA1-FD7CA5569FF2}"/>
                </a:ext>
              </a:extLst>
            </p:cNvPr>
            <p:cNvSpPr/>
            <p:nvPr/>
          </p:nvSpPr>
          <p:spPr bwMode="gray">
            <a:xfrm>
              <a:off x="4681537" y="2494922"/>
              <a:ext cx="3267075" cy="667063"/>
            </a:xfrm>
            <a:prstGeom prst="roundRect">
              <a:avLst/>
            </a:prstGeom>
            <a:solidFill>
              <a:schemeClr val="accent3"/>
            </a:solid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42" name="Rectangle: Rounded Corners 41">
              <a:extLst>
                <a:ext uri="{FF2B5EF4-FFF2-40B4-BE49-F238E27FC236}">
                  <a16:creationId xmlns:a16="http://schemas.microsoft.com/office/drawing/2014/main" id="{7B616303-B537-4DD4-941D-BD8D6328753C}"/>
                </a:ext>
              </a:extLst>
            </p:cNvPr>
            <p:cNvSpPr/>
            <p:nvPr/>
          </p:nvSpPr>
          <p:spPr bwMode="gray">
            <a:xfrm>
              <a:off x="4843465" y="2677443"/>
              <a:ext cx="757235" cy="361032"/>
            </a:xfrm>
            <a:prstGeom prst="roundRect">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a:solidFill>
                    <a:schemeClr val="bg1"/>
                  </a:solidFill>
                  <a:latin typeface="Avenir Next LT Pro" panose="020B0504020202020204" pitchFamily="34" charset="0"/>
                </a:rPr>
                <a:t>Priority</a:t>
              </a:r>
            </a:p>
          </p:txBody>
        </p:sp>
        <p:sp>
          <p:nvSpPr>
            <p:cNvPr id="43" name="Rectangle: Rounded Corners 42">
              <a:extLst>
                <a:ext uri="{FF2B5EF4-FFF2-40B4-BE49-F238E27FC236}">
                  <a16:creationId xmlns:a16="http://schemas.microsoft.com/office/drawing/2014/main" id="{8F32F309-B9CA-470A-B1A3-E24598127A10}"/>
                </a:ext>
              </a:extLst>
            </p:cNvPr>
            <p:cNvSpPr/>
            <p:nvPr/>
          </p:nvSpPr>
          <p:spPr bwMode="gray">
            <a:xfrm>
              <a:off x="6729415" y="2677443"/>
              <a:ext cx="914397" cy="361032"/>
            </a:xfrm>
            <a:prstGeom prst="roundRect">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a:solidFill>
                    <a:schemeClr val="bg1"/>
                  </a:solidFill>
                  <a:latin typeface="Avenir Next LT Pro" panose="020B0504020202020204" pitchFamily="34" charset="0"/>
                </a:rPr>
                <a:t>Matching Criteria</a:t>
              </a:r>
            </a:p>
          </p:txBody>
        </p:sp>
        <p:sp>
          <p:nvSpPr>
            <p:cNvPr id="44" name="Rectangle: Rounded Corners 43">
              <a:extLst>
                <a:ext uri="{FF2B5EF4-FFF2-40B4-BE49-F238E27FC236}">
                  <a16:creationId xmlns:a16="http://schemas.microsoft.com/office/drawing/2014/main" id="{E783384E-DC62-46F7-86DE-801EE205C14A}"/>
                </a:ext>
              </a:extLst>
            </p:cNvPr>
            <p:cNvSpPr/>
            <p:nvPr/>
          </p:nvSpPr>
          <p:spPr bwMode="gray">
            <a:xfrm>
              <a:off x="5660236" y="2677443"/>
              <a:ext cx="931066" cy="361032"/>
            </a:xfrm>
            <a:prstGeom prst="roundRect">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a:solidFill>
                    <a:schemeClr val="bg1"/>
                  </a:solidFill>
                  <a:latin typeface="Avenir Next LT Pro" panose="020B0504020202020204" pitchFamily="34" charset="0"/>
                </a:rPr>
                <a:t>Matching Type</a:t>
              </a:r>
            </a:p>
          </p:txBody>
        </p:sp>
      </p:grpSp>
      <p:grpSp>
        <p:nvGrpSpPr>
          <p:cNvPr id="47" name="Group 46">
            <a:extLst>
              <a:ext uri="{FF2B5EF4-FFF2-40B4-BE49-F238E27FC236}">
                <a16:creationId xmlns:a16="http://schemas.microsoft.com/office/drawing/2014/main" id="{3BD4C0B1-DE75-4BF1-AA4C-BDF758978FD0}"/>
              </a:ext>
            </a:extLst>
          </p:cNvPr>
          <p:cNvGrpSpPr/>
          <p:nvPr/>
        </p:nvGrpSpPr>
        <p:grpSpPr>
          <a:xfrm>
            <a:off x="5081589" y="3206658"/>
            <a:ext cx="3267075" cy="667063"/>
            <a:chOff x="4681537" y="2494922"/>
            <a:chExt cx="3267075" cy="667063"/>
          </a:xfrm>
        </p:grpSpPr>
        <p:sp>
          <p:nvSpPr>
            <p:cNvPr id="48" name="Rectangle: Rounded Corners 47">
              <a:extLst>
                <a:ext uri="{FF2B5EF4-FFF2-40B4-BE49-F238E27FC236}">
                  <a16:creationId xmlns:a16="http://schemas.microsoft.com/office/drawing/2014/main" id="{FAAF2DC0-02F7-419E-B6D5-2B2573AB9F03}"/>
                </a:ext>
              </a:extLst>
            </p:cNvPr>
            <p:cNvSpPr/>
            <p:nvPr/>
          </p:nvSpPr>
          <p:spPr bwMode="gray">
            <a:xfrm>
              <a:off x="4681537" y="2494922"/>
              <a:ext cx="3267075" cy="667063"/>
            </a:xfrm>
            <a:prstGeom prst="roundRect">
              <a:avLst/>
            </a:prstGeom>
            <a:solidFill>
              <a:schemeClr val="accent3"/>
            </a:solid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49" name="Rectangle: Rounded Corners 48">
              <a:extLst>
                <a:ext uri="{FF2B5EF4-FFF2-40B4-BE49-F238E27FC236}">
                  <a16:creationId xmlns:a16="http://schemas.microsoft.com/office/drawing/2014/main" id="{29495E27-654E-4391-A5E4-BDA58A400495}"/>
                </a:ext>
              </a:extLst>
            </p:cNvPr>
            <p:cNvSpPr/>
            <p:nvPr/>
          </p:nvSpPr>
          <p:spPr bwMode="gray">
            <a:xfrm>
              <a:off x="4843465" y="2677443"/>
              <a:ext cx="757235" cy="361032"/>
            </a:xfrm>
            <a:prstGeom prst="roundRect">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a:solidFill>
                    <a:schemeClr val="bg1"/>
                  </a:solidFill>
                  <a:latin typeface="Avenir Next LT Pro" panose="020B0504020202020204" pitchFamily="34" charset="0"/>
                </a:rPr>
                <a:t>Priority</a:t>
              </a:r>
            </a:p>
          </p:txBody>
        </p:sp>
        <p:sp>
          <p:nvSpPr>
            <p:cNvPr id="50" name="Rectangle: Rounded Corners 49">
              <a:extLst>
                <a:ext uri="{FF2B5EF4-FFF2-40B4-BE49-F238E27FC236}">
                  <a16:creationId xmlns:a16="http://schemas.microsoft.com/office/drawing/2014/main" id="{314C2D1F-0874-43C3-AE68-BCB1089B900E}"/>
                </a:ext>
              </a:extLst>
            </p:cNvPr>
            <p:cNvSpPr/>
            <p:nvPr/>
          </p:nvSpPr>
          <p:spPr bwMode="gray">
            <a:xfrm>
              <a:off x="6729415" y="2677443"/>
              <a:ext cx="914397" cy="361032"/>
            </a:xfrm>
            <a:prstGeom prst="roundRect">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a:solidFill>
                    <a:schemeClr val="bg1"/>
                  </a:solidFill>
                  <a:latin typeface="Avenir Next LT Pro" panose="020B0504020202020204" pitchFamily="34" charset="0"/>
                </a:rPr>
                <a:t>Matching Criteria</a:t>
              </a:r>
            </a:p>
          </p:txBody>
        </p:sp>
        <p:sp>
          <p:nvSpPr>
            <p:cNvPr id="51" name="Rectangle: Rounded Corners 50">
              <a:extLst>
                <a:ext uri="{FF2B5EF4-FFF2-40B4-BE49-F238E27FC236}">
                  <a16:creationId xmlns:a16="http://schemas.microsoft.com/office/drawing/2014/main" id="{A9A2AE97-CA7E-48D2-A96E-4D7F6CCD0A99}"/>
                </a:ext>
              </a:extLst>
            </p:cNvPr>
            <p:cNvSpPr/>
            <p:nvPr/>
          </p:nvSpPr>
          <p:spPr bwMode="gray">
            <a:xfrm>
              <a:off x="5660236" y="2677443"/>
              <a:ext cx="931066" cy="361032"/>
            </a:xfrm>
            <a:prstGeom prst="roundRect">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a:solidFill>
                    <a:schemeClr val="bg1"/>
                  </a:solidFill>
                  <a:latin typeface="Avenir Next LT Pro" panose="020B0504020202020204" pitchFamily="34" charset="0"/>
                </a:rPr>
                <a:t>Matching Type</a:t>
              </a:r>
            </a:p>
          </p:txBody>
        </p:sp>
      </p:grpSp>
      <p:grpSp>
        <p:nvGrpSpPr>
          <p:cNvPr id="52" name="Group 51">
            <a:extLst>
              <a:ext uri="{FF2B5EF4-FFF2-40B4-BE49-F238E27FC236}">
                <a16:creationId xmlns:a16="http://schemas.microsoft.com/office/drawing/2014/main" id="{1084852A-3E2D-49C8-BB01-CCE4C87935BE}"/>
              </a:ext>
            </a:extLst>
          </p:cNvPr>
          <p:cNvGrpSpPr/>
          <p:nvPr/>
        </p:nvGrpSpPr>
        <p:grpSpPr>
          <a:xfrm>
            <a:off x="5081589" y="3967250"/>
            <a:ext cx="3267075" cy="667063"/>
            <a:chOff x="4681537" y="2494922"/>
            <a:chExt cx="3267075" cy="667063"/>
          </a:xfrm>
        </p:grpSpPr>
        <p:sp>
          <p:nvSpPr>
            <p:cNvPr id="53" name="Rectangle: Rounded Corners 52">
              <a:extLst>
                <a:ext uri="{FF2B5EF4-FFF2-40B4-BE49-F238E27FC236}">
                  <a16:creationId xmlns:a16="http://schemas.microsoft.com/office/drawing/2014/main" id="{0E7AECC3-6D09-4205-BCA4-71F0410E01BC}"/>
                </a:ext>
              </a:extLst>
            </p:cNvPr>
            <p:cNvSpPr/>
            <p:nvPr/>
          </p:nvSpPr>
          <p:spPr bwMode="gray">
            <a:xfrm>
              <a:off x="4681537" y="2494922"/>
              <a:ext cx="3267075" cy="667063"/>
            </a:xfrm>
            <a:prstGeom prst="roundRect">
              <a:avLst/>
            </a:prstGeom>
            <a:solidFill>
              <a:schemeClr val="accent3"/>
            </a:solid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54" name="Rectangle: Rounded Corners 53">
              <a:extLst>
                <a:ext uri="{FF2B5EF4-FFF2-40B4-BE49-F238E27FC236}">
                  <a16:creationId xmlns:a16="http://schemas.microsoft.com/office/drawing/2014/main" id="{786EC422-AF17-4790-9370-34A864D95C33}"/>
                </a:ext>
              </a:extLst>
            </p:cNvPr>
            <p:cNvSpPr/>
            <p:nvPr/>
          </p:nvSpPr>
          <p:spPr bwMode="gray">
            <a:xfrm>
              <a:off x="4843465" y="2677443"/>
              <a:ext cx="757235" cy="361032"/>
            </a:xfrm>
            <a:prstGeom prst="roundRect">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a:solidFill>
                    <a:schemeClr val="bg1"/>
                  </a:solidFill>
                  <a:latin typeface="Avenir Next LT Pro" panose="020B0504020202020204" pitchFamily="34" charset="0"/>
                </a:rPr>
                <a:t>Priority</a:t>
              </a:r>
            </a:p>
          </p:txBody>
        </p:sp>
        <p:sp>
          <p:nvSpPr>
            <p:cNvPr id="55" name="Rectangle: Rounded Corners 54">
              <a:extLst>
                <a:ext uri="{FF2B5EF4-FFF2-40B4-BE49-F238E27FC236}">
                  <a16:creationId xmlns:a16="http://schemas.microsoft.com/office/drawing/2014/main" id="{656AE4EC-02C5-4681-8097-713D53A83C50}"/>
                </a:ext>
              </a:extLst>
            </p:cNvPr>
            <p:cNvSpPr/>
            <p:nvPr/>
          </p:nvSpPr>
          <p:spPr bwMode="gray">
            <a:xfrm>
              <a:off x="6729415" y="2677443"/>
              <a:ext cx="914397" cy="361032"/>
            </a:xfrm>
            <a:prstGeom prst="roundRect">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a:solidFill>
                    <a:schemeClr val="bg1"/>
                  </a:solidFill>
                  <a:latin typeface="Avenir Next LT Pro" panose="020B0504020202020204" pitchFamily="34" charset="0"/>
                </a:rPr>
                <a:t>Matching Criteria</a:t>
              </a:r>
            </a:p>
          </p:txBody>
        </p:sp>
        <p:sp>
          <p:nvSpPr>
            <p:cNvPr id="56" name="Rectangle: Rounded Corners 55">
              <a:extLst>
                <a:ext uri="{FF2B5EF4-FFF2-40B4-BE49-F238E27FC236}">
                  <a16:creationId xmlns:a16="http://schemas.microsoft.com/office/drawing/2014/main" id="{00E5C468-9665-4FC7-89CC-03BD37165A3D}"/>
                </a:ext>
              </a:extLst>
            </p:cNvPr>
            <p:cNvSpPr/>
            <p:nvPr/>
          </p:nvSpPr>
          <p:spPr bwMode="gray">
            <a:xfrm>
              <a:off x="5660236" y="2677443"/>
              <a:ext cx="931066" cy="361032"/>
            </a:xfrm>
            <a:prstGeom prst="roundRect">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a:solidFill>
                    <a:schemeClr val="bg1"/>
                  </a:solidFill>
                  <a:latin typeface="Avenir Next LT Pro" panose="020B0504020202020204" pitchFamily="34" charset="0"/>
                </a:rPr>
                <a:t>Matching Type</a:t>
              </a:r>
            </a:p>
          </p:txBody>
        </p:sp>
      </p:grpSp>
      <p:sp>
        <p:nvSpPr>
          <p:cNvPr id="60" name="Rectangle: Rounded Corners 59">
            <a:extLst>
              <a:ext uri="{FF2B5EF4-FFF2-40B4-BE49-F238E27FC236}">
                <a16:creationId xmlns:a16="http://schemas.microsoft.com/office/drawing/2014/main" id="{5F6FCDEB-989E-47D4-8402-3141F07FDC4E}"/>
              </a:ext>
            </a:extLst>
          </p:cNvPr>
          <p:cNvSpPr/>
          <p:nvPr/>
        </p:nvSpPr>
        <p:spPr bwMode="gray">
          <a:xfrm>
            <a:off x="5738818" y="1921380"/>
            <a:ext cx="1771648" cy="269421"/>
          </a:xfrm>
          <a:prstGeom prst="round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a:solidFill>
                  <a:schemeClr val="bg1"/>
                </a:solidFill>
                <a:latin typeface="Avenir Next LT Pro" panose="020B0504020202020204" pitchFamily="34" charset="0"/>
              </a:rPr>
              <a:t>Matching Rules</a:t>
            </a:r>
          </a:p>
        </p:txBody>
      </p:sp>
      <p:cxnSp>
        <p:nvCxnSpPr>
          <p:cNvPr id="61" name="Straight Arrow Connector 60">
            <a:extLst>
              <a:ext uri="{FF2B5EF4-FFF2-40B4-BE49-F238E27FC236}">
                <a16:creationId xmlns:a16="http://schemas.microsoft.com/office/drawing/2014/main" id="{976BB591-2035-4B23-B9C8-5DB9D2C8E1E7}"/>
              </a:ext>
            </a:extLst>
          </p:cNvPr>
          <p:cNvCxnSpPr>
            <a:endCxn id="60" idx="0"/>
          </p:cNvCxnSpPr>
          <p:nvPr/>
        </p:nvCxnSpPr>
        <p:spPr>
          <a:xfrm>
            <a:off x="6624642" y="1493251"/>
            <a:ext cx="0" cy="42812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230B4DB-BAE0-407B-8F85-0DA8073DF044}"/>
              </a:ext>
            </a:extLst>
          </p:cNvPr>
          <p:cNvCxnSpPr>
            <a:cxnSpLocks/>
            <a:stCxn id="60" idx="2"/>
          </p:cNvCxnSpPr>
          <p:nvPr/>
        </p:nvCxnSpPr>
        <p:spPr>
          <a:xfrm flipH="1">
            <a:off x="5072062" y="2190801"/>
            <a:ext cx="1552580" cy="279986"/>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29F38E3-C287-4B1E-9DED-8F8D6F9CD77B}"/>
              </a:ext>
            </a:extLst>
          </p:cNvPr>
          <p:cNvCxnSpPr>
            <a:cxnSpLocks/>
            <a:stCxn id="60" idx="2"/>
          </p:cNvCxnSpPr>
          <p:nvPr/>
        </p:nvCxnSpPr>
        <p:spPr>
          <a:xfrm>
            <a:off x="6624642" y="2190801"/>
            <a:ext cx="1714495" cy="279986"/>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1228915C-F8BA-4612-A448-0B1C44A606B1}"/>
              </a:ext>
            </a:extLst>
          </p:cNvPr>
          <p:cNvSpPr/>
          <p:nvPr/>
        </p:nvSpPr>
        <p:spPr bwMode="gray">
          <a:xfrm>
            <a:off x="602607" y="5305921"/>
            <a:ext cx="10777236" cy="1033805"/>
          </a:xfrm>
          <a:prstGeom prst="roundRect">
            <a:avLst/>
          </a:prstGeom>
          <a:solidFill>
            <a:schemeClr val="accent1"/>
          </a:solidFill>
          <a:ln w="19050" algn="ctr">
            <a:noFill/>
            <a:miter lim="800000"/>
            <a:headEnd/>
            <a:tailEnd/>
          </a:ln>
        </p:spPr>
        <p:txBody>
          <a:bodyPr wrap="square" lIns="88900" tIns="88900" rIns="88900" bIns="88900" rtlCol="0" anchor="ctr"/>
          <a:lstStyle/>
          <a:p>
            <a:pPr marL="628650" lvl="1" indent="-171450">
              <a:lnSpc>
                <a:spcPct val="106000"/>
              </a:lnSpc>
              <a:buFont typeface="Arial" panose="020B0604020202020204" pitchFamily="34" charset="0"/>
              <a:buChar char="•"/>
              <a:defRPr/>
            </a:pPr>
            <a:r>
              <a:rPr lang="en-US" sz="1200">
                <a:solidFill>
                  <a:srgbClr val="000000"/>
                </a:solidFill>
                <a:latin typeface="Avenir Next LT Pro" panose="020B0504020202020204" pitchFamily="34" charset="0"/>
                <a:ea typeface="ＭＳ Ｐゴシック" pitchFamily="34" charset="-128"/>
                <a:cs typeface="Calibri" panose="020F0502020204030204" pitchFamily="34" charset="0"/>
              </a:rPr>
              <a:t>One to One type of matching rules are typically kept as higher priority than many to one or one to many rules. </a:t>
            </a:r>
          </a:p>
          <a:p>
            <a:pPr marL="628650" lvl="1" indent="-171450">
              <a:lnSpc>
                <a:spcPct val="106000"/>
              </a:lnSpc>
              <a:buFont typeface="Arial" panose="020B0604020202020204" pitchFamily="34" charset="0"/>
              <a:buChar char="•"/>
              <a:defRPr/>
            </a:pPr>
            <a:r>
              <a:rPr lang="en-US" sz="1200">
                <a:solidFill>
                  <a:srgbClr val="000000"/>
                </a:solidFill>
                <a:latin typeface="Avenir Next LT Pro" panose="020B0504020202020204" pitchFamily="34" charset="0"/>
                <a:ea typeface="ＭＳ Ｐゴシック" pitchFamily="34" charset="-128"/>
                <a:cs typeface="Calibri" panose="020F0502020204030204" pitchFamily="34" charset="0"/>
              </a:rPr>
              <a:t>Sample Typical rules: One to One for AP Payment based on Reconciliation Reference (E.g. Invoice#) and Amount; One to One for AR Receipt based on Amount for manual receipts; One to Many grouped by Receipt batch number matched on date &amp; amount</a:t>
            </a:r>
          </a:p>
          <a:p>
            <a:pPr marL="628650" lvl="1" indent="-171450">
              <a:lnSpc>
                <a:spcPct val="106000"/>
              </a:lnSpc>
              <a:buFont typeface="Arial" panose="020B0604020202020204" pitchFamily="34" charset="0"/>
              <a:buChar char="•"/>
              <a:defRPr/>
            </a:pPr>
            <a:r>
              <a:rPr lang="en-US" sz="1200">
                <a:solidFill>
                  <a:srgbClr val="000000"/>
                </a:solidFill>
                <a:latin typeface="Avenir Next LT Pro" panose="020B0504020202020204" pitchFamily="34" charset="0"/>
                <a:ea typeface="ＭＳ Ｐゴシック" pitchFamily="34" charset="-128"/>
                <a:cs typeface="Calibri" panose="020F0502020204030204" pitchFamily="34" charset="0"/>
              </a:rPr>
              <a:t>Will need to work with PTP and OTC Payments and Receipts processes to see if any specific reference based rules can be built</a:t>
            </a:r>
          </a:p>
        </p:txBody>
      </p:sp>
      <p:pic>
        <p:nvPicPr>
          <p:cNvPr id="70" name="Picture 2" descr="C:\Users\VelezJoe\AppData\Local\Microsoft\Windows\Temporary Internet Files\Content.IE5\Y8P70473\MC900383836[2].wmf">
            <a:extLst>
              <a:ext uri="{FF2B5EF4-FFF2-40B4-BE49-F238E27FC236}">
                <a16:creationId xmlns:a16="http://schemas.microsoft.com/office/drawing/2014/main" id="{7B1B64FD-6FB4-4BA0-9D6D-FF0CA5BAD8B2}"/>
              </a:ext>
            </a:extLst>
          </p:cNvPr>
          <p:cNvPicPr>
            <a:picLocks noChangeAspect="1" noChangeArrowheads="1"/>
          </p:cNvPicPr>
          <p:nvPr/>
        </p:nvPicPr>
        <p:blipFill>
          <a:blip r:embed="rId3" cstate="print"/>
          <a:srcRect/>
          <a:stretch>
            <a:fillRect/>
          </a:stretch>
        </p:blipFill>
        <p:spPr bwMode="auto">
          <a:xfrm>
            <a:off x="635182" y="5627260"/>
            <a:ext cx="537349" cy="332874"/>
          </a:xfrm>
          <a:prstGeom prst="rect">
            <a:avLst/>
          </a:prstGeom>
          <a:solidFill>
            <a:schemeClr val="accent1"/>
          </a:solidFill>
        </p:spPr>
      </p:pic>
      <p:sp>
        <p:nvSpPr>
          <p:cNvPr id="45" name="Rectangle: Rounded Corners 44">
            <a:extLst>
              <a:ext uri="{FF2B5EF4-FFF2-40B4-BE49-F238E27FC236}">
                <a16:creationId xmlns:a16="http://schemas.microsoft.com/office/drawing/2014/main" id="{AC2D8CF9-5946-4D53-BAD1-41D0D1AD195D}"/>
              </a:ext>
            </a:extLst>
          </p:cNvPr>
          <p:cNvSpPr/>
          <p:nvPr/>
        </p:nvSpPr>
        <p:spPr bwMode="gray">
          <a:xfrm>
            <a:off x="538164" y="1282658"/>
            <a:ext cx="2828925" cy="269421"/>
          </a:xfrm>
          <a:prstGeom prst="round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a:solidFill>
                  <a:schemeClr val="bg1"/>
                </a:solidFill>
                <a:latin typeface="Avenir Next LT Pro" panose="020B0504020202020204" pitchFamily="34" charset="0"/>
              </a:rPr>
              <a:t>Transaction Creation Rules</a:t>
            </a:r>
          </a:p>
        </p:txBody>
      </p:sp>
      <p:grpSp>
        <p:nvGrpSpPr>
          <p:cNvPr id="58" name="Group 57">
            <a:extLst>
              <a:ext uri="{FF2B5EF4-FFF2-40B4-BE49-F238E27FC236}">
                <a16:creationId xmlns:a16="http://schemas.microsoft.com/office/drawing/2014/main" id="{846A665B-F202-4BC2-8060-20B1C9D8F2EF}"/>
              </a:ext>
            </a:extLst>
          </p:cNvPr>
          <p:cNvGrpSpPr/>
          <p:nvPr/>
        </p:nvGrpSpPr>
        <p:grpSpPr>
          <a:xfrm>
            <a:off x="204789" y="1844681"/>
            <a:ext cx="4468810" cy="667063"/>
            <a:chOff x="4681537" y="2494922"/>
            <a:chExt cx="4468810" cy="667063"/>
          </a:xfrm>
        </p:grpSpPr>
        <p:sp>
          <p:nvSpPr>
            <p:cNvPr id="59" name="Rectangle: Rounded Corners 58">
              <a:extLst>
                <a:ext uri="{FF2B5EF4-FFF2-40B4-BE49-F238E27FC236}">
                  <a16:creationId xmlns:a16="http://schemas.microsoft.com/office/drawing/2014/main" id="{5EE43976-98A8-4CC7-8FE5-3EACAF137CCD}"/>
                </a:ext>
              </a:extLst>
            </p:cNvPr>
            <p:cNvSpPr/>
            <p:nvPr/>
          </p:nvSpPr>
          <p:spPr bwMode="gray">
            <a:xfrm>
              <a:off x="4681537" y="2494922"/>
              <a:ext cx="4468810" cy="667063"/>
            </a:xfrm>
            <a:prstGeom prst="roundRect">
              <a:avLst/>
            </a:prstGeom>
            <a:solidFill>
              <a:schemeClr val="accent3"/>
            </a:solid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64" name="Rectangle: Rounded Corners 63">
              <a:extLst>
                <a:ext uri="{FF2B5EF4-FFF2-40B4-BE49-F238E27FC236}">
                  <a16:creationId xmlns:a16="http://schemas.microsoft.com/office/drawing/2014/main" id="{29645E83-5CAC-45C8-976B-64D400969861}"/>
                </a:ext>
              </a:extLst>
            </p:cNvPr>
            <p:cNvSpPr/>
            <p:nvPr/>
          </p:nvSpPr>
          <p:spPr bwMode="gray">
            <a:xfrm>
              <a:off x="4843465" y="2677443"/>
              <a:ext cx="757235" cy="361032"/>
            </a:xfrm>
            <a:prstGeom prst="roundRect">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a:solidFill>
                    <a:schemeClr val="bg1"/>
                  </a:solidFill>
                  <a:latin typeface="Avenir Next LT Pro" panose="020B0504020202020204" pitchFamily="34" charset="0"/>
                </a:rPr>
                <a:t>Priority</a:t>
              </a:r>
            </a:p>
          </p:txBody>
        </p:sp>
        <p:sp>
          <p:nvSpPr>
            <p:cNvPr id="65" name="Rectangle: Rounded Corners 64">
              <a:extLst>
                <a:ext uri="{FF2B5EF4-FFF2-40B4-BE49-F238E27FC236}">
                  <a16:creationId xmlns:a16="http://schemas.microsoft.com/office/drawing/2014/main" id="{2FBDD0A1-B6A3-4EF5-9FF8-C595B63303BF}"/>
                </a:ext>
              </a:extLst>
            </p:cNvPr>
            <p:cNvSpPr/>
            <p:nvPr/>
          </p:nvSpPr>
          <p:spPr bwMode="gray">
            <a:xfrm>
              <a:off x="6729415" y="2677443"/>
              <a:ext cx="914397" cy="361032"/>
            </a:xfrm>
            <a:prstGeom prst="roundRect">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err="1">
                  <a:solidFill>
                    <a:schemeClr val="bg1"/>
                  </a:solidFill>
                  <a:latin typeface="Avenir Next LT Pro" panose="020B0504020202020204" pitchFamily="34" charset="0"/>
                </a:rPr>
                <a:t>Trnx</a:t>
              </a:r>
              <a:r>
                <a:rPr lang="en-US" sz="1200" b="1" dirty="0">
                  <a:solidFill>
                    <a:schemeClr val="bg1"/>
                  </a:solidFill>
                  <a:latin typeface="Avenir Next LT Pro" panose="020B0504020202020204" pitchFamily="34" charset="0"/>
                </a:rPr>
                <a:t> Code</a:t>
              </a:r>
            </a:p>
          </p:txBody>
        </p:sp>
        <p:sp>
          <p:nvSpPr>
            <p:cNvPr id="66" name="Rectangle: Rounded Corners 65">
              <a:extLst>
                <a:ext uri="{FF2B5EF4-FFF2-40B4-BE49-F238E27FC236}">
                  <a16:creationId xmlns:a16="http://schemas.microsoft.com/office/drawing/2014/main" id="{4A3FC132-1C95-4E40-B43B-EE0793BB92D7}"/>
                </a:ext>
              </a:extLst>
            </p:cNvPr>
            <p:cNvSpPr/>
            <p:nvPr/>
          </p:nvSpPr>
          <p:spPr bwMode="gray">
            <a:xfrm>
              <a:off x="5660236" y="2677443"/>
              <a:ext cx="931066" cy="361032"/>
            </a:xfrm>
            <a:prstGeom prst="roundRect">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a:solidFill>
                    <a:schemeClr val="bg1"/>
                  </a:solidFill>
                  <a:latin typeface="Avenir Next LT Pro" panose="020B0504020202020204" pitchFamily="34" charset="0"/>
                </a:rPr>
                <a:t>Rule</a:t>
              </a:r>
            </a:p>
          </p:txBody>
        </p:sp>
      </p:grpSp>
      <p:cxnSp>
        <p:nvCxnSpPr>
          <p:cNvPr id="82" name="Straight Connector 81">
            <a:extLst>
              <a:ext uri="{FF2B5EF4-FFF2-40B4-BE49-F238E27FC236}">
                <a16:creationId xmlns:a16="http://schemas.microsoft.com/office/drawing/2014/main" id="{34E04EB2-DF6D-4845-83AD-D7D34AC43C07}"/>
              </a:ext>
            </a:extLst>
          </p:cNvPr>
          <p:cNvCxnSpPr>
            <a:cxnSpLocks/>
          </p:cNvCxnSpPr>
          <p:nvPr/>
        </p:nvCxnSpPr>
        <p:spPr>
          <a:xfrm flipH="1">
            <a:off x="204789" y="1540560"/>
            <a:ext cx="1552580" cy="279986"/>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E6946DC-D76C-42B4-A800-EBC5CA3226C1}"/>
              </a:ext>
            </a:extLst>
          </p:cNvPr>
          <p:cNvCxnSpPr>
            <a:cxnSpLocks/>
          </p:cNvCxnSpPr>
          <p:nvPr/>
        </p:nvCxnSpPr>
        <p:spPr>
          <a:xfrm>
            <a:off x="1757369" y="1540560"/>
            <a:ext cx="2762245" cy="279986"/>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E782EE7F-5625-480C-BB86-B26DF531FA2C}"/>
              </a:ext>
            </a:extLst>
          </p:cNvPr>
          <p:cNvCxnSpPr>
            <a:cxnSpLocks/>
            <a:stCxn id="2" idx="2"/>
            <a:endCxn id="45" idx="0"/>
          </p:cNvCxnSpPr>
          <p:nvPr/>
        </p:nvCxnSpPr>
        <p:spPr>
          <a:xfrm rot="5400000">
            <a:off x="3992585" y="-916008"/>
            <a:ext cx="158708" cy="4238624"/>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Rounded Corners 86">
            <a:extLst>
              <a:ext uri="{FF2B5EF4-FFF2-40B4-BE49-F238E27FC236}">
                <a16:creationId xmlns:a16="http://schemas.microsoft.com/office/drawing/2014/main" id="{FB2D789B-1AF0-4759-9E05-3FE0A3512101}"/>
              </a:ext>
            </a:extLst>
          </p:cNvPr>
          <p:cNvSpPr/>
          <p:nvPr/>
        </p:nvSpPr>
        <p:spPr bwMode="gray">
          <a:xfrm>
            <a:off x="3413303" y="2007618"/>
            <a:ext cx="914397" cy="361032"/>
          </a:xfrm>
          <a:prstGeom prst="roundRect">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a:solidFill>
                  <a:schemeClr val="bg1"/>
                </a:solidFill>
                <a:latin typeface="Avenir Next LT Pro" panose="020B0504020202020204" pitchFamily="34" charset="0"/>
              </a:rPr>
              <a:t>Search Field</a:t>
            </a:r>
          </a:p>
        </p:txBody>
      </p:sp>
      <p:grpSp>
        <p:nvGrpSpPr>
          <p:cNvPr id="88" name="Group 87">
            <a:extLst>
              <a:ext uri="{FF2B5EF4-FFF2-40B4-BE49-F238E27FC236}">
                <a16:creationId xmlns:a16="http://schemas.microsoft.com/office/drawing/2014/main" id="{B1F50677-87A6-4F94-9B3A-FF8D763C3AFF}"/>
              </a:ext>
            </a:extLst>
          </p:cNvPr>
          <p:cNvGrpSpPr/>
          <p:nvPr/>
        </p:nvGrpSpPr>
        <p:grpSpPr>
          <a:xfrm>
            <a:off x="211303" y="2587130"/>
            <a:ext cx="4468810" cy="667063"/>
            <a:chOff x="4681537" y="2494922"/>
            <a:chExt cx="4468810" cy="667063"/>
          </a:xfrm>
        </p:grpSpPr>
        <p:sp>
          <p:nvSpPr>
            <p:cNvPr id="89" name="Rectangle: Rounded Corners 88">
              <a:extLst>
                <a:ext uri="{FF2B5EF4-FFF2-40B4-BE49-F238E27FC236}">
                  <a16:creationId xmlns:a16="http://schemas.microsoft.com/office/drawing/2014/main" id="{7DA83210-FD62-43BF-89F2-CB9E25635E5D}"/>
                </a:ext>
              </a:extLst>
            </p:cNvPr>
            <p:cNvSpPr/>
            <p:nvPr/>
          </p:nvSpPr>
          <p:spPr bwMode="gray">
            <a:xfrm>
              <a:off x="4681537" y="2494922"/>
              <a:ext cx="4468810" cy="667063"/>
            </a:xfrm>
            <a:prstGeom prst="roundRect">
              <a:avLst/>
            </a:prstGeom>
            <a:solidFill>
              <a:schemeClr val="accent3"/>
            </a:solid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90" name="Rectangle: Rounded Corners 89">
              <a:extLst>
                <a:ext uri="{FF2B5EF4-FFF2-40B4-BE49-F238E27FC236}">
                  <a16:creationId xmlns:a16="http://schemas.microsoft.com/office/drawing/2014/main" id="{394C2B86-D6AD-4AB8-8394-965F679AF818}"/>
                </a:ext>
              </a:extLst>
            </p:cNvPr>
            <p:cNvSpPr/>
            <p:nvPr/>
          </p:nvSpPr>
          <p:spPr bwMode="gray">
            <a:xfrm>
              <a:off x="4843465" y="2677443"/>
              <a:ext cx="757235" cy="361032"/>
            </a:xfrm>
            <a:prstGeom prst="roundRect">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a:solidFill>
                    <a:schemeClr val="bg1"/>
                  </a:solidFill>
                  <a:latin typeface="Avenir Next LT Pro" panose="020B0504020202020204" pitchFamily="34" charset="0"/>
                </a:rPr>
                <a:t>Priority</a:t>
              </a:r>
            </a:p>
          </p:txBody>
        </p:sp>
        <p:sp>
          <p:nvSpPr>
            <p:cNvPr id="91" name="Rectangle: Rounded Corners 90">
              <a:extLst>
                <a:ext uri="{FF2B5EF4-FFF2-40B4-BE49-F238E27FC236}">
                  <a16:creationId xmlns:a16="http://schemas.microsoft.com/office/drawing/2014/main" id="{4D4C30C6-4B41-41F8-819D-E6960D15DF3F}"/>
                </a:ext>
              </a:extLst>
            </p:cNvPr>
            <p:cNvSpPr/>
            <p:nvPr/>
          </p:nvSpPr>
          <p:spPr bwMode="gray">
            <a:xfrm>
              <a:off x="6729415" y="2677443"/>
              <a:ext cx="914397" cy="361032"/>
            </a:xfrm>
            <a:prstGeom prst="roundRect">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err="1">
                  <a:solidFill>
                    <a:schemeClr val="bg1"/>
                  </a:solidFill>
                  <a:latin typeface="Avenir Next LT Pro" panose="020B0504020202020204" pitchFamily="34" charset="0"/>
                </a:rPr>
                <a:t>Trnx</a:t>
              </a:r>
              <a:r>
                <a:rPr lang="en-US" sz="1200" b="1" dirty="0">
                  <a:solidFill>
                    <a:schemeClr val="bg1"/>
                  </a:solidFill>
                  <a:latin typeface="Avenir Next LT Pro" panose="020B0504020202020204" pitchFamily="34" charset="0"/>
                </a:rPr>
                <a:t> Code</a:t>
              </a:r>
            </a:p>
          </p:txBody>
        </p:sp>
        <p:sp>
          <p:nvSpPr>
            <p:cNvPr id="92" name="Rectangle: Rounded Corners 91">
              <a:extLst>
                <a:ext uri="{FF2B5EF4-FFF2-40B4-BE49-F238E27FC236}">
                  <a16:creationId xmlns:a16="http://schemas.microsoft.com/office/drawing/2014/main" id="{2F00CD32-DFB6-4D65-9EA7-274955221182}"/>
                </a:ext>
              </a:extLst>
            </p:cNvPr>
            <p:cNvSpPr/>
            <p:nvPr/>
          </p:nvSpPr>
          <p:spPr bwMode="gray">
            <a:xfrm>
              <a:off x="5660236" y="2677443"/>
              <a:ext cx="931066" cy="361032"/>
            </a:xfrm>
            <a:prstGeom prst="roundRect">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a:solidFill>
                    <a:schemeClr val="bg1"/>
                  </a:solidFill>
                  <a:latin typeface="Avenir Next LT Pro" panose="020B0504020202020204" pitchFamily="34" charset="0"/>
                </a:rPr>
                <a:t>Rule</a:t>
              </a:r>
            </a:p>
          </p:txBody>
        </p:sp>
      </p:grpSp>
      <p:sp>
        <p:nvSpPr>
          <p:cNvPr id="95" name="Rectangle: Rounded Corners 94">
            <a:extLst>
              <a:ext uri="{FF2B5EF4-FFF2-40B4-BE49-F238E27FC236}">
                <a16:creationId xmlns:a16="http://schemas.microsoft.com/office/drawing/2014/main" id="{EBF7A077-7E24-4F5F-B255-44CAAFCA4DC1}"/>
              </a:ext>
            </a:extLst>
          </p:cNvPr>
          <p:cNvSpPr/>
          <p:nvPr/>
        </p:nvSpPr>
        <p:spPr bwMode="gray">
          <a:xfrm>
            <a:off x="3419817" y="2750067"/>
            <a:ext cx="914397" cy="361032"/>
          </a:xfrm>
          <a:prstGeom prst="roundRect">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a:solidFill>
                  <a:schemeClr val="bg1"/>
                </a:solidFill>
                <a:latin typeface="Avenir Next LT Pro" panose="020B0504020202020204" pitchFamily="34" charset="0"/>
              </a:rPr>
              <a:t>Search Field</a:t>
            </a:r>
          </a:p>
        </p:txBody>
      </p:sp>
      <p:grpSp>
        <p:nvGrpSpPr>
          <p:cNvPr id="96" name="Group 95">
            <a:extLst>
              <a:ext uri="{FF2B5EF4-FFF2-40B4-BE49-F238E27FC236}">
                <a16:creationId xmlns:a16="http://schemas.microsoft.com/office/drawing/2014/main" id="{B8F2ACF3-7DAA-43F1-8696-A3AC77008A3B}"/>
              </a:ext>
            </a:extLst>
          </p:cNvPr>
          <p:cNvGrpSpPr/>
          <p:nvPr/>
        </p:nvGrpSpPr>
        <p:grpSpPr>
          <a:xfrm>
            <a:off x="211303" y="3303405"/>
            <a:ext cx="4468810" cy="667063"/>
            <a:chOff x="4681537" y="2494922"/>
            <a:chExt cx="4468810" cy="667063"/>
          </a:xfrm>
        </p:grpSpPr>
        <p:sp>
          <p:nvSpPr>
            <p:cNvPr id="97" name="Rectangle: Rounded Corners 96">
              <a:extLst>
                <a:ext uri="{FF2B5EF4-FFF2-40B4-BE49-F238E27FC236}">
                  <a16:creationId xmlns:a16="http://schemas.microsoft.com/office/drawing/2014/main" id="{464B519A-ACBF-4FBE-99C7-CDCF1CF13DE0}"/>
                </a:ext>
              </a:extLst>
            </p:cNvPr>
            <p:cNvSpPr/>
            <p:nvPr/>
          </p:nvSpPr>
          <p:spPr bwMode="gray">
            <a:xfrm>
              <a:off x="4681537" y="2494922"/>
              <a:ext cx="4468810" cy="667063"/>
            </a:xfrm>
            <a:prstGeom prst="roundRect">
              <a:avLst/>
            </a:prstGeom>
            <a:solidFill>
              <a:schemeClr val="accent3"/>
            </a:solid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98" name="Rectangle: Rounded Corners 97">
              <a:extLst>
                <a:ext uri="{FF2B5EF4-FFF2-40B4-BE49-F238E27FC236}">
                  <a16:creationId xmlns:a16="http://schemas.microsoft.com/office/drawing/2014/main" id="{2E264229-DD86-44F4-8ECA-C46520FE2832}"/>
                </a:ext>
              </a:extLst>
            </p:cNvPr>
            <p:cNvSpPr/>
            <p:nvPr/>
          </p:nvSpPr>
          <p:spPr bwMode="gray">
            <a:xfrm>
              <a:off x="4843465" y="2677443"/>
              <a:ext cx="757235" cy="361032"/>
            </a:xfrm>
            <a:prstGeom prst="roundRect">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a:solidFill>
                    <a:schemeClr val="bg1"/>
                  </a:solidFill>
                  <a:latin typeface="Avenir Next LT Pro" panose="020B0504020202020204" pitchFamily="34" charset="0"/>
                </a:rPr>
                <a:t>Priority</a:t>
              </a:r>
            </a:p>
          </p:txBody>
        </p:sp>
        <p:sp>
          <p:nvSpPr>
            <p:cNvPr id="99" name="Rectangle: Rounded Corners 98">
              <a:extLst>
                <a:ext uri="{FF2B5EF4-FFF2-40B4-BE49-F238E27FC236}">
                  <a16:creationId xmlns:a16="http://schemas.microsoft.com/office/drawing/2014/main" id="{049DC9DC-7113-48C1-A262-1A65CAE42530}"/>
                </a:ext>
              </a:extLst>
            </p:cNvPr>
            <p:cNvSpPr/>
            <p:nvPr/>
          </p:nvSpPr>
          <p:spPr bwMode="gray">
            <a:xfrm>
              <a:off x="6729415" y="2677443"/>
              <a:ext cx="914397" cy="361032"/>
            </a:xfrm>
            <a:prstGeom prst="roundRect">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err="1">
                  <a:solidFill>
                    <a:schemeClr val="bg1"/>
                  </a:solidFill>
                  <a:latin typeface="Avenir Next LT Pro" panose="020B0504020202020204" pitchFamily="34" charset="0"/>
                </a:rPr>
                <a:t>Trnx</a:t>
              </a:r>
              <a:r>
                <a:rPr lang="en-US" sz="1200" b="1" dirty="0">
                  <a:solidFill>
                    <a:schemeClr val="bg1"/>
                  </a:solidFill>
                  <a:latin typeface="Avenir Next LT Pro" panose="020B0504020202020204" pitchFamily="34" charset="0"/>
                </a:rPr>
                <a:t> Code</a:t>
              </a:r>
            </a:p>
          </p:txBody>
        </p:sp>
        <p:sp>
          <p:nvSpPr>
            <p:cNvPr id="100" name="Rectangle: Rounded Corners 99">
              <a:extLst>
                <a:ext uri="{FF2B5EF4-FFF2-40B4-BE49-F238E27FC236}">
                  <a16:creationId xmlns:a16="http://schemas.microsoft.com/office/drawing/2014/main" id="{7FC927A2-91F3-46F2-AFF7-FEB09AEBC2F4}"/>
                </a:ext>
              </a:extLst>
            </p:cNvPr>
            <p:cNvSpPr/>
            <p:nvPr/>
          </p:nvSpPr>
          <p:spPr bwMode="gray">
            <a:xfrm>
              <a:off x="5660236" y="2677443"/>
              <a:ext cx="931066" cy="361032"/>
            </a:xfrm>
            <a:prstGeom prst="roundRect">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a:solidFill>
                    <a:schemeClr val="bg1"/>
                  </a:solidFill>
                  <a:latin typeface="Avenir Next LT Pro" panose="020B0504020202020204" pitchFamily="34" charset="0"/>
                </a:rPr>
                <a:t>Rule</a:t>
              </a:r>
            </a:p>
          </p:txBody>
        </p:sp>
      </p:grpSp>
      <p:sp>
        <p:nvSpPr>
          <p:cNvPr id="103" name="Rectangle: Rounded Corners 102">
            <a:extLst>
              <a:ext uri="{FF2B5EF4-FFF2-40B4-BE49-F238E27FC236}">
                <a16:creationId xmlns:a16="http://schemas.microsoft.com/office/drawing/2014/main" id="{B38902F3-1BA8-4102-BD51-A213FE5C2D9E}"/>
              </a:ext>
            </a:extLst>
          </p:cNvPr>
          <p:cNvSpPr/>
          <p:nvPr/>
        </p:nvSpPr>
        <p:spPr bwMode="gray">
          <a:xfrm>
            <a:off x="3419817" y="3466342"/>
            <a:ext cx="914397" cy="361032"/>
          </a:xfrm>
          <a:prstGeom prst="roundRect">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a:solidFill>
                  <a:schemeClr val="bg1"/>
                </a:solidFill>
                <a:latin typeface="Avenir Next LT Pro" panose="020B0504020202020204" pitchFamily="34" charset="0"/>
              </a:rPr>
              <a:t>Search Field</a:t>
            </a:r>
          </a:p>
        </p:txBody>
      </p:sp>
    </p:spTree>
    <p:extLst>
      <p:ext uri="{BB962C8B-B14F-4D97-AF65-F5344CB8AC3E}">
        <p14:creationId xmlns:p14="http://schemas.microsoft.com/office/powerpoint/2010/main" val="5500090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5F105F7-A315-45A8-81AB-9EB3E9E4D7D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85000"/>
              </a:lnSpc>
              <a:spcBef>
                <a:spcPct val="0"/>
              </a:spcBef>
              <a:spcAft>
                <a:spcPct val="0"/>
              </a:spcAft>
              <a:buClrTx/>
              <a:buSzTx/>
              <a:buFontTx/>
              <a:buNone/>
              <a:tabLst/>
              <a:defRPr/>
            </a:pPr>
            <a:endParaRPr kumimoji="0" lang="en-US" sz="2800" b="1" i="0" u="none" strike="noStrike" kern="1200" cap="none" spc="0" normalizeH="0" baseline="0" noProof="0">
              <a:ln>
                <a:noFill/>
              </a:ln>
              <a:solidFill>
                <a:prstClr val="white"/>
              </a:solidFill>
              <a:effectLst/>
              <a:uLnTx/>
              <a:uFillTx/>
              <a:latin typeface="Open Sans" panose="020B0606030504020204" pitchFamily="34" charset="0"/>
              <a:ea typeface="+mn-ea"/>
              <a:cs typeface="+mn-cs"/>
              <a:sym typeface="Open Sans" panose="020B0606030504020204" pitchFamily="34" charset="0"/>
            </a:endParaRPr>
          </a:p>
        </p:txBody>
      </p:sp>
      <p:sp>
        <p:nvSpPr>
          <p:cNvPr id="5" name="Title 3">
            <a:extLst>
              <a:ext uri="{FF2B5EF4-FFF2-40B4-BE49-F238E27FC236}">
                <a16:creationId xmlns:a16="http://schemas.microsoft.com/office/drawing/2014/main" id="{FF5F186A-7F1F-4C0C-A286-752B517F3E90}"/>
              </a:ext>
            </a:extLst>
          </p:cNvPr>
          <p:cNvSpPr txBox="1">
            <a:spLocks/>
          </p:cNvSpPr>
          <p:nvPr/>
        </p:nvSpPr>
        <p:spPr bwMode="gray">
          <a:xfrm>
            <a:off x="469897" y="3899898"/>
            <a:ext cx="11606873" cy="470898"/>
          </a:xfrm>
          <a:prstGeom prst="rect">
            <a:avLst/>
          </a:prstGeom>
        </p:spPr>
        <p:txBody>
          <a:bodyPr vert="horz" wrap="square" lIns="0" tIns="0" rIns="0" bIns="0" rtlCol="0" anchor="b" anchorCtr="0">
            <a:spAutoFit/>
          </a:bodyPr>
          <a:lstStyle>
            <a:lvl1pPr algn="l" defTabSz="1219170" rtl="0" eaLnBrk="1" latinLnBrk="0" hangingPunct="1">
              <a:lnSpc>
                <a:spcPct val="85000"/>
              </a:lnSpc>
              <a:spcBef>
                <a:spcPct val="0"/>
              </a:spcBef>
              <a:buNone/>
              <a:defRPr sz="2800" b="1" kern="1200" baseline="0">
                <a:solidFill>
                  <a:schemeClr val="tx1"/>
                </a:solidFill>
                <a:latin typeface="+mn-lt"/>
                <a:ea typeface="+mj-ea"/>
                <a:cs typeface="+mj-cs"/>
              </a:defRPr>
            </a:lvl1pPr>
          </a:lstStyle>
          <a:p>
            <a:r>
              <a:rPr lang="en-US" sz="3600">
                <a:latin typeface="Proxima Nova" panose="020B0604020202020204" charset="0"/>
              </a:rPr>
              <a:t>5.2.2 Bank Statement Reconciliation (Manual)</a:t>
            </a:r>
          </a:p>
        </p:txBody>
      </p:sp>
    </p:spTree>
    <p:extLst>
      <p:ext uri="{BB962C8B-B14F-4D97-AF65-F5344CB8AC3E}">
        <p14:creationId xmlns:p14="http://schemas.microsoft.com/office/powerpoint/2010/main" val="72216172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A779D2E-1849-43DE-8F09-2CA564046704}"/>
              </a:ext>
            </a:extLst>
          </p:cNvPr>
          <p:cNvSpPr>
            <a:spLocks noGrp="1"/>
          </p:cNvSpPr>
          <p:nvPr>
            <p:ph type="title"/>
          </p:nvPr>
        </p:nvSpPr>
        <p:spPr>
          <a:xfrm>
            <a:off x="469900" y="402587"/>
            <a:ext cx="11252200" cy="451942"/>
          </a:xfrm>
        </p:spPr>
        <p:txBody>
          <a:bodyPr/>
          <a:lstStyle/>
          <a:p>
            <a:r>
              <a:rPr lang="en-US" sz="2400" b="1">
                <a:latin typeface="Proxima Nova" panose="020B0604020202020204" charset="0"/>
              </a:rPr>
              <a:t>Bank Statement Reconciliation – Manual Approach</a:t>
            </a:r>
            <a:endParaRPr lang="en-US" sz="2400" b="1">
              <a:solidFill>
                <a:schemeClr val="tx1"/>
              </a:solidFill>
              <a:latin typeface="Proxima Nova" panose="020B0604020202020204" charset="0"/>
            </a:endParaRPr>
          </a:p>
        </p:txBody>
      </p:sp>
      <p:sp>
        <p:nvSpPr>
          <p:cNvPr id="2" name="TextBox 1">
            <a:extLst>
              <a:ext uri="{FF2B5EF4-FFF2-40B4-BE49-F238E27FC236}">
                <a16:creationId xmlns:a16="http://schemas.microsoft.com/office/drawing/2014/main" id="{17EEDA0A-BFBA-4435-AFFD-F3A3A2BB6579}"/>
              </a:ext>
            </a:extLst>
          </p:cNvPr>
          <p:cNvSpPr txBox="1"/>
          <p:nvPr/>
        </p:nvSpPr>
        <p:spPr bwMode="gray">
          <a:xfrm>
            <a:off x="713678" y="4282068"/>
            <a:ext cx="3769112" cy="568712"/>
          </a:xfrm>
          <a:prstGeom prst="rect">
            <a:avLst/>
          </a:prstGeom>
        </p:spPr>
        <p:txBody>
          <a:bodyPr wrap="square" lIns="0" rIns="0" rtlCol="0" anchor="b" anchorCtr="0">
            <a:normAutofit/>
          </a:bodyPr>
          <a:lstStyle/>
          <a:p>
            <a:pPr>
              <a:lnSpc>
                <a:spcPts val="900"/>
              </a:lnSpc>
            </a:pPr>
            <a:endParaRPr lang="en-US" sz="1300" b="1">
              <a:solidFill>
                <a:schemeClr val="tx1"/>
              </a:solidFill>
            </a:endParaRPr>
          </a:p>
        </p:txBody>
      </p:sp>
      <p:grpSp>
        <p:nvGrpSpPr>
          <p:cNvPr id="4" name="Group 3">
            <a:extLst>
              <a:ext uri="{FF2B5EF4-FFF2-40B4-BE49-F238E27FC236}">
                <a16:creationId xmlns:a16="http://schemas.microsoft.com/office/drawing/2014/main" id="{504FC377-B2AE-4D5E-9F65-2829CEAA8818}"/>
              </a:ext>
            </a:extLst>
          </p:cNvPr>
          <p:cNvGrpSpPr/>
          <p:nvPr/>
        </p:nvGrpSpPr>
        <p:grpSpPr>
          <a:xfrm>
            <a:off x="469900" y="956586"/>
            <a:ext cx="10975500" cy="4569725"/>
            <a:chOff x="469900" y="956586"/>
            <a:chExt cx="10975500" cy="4569725"/>
          </a:xfrm>
        </p:grpSpPr>
        <p:pic>
          <p:nvPicPr>
            <p:cNvPr id="7" name="Picture 6">
              <a:extLst>
                <a:ext uri="{FF2B5EF4-FFF2-40B4-BE49-F238E27FC236}">
                  <a16:creationId xmlns:a16="http://schemas.microsoft.com/office/drawing/2014/main" id="{662FB9A3-88A0-4D8C-8A88-0687C1EA1DAE}"/>
                </a:ext>
              </a:extLst>
            </p:cNvPr>
            <p:cNvPicPr>
              <a:picLocks noChangeAspect="1"/>
            </p:cNvPicPr>
            <p:nvPr/>
          </p:nvPicPr>
          <p:blipFill>
            <a:blip r:embed="rId2"/>
            <a:stretch>
              <a:fillRect/>
            </a:stretch>
          </p:blipFill>
          <p:spPr>
            <a:xfrm>
              <a:off x="469900" y="956586"/>
              <a:ext cx="10975500" cy="4569725"/>
            </a:xfrm>
            <a:prstGeom prst="rect">
              <a:avLst/>
            </a:prstGeom>
            <a:ln>
              <a:solidFill>
                <a:schemeClr val="tx1"/>
              </a:solidFill>
            </a:ln>
          </p:spPr>
        </p:pic>
        <p:sp>
          <p:nvSpPr>
            <p:cNvPr id="3" name="Rectangle: Rounded Corners 2">
              <a:extLst>
                <a:ext uri="{FF2B5EF4-FFF2-40B4-BE49-F238E27FC236}">
                  <a16:creationId xmlns:a16="http://schemas.microsoft.com/office/drawing/2014/main" id="{DDA8D106-FBA5-4B8D-AF46-B0D13C77C08A}"/>
                </a:ext>
              </a:extLst>
            </p:cNvPr>
            <p:cNvSpPr/>
            <p:nvPr/>
          </p:nvSpPr>
          <p:spPr bwMode="gray">
            <a:xfrm>
              <a:off x="1293541" y="1940312"/>
              <a:ext cx="1293542" cy="345688"/>
            </a:xfrm>
            <a:prstGeom prst="round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grpSp>
    </p:spTree>
    <p:extLst>
      <p:ext uri="{BB962C8B-B14F-4D97-AF65-F5344CB8AC3E}">
        <p14:creationId xmlns:p14="http://schemas.microsoft.com/office/powerpoint/2010/main" val="367058203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6AF21B3F-8D9E-4E33-A5B7-925AEB87F07F}"/>
              </a:ext>
            </a:extLst>
          </p:cNvPr>
          <p:cNvSpPr/>
          <p:nvPr/>
        </p:nvSpPr>
        <p:spPr bwMode="gray">
          <a:xfrm>
            <a:off x="5932967" y="1268819"/>
            <a:ext cx="6074733" cy="4338084"/>
          </a:xfrm>
          <a:prstGeom prst="rect">
            <a:avLst/>
          </a:prstGeom>
          <a:solidFill>
            <a:srgbClr val="9DD4CF"/>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AvenirNextLTPro-Regular"/>
            </a:endParaRPr>
          </a:p>
        </p:txBody>
      </p:sp>
      <p:sp>
        <p:nvSpPr>
          <p:cNvPr id="2" name="Rectangle 1">
            <a:extLst>
              <a:ext uri="{FF2B5EF4-FFF2-40B4-BE49-F238E27FC236}">
                <a16:creationId xmlns:a16="http://schemas.microsoft.com/office/drawing/2014/main" id="{37533860-C32B-4ECF-ABCB-B3CE8F8A523C}"/>
              </a:ext>
            </a:extLst>
          </p:cNvPr>
          <p:cNvSpPr/>
          <p:nvPr/>
        </p:nvSpPr>
        <p:spPr bwMode="gray">
          <a:xfrm>
            <a:off x="127590" y="1307805"/>
            <a:ext cx="5816009" cy="4338084"/>
          </a:xfrm>
          <a:prstGeom prst="rect">
            <a:avLst/>
          </a:prstGeom>
          <a:solidFill>
            <a:schemeClr val="bg1">
              <a:lumMod val="8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AvenirNextLTPro-Regular"/>
            </a:endParaRPr>
          </a:p>
        </p:txBody>
      </p:sp>
      <p:sp>
        <p:nvSpPr>
          <p:cNvPr id="9" name="Chevron 7">
            <a:extLst>
              <a:ext uri="{FF2B5EF4-FFF2-40B4-BE49-F238E27FC236}">
                <a16:creationId xmlns:a16="http://schemas.microsoft.com/office/drawing/2014/main" id="{38D7E6F2-FA41-4D5E-A3DF-50C606972D83}"/>
              </a:ext>
            </a:extLst>
          </p:cNvPr>
          <p:cNvSpPr/>
          <p:nvPr/>
        </p:nvSpPr>
        <p:spPr bwMode="gray">
          <a:xfrm>
            <a:off x="133373" y="1914205"/>
            <a:ext cx="2012694" cy="398736"/>
          </a:xfrm>
          <a:prstGeom prst="chevron">
            <a:avLst/>
          </a:prstGeom>
          <a:solidFill>
            <a:schemeClr val="tx1"/>
          </a:solidFill>
          <a:ln/>
        </p:spPr>
        <p:style>
          <a:lnRef idx="0">
            <a:schemeClr val="accent2"/>
          </a:lnRef>
          <a:fillRef idx="3">
            <a:schemeClr val="accent2"/>
          </a:fillRef>
          <a:effectRef idx="3">
            <a:schemeClr val="accent2"/>
          </a:effectRef>
          <a:fontRef idx="minor">
            <a:schemeClr val="lt1"/>
          </a:fontRef>
        </p:style>
        <p:txBody>
          <a:bodyPr vert="horz" lIns="91426" tIns="45712" rIns="91426" bIns="45712" rtlCol="0" anchor="ctr"/>
          <a:lstStyle/>
          <a:p>
            <a:pPr marL="0" marR="0" lvl="0" indent="0" algn="ctr" defTabSz="914253"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ysClr val="window" lastClr="FFFFFF"/>
                </a:solidFill>
                <a:effectLst/>
                <a:uLnTx/>
                <a:uFillTx/>
                <a:latin typeface="AvenirNextLTPro-Regular"/>
              </a:rPr>
              <a:t>Record to Report</a:t>
            </a:r>
          </a:p>
        </p:txBody>
      </p:sp>
      <p:sp>
        <p:nvSpPr>
          <p:cNvPr id="10" name="Chevron 8">
            <a:extLst>
              <a:ext uri="{FF2B5EF4-FFF2-40B4-BE49-F238E27FC236}">
                <a16:creationId xmlns:a16="http://schemas.microsoft.com/office/drawing/2014/main" id="{1638CF07-6BA8-44CB-8163-6DCECE01B5C4}"/>
              </a:ext>
            </a:extLst>
          </p:cNvPr>
          <p:cNvSpPr/>
          <p:nvPr/>
        </p:nvSpPr>
        <p:spPr bwMode="gray">
          <a:xfrm>
            <a:off x="2074947" y="1914205"/>
            <a:ext cx="2012694" cy="398736"/>
          </a:xfrm>
          <a:prstGeom prst="chevron">
            <a:avLst/>
          </a:prstGeom>
          <a:solidFill>
            <a:schemeClr val="tx1"/>
          </a:solidFill>
          <a:ln/>
        </p:spPr>
        <p:style>
          <a:lnRef idx="0">
            <a:schemeClr val="accent2"/>
          </a:lnRef>
          <a:fillRef idx="3">
            <a:schemeClr val="accent2"/>
          </a:fillRef>
          <a:effectRef idx="3">
            <a:schemeClr val="accent2"/>
          </a:effectRef>
          <a:fontRef idx="minor">
            <a:schemeClr val="lt1"/>
          </a:fontRef>
        </p:style>
        <p:txBody>
          <a:bodyPr vert="horz" lIns="91426" tIns="45712" rIns="91426" bIns="45712" rtlCol="0" anchor="ctr"/>
          <a:lstStyle/>
          <a:p>
            <a:pPr marL="0" marR="0" lvl="0" indent="0" algn="ctr" defTabSz="914253"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ysClr val="window" lastClr="FFFFFF"/>
                </a:solidFill>
                <a:effectLst/>
                <a:uLnTx/>
                <a:uFillTx/>
                <a:latin typeface="AvenirNextLTPro-Regular"/>
              </a:rPr>
              <a:t>Procure to Pay </a:t>
            </a:r>
          </a:p>
        </p:txBody>
      </p:sp>
      <p:sp>
        <p:nvSpPr>
          <p:cNvPr id="5" name="Rectangle: Rounded Corners 4">
            <a:extLst>
              <a:ext uri="{FF2B5EF4-FFF2-40B4-BE49-F238E27FC236}">
                <a16:creationId xmlns:a16="http://schemas.microsoft.com/office/drawing/2014/main" id="{A6694F06-7F1E-4591-9426-2C3D9879B57E}"/>
              </a:ext>
            </a:extLst>
          </p:cNvPr>
          <p:cNvSpPr/>
          <p:nvPr/>
        </p:nvSpPr>
        <p:spPr bwMode="gray">
          <a:xfrm>
            <a:off x="149656" y="2403907"/>
            <a:ext cx="923544" cy="640080"/>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88900" tIns="88900" rIns="88900" bIns="88900" rtlCol="0" anchor="ctr"/>
          <a:lstStyle/>
          <a:p>
            <a:pPr algn="ctr">
              <a:lnSpc>
                <a:spcPct val="106000"/>
              </a:lnSpc>
            </a:pPr>
            <a:r>
              <a:rPr lang="en-US" sz="800">
                <a:latin typeface="AvenirNextLTPro-Regular"/>
              </a:rPr>
              <a:t>Perform GL Transaction Processing</a:t>
            </a:r>
          </a:p>
        </p:txBody>
      </p:sp>
      <p:sp>
        <p:nvSpPr>
          <p:cNvPr id="12" name="Rectangle: Rounded Corners 11">
            <a:extLst>
              <a:ext uri="{FF2B5EF4-FFF2-40B4-BE49-F238E27FC236}">
                <a16:creationId xmlns:a16="http://schemas.microsoft.com/office/drawing/2014/main" id="{A39972DF-BA99-4098-B862-8E9A96B595CE}"/>
              </a:ext>
            </a:extLst>
          </p:cNvPr>
          <p:cNvSpPr/>
          <p:nvPr/>
        </p:nvSpPr>
        <p:spPr bwMode="gray">
          <a:xfrm>
            <a:off x="1121708" y="2403907"/>
            <a:ext cx="923544" cy="640080"/>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800">
                <a:latin typeface="AvenirNextLTPro-Regular"/>
              </a:rPr>
              <a:t>Perform Fixed Asset Accounting</a:t>
            </a:r>
          </a:p>
        </p:txBody>
      </p:sp>
      <p:sp>
        <p:nvSpPr>
          <p:cNvPr id="13" name="Rectangle: Rounded Corners 12">
            <a:extLst>
              <a:ext uri="{FF2B5EF4-FFF2-40B4-BE49-F238E27FC236}">
                <a16:creationId xmlns:a16="http://schemas.microsoft.com/office/drawing/2014/main" id="{DAD94200-A8FC-412F-B3F3-1118B39E8B19}"/>
              </a:ext>
            </a:extLst>
          </p:cNvPr>
          <p:cNvSpPr/>
          <p:nvPr/>
        </p:nvSpPr>
        <p:spPr bwMode="gray">
          <a:xfrm>
            <a:off x="1121708" y="3158795"/>
            <a:ext cx="923544" cy="640080"/>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800">
                <a:latin typeface="AvenirNextLTPro-Regular"/>
              </a:rPr>
              <a:t>Process Inter</a:t>
            </a:r>
          </a:p>
          <a:p>
            <a:pPr algn="ctr">
              <a:lnSpc>
                <a:spcPct val="106000"/>
              </a:lnSpc>
              <a:buFont typeface="Wingdings 2" pitchFamily="18" charset="2"/>
              <a:buNone/>
            </a:pPr>
            <a:r>
              <a:rPr lang="en-US" sz="800">
                <a:latin typeface="AvenirNextLTPro-Regular"/>
              </a:rPr>
              <a:t>-company</a:t>
            </a:r>
          </a:p>
        </p:txBody>
      </p:sp>
      <p:sp>
        <p:nvSpPr>
          <p:cNvPr id="14" name="Rectangle: Rounded Corners 13">
            <a:extLst>
              <a:ext uri="{FF2B5EF4-FFF2-40B4-BE49-F238E27FC236}">
                <a16:creationId xmlns:a16="http://schemas.microsoft.com/office/drawing/2014/main" id="{9E9F4388-909E-4955-BF7D-89F6094B24E7}"/>
              </a:ext>
            </a:extLst>
          </p:cNvPr>
          <p:cNvSpPr/>
          <p:nvPr/>
        </p:nvSpPr>
        <p:spPr bwMode="gray">
          <a:xfrm>
            <a:off x="149656" y="3176346"/>
            <a:ext cx="923544" cy="640080"/>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800">
                <a:latin typeface="AvenirNextLTPro-Regular"/>
              </a:rPr>
              <a:t>Manage Cash</a:t>
            </a:r>
          </a:p>
        </p:txBody>
      </p:sp>
      <p:sp>
        <p:nvSpPr>
          <p:cNvPr id="15" name="Rectangle: Rounded Corners 14">
            <a:extLst>
              <a:ext uri="{FF2B5EF4-FFF2-40B4-BE49-F238E27FC236}">
                <a16:creationId xmlns:a16="http://schemas.microsoft.com/office/drawing/2014/main" id="{0FF000E3-A131-4B73-9E28-9CC489C38612}"/>
              </a:ext>
            </a:extLst>
          </p:cNvPr>
          <p:cNvSpPr/>
          <p:nvPr/>
        </p:nvSpPr>
        <p:spPr bwMode="gray">
          <a:xfrm>
            <a:off x="2105427" y="2415274"/>
            <a:ext cx="923544" cy="640080"/>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800">
                <a:latin typeface="AvenirNextLTPro-Regular"/>
              </a:rPr>
              <a:t>Manage Suppliers</a:t>
            </a:r>
          </a:p>
        </p:txBody>
      </p:sp>
      <p:sp>
        <p:nvSpPr>
          <p:cNvPr id="16" name="Rectangle: Rounded Corners 15">
            <a:extLst>
              <a:ext uri="{FF2B5EF4-FFF2-40B4-BE49-F238E27FC236}">
                <a16:creationId xmlns:a16="http://schemas.microsoft.com/office/drawing/2014/main" id="{617463AC-C274-4FAC-97BD-A4B092A2DBE9}"/>
              </a:ext>
            </a:extLst>
          </p:cNvPr>
          <p:cNvSpPr/>
          <p:nvPr/>
        </p:nvSpPr>
        <p:spPr bwMode="gray">
          <a:xfrm>
            <a:off x="3082702" y="2415274"/>
            <a:ext cx="923544" cy="640080"/>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800">
                <a:latin typeface="AvenirNextLTPro-Regular"/>
              </a:rPr>
              <a:t>Procure &amp; Receive Material and Services</a:t>
            </a:r>
          </a:p>
        </p:txBody>
      </p:sp>
      <p:sp>
        <p:nvSpPr>
          <p:cNvPr id="18" name="Rectangle: Rounded Corners 17">
            <a:extLst>
              <a:ext uri="{FF2B5EF4-FFF2-40B4-BE49-F238E27FC236}">
                <a16:creationId xmlns:a16="http://schemas.microsoft.com/office/drawing/2014/main" id="{2A3D2125-FD2B-4BFA-A702-995F8182214F}"/>
              </a:ext>
            </a:extLst>
          </p:cNvPr>
          <p:cNvSpPr/>
          <p:nvPr/>
        </p:nvSpPr>
        <p:spPr bwMode="gray">
          <a:xfrm>
            <a:off x="3077479" y="3158795"/>
            <a:ext cx="923544" cy="640080"/>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800">
                <a:latin typeface="AvenirNextLTPro-Regular"/>
              </a:rPr>
              <a:t>Setup and Maintain Employee Record &amp; Approvals</a:t>
            </a:r>
          </a:p>
        </p:txBody>
      </p:sp>
      <p:sp>
        <p:nvSpPr>
          <p:cNvPr id="19" name="Rectangle: Rounded Corners 18">
            <a:extLst>
              <a:ext uri="{FF2B5EF4-FFF2-40B4-BE49-F238E27FC236}">
                <a16:creationId xmlns:a16="http://schemas.microsoft.com/office/drawing/2014/main" id="{784183C9-E5DE-4FAC-8AC2-27DA9283441E}"/>
              </a:ext>
            </a:extLst>
          </p:cNvPr>
          <p:cNvSpPr/>
          <p:nvPr/>
        </p:nvSpPr>
        <p:spPr bwMode="gray">
          <a:xfrm>
            <a:off x="2105427" y="3176346"/>
            <a:ext cx="923544" cy="640080"/>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800">
                <a:latin typeface="AvenirNextLTPro-Regular"/>
              </a:rPr>
              <a:t>Pay for Materials &amp; Services</a:t>
            </a:r>
          </a:p>
        </p:txBody>
      </p:sp>
      <p:sp>
        <p:nvSpPr>
          <p:cNvPr id="20" name="Chevron 8">
            <a:extLst>
              <a:ext uri="{FF2B5EF4-FFF2-40B4-BE49-F238E27FC236}">
                <a16:creationId xmlns:a16="http://schemas.microsoft.com/office/drawing/2014/main" id="{81CCB9A4-7CFE-4B3F-BE3A-863AA5338ACD}"/>
              </a:ext>
            </a:extLst>
          </p:cNvPr>
          <p:cNvSpPr/>
          <p:nvPr/>
        </p:nvSpPr>
        <p:spPr bwMode="gray">
          <a:xfrm>
            <a:off x="4017675" y="1910145"/>
            <a:ext cx="2011680" cy="398736"/>
          </a:xfrm>
          <a:prstGeom prst="chevron">
            <a:avLst/>
          </a:prstGeom>
          <a:solidFill>
            <a:schemeClr val="tx1"/>
          </a:solidFill>
          <a:ln/>
        </p:spPr>
        <p:style>
          <a:lnRef idx="0">
            <a:schemeClr val="accent2"/>
          </a:lnRef>
          <a:fillRef idx="3">
            <a:schemeClr val="accent2"/>
          </a:fillRef>
          <a:effectRef idx="3">
            <a:schemeClr val="accent2"/>
          </a:effectRef>
          <a:fontRef idx="minor">
            <a:schemeClr val="lt1"/>
          </a:fontRef>
        </p:style>
        <p:txBody>
          <a:bodyPr vert="horz" lIns="91426" tIns="45712" rIns="91426" bIns="45712" rtlCol="0" anchor="ctr"/>
          <a:lstStyle/>
          <a:p>
            <a:pPr marL="0" marR="0" lvl="0" indent="0" algn="ctr" defTabSz="914253"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ysClr val="window" lastClr="FFFFFF"/>
                </a:solidFill>
                <a:effectLst/>
                <a:uLnTx/>
                <a:uFillTx/>
                <a:latin typeface="AvenirNextLTPro-Regular"/>
              </a:rPr>
              <a:t>Order </a:t>
            </a:r>
            <a:r>
              <a:rPr lang="en-US" sz="1100" b="1" kern="0">
                <a:solidFill>
                  <a:sysClr val="window" lastClr="FFFFFF"/>
                </a:solidFill>
                <a:latin typeface="AvenirNextLTPro-Regular"/>
              </a:rPr>
              <a:t>to Cash</a:t>
            </a:r>
            <a:endParaRPr kumimoji="0" lang="en-US" sz="1100" b="1" i="0" u="none" strike="noStrike" kern="0" cap="none" spc="0" normalizeH="0" baseline="0" noProof="0">
              <a:ln>
                <a:noFill/>
              </a:ln>
              <a:solidFill>
                <a:sysClr val="window" lastClr="FFFFFF"/>
              </a:solidFill>
              <a:effectLst/>
              <a:uLnTx/>
              <a:uFillTx/>
              <a:latin typeface="AvenirNextLTPro-Regular"/>
            </a:endParaRPr>
          </a:p>
        </p:txBody>
      </p:sp>
      <p:sp>
        <p:nvSpPr>
          <p:cNvPr id="21" name="Rectangle: Rounded Corners 20">
            <a:extLst>
              <a:ext uri="{FF2B5EF4-FFF2-40B4-BE49-F238E27FC236}">
                <a16:creationId xmlns:a16="http://schemas.microsoft.com/office/drawing/2014/main" id="{E1169B55-621A-4A8C-8229-2AC7633C3531}"/>
              </a:ext>
            </a:extLst>
          </p:cNvPr>
          <p:cNvSpPr/>
          <p:nvPr/>
        </p:nvSpPr>
        <p:spPr bwMode="gray">
          <a:xfrm>
            <a:off x="4057161" y="2415274"/>
            <a:ext cx="923544" cy="640080"/>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800">
                <a:latin typeface="AvenirNextLTPro-Regular"/>
              </a:rPr>
              <a:t>Manage Customers</a:t>
            </a:r>
          </a:p>
        </p:txBody>
      </p:sp>
      <p:sp>
        <p:nvSpPr>
          <p:cNvPr id="22" name="Rectangle: Rounded Corners 21">
            <a:extLst>
              <a:ext uri="{FF2B5EF4-FFF2-40B4-BE49-F238E27FC236}">
                <a16:creationId xmlns:a16="http://schemas.microsoft.com/office/drawing/2014/main" id="{841FF914-829F-407B-BE5B-A63378F2F802}"/>
              </a:ext>
            </a:extLst>
          </p:cNvPr>
          <p:cNvSpPr/>
          <p:nvPr/>
        </p:nvSpPr>
        <p:spPr bwMode="gray">
          <a:xfrm>
            <a:off x="5023376" y="2415274"/>
            <a:ext cx="923544" cy="640080"/>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800">
                <a:latin typeface="AvenirNextLTPro-Regular"/>
              </a:rPr>
              <a:t>Manage Accounts Receivables</a:t>
            </a:r>
          </a:p>
        </p:txBody>
      </p:sp>
      <p:sp>
        <p:nvSpPr>
          <p:cNvPr id="23" name="Rectangle: Rounded Corners 22">
            <a:extLst>
              <a:ext uri="{FF2B5EF4-FFF2-40B4-BE49-F238E27FC236}">
                <a16:creationId xmlns:a16="http://schemas.microsoft.com/office/drawing/2014/main" id="{170D4130-4CFC-48F0-BC17-61758908FA07}"/>
              </a:ext>
            </a:extLst>
          </p:cNvPr>
          <p:cNvSpPr/>
          <p:nvPr/>
        </p:nvSpPr>
        <p:spPr bwMode="gray">
          <a:xfrm>
            <a:off x="133373" y="1263232"/>
            <a:ext cx="5834883" cy="548639"/>
          </a:xfrm>
          <a:prstGeom prst="roundRect">
            <a:avLst/>
          </a:prstGeom>
          <a:solidFill>
            <a:srgbClr val="FFFF00"/>
          </a:solidFill>
          <a:ln w="19050" algn="ctr">
            <a:noFill/>
            <a:miter lim="800000"/>
            <a:headEnd/>
            <a:tailEnd/>
          </a:ln>
          <a:effectLst/>
          <a:scene3d>
            <a:camera prst="orthographicFront">
              <a:rot lat="0" lon="0" rev="0"/>
            </a:camera>
            <a:lightRig rig="contrasting" dir="t">
              <a:rot lat="0" lon="0" rev="7800000"/>
            </a:lightRig>
          </a:scene3d>
          <a:sp3d>
            <a:bevelT w="139700" h="139700"/>
          </a:sp3d>
        </p:spPr>
        <p:txBody>
          <a:bodyPr wrap="square" lIns="88900" tIns="88900" rIns="88900" bIns="88900" rtlCol="0" anchor="ctr"/>
          <a:lstStyle/>
          <a:p>
            <a:pPr algn="ctr">
              <a:lnSpc>
                <a:spcPct val="106000"/>
              </a:lnSpc>
              <a:buFont typeface="Wingdings 2" pitchFamily="18" charset="2"/>
              <a:buNone/>
            </a:pPr>
            <a:r>
              <a:rPr lang="en-US" sz="2000" b="1">
                <a:latin typeface="AvenirNextLTPro-Regular"/>
                <a:cs typeface="Arial" panose="020B0604020202020204" pitchFamily="34" charset="0"/>
              </a:rPr>
              <a:t>ERP</a:t>
            </a:r>
          </a:p>
        </p:txBody>
      </p:sp>
      <p:sp>
        <p:nvSpPr>
          <p:cNvPr id="24" name="Rectangle: Rounded Corners 23">
            <a:extLst>
              <a:ext uri="{FF2B5EF4-FFF2-40B4-BE49-F238E27FC236}">
                <a16:creationId xmlns:a16="http://schemas.microsoft.com/office/drawing/2014/main" id="{230B5FF7-5388-46E1-8CB3-FA8F40E2C61A}"/>
              </a:ext>
            </a:extLst>
          </p:cNvPr>
          <p:cNvSpPr/>
          <p:nvPr/>
        </p:nvSpPr>
        <p:spPr bwMode="gray">
          <a:xfrm>
            <a:off x="6019194" y="1274125"/>
            <a:ext cx="5990191" cy="548640"/>
          </a:xfrm>
          <a:prstGeom prst="roundRect">
            <a:avLst/>
          </a:prstGeom>
          <a:solidFill>
            <a:srgbClr val="FFFF00"/>
          </a:solidFill>
          <a:ln w="19050" algn="ctr">
            <a:noFill/>
            <a:miter lim="800000"/>
            <a:headEnd/>
            <a:tailEnd/>
          </a:ln>
          <a:effectLst/>
          <a:scene3d>
            <a:camera prst="orthographicFront">
              <a:rot lat="0" lon="0" rev="0"/>
            </a:camera>
            <a:lightRig rig="contrasting" dir="t">
              <a:rot lat="0" lon="0" rev="7800000"/>
            </a:lightRig>
          </a:scene3d>
          <a:sp3d>
            <a:bevelT w="139700" h="139700"/>
          </a:sp3d>
        </p:spPr>
        <p:txBody>
          <a:bodyPr wrap="square" lIns="88900" tIns="88900" rIns="88900" bIns="88900" rtlCol="0" anchor="ctr"/>
          <a:lstStyle/>
          <a:p>
            <a:pPr algn="ctr">
              <a:lnSpc>
                <a:spcPct val="106000"/>
              </a:lnSpc>
              <a:buFont typeface="Wingdings 2" pitchFamily="18" charset="2"/>
              <a:buNone/>
            </a:pPr>
            <a:r>
              <a:rPr lang="en-US" sz="2000" b="1">
                <a:latin typeface="AvenirNextLTPro-Regular"/>
                <a:cs typeface="Arial" panose="020B0604020202020204" pitchFamily="34" charset="0"/>
              </a:rPr>
              <a:t>EPM</a:t>
            </a:r>
          </a:p>
        </p:txBody>
      </p:sp>
      <p:sp>
        <p:nvSpPr>
          <p:cNvPr id="25" name="Rectangle: Rounded Corners 24">
            <a:extLst>
              <a:ext uri="{FF2B5EF4-FFF2-40B4-BE49-F238E27FC236}">
                <a16:creationId xmlns:a16="http://schemas.microsoft.com/office/drawing/2014/main" id="{494EC981-78DB-4B8E-B052-722774029894}"/>
              </a:ext>
            </a:extLst>
          </p:cNvPr>
          <p:cNvSpPr/>
          <p:nvPr/>
        </p:nvSpPr>
        <p:spPr bwMode="gray">
          <a:xfrm>
            <a:off x="4057161" y="3158795"/>
            <a:ext cx="923544" cy="640080"/>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800">
                <a:latin typeface="AvenirNextLTPro-Regular"/>
              </a:rPr>
              <a:t>Manage Revenue</a:t>
            </a:r>
          </a:p>
        </p:txBody>
      </p:sp>
      <p:sp>
        <p:nvSpPr>
          <p:cNvPr id="26" name="Rectangle: Rounded Corners 25">
            <a:extLst>
              <a:ext uri="{FF2B5EF4-FFF2-40B4-BE49-F238E27FC236}">
                <a16:creationId xmlns:a16="http://schemas.microsoft.com/office/drawing/2014/main" id="{3CDCDCB2-1A3A-471D-8344-48B9E1FB73A7}"/>
              </a:ext>
            </a:extLst>
          </p:cNvPr>
          <p:cNvSpPr/>
          <p:nvPr/>
        </p:nvSpPr>
        <p:spPr bwMode="gray">
          <a:xfrm>
            <a:off x="5023376" y="3158795"/>
            <a:ext cx="923544" cy="640080"/>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800">
                <a:latin typeface="AvenirNextLTPro-Regular"/>
              </a:rPr>
              <a:t>Manage Collections</a:t>
            </a:r>
          </a:p>
        </p:txBody>
      </p:sp>
      <p:sp>
        <p:nvSpPr>
          <p:cNvPr id="30" name="Chevron 8">
            <a:extLst>
              <a:ext uri="{FF2B5EF4-FFF2-40B4-BE49-F238E27FC236}">
                <a16:creationId xmlns:a16="http://schemas.microsoft.com/office/drawing/2014/main" id="{7AE9C8AA-7607-40D4-9C09-6D98AF166914}"/>
              </a:ext>
            </a:extLst>
          </p:cNvPr>
          <p:cNvSpPr/>
          <p:nvPr/>
        </p:nvSpPr>
        <p:spPr bwMode="gray">
          <a:xfrm>
            <a:off x="5968256" y="1909458"/>
            <a:ext cx="2218941" cy="402336"/>
          </a:xfrm>
          <a:prstGeom prst="chevron">
            <a:avLst/>
          </a:prstGeom>
          <a:solidFill>
            <a:schemeClr val="tx1"/>
          </a:solidFill>
          <a:ln/>
        </p:spPr>
        <p:style>
          <a:lnRef idx="0">
            <a:schemeClr val="accent2"/>
          </a:lnRef>
          <a:fillRef idx="3">
            <a:schemeClr val="accent2"/>
          </a:fillRef>
          <a:effectRef idx="3">
            <a:schemeClr val="accent2"/>
          </a:effectRef>
          <a:fontRef idx="minor">
            <a:schemeClr val="lt1"/>
          </a:fontRef>
        </p:style>
        <p:txBody>
          <a:bodyPr vert="horz" lIns="91426" tIns="45712" rIns="91426" bIns="45712" rtlCol="0" anchor="ctr"/>
          <a:lstStyle/>
          <a:p>
            <a:pPr marL="0" marR="0" lvl="0" indent="0" algn="ctr" defTabSz="914253" rtl="0" eaLnBrk="1" fontAlgn="auto" latinLnBrk="0" hangingPunct="1">
              <a:lnSpc>
                <a:spcPct val="100000"/>
              </a:lnSpc>
              <a:spcBef>
                <a:spcPts val="0"/>
              </a:spcBef>
              <a:spcAft>
                <a:spcPts val="0"/>
              </a:spcAft>
              <a:buClrTx/>
              <a:buSzTx/>
              <a:buFontTx/>
              <a:buNone/>
              <a:tabLst/>
              <a:defRPr/>
            </a:pPr>
            <a:r>
              <a:rPr lang="en-US" sz="1100" b="1" kern="0">
                <a:solidFill>
                  <a:sysClr val="window" lastClr="FFFFFF"/>
                </a:solidFill>
                <a:latin typeface="AvenirNextLTPro-Regular"/>
              </a:rPr>
              <a:t>Close to Consolidate</a:t>
            </a:r>
            <a:endParaRPr kumimoji="0" lang="en-US" sz="1100" b="1" i="0" u="none" strike="noStrike" kern="0" cap="none" spc="0" normalizeH="0" baseline="0" noProof="0">
              <a:ln>
                <a:noFill/>
              </a:ln>
              <a:solidFill>
                <a:sysClr val="window" lastClr="FFFFFF"/>
              </a:solidFill>
              <a:effectLst/>
              <a:uLnTx/>
              <a:uFillTx/>
              <a:latin typeface="AvenirNextLTPro-Regular"/>
            </a:endParaRPr>
          </a:p>
        </p:txBody>
      </p:sp>
      <p:sp>
        <p:nvSpPr>
          <p:cNvPr id="31" name="Chevron 8">
            <a:extLst>
              <a:ext uri="{FF2B5EF4-FFF2-40B4-BE49-F238E27FC236}">
                <a16:creationId xmlns:a16="http://schemas.microsoft.com/office/drawing/2014/main" id="{537E390B-DFC8-4602-AEDF-641A8C0AC031}"/>
              </a:ext>
            </a:extLst>
          </p:cNvPr>
          <p:cNvSpPr/>
          <p:nvPr/>
        </p:nvSpPr>
        <p:spPr bwMode="gray">
          <a:xfrm>
            <a:off x="8106790" y="1913058"/>
            <a:ext cx="2011680" cy="398736"/>
          </a:xfrm>
          <a:prstGeom prst="chevron">
            <a:avLst/>
          </a:prstGeom>
          <a:solidFill>
            <a:schemeClr val="tx1"/>
          </a:solidFill>
          <a:ln/>
        </p:spPr>
        <p:style>
          <a:lnRef idx="0">
            <a:schemeClr val="accent2"/>
          </a:lnRef>
          <a:fillRef idx="3">
            <a:schemeClr val="accent2"/>
          </a:fillRef>
          <a:effectRef idx="3">
            <a:schemeClr val="accent2"/>
          </a:effectRef>
          <a:fontRef idx="minor">
            <a:schemeClr val="lt1"/>
          </a:fontRef>
        </p:style>
        <p:txBody>
          <a:bodyPr vert="horz" lIns="91426" tIns="45712" rIns="91426" bIns="45712" rtlCol="0" anchor="ctr"/>
          <a:lstStyle/>
          <a:p>
            <a:pPr marL="0" marR="0" lvl="0" indent="0" algn="ctr" defTabSz="914253" rtl="0" eaLnBrk="1" fontAlgn="auto" latinLnBrk="0" hangingPunct="1">
              <a:lnSpc>
                <a:spcPct val="100000"/>
              </a:lnSpc>
              <a:spcBef>
                <a:spcPts val="0"/>
              </a:spcBef>
              <a:spcAft>
                <a:spcPts val="0"/>
              </a:spcAft>
              <a:buClrTx/>
              <a:buSzTx/>
              <a:buFontTx/>
              <a:buNone/>
              <a:tabLst/>
              <a:defRPr/>
            </a:pPr>
            <a:r>
              <a:rPr lang="en-US" sz="1100" b="1" kern="0">
                <a:solidFill>
                  <a:sysClr val="window" lastClr="FFFFFF"/>
                </a:solidFill>
                <a:latin typeface="AvenirNextLTPro-Regular"/>
              </a:rPr>
              <a:t>Plan to Forecast</a:t>
            </a:r>
            <a:endParaRPr kumimoji="0" lang="en-US" sz="1100" b="1" i="0" u="none" strike="noStrike" kern="0" cap="none" spc="0" normalizeH="0" baseline="0" noProof="0">
              <a:ln>
                <a:noFill/>
              </a:ln>
              <a:solidFill>
                <a:sysClr val="window" lastClr="FFFFFF"/>
              </a:solidFill>
              <a:effectLst/>
              <a:uLnTx/>
              <a:uFillTx/>
              <a:latin typeface="AvenirNextLTPro-Regular"/>
            </a:endParaRPr>
          </a:p>
        </p:txBody>
      </p:sp>
      <p:sp>
        <p:nvSpPr>
          <p:cNvPr id="32" name="Rectangle: Rounded Corners 31">
            <a:extLst>
              <a:ext uri="{FF2B5EF4-FFF2-40B4-BE49-F238E27FC236}">
                <a16:creationId xmlns:a16="http://schemas.microsoft.com/office/drawing/2014/main" id="{AF575FA4-2FD6-4727-AACD-98221D21F2E3}"/>
              </a:ext>
            </a:extLst>
          </p:cNvPr>
          <p:cNvSpPr/>
          <p:nvPr/>
        </p:nvSpPr>
        <p:spPr bwMode="gray">
          <a:xfrm>
            <a:off x="134892" y="5066018"/>
            <a:ext cx="11876012" cy="548640"/>
          </a:xfrm>
          <a:prstGeom prst="roundRect">
            <a:avLst/>
          </a:prstGeom>
          <a:solidFill>
            <a:srgbClr val="97999B"/>
          </a:solidFill>
          <a:ln w="19050" algn="ctr">
            <a:noFill/>
            <a:miter lim="800000"/>
            <a:headEnd/>
            <a:tailEnd/>
          </a:ln>
          <a:effectLst/>
          <a:scene3d>
            <a:camera prst="orthographicFront">
              <a:rot lat="0" lon="0" rev="0"/>
            </a:camera>
            <a:lightRig rig="contrasting" dir="t">
              <a:rot lat="0" lon="0" rev="7800000"/>
            </a:lightRig>
          </a:scene3d>
          <a:sp3d>
            <a:bevelT w="139700" h="139700"/>
          </a:sp3d>
        </p:spPr>
        <p:txBody>
          <a:bodyPr wrap="square" lIns="88900" tIns="88900" rIns="88900" bIns="88900" rtlCol="0" anchor="ctr"/>
          <a:lstStyle/>
          <a:p>
            <a:pPr algn="ctr">
              <a:lnSpc>
                <a:spcPct val="106000"/>
              </a:lnSpc>
              <a:buFont typeface="Wingdings 2" pitchFamily="18" charset="2"/>
              <a:buNone/>
            </a:pPr>
            <a:r>
              <a:rPr lang="en-US" sz="2000" b="1">
                <a:latin typeface="AvenirNextLTPro-Regular"/>
                <a:cs typeface="Arial" panose="020B0604020202020204" pitchFamily="34" charset="0"/>
              </a:rPr>
              <a:t>Security &amp; Controls, Technology, Tax, Change Management, Localizations</a:t>
            </a:r>
          </a:p>
        </p:txBody>
      </p:sp>
      <p:sp>
        <p:nvSpPr>
          <p:cNvPr id="35" name="Chevron 8">
            <a:extLst>
              <a:ext uri="{FF2B5EF4-FFF2-40B4-BE49-F238E27FC236}">
                <a16:creationId xmlns:a16="http://schemas.microsoft.com/office/drawing/2014/main" id="{28F37281-5AC1-47B5-8269-A5B62A22E63E}"/>
              </a:ext>
            </a:extLst>
          </p:cNvPr>
          <p:cNvSpPr/>
          <p:nvPr/>
        </p:nvSpPr>
        <p:spPr bwMode="gray">
          <a:xfrm>
            <a:off x="10038345" y="1917626"/>
            <a:ext cx="2011680" cy="398736"/>
          </a:xfrm>
          <a:prstGeom prst="chevron">
            <a:avLst/>
          </a:prstGeom>
          <a:solidFill>
            <a:schemeClr val="tx1"/>
          </a:solidFill>
          <a:ln/>
        </p:spPr>
        <p:style>
          <a:lnRef idx="0">
            <a:schemeClr val="accent2"/>
          </a:lnRef>
          <a:fillRef idx="3">
            <a:schemeClr val="accent2"/>
          </a:fillRef>
          <a:effectRef idx="3">
            <a:schemeClr val="accent2"/>
          </a:effectRef>
          <a:fontRef idx="minor">
            <a:schemeClr val="lt1"/>
          </a:fontRef>
        </p:style>
        <p:txBody>
          <a:bodyPr vert="horz" lIns="91426" tIns="45712" rIns="91426" bIns="45712" rtlCol="0" anchor="ctr"/>
          <a:lstStyle/>
          <a:p>
            <a:pPr marL="0" marR="0" lvl="0" indent="0" algn="ctr" defTabSz="914253" rtl="0" eaLnBrk="1" fontAlgn="auto" latinLnBrk="0" hangingPunct="1">
              <a:lnSpc>
                <a:spcPct val="100000"/>
              </a:lnSpc>
              <a:spcBef>
                <a:spcPts val="0"/>
              </a:spcBef>
              <a:spcAft>
                <a:spcPts val="0"/>
              </a:spcAft>
              <a:buClrTx/>
              <a:buSzTx/>
              <a:buFontTx/>
              <a:buNone/>
              <a:tabLst/>
              <a:defRPr/>
            </a:pPr>
            <a:r>
              <a:rPr lang="en-US" sz="1100" b="1" kern="0">
                <a:solidFill>
                  <a:sysClr val="window" lastClr="FFFFFF"/>
                </a:solidFill>
                <a:latin typeface="AvenirNextLTPro-Regular"/>
              </a:rPr>
              <a:t>Manage Metadata</a:t>
            </a:r>
            <a:endParaRPr kumimoji="0" lang="en-US" sz="1100" b="1" i="0" u="none" strike="noStrike" kern="0" cap="none" spc="0" normalizeH="0" baseline="0" noProof="0">
              <a:ln>
                <a:noFill/>
              </a:ln>
              <a:solidFill>
                <a:sysClr val="window" lastClr="FFFFFF"/>
              </a:solidFill>
              <a:effectLst/>
              <a:uLnTx/>
              <a:uFillTx/>
              <a:latin typeface="AvenirNextLTPro-Regular"/>
            </a:endParaRPr>
          </a:p>
        </p:txBody>
      </p:sp>
      <p:grpSp>
        <p:nvGrpSpPr>
          <p:cNvPr id="47" name="Group 46">
            <a:extLst>
              <a:ext uri="{FF2B5EF4-FFF2-40B4-BE49-F238E27FC236}">
                <a16:creationId xmlns:a16="http://schemas.microsoft.com/office/drawing/2014/main" id="{5617980F-DEB7-4EFC-9C75-ED9FF1CCA516}"/>
              </a:ext>
            </a:extLst>
          </p:cNvPr>
          <p:cNvGrpSpPr/>
          <p:nvPr/>
        </p:nvGrpSpPr>
        <p:grpSpPr>
          <a:xfrm>
            <a:off x="387764" y="4028825"/>
            <a:ext cx="1274130" cy="555997"/>
            <a:chOff x="1953316" y="2354885"/>
            <a:chExt cx="1274129" cy="714539"/>
          </a:xfrm>
        </p:grpSpPr>
        <p:sp>
          <p:nvSpPr>
            <p:cNvPr id="48" name="Freeform 128">
              <a:extLst>
                <a:ext uri="{FF2B5EF4-FFF2-40B4-BE49-F238E27FC236}">
                  <a16:creationId xmlns:a16="http://schemas.microsoft.com/office/drawing/2014/main" id="{27D9982F-D81E-4CEB-BEEF-2A222567B055}"/>
                </a:ext>
              </a:extLst>
            </p:cNvPr>
            <p:cNvSpPr>
              <a:spLocks/>
            </p:cNvSpPr>
            <p:nvPr/>
          </p:nvSpPr>
          <p:spPr bwMode="auto">
            <a:xfrm>
              <a:off x="1953316" y="2443515"/>
              <a:ext cx="175958" cy="98315"/>
            </a:xfrm>
            <a:custGeom>
              <a:avLst/>
              <a:gdLst>
                <a:gd name="T0" fmla="*/ 414 w 544"/>
                <a:gd name="T1" fmla="*/ 99 h 353"/>
                <a:gd name="T2" fmla="*/ 414 w 544"/>
                <a:gd name="T3" fmla="*/ 99 h 353"/>
                <a:gd name="T4" fmla="*/ 392 w 544"/>
                <a:gd name="T5" fmla="*/ 101 h 353"/>
                <a:gd name="T6" fmla="*/ 253 w 544"/>
                <a:gd name="T7" fmla="*/ 0 h 353"/>
                <a:gd name="T8" fmla="*/ 109 w 544"/>
                <a:gd name="T9" fmla="*/ 141 h 353"/>
                <a:gd name="T10" fmla="*/ 110 w 544"/>
                <a:gd name="T11" fmla="*/ 162 h 353"/>
                <a:gd name="T12" fmla="*/ 98 w 544"/>
                <a:gd name="T13" fmla="*/ 161 h 353"/>
                <a:gd name="T14" fmla="*/ 0 w 544"/>
                <a:gd name="T15" fmla="*/ 257 h 353"/>
                <a:gd name="T16" fmla="*/ 98 w 544"/>
                <a:gd name="T17" fmla="*/ 353 h 353"/>
                <a:gd name="T18" fmla="*/ 414 w 544"/>
                <a:gd name="T19" fmla="*/ 353 h 353"/>
                <a:gd name="T20" fmla="*/ 544 w 544"/>
                <a:gd name="T21" fmla="*/ 226 h 353"/>
                <a:gd name="T22" fmla="*/ 414 w 544"/>
                <a:gd name="T23" fmla="*/ 9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353">
                  <a:moveTo>
                    <a:pt x="414" y="99"/>
                  </a:moveTo>
                  <a:lnTo>
                    <a:pt x="414" y="99"/>
                  </a:lnTo>
                  <a:cubicBezTo>
                    <a:pt x="406" y="99"/>
                    <a:pt x="399" y="100"/>
                    <a:pt x="392" y="101"/>
                  </a:cubicBezTo>
                  <a:cubicBezTo>
                    <a:pt x="374" y="42"/>
                    <a:pt x="319" y="0"/>
                    <a:pt x="253" y="0"/>
                  </a:cubicBezTo>
                  <a:cubicBezTo>
                    <a:pt x="173" y="0"/>
                    <a:pt x="109" y="63"/>
                    <a:pt x="109" y="141"/>
                  </a:cubicBezTo>
                  <a:cubicBezTo>
                    <a:pt x="109" y="148"/>
                    <a:pt x="109" y="155"/>
                    <a:pt x="110" y="162"/>
                  </a:cubicBezTo>
                  <a:cubicBezTo>
                    <a:pt x="106" y="161"/>
                    <a:pt x="102" y="161"/>
                    <a:pt x="98" y="161"/>
                  </a:cubicBezTo>
                  <a:cubicBezTo>
                    <a:pt x="44" y="161"/>
                    <a:pt x="0" y="204"/>
                    <a:pt x="0" y="257"/>
                  </a:cubicBezTo>
                  <a:cubicBezTo>
                    <a:pt x="0" y="310"/>
                    <a:pt x="44" y="353"/>
                    <a:pt x="98" y="353"/>
                  </a:cubicBezTo>
                  <a:lnTo>
                    <a:pt x="414" y="353"/>
                  </a:lnTo>
                  <a:cubicBezTo>
                    <a:pt x="486" y="353"/>
                    <a:pt x="544" y="296"/>
                    <a:pt x="544" y="226"/>
                  </a:cubicBezTo>
                  <a:cubicBezTo>
                    <a:pt x="544" y="156"/>
                    <a:pt x="486" y="99"/>
                    <a:pt x="414" y="9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1000">
                <a:latin typeface="AvenirNextLTPro-Regular"/>
              </a:endParaRPr>
            </a:p>
          </p:txBody>
        </p:sp>
        <p:sp>
          <p:nvSpPr>
            <p:cNvPr id="49" name="Freeform 128">
              <a:extLst>
                <a:ext uri="{FF2B5EF4-FFF2-40B4-BE49-F238E27FC236}">
                  <a16:creationId xmlns:a16="http://schemas.microsoft.com/office/drawing/2014/main" id="{12378B69-0840-43EB-B61E-FD5C6F4F09BB}"/>
                </a:ext>
              </a:extLst>
            </p:cNvPr>
            <p:cNvSpPr>
              <a:spLocks/>
            </p:cNvSpPr>
            <p:nvPr/>
          </p:nvSpPr>
          <p:spPr bwMode="auto">
            <a:xfrm>
              <a:off x="1953316" y="2634794"/>
              <a:ext cx="175958" cy="98315"/>
            </a:xfrm>
            <a:custGeom>
              <a:avLst/>
              <a:gdLst>
                <a:gd name="T0" fmla="*/ 414 w 544"/>
                <a:gd name="T1" fmla="*/ 99 h 353"/>
                <a:gd name="T2" fmla="*/ 414 w 544"/>
                <a:gd name="T3" fmla="*/ 99 h 353"/>
                <a:gd name="T4" fmla="*/ 392 w 544"/>
                <a:gd name="T5" fmla="*/ 101 h 353"/>
                <a:gd name="T6" fmla="*/ 253 w 544"/>
                <a:gd name="T7" fmla="*/ 0 h 353"/>
                <a:gd name="T8" fmla="*/ 109 w 544"/>
                <a:gd name="T9" fmla="*/ 141 h 353"/>
                <a:gd name="T10" fmla="*/ 110 w 544"/>
                <a:gd name="T11" fmla="*/ 162 h 353"/>
                <a:gd name="T12" fmla="*/ 98 w 544"/>
                <a:gd name="T13" fmla="*/ 161 h 353"/>
                <a:gd name="T14" fmla="*/ 0 w 544"/>
                <a:gd name="T15" fmla="*/ 257 h 353"/>
                <a:gd name="T16" fmla="*/ 98 w 544"/>
                <a:gd name="T17" fmla="*/ 353 h 353"/>
                <a:gd name="T18" fmla="*/ 414 w 544"/>
                <a:gd name="T19" fmla="*/ 353 h 353"/>
                <a:gd name="T20" fmla="*/ 544 w 544"/>
                <a:gd name="T21" fmla="*/ 226 h 353"/>
                <a:gd name="T22" fmla="*/ 414 w 544"/>
                <a:gd name="T23" fmla="*/ 9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353">
                  <a:moveTo>
                    <a:pt x="414" y="99"/>
                  </a:moveTo>
                  <a:lnTo>
                    <a:pt x="414" y="99"/>
                  </a:lnTo>
                  <a:cubicBezTo>
                    <a:pt x="406" y="99"/>
                    <a:pt x="399" y="100"/>
                    <a:pt x="392" y="101"/>
                  </a:cubicBezTo>
                  <a:cubicBezTo>
                    <a:pt x="374" y="42"/>
                    <a:pt x="319" y="0"/>
                    <a:pt x="253" y="0"/>
                  </a:cubicBezTo>
                  <a:cubicBezTo>
                    <a:pt x="173" y="0"/>
                    <a:pt x="109" y="63"/>
                    <a:pt x="109" y="141"/>
                  </a:cubicBezTo>
                  <a:cubicBezTo>
                    <a:pt x="109" y="148"/>
                    <a:pt x="109" y="155"/>
                    <a:pt x="110" y="162"/>
                  </a:cubicBezTo>
                  <a:cubicBezTo>
                    <a:pt x="106" y="161"/>
                    <a:pt x="102" y="161"/>
                    <a:pt x="98" y="161"/>
                  </a:cubicBezTo>
                  <a:cubicBezTo>
                    <a:pt x="44" y="161"/>
                    <a:pt x="0" y="204"/>
                    <a:pt x="0" y="257"/>
                  </a:cubicBezTo>
                  <a:cubicBezTo>
                    <a:pt x="0" y="310"/>
                    <a:pt x="44" y="353"/>
                    <a:pt x="98" y="353"/>
                  </a:cubicBezTo>
                  <a:lnTo>
                    <a:pt x="414" y="353"/>
                  </a:lnTo>
                  <a:cubicBezTo>
                    <a:pt x="486" y="353"/>
                    <a:pt x="544" y="296"/>
                    <a:pt x="544" y="226"/>
                  </a:cubicBezTo>
                  <a:cubicBezTo>
                    <a:pt x="544" y="156"/>
                    <a:pt x="486" y="99"/>
                    <a:pt x="414" y="9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1000">
                <a:latin typeface="AvenirNextLTPro-Regular"/>
              </a:endParaRPr>
            </a:p>
          </p:txBody>
        </p:sp>
        <p:sp>
          <p:nvSpPr>
            <p:cNvPr id="50" name="Freeform 128">
              <a:extLst>
                <a:ext uri="{FF2B5EF4-FFF2-40B4-BE49-F238E27FC236}">
                  <a16:creationId xmlns:a16="http://schemas.microsoft.com/office/drawing/2014/main" id="{5A31495F-581E-4E9B-8570-4B582E75954A}"/>
                </a:ext>
              </a:extLst>
            </p:cNvPr>
            <p:cNvSpPr>
              <a:spLocks/>
            </p:cNvSpPr>
            <p:nvPr/>
          </p:nvSpPr>
          <p:spPr bwMode="auto">
            <a:xfrm>
              <a:off x="1953316" y="2826071"/>
              <a:ext cx="175958" cy="98315"/>
            </a:xfrm>
            <a:custGeom>
              <a:avLst/>
              <a:gdLst>
                <a:gd name="T0" fmla="*/ 414 w 544"/>
                <a:gd name="T1" fmla="*/ 99 h 353"/>
                <a:gd name="T2" fmla="*/ 414 w 544"/>
                <a:gd name="T3" fmla="*/ 99 h 353"/>
                <a:gd name="T4" fmla="*/ 392 w 544"/>
                <a:gd name="T5" fmla="*/ 101 h 353"/>
                <a:gd name="T6" fmla="*/ 253 w 544"/>
                <a:gd name="T7" fmla="*/ 0 h 353"/>
                <a:gd name="T8" fmla="*/ 109 w 544"/>
                <a:gd name="T9" fmla="*/ 141 h 353"/>
                <a:gd name="T10" fmla="*/ 110 w 544"/>
                <a:gd name="T11" fmla="*/ 162 h 353"/>
                <a:gd name="T12" fmla="*/ 98 w 544"/>
                <a:gd name="T13" fmla="*/ 161 h 353"/>
                <a:gd name="T14" fmla="*/ 0 w 544"/>
                <a:gd name="T15" fmla="*/ 257 h 353"/>
                <a:gd name="T16" fmla="*/ 98 w 544"/>
                <a:gd name="T17" fmla="*/ 353 h 353"/>
                <a:gd name="T18" fmla="*/ 414 w 544"/>
                <a:gd name="T19" fmla="*/ 353 h 353"/>
                <a:gd name="T20" fmla="*/ 544 w 544"/>
                <a:gd name="T21" fmla="*/ 226 h 353"/>
                <a:gd name="T22" fmla="*/ 414 w 544"/>
                <a:gd name="T23" fmla="*/ 9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353">
                  <a:moveTo>
                    <a:pt x="414" y="99"/>
                  </a:moveTo>
                  <a:lnTo>
                    <a:pt x="414" y="99"/>
                  </a:lnTo>
                  <a:cubicBezTo>
                    <a:pt x="406" y="99"/>
                    <a:pt x="399" y="100"/>
                    <a:pt x="392" y="101"/>
                  </a:cubicBezTo>
                  <a:cubicBezTo>
                    <a:pt x="374" y="42"/>
                    <a:pt x="319" y="0"/>
                    <a:pt x="253" y="0"/>
                  </a:cubicBezTo>
                  <a:cubicBezTo>
                    <a:pt x="173" y="0"/>
                    <a:pt x="109" y="63"/>
                    <a:pt x="109" y="141"/>
                  </a:cubicBezTo>
                  <a:cubicBezTo>
                    <a:pt x="109" y="148"/>
                    <a:pt x="109" y="155"/>
                    <a:pt x="110" y="162"/>
                  </a:cubicBezTo>
                  <a:cubicBezTo>
                    <a:pt x="106" y="161"/>
                    <a:pt x="102" y="161"/>
                    <a:pt x="98" y="161"/>
                  </a:cubicBezTo>
                  <a:cubicBezTo>
                    <a:pt x="44" y="161"/>
                    <a:pt x="0" y="204"/>
                    <a:pt x="0" y="257"/>
                  </a:cubicBezTo>
                  <a:cubicBezTo>
                    <a:pt x="0" y="310"/>
                    <a:pt x="44" y="353"/>
                    <a:pt x="98" y="353"/>
                  </a:cubicBezTo>
                  <a:lnTo>
                    <a:pt x="414" y="353"/>
                  </a:lnTo>
                  <a:cubicBezTo>
                    <a:pt x="486" y="353"/>
                    <a:pt x="544" y="296"/>
                    <a:pt x="544" y="226"/>
                  </a:cubicBezTo>
                  <a:cubicBezTo>
                    <a:pt x="544" y="156"/>
                    <a:pt x="486" y="99"/>
                    <a:pt x="414" y="9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1000">
                <a:latin typeface="AvenirNextLTPro-Regular"/>
              </a:endParaRPr>
            </a:p>
          </p:txBody>
        </p:sp>
        <p:sp>
          <p:nvSpPr>
            <p:cNvPr id="51" name="TextBox 50">
              <a:extLst>
                <a:ext uri="{FF2B5EF4-FFF2-40B4-BE49-F238E27FC236}">
                  <a16:creationId xmlns:a16="http://schemas.microsoft.com/office/drawing/2014/main" id="{CA3AAD7B-37EC-414E-98AE-C82EE9949D5A}"/>
                </a:ext>
              </a:extLst>
            </p:cNvPr>
            <p:cNvSpPr txBox="1"/>
            <p:nvPr/>
          </p:nvSpPr>
          <p:spPr>
            <a:xfrm>
              <a:off x="2072772" y="2354885"/>
              <a:ext cx="979754" cy="316431"/>
            </a:xfrm>
            <a:prstGeom prst="rect">
              <a:avLst/>
            </a:prstGeom>
            <a:noFill/>
          </p:spPr>
          <p:txBody>
            <a:bodyPr wrap="none" rtlCol="0">
              <a:spAutoFit/>
            </a:bodyPr>
            <a:lstStyle/>
            <a:p>
              <a:r>
                <a:rPr lang="en-US" sz="1000">
                  <a:latin typeface="AvenirNextLTPro-Regular"/>
                </a:rPr>
                <a:t>General Ledger</a:t>
              </a:r>
            </a:p>
          </p:txBody>
        </p:sp>
        <p:sp>
          <p:nvSpPr>
            <p:cNvPr id="52" name="TextBox 51">
              <a:extLst>
                <a:ext uri="{FF2B5EF4-FFF2-40B4-BE49-F238E27FC236}">
                  <a16:creationId xmlns:a16="http://schemas.microsoft.com/office/drawing/2014/main" id="{65E87CF4-6945-41A9-A63D-CE79C031116E}"/>
                </a:ext>
              </a:extLst>
            </p:cNvPr>
            <p:cNvSpPr txBox="1"/>
            <p:nvPr/>
          </p:nvSpPr>
          <p:spPr>
            <a:xfrm>
              <a:off x="2066551" y="2553939"/>
              <a:ext cx="1160894" cy="316431"/>
            </a:xfrm>
            <a:prstGeom prst="rect">
              <a:avLst/>
            </a:prstGeom>
            <a:noFill/>
          </p:spPr>
          <p:txBody>
            <a:bodyPr wrap="none" rtlCol="0">
              <a:spAutoFit/>
            </a:bodyPr>
            <a:lstStyle/>
            <a:p>
              <a:r>
                <a:rPr lang="en-US" sz="1000">
                  <a:latin typeface="AvenirNextLTPro-Regular"/>
                </a:rPr>
                <a:t>Cash Management</a:t>
              </a:r>
            </a:p>
          </p:txBody>
        </p:sp>
        <p:sp>
          <p:nvSpPr>
            <p:cNvPr id="53" name="TextBox 52">
              <a:extLst>
                <a:ext uri="{FF2B5EF4-FFF2-40B4-BE49-F238E27FC236}">
                  <a16:creationId xmlns:a16="http://schemas.microsoft.com/office/drawing/2014/main" id="{43394597-14F6-4DDE-8773-0C8F0DD91741}"/>
                </a:ext>
              </a:extLst>
            </p:cNvPr>
            <p:cNvSpPr txBox="1"/>
            <p:nvPr/>
          </p:nvSpPr>
          <p:spPr>
            <a:xfrm>
              <a:off x="2060327" y="2752993"/>
              <a:ext cx="756937" cy="316431"/>
            </a:xfrm>
            <a:prstGeom prst="rect">
              <a:avLst/>
            </a:prstGeom>
            <a:noFill/>
          </p:spPr>
          <p:txBody>
            <a:bodyPr wrap="none" rtlCol="0">
              <a:spAutoFit/>
            </a:bodyPr>
            <a:lstStyle/>
            <a:p>
              <a:r>
                <a:rPr lang="en-US" sz="1000">
                  <a:latin typeface="AvenirNextLTPro-Regular"/>
                </a:rPr>
                <a:t>Fixed asset</a:t>
              </a:r>
            </a:p>
          </p:txBody>
        </p:sp>
      </p:grpSp>
      <p:sp>
        <p:nvSpPr>
          <p:cNvPr id="54" name="Freeform 128">
            <a:extLst>
              <a:ext uri="{FF2B5EF4-FFF2-40B4-BE49-F238E27FC236}">
                <a16:creationId xmlns:a16="http://schemas.microsoft.com/office/drawing/2014/main" id="{023C6375-744B-416B-A67D-1A218F3316F7}"/>
              </a:ext>
            </a:extLst>
          </p:cNvPr>
          <p:cNvSpPr>
            <a:spLocks/>
          </p:cNvSpPr>
          <p:nvPr/>
        </p:nvSpPr>
        <p:spPr bwMode="auto">
          <a:xfrm>
            <a:off x="387090" y="4550065"/>
            <a:ext cx="175958" cy="98315"/>
          </a:xfrm>
          <a:custGeom>
            <a:avLst/>
            <a:gdLst>
              <a:gd name="T0" fmla="*/ 414 w 544"/>
              <a:gd name="T1" fmla="*/ 99 h 353"/>
              <a:gd name="T2" fmla="*/ 414 w 544"/>
              <a:gd name="T3" fmla="*/ 99 h 353"/>
              <a:gd name="T4" fmla="*/ 392 w 544"/>
              <a:gd name="T5" fmla="*/ 101 h 353"/>
              <a:gd name="T6" fmla="*/ 253 w 544"/>
              <a:gd name="T7" fmla="*/ 0 h 353"/>
              <a:gd name="T8" fmla="*/ 109 w 544"/>
              <a:gd name="T9" fmla="*/ 141 h 353"/>
              <a:gd name="T10" fmla="*/ 110 w 544"/>
              <a:gd name="T11" fmla="*/ 162 h 353"/>
              <a:gd name="T12" fmla="*/ 98 w 544"/>
              <a:gd name="T13" fmla="*/ 161 h 353"/>
              <a:gd name="T14" fmla="*/ 0 w 544"/>
              <a:gd name="T15" fmla="*/ 257 h 353"/>
              <a:gd name="T16" fmla="*/ 98 w 544"/>
              <a:gd name="T17" fmla="*/ 353 h 353"/>
              <a:gd name="T18" fmla="*/ 414 w 544"/>
              <a:gd name="T19" fmla="*/ 353 h 353"/>
              <a:gd name="T20" fmla="*/ 544 w 544"/>
              <a:gd name="T21" fmla="*/ 226 h 353"/>
              <a:gd name="T22" fmla="*/ 414 w 544"/>
              <a:gd name="T23" fmla="*/ 9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353">
                <a:moveTo>
                  <a:pt x="414" y="99"/>
                </a:moveTo>
                <a:lnTo>
                  <a:pt x="414" y="99"/>
                </a:lnTo>
                <a:cubicBezTo>
                  <a:pt x="406" y="99"/>
                  <a:pt x="399" y="100"/>
                  <a:pt x="392" y="101"/>
                </a:cubicBezTo>
                <a:cubicBezTo>
                  <a:pt x="374" y="42"/>
                  <a:pt x="319" y="0"/>
                  <a:pt x="253" y="0"/>
                </a:cubicBezTo>
                <a:cubicBezTo>
                  <a:pt x="173" y="0"/>
                  <a:pt x="109" y="63"/>
                  <a:pt x="109" y="141"/>
                </a:cubicBezTo>
                <a:cubicBezTo>
                  <a:pt x="109" y="148"/>
                  <a:pt x="109" y="155"/>
                  <a:pt x="110" y="162"/>
                </a:cubicBezTo>
                <a:cubicBezTo>
                  <a:pt x="106" y="161"/>
                  <a:pt x="102" y="161"/>
                  <a:pt x="98" y="161"/>
                </a:cubicBezTo>
                <a:cubicBezTo>
                  <a:pt x="44" y="161"/>
                  <a:pt x="0" y="204"/>
                  <a:pt x="0" y="257"/>
                </a:cubicBezTo>
                <a:cubicBezTo>
                  <a:pt x="0" y="310"/>
                  <a:pt x="44" y="353"/>
                  <a:pt x="98" y="353"/>
                </a:cubicBezTo>
                <a:lnTo>
                  <a:pt x="414" y="353"/>
                </a:lnTo>
                <a:cubicBezTo>
                  <a:pt x="486" y="353"/>
                  <a:pt x="544" y="296"/>
                  <a:pt x="544" y="226"/>
                </a:cubicBezTo>
                <a:cubicBezTo>
                  <a:pt x="544" y="156"/>
                  <a:pt x="486" y="99"/>
                  <a:pt x="414" y="9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1000">
              <a:latin typeface="AvenirNextLTPro-Regular"/>
            </a:endParaRPr>
          </a:p>
        </p:txBody>
      </p:sp>
      <p:sp>
        <p:nvSpPr>
          <p:cNvPr id="55" name="TextBox 54">
            <a:extLst>
              <a:ext uri="{FF2B5EF4-FFF2-40B4-BE49-F238E27FC236}">
                <a16:creationId xmlns:a16="http://schemas.microsoft.com/office/drawing/2014/main" id="{22E6D731-AF46-4E91-8E50-5436D99702AB}"/>
              </a:ext>
            </a:extLst>
          </p:cNvPr>
          <p:cNvSpPr txBox="1"/>
          <p:nvPr/>
        </p:nvSpPr>
        <p:spPr>
          <a:xfrm>
            <a:off x="490100" y="4504700"/>
            <a:ext cx="942887" cy="246221"/>
          </a:xfrm>
          <a:prstGeom prst="rect">
            <a:avLst/>
          </a:prstGeom>
          <a:noFill/>
        </p:spPr>
        <p:txBody>
          <a:bodyPr wrap="none" rtlCol="0">
            <a:spAutoFit/>
          </a:bodyPr>
          <a:lstStyle/>
          <a:p>
            <a:r>
              <a:rPr lang="en-US" sz="1000">
                <a:latin typeface="AvenirNextLTPro-Regular"/>
              </a:rPr>
              <a:t>Intercompany </a:t>
            </a:r>
          </a:p>
        </p:txBody>
      </p:sp>
      <p:grpSp>
        <p:nvGrpSpPr>
          <p:cNvPr id="56" name="Group 55">
            <a:extLst>
              <a:ext uri="{FF2B5EF4-FFF2-40B4-BE49-F238E27FC236}">
                <a16:creationId xmlns:a16="http://schemas.microsoft.com/office/drawing/2014/main" id="{253017D7-86D4-4361-8C27-519E9546C86A}"/>
              </a:ext>
            </a:extLst>
          </p:cNvPr>
          <p:cNvGrpSpPr/>
          <p:nvPr/>
        </p:nvGrpSpPr>
        <p:grpSpPr>
          <a:xfrm>
            <a:off x="2183345" y="4024845"/>
            <a:ext cx="1599727" cy="555997"/>
            <a:chOff x="1953316" y="2354885"/>
            <a:chExt cx="1599726" cy="714539"/>
          </a:xfrm>
        </p:grpSpPr>
        <p:sp>
          <p:nvSpPr>
            <p:cNvPr id="57" name="Freeform 128">
              <a:extLst>
                <a:ext uri="{FF2B5EF4-FFF2-40B4-BE49-F238E27FC236}">
                  <a16:creationId xmlns:a16="http://schemas.microsoft.com/office/drawing/2014/main" id="{76FB0047-1851-4E45-8131-D87258A95DA4}"/>
                </a:ext>
              </a:extLst>
            </p:cNvPr>
            <p:cNvSpPr>
              <a:spLocks/>
            </p:cNvSpPr>
            <p:nvPr/>
          </p:nvSpPr>
          <p:spPr bwMode="auto">
            <a:xfrm>
              <a:off x="1953316" y="2443515"/>
              <a:ext cx="175958" cy="98315"/>
            </a:xfrm>
            <a:custGeom>
              <a:avLst/>
              <a:gdLst>
                <a:gd name="T0" fmla="*/ 414 w 544"/>
                <a:gd name="T1" fmla="*/ 99 h 353"/>
                <a:gd name="T2" fmla="*/ 414 w 544"/>
                <a:gd name="T3" fmla="*/ 99 h 353"/>
                <a:gd name="T4" fmla="*/ 392 w 544"/>
                <a:gd name="T5" fmla="*/ 101 h 353"/>
                <a:gd name="T6" fmla="*/ 253 w 544"/>
                <a:gd name="T7" fmla="*/ 0 h 353"/>
                <a:gd name="T8" fmla="*/ 109 w 544"/>
                <a:gd name="T9" fmla="*/ 141 h 353"/>
                <a:gd name="T10" fmla="*/ 110 w 544"/>
                <a:gd name="T11" fmla="*/ 162 h 353"/>
                <a:gd name="T12" fmla="*/ 98 w 544"/>
                <a:gd name="T13" fmla="*/ 161 h 353"/>
                <a:gd name="T14" fmla="*/ 0 w 544"/>
                <a:gd name="T15" fmla="*/ 257 h 353"/>
                <a:gd name="T16" fmla="*/ 98 w 544"/>
                <a:gd name="T17" fmla="*/ 353 h 353"/>
                <a:gd name="T18" fmla="*/ 414 w 544"/>
                <a:gd name="T19" fmla="*/ 353 h 353"/>
                <a:gd name="T20" fmla="*/ 544 w 544"/>
                <a:gd name="T21" fmla="*/ 226 h 353"/>
                <a:gd name="T22" fmla="*/ 414 w 544"/>
                <a:gd name="T23" fmla="*/ 9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353">
                  <a:moveTo>
                    <a:pt x="414" y="99"/>
                  </a:moveTo>
                  <a:lnTo>
                    <a:pt x="414" y="99"/>
                  </a:lnTo>
                  <a:cubicBezTo>
                    <a:pt x="406" y="99"/>
                    <a:pt x="399" y="100"/>
                    <a:pt x="392" y="101"/>
                  </a:cubicBezTo>
                  <a:cubicBezTo>
                    <a:pt x="374" y="42"/>
                    <a:pt x="319" y="0"/>
                    <a:pt x="253" y="0"/>
                  </a:cubicBezTo>
                  <a:cubicBezTo>
                    <a:pt x="173" y="0"/>
                    <a:pt x="109" y="63"/>
                    <a:pt x="109" y="141"/>
                  </a:cubicBezTo>
                  <a:cubicBezTo>
                    <a:pt x="109" y="148"/>
                    <a:pt x="109" y="155"/>
                    <a:pt x="110" y="162"/>
                  </a:cubicBezTo>
                  <a:cubicBezTo>
                    <a:pt x="106" y="161"/>
                    <a:pt x="102" y="161"/>
                    <a:pt x="98" y="161"/>
                  </a:cubicBezTo>
                  <a:cubicBezTo>
                    <a:pt x="44" y="161"/>
                    <a:pt x="0" y="204"/>
                    <a:pt x="0" y="257"/>
                  </a:cubicBezTo>
                  <a:cubicBezTo>
                    <a:pt x="0" y="310"/>
                    <a:pt x="44" y="353"/>
                    <a:pt x="98" y="353"/>
                  </a:cubicBezTo>
                  <a:lnTo>
                    <a:pt x="414" y="353"/>
                  </a:lnTo>
                  <a:cubicBezTo>
                    <a:pt x="486" y="353"/>
                    <a:pt x="544" y="296"/>
                    <a:pt x="544" y="226"/>
                  </a:cubicBezTo>
                  <a:cubicBezTo>
                    <a:pt x="544" y="156"/>
                    <a:pt x="486" y="99"/>
                    <a:pt x="414" y="9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1000">
                <a:latin typeface="AvenirNextLTPro-Regular"/>
              </a:endParaRPr>
            </a:p>
          </p:txBody>
        </p:sp>
        <p:sp>
          <p:nvSpPr>
            <p:cNvPr id="58" name="Freeform 128">
              <a:extLst>
                <a:ext uri="{FF2B5EF4-FFF2-40B4-BE49-F238E27FC236}">
                  <a16:creationId xmlns:a16="http://schemas.microsoft.com/office/drawing/2014/main" id="{9B99B471-C11F-40A7-9111-C69E1C232134}"/>
                </a:ext>
              </a:extLst>
            </p:cNvPr>
            <p:cNvSpPr>
              <a:spLocks/>
            </p:cNvSpPr>
            <p:nvPr/>
          </p:nvSpPr>
          <p:spPr bwMode="auto">
            <a:xfrm>
              <a:off x="1953316" y="2634794"/>
              <a:ext cx="175958" cy="98315"/>
            </a:xfrm>
            <a:custGeom>
              <a:avLst/>
              <a:gdLst>
                <a:gd name="T0" fmla="*/ 414 w 544"/>
                <a:gd name="T1" fmla="*/ 99 h 353"/>
                <a:gd name="T2" fmla="*/ 414 w 544"/>
                <a:gd name="T3" fmla="*/ 99 h 353"/>
                <a:gd name="T4" fmla="*/ 392 w 544"/>
                <a:gd name="T5" fmla="*/ 101 h 353"/>
                <a:gd name="T6" fmla="*/ 253 w 544"/>
                <a:gd name="T7" fmla="*/ 0 h 353"/>
                <a:gd name="T8" fmla="*/ 109 w 544"/>
                <a:gd name="T9" fmla="*/ 141 h 353"/>
                <a:gd name="T10" fmla="*/ 110 w 544"/>
                <a:gd name="T11" fmla="*/ 162 h 353"/>
                <a:gd name="T12" fmla="*/ 98 w 544"/>
                <a:gd name="T13" fmla="*/ 161 h 353"/>
                <a:gd name="T14" fmla="*/ 0 w 544"/>
                <a:gd name="T15" fmla="*/ 257 h 353"/>
                <a:gd name="T16" fmla="*/ 98 w 544"/>
                <a:gd name="T17" fmla="*/ 353 h 353"/>
                <a:gd name="T18" fmla="*/ 414 w 544"/>
                <a:gd name="T19" fmla="*/ 353 h 353"/>
                <a:gd name="T20" fmla="*/ 544 w 544"/>
                <a:gd name="T21" fmla="*/ 226 h 353"/>
                <a:gd name="T22" fmla="*/ 414 w 544"/>
                <a:gd name="T23" fmla="*/ 9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353">
                  <a:moveTo>
                    <a:pt x="414" y="99"/>
                  </a:moveTo>
                  <a:lnTo>
                    <a:pt x="414" y="99"/>
                  </a:lnTo>
                  <a:cubicBezTo>
                    <a:pt x="406" y="99"/>
                    <a:pt x="399" y="100"/>
                    <a:pt x="392" y="101"/>
                  </a:cubicBezTo>
                  <a:cubicBezTo>
                    <a:pt x="374" y="42"/>
                    <a:pt x="319" y="0"/>
                    <a:pt x="253" y="0"/>
                  </a:cubicBezTo>
                  <a:cubicBezTo>
                    <a:pt x="173" y="0"/>
                    <a:pt x="109" y="63"/>
                    <a:pt x="109" y="141"/>
                  </a:cubicBezTo>
                  <a:cubicBezTo>
                    <a:pt x="109" y="148"/>
                    <a:pt x="109" y="155"/>
                    <a:pt x="110" y="162"/>
                  </a:cubicBezTo>
                  <a:cubicBezTo>
                    <a:pt x="106" y="161"/>
                    <a:pt x="102" y="161"/>
                    <a:pt x="98" y="161"/>
                  </a:cubicBezTo>
                  <a:cubicBezTo>
                    <a:pt x="44" y="161"/>
                    <a:pt x="0" y="204"/>
                    <a:pt x="0" y="257"/>
                  </a:cubicBezTo>
                  <a:cubicBezTo>
                    <a:pt x="0" y="310"/>
                    <a:pt x="44" y="353"/>
                    <a:pt x="98" y="353"/>
                  </a:cubicBezTo>
                  <a:lnTo>
                    <a:pt x="414" y="353"/>
                  </a:lnTo>
                  <a:cubicBezTo>
                    <a:pt x="486" y="353"/>
                    <a:pt x="544" y="296"/>
                    <a:pt x="544" y="226"/>
                  </a:cubicBezTo>
                  <a:cubicBezTo>
                    <a:pt x="544" y="156"/>
                    <a:pt x="486" y="99"/>
                    <a:pt x="414" y="9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1000">
                <a:latin typeface="AvenirNextLTPro-Regular"/>
              </a:endParaRPr>
            </a:p>
          </p:txBody>
        </p:sp>
        <p:sp>
          <p:nvSpPr>
            <p:cNvPr id="59" name="Freeform 128">
              <a:extLst>
                <a:ext uri="{FF2B5EF4-FFF2-40B4-BE49-F238E27FC236}">
                  <a16:creationId xmlns:a16="http://schemas.microsoft.com/office/drawing/2014/main" id="{27811431-184A-45B8-9669-7BBF3A07423A}"/>
                </a:ext>
              </a:extLst>
            </p:cNvPr>
            <p:cNvSpPr>
              <a:spLocks/>
            </p:cNvSpPr>
            <p:nvPr/>
          </p:nvSpPr>
          <p:spPr bwMode="auto">
            <a:xfrm>
              <a:off x="1953316" y="2826071"/>
              <a:ext cx="175958" cy="98315"/>
            </a:xfrm>
            <a:custGeom>
              <a:avLst/>
              <a:gdLst>
                <a:gd name="T0" fmla="*/ 414 w 544"/>
                <a:gd name="T1" fmla="*/ 99 h 353"/>
                <a:gd name="T2" fmla="*/ 414 w 544"/>
                <a:gd name="T3" fmla="*/ 99 h 353"/>
                <a:gd name="T4" fmla="*/ 392 w 544"/>
                <a:gd name="T5" fmla="*/ 101 h 353"/>
                <a:gd name="T6" fmla="*/ 253 w 544"/>
                <a:gd name="T7" fmla="*/ 0 h 353"/>
                <a:gd name="T8" fmla="*/ 109 w 544"/>
                <a:gd name="T9" fmla="*/ 141 h 353"/>
                <a:gd name="T10" fmla="*/ 110 w 544"/>
                <a:gd name="T11" fmla="*/ 162 h 353"/>
                <a:gd name="T12" fmla="*/ 98 w 544"/>
                <a:gd name="T13" fmla="*/ 161 h 353"/>
                <a:gd name="T14" fmla="*/ 0 w 544"/>
                <a:gd name="T15" fmla="*/ 257 h 353"/>
                <a:gd name="T16" fmla="*/ 98 w 544"/>
                <a:gd name="T17" fmla="*/ 353 h 353"/>
                <a:gd name="T18" fmla="*/ 414 w 544"/>
                <a:gd name="T19" fmla="*/ 353 h 353"/>
                <a:gd name="T20" fmla="*/ 544 w 544"/>
                <a:gd name="T21" fmla="*/ 226 h 353"/>
                <a:gd name="T22" fmla="*/ 414 w 544"/>
                <a:gd name="T23" fmla="*/ 9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353">
                  <a:moveTo>
                    <a:pt x="414" y="99"/>
                  </a:moveTo>
                  <a:lnTo>
                    <a:pt x="414" y="99"/>
                  </a:lnTo>
                  <a:cubicBezTo>
                    <a:pt x="406" y="99"/>
                    <a:pt x="399" y="100"/>
                    <a:pt x="392" y="101"/>
                  </a:cubicBezTo>
                  <a:cubicBezTo>
                    <a:pt x="374" y="42"/>
                    <a:pt x="319" y="0"/>
                    <a:pt x="253" y="0"/>
                  </a:cubicBezTo>
                  <a:cubicBezTo>
                    <a:pt x="173" y="0"/>
                    <a:pt x="109" y="63"/>
                    <a:pt x="109" y="141"/>
                  </a:cubicBezTo>
                  <a:cubicBezTo>
                    <a:pt x="109" y="148"/>
                    <a:pt x="109" y="155"/>
                    <a:pt x="110" y="162"/>
                  </a:cubicBezTo>
                  <a:cubicBezTo>
                    <a:pt x="106" y="161"/>
                    <a:pt x="102" y="161"/>
                    <a:pt x="98" y="161"/>
                  </a:cubicBezTo>
                  <a:cubicBezTo>
                    <a:pt x="44" y="161"/>
                    <a:pt x="0" y="204"/>
                    <a:pt x="0" y="257"/>
                  </a:cubicBezTo>
                  <a:cubicBezTo>
                    <a:pt x="0" y="310"/>
                    <a:pt x="44" y="353"/>
                    <a:pt x="98" y="353"/>
                  </a:cubicBezTo>
                  <a:lnTo>
                    <a:pt x="414" y="353"/>
                  </a:lnTo>
                  <a:cubicBezTo>
                    <a:pt x="486" y="353"/>
                    <a:pt x="544" y="296"/>
                    <a:pt x="544" y="226"/>
                  </a:cubicBezTo>
                  <a:cubicBezTo>
                    <a:pt x="544" y="156"/>
                    <a:pt x="486" y="99"/>
                    <a:pt x="414" y="9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1000">
                <a:latin typeface="AvenirNextLTPro-Regular"/>
              </a:endParaRPr>
            </a:p>
          </p:txBody>
        </p:sp>
        <p:sp>
          <p:nvSpPr>
            <p:cNvPr id="60" name="TextBox 59">
              <a:extLst>
                <a:ext uri="{FF2B5EF4-FFF2-40B4-BE49-F238E27FC236}">
                  <a16:creationId xmlns:a16="http://schemas.microsoft.com/office/drawing/2014/main" id="{DDE99A0B-841B-4371-979B-7D3244028D87}"/>
                </a:ext>
              </a:extLst>
            </p:cNvPr>
            <p:cNvSpPr txBox="1"/>
            <p:nvPr/>
          </p:nvSpPr>
          <p:spPr>
            <a:xfrm>
              <a:off x="2072772" y="2354885"/>
              <a:ext cx="1342033" cy="316431"/>
            </a:xfrm>
            <a:prstGeom prst="rect">
              <a:avLst/>
            </a:prstGeom>
            <a:noFill/>
          </p:spPr>
          <p:txBody>
            <a:bodyPr wrap="none" rtlCol="0">
              <a:spAutoFit/>
            </a:bodyPr>
            <a:lstStyle/>
            <a:p>
              <a:r>
                <a:rPr lang="en-US" sz="1000">
                  <a:latin typeface="AvenirNextLTPro-Regular"/>
                </a:rPr>
                <a:t>Supplier Management</a:t>
              </a:r>
            </a:p>
          </p:txBody>
        </p:sp>
        <p:sp>
          <p:nvSpPr>
            <p:cNvPr id="61" name="TextBox 60">
              <a:extLst>
                <a:ext uri="{FF2B5EF4-FFF2-40B4-BE49-F238E27FC236}">
                  <a16:creationId xmlns:a16="http://schemas.microsoft.com/office/drawing/2014/main" id="{605EC6CB-1E2A-4716-8EED-DC88358108EE}"/>
                </a:ext>
              </a:extLst>
            </p:cNvPr>
            <p:cNvSpPr txBox="1"/>
            <p:nvPr/>
          </p:nvSpPr>
          <p:spPr>
            <a:xfrm>
              <a:off x="2066551" y="2553939"/>
              <a:ext cx="752129" cy="316431"/>
            </a:xfrm>
            <a:prstGeom prst="rect">
              <a:avLst/>
            </a:prstGeom>
            <a:noFill/>
          </p:spPr>
          <p:txBody>
            <a:bodyPr wrap="none" rtlCol="0">
              <a:spAutoFit/>
            </a:bodyPr>
            <a:lstStyle/>
            <a:p>
              <a:r>
                <a:rPr lang="en-US" sz="1000">
                  <a:latin typeface="AvenirNextLTPro-Regular"/>
                </a:rPr>
                <a:t>Purchasing</a:t>
              </a:r>
            </a:p>
          </p:txBody>
        </p:sp>
        <p:sp>
          <p:nvSpPr>
            <p:cNvPr id="62" name="TextBox 61">
              <a:extLst>
                <a:ext uri="{FF2B5EF4-FFF2-40B4-BE49-F238E27FC236}">
                  <a16:creationId xmlns:a16="http://schemas.microsoft.com/office/drawing/2014/main" id="{904BCD29-EAD2-4441-91F0-6426C3E04DDF}"/>
                </a:ext>
              </a:extLst>
            </p:cNvPr>
            <p:cNvSpPr txBox="1"/>
            <p:nvPr/>
          </p:nvSpPr>
          <p:spPr>
            <a:xfrm>
              <a:off x="2060327" y="2752993"/>
              <a:ext cx="1492715" cy="316431"/>
            </a:xfrm>
            <a:prstGeom prst="rect">
              <a:avLst/>
            </a:prstGeom>
            <a:noFill/>
          </p:spPr>
          <p:txBody>
            <a:bodyPr wrap="none" rtlCol="0">
              <a:spAutoFit/>
            </a:bodyPr>
            <a:lstStyle/>
            <a:p>
              <a:r>
                <a:rPr lang="en-US" sz="1000">
                  <a:latin typeface="AvenirNextLTPro-Regular"/>
                </a:rPr>
                <a:t>Self Service Procurement</a:t>
              </a:r>
            </a:p>
          </p:txBody>
        </p:sp>
      </p:grpSp>
      <p:sp>
        <p:nvSpPr>
          <p:cNvPr id="63" name="Freeform 128">
            <a:extLst>
              <a:ext uri="{FF2B5EF4-FFF2-40B4-BE49-F238E27FC236}">
                <a16:creationId xmlns:a16="http://schemas.microsoft.com/office/drawing/2014/main" id="{02972ABE-5684-493B-9045-FA9EEE2801C9}"/>
              </a:ext>
            </a:extLst>
          </p:cNvPr>
          <p:cNvSpPr>
            <a:spLocks/>
          </p:cNvSpPr>
          <p:nvPr/>
        </p:nvSpPr>
        <p:spPr bwMode="auto">
          <a:xfrm>
            <a:off x="2202377" y="4533798"/>
            <a:ext cx="175958" cy="98315"/>
          </a:xfrm>
          <a:custGeom>
            <a:avLst/>
            <a:gdLst>
              <a:gd name="T0" fmla="*/ 414 w 544"/>
              <a:gd name="T1" fmla="*/ 99 h 353"/>
              <a:gd name="T2" fmla="*/ 414 w 544"/>
              <a:gd name="T3" fmla="*/ 99 h 353"/>
              <a:gd name="T4" fmla="*/ 392 w 544"/>
              <a:gd name="T5" fmla="*/ 101 h 353"/>
              <a:gd name="T6" fmla="*/ 253 w 544"/>
              <a:gd name="T7" fmla="*/ 0 h 353"/>
              <a:gd name="T8" fmla="*/ 109 w 544"/>
              <a:gd name="T9" fmla="*/ 141 h 353"/>
              <a:gd name="T10" fmla="*/ 110 w 544"/>
              <a:gd name="T11" fmla="*/ 162 h 353"/>
              <a:gd name="T12" fmla="*/ 98 w 544"/>
              <a:gd name="T13" fmla="*/ 161 h 353"/>
              <a:gd name="T14" fmla="*/ 0 w 544"/>
              <a:gd name="T15" fmla="*/ 257 h 353"/>
              <a:gd name="T16" fmla="*/ 98 w 544"/>
              <a:gd name="T17" fmla="*/ 353 h 353"/>
              <a:gd name="T18" fmla="*/ 414 w 544"/>
              <a:gd name="T19" fmla="*/ 353 h 353"/>
              <a:gd name="T20" fmla="*/ 544 w 544"/>
              <a:gd name="T21" fmla="*/ 226 h 353"/>
              <a:gd name="T22" fmla="*/ 414 w 544"/>
              <a:gd name="T23" fmla="*/ 9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353">
                <a:moveTo>
                  <a:pt x="414" y="99"/>
                </a:moveTo>
                <a:lnTo>
                  <a:pt x="414" y="99"/>
                </a:lnTo>
                <a:cubicBezTo>
                  <a:pt x="406" y="99"/>
                  <a:pt x="399" y="100"/>
                  <a:pt x="392" y="101"/>
                </a:cubicBezTo>
                <a:cubicBezTo>
                  <a:pt x="374" y="42"/>
                  <a:pt x="319" y="0"/>
                  <a:pt x="253" y="0"/>
                </a:cubicBezTo>
                <a:cubicBezTo>
                  <a:pt x="173" y="0"/>
                  <a:pt x="109" y="63"/>
                  <a:pt x="109" y="141"/>
                </a:cubicBezTo>
                <a:cubicBezTo>
                  <a:pt x="109" y="148"/>
                  <a:pt x="109" y="155"/>
                  <a:pt x="110" y="162"/>
                </a:cubicBezTo>
                <a:cubicBezTo>
                  <a:pt x="106" y="161"/>
                  <a:pt x="102" y="161"/>
                  <a:pt x="98" y="161"/>
                </a:cubicBezTo>
                <a:cubicBezTo>
                  <a:pt x="44" y="161"/>
                  <a:pt x="0" y="204"/>
                  <a:pt x="0" y="257"/>
                </a:cubicBezTo>
                <a:cubicBezTo>
                  <a:pt x="0" y="310"/>
                  <a:pt x="44" y="353"/>
                  <a:pt x="98" y="353"/>
                </a:cubicBezTo>
                <a:lnTo>
                  <a:pt x="414" y="353"/>
                </a:lnTo>
                <a:cubicBezTo>
                  <a:pt x="486" y="353"/>
                  <a:pt x="544" y="296"/>
                  <a:pt x="544" y="226"/>
                </a:cubicBezTo>
                <a:cubicBezTo>
                  <a:pt x="544" y="156"/>
                  <a:pt x="486" y="99"/>
                  <a:pt x="414" y="9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1000">
              <a:latin typeface="AvenirNextLTPro-Regular"/>
            </a:endParaRPr>
          </a:p>
        </p:txBody>
      </p:sp>
      <p:sp>
        <p:nvSpPr>
          <p:cNvPr id="64" name="TextBox 63">
            <a:extLst>
              <a:ext uri="{FF2B5EF4-FFF2-40B4-BE49-F238E27FC236}">
                <a16:creationId xmlns:a16="http://schemas.microsoft.com/office/drawing/2014/main" id="{09A513D1-2741-45D8-A1AD-4B150A20169D}"/>
              </a:ext>
            </a:extLst>
          </p:cNvPr>
          <p:cNvSpPr txBox="1"/>
          <p:nvPr/>
        </p:nvSpPr>
        <p:spPr>
          <a:xfrm>
            <a:off x="2302868" y="4487438"/>
            <a:ext cx="952505" cy="246221"/>
          </a:xfrm>
          <a:prstGeom prst="rect">
            <a:avLst/>
          </a:prstGeom>
          <a:noFill/>
        </p:spPr>
        <p:txBody>
          <a:bodyPr wrap="none" rtlCol="0">
            <a:spAutoFit/>
          </a:bodyPr>
          <a:lstStyle/>
          <a:p>
            <a:r>
              <a:rPr lang="en-US" sz="1000">
                <a:latin typeface="AvenirNextLTPro-Regular"/>
              </a:rPr>
              <a:t>Supplier Portal</a:t>
            </a:r>
          </a:p>
        </p:txBody>
      </p:sp>
      <p:sp>
        <p:nvSpPr>
          <p:cNvPr id="65" name="Freeform 128">
            <a:extLst>
              <a:ext uri="{FF2B5EF4-FFF2-40B4-BE49-F238E27FC236}">
                <a16:creationId xmlns:a16="http://schemas.microsoft.com/office/drawing/2014/main" id="{CC4DC62E-D347-4A52-BA20-C450806C08DE}"/>
              </a:ext>
            </a:extLst>
          </p:cNvPr>
          <p:cNvSpPr>
            <a:spLocks/>
          </p:cNvSpPr>
          <p:nvPr/>
        </p:nvSpPr>
        <p:spPr bwMode="auto">
          <a:xfrm>
            <a:off x="2202377" y="4697061"/>
            <a:ext cx="175958" cy="98315"/>
          </a:xfrm>
          <a:custGeom>
            <a:avLst/>
            <a:gdLst>
              <a:gd name="T0" fmla="*/ 414 w 544"/>
              <a:gd name="T1" fmla="*/ 99 h 353"/>
              <a:gd name="T2" fmla="*/ 414 w 544"/>
              <a:gd name="T3" fmla="*/ 99 h 353"/>
              <a:gd name="T4" fmla="*/ 392 w 544"/>
              <a:gd name="T5" fmla="*/ 101 h 353"/>
              <a:gd name="T6" fmla="*/ 253 w 544"/>
              <a:gd name="T7" fmla="*/ 0 h 353"/>
              <a:gd name="T8" fmla="*/ 109 w 544"/>
              <a:gd name="T9" fmla="*/ 141 h 353"/>
              <a:gd name="T10" fmla="*/ 110 w 544"/>
              <a:gd name="T11" fmla="*/ 162 h 353"/>
              <a:gd name="T12" fmla="*/ 98 w 544"/>
              <a:gd name="T13" fmla="*/ 161 h 353"/>
              <a:gd name="T14" fmla="*/ 0 w 544"/>
              <a:gd name="T15" fmla="*/ 257 h 353"/>
              <a:gd name="T16" fmla="*/ 98 w 544"/>
              <a:gd name="T17" fmla="*/ 353 h 353"/>
              <a:gd name="T18" fmla="*/ 414 w 544"/>
              <a:gd name="T19" fmla="*/ 353 h 353"/>
              <a:gd name="T20" fmla="*/ 544 w 544"/>
              <a:gd name="T21" fmla="*/ 226 h 353"/>
              <a:gd name="T22" fmla="*/ 414 w 544"/>
              <a:gd name="T23" fmla="*/ 9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353">
                <a:moveTo>
                  <a:pt x="414" y="99"/>
                </a:moveTo>
                <a:lnTo>
                  <a:pt x="414" y="99"/>
                </a:lnTo>
                <a:cubicBezTo>
                  <a:pt x="406" y="99"/>
                  <a:pt x="399" y="100"/>
                  <a:pt x="392" y="101"/>
                </a:cubicBezTo>
                <a:cubicBezTo>
                  <a:pt x="374" y="42"/>
                  <a:pt x="319" y="0"/>
                  <a:pt x="253" y="0"/>
                </a:cubicBezTo>
                <a:cubicBezTo>
                  <a:pt x="173" y="0"/>
                  <a:pt x="109" y="63"/>
                  <a:pt x="109" y="141"/>
                </a:cubicBezTo>
                <a:cubicBezTo>
                  <a:pt x="109" y="148"/>
                  <a:pt x="109" y="155"/>
                  <a:pt x="110" y="162"/>
                </a:cubicBezTo>
                <a:cubicBezTo>
                  <a:pt x="106" y="161"/>
                  <a:pt x="102" y="161"/>
                  <a:pt x="98" y="161"/>
                </a:cubicBezTo>
                <a:cubicBezTo>
                  <a:pt x="44" y="161"/>
                  <a:pt x="0" y="204"/>
                  <a:pt x="0" y="257"/>
                </a:cubicBezTo>
                <a:cubicBezTo>
                  <a:pt x="0" y="310"/>
                  <a:pt x="44" y="353"/>
                  <a:pt x="98" y="353"/>
                </a:cubicBezTo>
                <a:lnTo>
                  <a:pt x="414" y="353"/>
                </a:lnTo>
                <a:cubicBezTo>
                  <a:pt x="486" y="353"/>
                  <a:pt x="544" y="296"/>
                  <a:pt x="544" y="226"/>
                </a:cubicBezTo>
                <a:cubicBezTo>
                  <a:pt x="544" y="156"/>
                  <a:pt x="486" y="99"/>
                  <a:pt x="414" y="9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1000">
              <a:latin typeface="AvenirNextLTPro-Regular"/>
            </a:endParaRPr>
          </a:p>
        </p:txBody>
      </p:sp>
      <p:sp>
        <p:nvSpPr>
          <p:cNvPr id="66" name="TextBox 65">
            <a:extLst>
              <a:ext uri="{FF2B5EF4-FFF2-40B4-BE49-F238E27FC236}">
                <a16:creationId xmlns:a16="http://schemas.microsoft.com/office/drawing/2014/main" id="{79F58157-350C-4E67-839B-8D833B30AA6B}"/>
              </a:ext>
            </a:extLst>
          </p:cNvPr>
          <p:cNvSpPr txBox="1"/>
          <p:nvPr/>
        </p:nvSpPr>
        <p:spPr>
          <a:xfrm>
            <a:off x="2326233" y="4651775"/>
            <a:ext cx="639919" cy="246221"/>
          </a:xfrm>
          <a:prstGeom prst="rect">
            <a:avLst/>
          </a:prstGeom>
          <a:noFill/>
        </p:spPr>
        <p:txBody>
          <a:bodyPr wrap="none" rtlCol="0">
            <a:spAutoFit/>
          </a:bodyPr>
          <a:lstStyle/>
          <a:p>
            <a:r>
              <a:rPr lang="en-US" sz="1000">
                <a:latin typeface="AvenirNextLTPro-Regular"/>
              </a:rPr>
              <a:t>Payables</a:t>
            </a:r>
          </a:p>
        </p:txBody>
      </p:sp>
      <p:grpSp>
        <p:nvGrpSpPr>
          <p:cNvPr id="67" name="Group 66">
            <a:extLst>
              <a:ext uri="{FF2B5EF4-FFF2-40B4-BE49-F238E27FC236}">
                <a16:creationId xmlns:a16="http://schemas.microsoft.com/office/drawing/2014/main" id="{F758520A-E293-415E-9778-B349789317CD}"/>
              </a:ext>
            </a:extLst>
          </p:cNvPr>
          <p:cNvGrpSpPr/>
          <p:nvPr/>
        </p:nvGrpSpPr>
        <p:grpSpPr>
          <a:xfrm>
            <a:off x="4210528" y="4013738"/>
            <a:ext cx="1551607" cy="555997"/>
            <a:chOff x="1953316" y="2354885"/>
            <a:chExt cx="1551606" cy="714539"/>
          </a:xfrm>
        </p:grpSpPr>
        <p:sp>
          <p:nvSpPr>
            <p:cNvPr id="68" name="Freeform 128">
              <a:extLst>
                <a:ext uri="{FF2B5EF4-FFF2-40B4-BE49-F238E27FC236}">
                  <a16:creationId xmlns:a16="http://schemas.microsoft.com/office/drawing/2014/main" id="{4A592130-0D74-4B0C-BA54-A5EE448BC207}"/>
                </a:ext>
              </a:extLst>
            </p:cNvPr>
            <p:cNvSpPr>
              <a:spLocks/>
            </p:cNvSpPr>
            <p:nvPr/>
          </p:nvSpPr>
          <p:spPr bwMode="auto">
            <a:xfrm>
              <a:off x="1953316" y="2443515"/>
              <a:ext cx="175958" cy="98315"/>
            </a:xfrm>
            <a:custGeom>
              <a:avLst/>
              <a:gdLst>
                <a:gd name="T0" fmla="*/ 414 w 544"/>
                <a:gd name="T1" fmla="*/ 99 h 353"/>
                <a:gd name="T2" fmla="*/ 414 w 544"/>
                <a:gd name="T3" fmla="*/ 99 h 353"/>
                <a:gd name="T4" fmla="*/ 392 w 544"/>
                <a:gd name="T5" fmla="*/ 101 h 353"/>
                <a:gd name="T6" fmla="*/ 253 w 544"/>
                <a:gd name="T7" fmla="*/ 0 h 353"/>
                <a:gd name="T8" fmla="*/ 109 w 544"/>
                <a:gd name="T9" fmla="*/ 141 h 353"/>
                <a:gd name="T10" fmla="*/ 110 w 544"/>
                <a:gd name="T11" fmla="*/ 162 h 353"/>
                <a:gd name="T12" fmla="*/ 98 w 544"/>
                <a:gd name="T13" fmla="*/ 161 h 353"/>
                <a:gd name="T14" fmla="*/ 0 w 544"/>
                <a:gd name="T15" fmla="*/ 257 h 353"/>
                <a:gd name="T16" fmla="*/ 98 w 544"/>
                <a:gd name="T17" fmla="*/ 353 h 353"/>
                <a:gd name="T18" fmla="*/ 414 w 544"/>
                <a:gd name="T19" fmla="*/ 353 h 353"/>
                <a:gd name="T20" fmla="*/ 544 w 544"/>
                <a:gd name="T21" fmla="*/ 226 h 353"/>
                <a:gd name="T22" fmla="*/ 414 w 544"/>
                <a:gd name="T23" fmla="*/ 9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353">
                  <a:moveTo>
                    <a:pt x="414" y="99"/>
                  </a:moveTo>
                  <a:lnTo>
                    <a:pt x="414" y="99"/>
                  </a:lnTo>
                  <a:cubicBezTo>
                    <a:pt x="406" y="99"/>
                    <a:pt x="399" y="100"/>
                    <a:pt x="392" y="101"/>
                  </a:cubicBezTo>
                  <a:cubicBezTo>
                    <a:pt x="374" y="42"/>
                    <a:pt x="319" y="0"/>
                    <a:pt x="253" y="0"/>
                  </a:cubicBezTo>
                  <a:cubicBezTo>
                    <a:pt x="173" y="0"/>
                    <a:pt x="109" y="63"/>
                    <a:pt x="109" y="141"/>
                  </a:cubicBezTo>
                  <a:cubicBezTo>
                    <a:pt x="109" y="148"/>
                    <a:pt x="109" y="155"/>
                    <a:pt x="110" y="162"/>
                  </a:cubicBezTo>
                  <a:cubicBezTo>
                    <a:pt x="106" y="161"/>
                    <a:pt x="102" y="161"/>
                    <a:pt x="98" y="161"/>
                  </a:cubicBezTo>
                  <a:cubicBezTo>
                    <a:pt x="44" y="161"/>
                    <a:pt x="0" y="204"/>
                    <a:pt x="0" y="257"/>
                  </a:cubicBezTo>
                  <a:cubicBezTo>
                    <a:pt x="0" y="310"/>
                    <a:pt x="44" y="353"/>
                    <a:pt x="98" y="353"/>
                  </a:cubicBezTo>
                  <a:lnTo>
                    <a:pt x="414" y="353"/>
                  </a:lnTo>
                  <a:cubicBezTo>
                    <a:pt x="486" y="353"/>
                    <a:pt x="544" y="296"/>
                    <a:pt x="544" y="226"/>
                  </a:cubicBezTo>
                  <a:cubicBezTo>
                    <a:pt x="544" y="156"/>
                    <a:pt x="486" y="99"/>
                    <a:pt x="414" y="9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1000">
                <a:latin typeface="AvenirNextLTPro-Regular"/>
              </a:endParaRPr>
            </a:p>
          </p:txBody>
        </p:sp>
        <p:sp>
          <p:nvSpPr>
            <p:cNvPr id="69" name="Freeform 128">
              <a:extLst>
                <a:ext uri="{FF2B5EF4-FFF2-40B4-BE49-F238E27FC236}">
                  <a16:creationId xmlns:a16="http://schemas.microsoft.com/office/drawing/2014/main" id="{335F9297-0E82-4D5A-9D7C-F7D79A136811}"/>
                </a:ext>
              </a:extLst>
            </p:cNvPr>
            <p:cNvSpPr>
              <a:spLocks/>
            </p:cNvSpPr>
            <p:nvPr/>
          </p:nvSpPr>
          <p:spPr bwMode="auto">
            <a:xfrm>
              <a:off x="1953316" y="2634794"/>
              <a:ext cx="175958" cy="98315"/>
            </a:xfrm>
            <a:custGeom>
              <a:avLst/>
              <a:gdLst>
                <a:gd name="T0" fmla="*/ 414 w 544"/>
                <a:gd name="T1" fmla="*/ 99 h 353"/>
                <a:gd name="T2" fmla="*/ 414 w 544"/>
                <a:gd name="T3" fmla="*/ 99 h 353"/>
                <a:gd name="T4" fmla="*/ 392 w 544"/>
                <a:gd name="T5" fmla="*/ 101 h 353"/>
                <a:gd name="T6" fmla="*/ 253 w 544"/>
                <a:gd name="T7" fmla="*/ 0 h 353"/>
                <a:gd name="T8" fmla="*/ 109 w 544"/>
                <a:gd name="T9" fmla="*/ 141 h 353"/>
                <a:gd name="T10" fmla="*/ 110 w 544"/>
                <a:gd name="T11" fmla="*/ 162 h 353"/>
                <a:gd name="T12" fmla="*/ 98 w 544"/>
                <a:gd name="T13" fmla="*/ 161 h 353"/>
                <a:gd name="T14" fmla="*/ 0 w 544"/>
                <a:gd name="T15" fmla="*/ 257 h 353"/>
                <a:gd name="T16" fmla="*/ 98 w 544"/>
                <a:gd name="T17" fmla="*/ 353 h 353"/>
                <a:gd name="T18" fmla="*/ 414 w 544"/>
                <a:gd name="T19" fmla="*/ 353 h 353"/>
                <a:gd name="T20" fmla="*/ 544 w 544"/>
                <a:gd name="T21" fmla="*/ 226 h 353"/>
                <a:gd name="T22" fmla="*/ 414 w 544"/>
                <a:gd name="T23" fmla="*/ 9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353">
                  <a:moveTo>
                    <a:pt x="414" y="99"/>
                  </a:moveTo>
                  <a:lnTo>
                    <a:pt x="414" y="99"/>
                  </a:lnTo>
                  <a:cubicBezTo>
                    <a:pt x="406" y="99"/>
                    <a:pt x="399" y="100"/>
                    <a:pt x="392" y="101"/>
                  </a:cubicBezTo>
                  <a:cubicBezTo>
                    <a:pt x="374" y="42"/>
                    <a:pt x="319" y="0"/>
                    <a:pt x="253" y="0"/>
                  </a:cubicBezTo>
                  <a:cubicBezTo>
                    <a:pt x="173" y="0"/>
                    <a:pt x="109" y="63"/>
                    <a:pt x="109" y="141"/>
                  </a:cubicBezTo>
                  <a:cubicBezTo>
                    <a:pt x="109" y="148"/>
                    <a:pt x="109" y="155"/>
                    <a:pt x="110" y="162"/>
                  </a:cubicBezTo>
                  <a:cubicBezTo>
                    <a:pt x="106" y="161"/>
                    <a:pt x="102" y="161"/>
                    <a:pt x="98" y="161"/>
                  </a:cubicBezTo>
                  <a:cubicBezTo>
                    <a:pt x="44" y="161"/>
                    <a:pt x="0" y="204"/>
                    <a:pt x="0" y="257"/>
                  </a:cubicBezTo>
                  <a:cubicBezTo>
                    <a:pt x="0" y="310"/>
                    <a:pt x="44" y="353"/>
                    <a:pt x="98" y="353"/>
                  </a:cubicBezTo>
                  <a:lnTo>
                    <a:pt x="414" y="353"/>
                  </a:lnTo>
                  <a:cubicBezTo>
                    <a:pt x="486" y="353"/>
                    <a:pt x="544" y="296"/>
                    <a:pt x="544" y="226"/>
                  </a:cubicBezTo>
                  <a:cubicBezTo>
                    <a:pt x="544" y="156"/>
                    <a:pt x="486" y="99"/>
                    <a:pt x="414" y="9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1000">
                <a:latin typeface="AvenirNextLTPro-Regular"/>
              </a:endParaRPr>
            </a:p>
          </p:txBody>
        </p:sp>
        <p:sp>
          <p:nvSpPr>
            <p:cNvPr id="70" name="Freeform 128">
              <a:extLst>
                <a:ext uri="{FF2B5EF4-FFF2-40B4-BE49-F238E27FC236}">
                  <a16:creationId xmlns:a16="http://schemas.microsoft.com/office/drawing/2014/main" id="{DE5DDDCE-CCE6-4EF4-997D-AAC219BA375B}"/>
                </a:ext>
              </a:extLst>
            </p:cNvPr>
            <p:cNvSpPr>
              <a:spLocks/>
            </p:cNvSpPr>
            <p:nvPr/>
          </p:nvSpPr>
          <p:spPr bwMode="auto">
            <a:xfrm>
              <a:off x="1953316" y="2826071"/>
              <a:ext cx="175958" cy="98315"/>
            </a:xfrm>
            <a:custGeom>
              <a:avLst/>
              <a:gdLst>
                <a:gd name="T0" fmla="*/ 414 w 544"/>
                <a:gd name="T1" fmla="*/ 99 h 353"/>
                <a:gd name="T2" fmla="*/ 414 w 544"/>
                <a:gd name="T3" fmla="*/ 99 h 353"/>
                <a:gd name="T4" fmla="*/ 392 w 544"/>
                <a:gd name="T5" fmla="*/ 101 h 353"/>
                <a:gd name="T6" fmla="*/ 253 w 544"/>
                <a:gd name="T7" fmla="*/ 0 h 353"/>
                <a:gd name="T8" fmla="*/ 109 w 544"/>
                <a:gd name="T9" fmla="*/ 141 h 353"/>
                <a:gd name="T10" fmla="*/ 110 w 544"/>
                <a:gd name="T11" fmla="*/ 162 h 353"/>
                <a:gd name="T12" fmla="*/ 98 w 544"/>
                <a:gd name="T13" fmla="*/ 161 h 353"/>
                <a:gd name="T14" fmla="*/ 0 w 544"/>
                <a:gd name="T15" fmla="*/ 257 h 353"/>
                <a:gd name="T16" fmla="*/ 98 w 544"/>
                <a:gd name="T17" fmla="*/ 353 h 353"/>
                <a:gd name="T18" fmla="*/ 414 w 544"/>
                <a:gd name="T19" fmla="*/ 353 h 353"/>
                <a:gd name="T20" fmla="*/ 544 w 544"/>
                <a:gd name="T21" fmla="*/ 226 h 353"/>
                <a:gd name="T22" fmla="*/ 414 w 544"/>
                <a:gd name="T23" fmla="*/ 9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353">
                  <a:moveTo>
                    <a:pt x="414" y="99"/>
                  </a:moveTo>
                  <a:lnTo>
                    <a:pt x="414" y="99"/>
                  </a:lnTo>
                  <a:cubicBezTo>
                    <a:pt x="406" y="99"/>
                    <a:pt x="399" y="100"/>
                    <a:pt x="392" y="101"/>
                  </a:cubicBezTo>
                  <a:cubicBezTo>
                    <a:pt x="374" y="42"/>
                    <a:pt x="319" y="0"/>
                    <a:pt x="253" y="0"/>
                  </a:cubicBezTo>
                  <a:cubicBezTo>
                    <a:pt x="173" y="0"/>
                    <a:pt x="109" y="63"/>
                    <a:pt x="109" y="141"/>
                  </a:cubicBezTo>
                  <a:cubicBezTo>
                    <a:pt x="109" y="148"/>
                    <a:pt x="109" y="155"/>
                    <a:pt x="110" y="162"/>
                  </a:cubicBezTo>
                  <a:cubicBezTo>
                    <a:pt x="106" y="161"/>
                    <a:pt x="102" y="161"/>
                    <a:pt x="98" y="161"/>
                  </a:cubicBezTo>
                  <a:cubicBezTo>
                    <a:pt x="44" y="161"/>
                    <a:pt x="0" y="204"/>
                    <a:pt x="0" y="257"/>
                  </a:cubicBezTo>
                  <a:cubicBezTo>
                    <a:pt x="0" y="310"/>
                    <a:pt x="44" y="353"/>
                    <a:pt x="98" y="353"/>
                  </a:cubicBezTo>
                  <a:lnTo>
                    <a:pt x="414" y="353"/>
                  </a:lnTo>
                  <a:cubicBezTo>
                    <a:pt x="486" y="353"/>
                    <a:pt x="544" y="296"/>
                    <a:pt x="544" y="226"/>
                  </a:cubicBezTo>
                  <a:cubicBezTo>
                    <a:pt x="544" y="156"/>
                    <a:pt x="486" y="99"/>
                    <a:pt x="414" y="9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1000">
                <a:latin typeface="AvenirNextLTPro-Regular"/>
              </a:endParaRPr>
            </a:p>
          </p:txBody>
        </p:sp>
        <p:sp>
          <p:nvSpPr>
            <p:cNvPr id="71" name="TextBox 70">
              <a:extLst>
                <a:ext uri="{FF2B5EF4-FFF2-40B4-BE49-F238E27FC236}">
                  <a16:creationId xmlns:a16="http://schemas.microsoft.com/office/drawing/2014/main" id="{8048C9DF-75D6-4E8A-8A2F-76AC67304B13}"/>
                </a:ext>
              </a:extLst>
            </p:cNvPr>
            <p:cNvSpPr txBox="1"/>
            <p:nvPr/>
          </p:nvSpPr>
          <p:spPr>
            <a:xfrm>
              <a:off x="2072772" y="2354885"/>
              <a:ext cx="1300355" cy="316431"/>
            </a:xfrm>
            <a:prstGeom prst="rect">
              <a:avLst/>
            </a:prstGeom>
            <a:noFill/>
          </p:spPr>
          <p:txBody>
            <a:bodyPr wrap="none" rtlCol="0">
              <a:spAutoFit/>
            </a:bodyPr>
            <a:lstStyle/>
            <a:p>
              <a:r>
                <a:rPr lang="en-US" sz="1000">
                  <a:latin typeface="AvenirNextLTPro-Regular"/>
                </a:rPr>
                <a:t>Accounts Receivables</a:t>
              </a:r>
            </a:p>
          </p:txBody>
        </p:sp>
        <p:sp>
          <p:nvSpPr>
            <p:cNvPr id="72" name="TextBox 71">
              <a:extLst>
                <a:ext uri="{FF2B5EF4-FFF2-40B4-BE49-F238E27FC236}">
                  <a16:creationId xmlns:a16="http://schemas.microsoft.com/office/drawing/2014/main" id="{F5F92AFD-26B7-4650-8203-F743EA79DF16}"/>
                </a:ext>
              </a:extLst>
            </p:cNvPr>
            <p:cNvSpPr txBox="1"/>
            <p:nvPr/>
          </p:nvSpPr>
          <p:spPr>
            <a:xfrm>
              <a:off x="2066551" y="2553939"/>
              <a:ext cx="753732" cy="316431"/>
            </a:xfrm>
            <a:prstGeom prst="rect">
              <a:avLst/>
            </a:prstGeom>
            <a:noFill/>
          </p:spPr>
          <p:txBody>
            <a:bodyPr wrap="none" rtlCol="0">
              <a:spAutoFit/>
            </a:bodyPr>
            <a:lstStyle/>
            <a:p>
              <a:r>
                <a:rPr lang="en-US" sz="1000">
                  <a:latin typeface="AvenirNextLTPro-Regular"/>
                </a:rPr>
                <a:t>Collections</a:t>
              </a:r>
            </a:p>
          </p:txBody>
        </p:sp>
        <p:sp>
          <p:nvSpPr>
            <p:cNvPr id="73" name="TextBox 72">
              <a:extLst>
                <a:ext uri="{FF2B5EF4-FFF2-40B4-BE49-F238E27FC236}">
                  <a16:creationId xmlns:a16="http://schemas.microsoft.com/office/drawing/2014/main" id="{B3698F7B-730B-44A9-8340-07698E68A996}"/>
                </a:ext>
              </a:extLst>
            </p:cNvPr>
            <p:cNvSpPr txBox="1"/>
            <p:nvPr/>
          </p:nvSpPr>
          <p:spPr>
            <a:xfrm>
              <a:off x="2082739" y="2752993"/>
              <a:ext cx="1422183" cy="316431"/>
            </a:xfrm>
            <a:prstGeom prst="rect">
              <a:avLst/>
            </a:prstGeom>
            <a:noFill/>
          </p:spPr>
          <p:txBody>
            <a:bodyPr wrap="none" rtlCol="0">
              <a:spAutoFit/>
            </a:bodyPr>
            <a:lstStyle/>
            <a:p>
              <a:r>
                <a:rPr lang="en-US" sz="1000">
                  <a:latin typeface="AvenirNextLTPro-Regular"/>
                </a:rPr>
                <a:t>Customer Management</a:t>
              </a:r>
            </a:p>
          </p:txBody>
        </p:sp>
      </p:grpSp>
      <p:sp>
        <p:nvSpPr>
          <p:cNvPr id="76" name="Rectangle: Rounded Corners 75">
            <a:extLst>
              <a:ext uri="{FF2B5EF4-FFF2-40B4-BE49-F238E27FC236}">
                <a16:creationId xmlns:a16="http://schemas.microsoft.com/office/drawing/2014/main" id="{EAA8AB15-7C5F-4854-AAF7-69D733FE5BA9}"/>
              </a:ext>
            </a:extLst>
          </p:cNvPr>
          <p:cNvSpPr/>
          <p:nvPr/>
        </p:nvSpPr>
        <p:spPr bwMode="gray">
          <a:xfrm>
            <a:off x="6112560" y="2403907"/>
            <a:ext cx="923544" cy="640080"/>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88900" tIns="88900" rIns="88900" bIns="88900" rtlCol="0" anchor="ctr"/>
          <a:lstStyle/>
          <a:p>
            <a:pPr algn="ctr">
              <a:lnSpc>
                <a:spcPct val="106000"/>
              </a:lnSpc>
            </a:pPr>
            <a:r>
              <a:rPr lang="en-US" sz="800">
                <a:latin typeface="AvenirNextLTPro-Regular"/>
              </a:rPr>
              <a:t>Perform Translation</a:t>
            </a:r>
          </a:p>
        </p:txBody>
      </p:sp>
      <p:sp>
        <p:nvSpPr>
          <p:cNvPr id="77" name="Rectangle: Rounded Corners 76">
            <a:extLst>
              <a:ext uri="{FF2B5EF4-FFF2-40B4-BE49-F238E27FC236}">
                <a16:creationId xmlns:a16="http://schemas.microsoft.com/office/drawing/2014/main" id="{D09BB22C-7A07-4963-97B2-36D19C8B0830}"/>
              </a:ext>
            </a:extLst>
          </p:cNvPr>
          <p:cNvSpPr/>
          <p:nvPr/>
        </p:nvSpPr>
        <p:spPr bwMode="gray">
          <a:xfrm>
            <a:off x="7084612" y="2403907"/>
            <a:ext cx="923544" cy="640080"/>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800">
                <a:latin typeface="AvenirNextLTPro-Regular"/>
              </a:rPr>
              <a:t>Perform</a:t>
            </a:r>
          </a:p>
          <a:p>
            <a:pPr algn="ctr">
              <a:lnSpc>
                <a:spcPct val="106000"/>
              </a:lnSpc>
              <a:buFont typeface="Wingdings 2" pitchFamily="18" charset="2"/>
              <a:buNone/>
            </a:pPr>
            <a:r>
              <a:rPr lang="en-US" sz="800">
                <a:latin typeface="AvenirNextLTPro-Regular"/>
              </a:rPr>
              <a:t>Intercompany Elimination</a:t>
            </a:r>
          </a:p>
        </p:txBody>
      </p:sp>
      <p:sp>
        <p:nvSpPr>
          <p:cNvPr id="78" name="Rectangle: Rounded Corners 77">
            <a:extLst>
              <a:ext uri="{FF2B5EF4-FFF2-40B4-BE49-F238E27FC236}">
                <a16:creationId xmlns:a16="http://schemas.microsoft.com/office/drawing/2014/main" id="{5746704A-6696-407C-9BDE-52F172173D84}"/>
              </a:ext>
            </a:extLst>
          </p:cNvPr>
          <p:cNvSpPr/>
          <p:nvPr/>
        </p:nvSpPr>
        <p:spPr bwMode="gray">
          <a:xfrm>
            <a:off x="7084612" y="3158795"/>
            <a:ext cx="923544" cy="640080"/>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800">
                <a:latin typeface="AvenirNextLTPro-Regular"/>
              </a:rPr>
              <a:t>Load Supplemental Data</a:t>
            </a:r>
          </a:p>
        </p:txBody>
      </p:sp>
      <p:sp>
        <p:nvSpPr>
          <p:cNvPr id="79" name="Rectangle: Rounded Corners 78">
            <a:extLst>
              <a:ext uri="{FF2B5EF4-FFF2-40B4-BE49-F238E27FC236}">
                <a16:creationId xmlns:a16="http://schemas.microsoft.com/office/drawing/2014/main" id="{D438D105-DAAF-4098-99B5-CBC9A2FA4201}"/>
              </a:ext>
            </a:extLst>
          </p:cNvPr>
          <p:cNvSpPr/>
          <p:nvPr/>
        </p:nvSpPr>
        <p:spPr bwMode="gray">
          <a:xfrm>
            <a:off x="6112560" y="3176346"/>
            <a:ext cx="923544" cy="640080"/>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800">
                <a:latin typeface="AvenirNextLTPro-Regular"/>
              </a:rPr>
              <a:t>Apply Topside Journals</a:t>
            </a:r>
          </a:p>
        </p:txBody>
      </p:sp>
      <p:sp>
        <p:nvSpPr>
          <p:cNvPr id="80" name="Rectangle: Rounded Corners 79">
            <a:extLst>
              <a:ext uri="{FF2B5EF4-FFF2-40B4-BE49-F238E27FC236}">
                <a16:creationId xmlns:a16="http://schemas.microsoft.com/office/drawing/2014/main" id="{ECC781AD-8203-49B4-B218-188369AFE72F}"/>
              </a:ext>
            </a:extLst>
          </p:cNvPr>
          <p:cNvSpPr/>
          <p:nvPr/>
        </p:nvSpPr>
        <p:spPr bwMode="gray">
          <a:xfrm>
            <a:off x="8106790" y="2403907"/>
            <a:ext cx="923544" cy="640080"/>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88900" tIns="88900" rIns="88900" bIns="88900" rtlCol="0" anchor="ctr"/>
          <a:lstStyle/>
          <a:p>
            <a:pPr algn="ctr">
              <a:lnSpc>
                <a:spcPct val="106000"/>
              </a:lnSpc>
            </a:pPr>
            <a:r>
              <a:rPr lang="en-US" sz="800">
                <a:latin typeface="AvenirNextLTPro-Regular"/>
              </a:rPr>
              <a:t>Perform Forecast/</a:t>
            </a:r>
          </a:p>
          <a:p>
            <a:pPr algn="ctr">
              <a:lnSpc>
                <a:spcPct val="106000"/>
              </a:lnSpc>
            </a:pPr>
            <a:r>
              <a:rPr lang="en-US" sz="800">
                <a:latin typeface="AvenirNextLTPro-Regular"/>
              </a:rPr>
              <a:t>Budget</a:t>
            </a:r>
          </a:p>
        </p:txBody>
      </p:sp>
      <p:sp>
        <p:nvSpPr>
          <p:cNvPr id="81" name="Rectangle: Rounded Corners 80">
            <a:extLst>
              <a:ext uri="{FF2B5EF4-FFF2-40B4-BE49-F238E27FC236}">
                <a16:creationId xmlns:a16="http://schemas.microsoft.com/office/drawing/2014/main" id="{2AA76894-3217-439F-A5E9-21E5F4C0745D}"/>
              </a:ext>
            </a:extLst>
          </p:cNvPr>
          <p:cNvSpPr/>
          <p:nvPr/>
        </p:nvSpPr>
        <p:spPr bwMode="gray">
          <a:xfrm>
            <a:off x="9078842" y="2403907"/>
            <a:ext cx="923544" cy="640080"/>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800">
                <a:latin typeface="AvenirNextLTPro-Regular"/>
              </a:rPr>
              <a:t>Integrated Workforce Planning</a:t>
            </a:r>
          </a:p>
        </p:txBody>
      </p:sp>
      <p:sp>
        <p:nvSpPr>
          <p:cNvPr id="82" name="Rectangle: Rounded Corners 81">
            <a:extLst>
              <a:ext uri="{FF2B5EF4-FFF2-40B4-BE49-F238E27FC236}">
                <a16:creationId xmlns:a16="http://schemas.microsoft.com/office/drawing/2014/main" id="{3FF3CF5E-8B56-43DB-A1D0-9E2E4D165778}"/>
              </a:ext>
            </a:extLst>
          </p:cNvPr>
          <p:cNvSpPr/>
          <p:nvPr/>
        </p:nvSpPr>
        <p:spPr bwMode="gray">
          <a:xfrm>
            <a:off x="9078842" y="3158795"/>
            <a:ext cx="923544" cy="640080"/>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800">
                <a:latin typeface="AvenirNextLTPro-Regular"/>
              </a:rPr>
              <a:t>Perform Analytical Reporting</a:t>
            </a:r>
          </a:p>
        </p:txBody>
      </p:sp>
      <p:sp>
        <p:nvSpPr>
          <p:cNvPr id="83" name="Rectangle: Rounded Corners 82">
            <a:extLst>
              <a:ext uri="{FF2B5EF4-FFF2-40B4-BE49-F238E27FC236}">
                <a16:creationId xmlns:a16="http://schemas.microsoft.com/office/drawing/2014/main" id="{CFC5689B-8F11-454D-B8EB-E8591EBEA177}"/>
              </a:ext>
            </a:extLst>
          </p:cNvPr>
          <p:cNvSpPr/>
          <p:nvPr/>
        </p:nvSpPr>
        <p:spPr bwMode="gray">
          <a:xfrm>
            <a:off x="8106790" y="3176346"/>
            <a:ext cx="923544" cy="640080"/>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800">
                <a:latin typeface="AvenirNextLTPro-Regular"/>
              </a:rPr>
              <a:t>Perform Scenario Analysis</a:t>
            </a:r>
          </a:p>
        </p:txBody>
      </p:sp>
      <p:sp>
        <p:nvSpPr>
          <p:cNvPr id="84" name="Rectangle: Rounded Corners 83">
            <a:extLst>
              <a:ext uri="{FF2B5EF4-FFF2-40B4-BE49-F238E27FC236}">
                <a16:creationId xmlns:a16="http://schemas.microsoft.com/office/drawing/2014/main" id="{1973F9DC-B6B5-48B2-AFF6-53835A644C21}"/>
              </a:ext>
            </a:extLst>
          </p:cNvPr>
          <p:cNvSpPr/>
          <p:nvPr/>
        </p:nvSpPr>
        <p:spPr bwMode="gray">
          <a:xfrm>
            <a:off x="10110738" y="2382184"/>
            <a:ext cx="923544" cy="640080"/>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88900" tIns="88900" rIns="88900" bIns="88900" rtlCol="0" anchor="ctr"/>
          <a:lstStyle/>
          <a:p>
            <a:pPr algn="ctr">
              <a:lnSpc>
                <a:spcPct val="106000"/>
              </a:lnSpc>
            </a:pPr>
            <a:r>
              <a:rPr lang="en-US" sz="800">
                <a:latin typeface="AvenirNextLTPro-Regular"/>
              </a:rPr>
              <a:t>Request master data updates</a:t>
            </a:r>
          </a:p>
        </p:txBody>
      </p:sp>
      <p:sp>
        <p:nvSpPr>
          <p:cNvPr id="85" name="Rectangle: Rounded Corners 84">
            <a:extLst>
              <a:ext uri="{FF2B5EF4-FFF2-40B4-BE49-F238E27FC236}">
                <a16:creationId xmlns:a16="http://schemas.microsoft.com/office/drawing/2014/main" id="{7FCC3D52-1D91-4E5C-94C3-5707FA6DB04A}"/>
              </a:ext>
            </a:extLst>
          </p:cNvPr>
          <p:cNvSpPr/>
          <p:nvPr/>
        </p:nvSpPr>
        <p:spPr bwMode="gray">
          <a:xfrm>
            <a:off x="11082790" y="2382184"/>
            <a:ext cx="923544" cy="640080"/>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800">
                <a:latin typeface="AvenirNextLTPro-Regular"/>
              </a:rPr>
              <a:t>Manage hierarchies</a:t>
            </a:r>
          </a:p>
        </p:txBody>
      </p:sp>
      <p:sp>
        <p:nvSpPr>
          <p:cNvPr id="86" name="Rectangle: Rounded Corners 85">
            <a:extLst>
              <a:ext uri="{FF2B5EF4-FFF2-40B4-BE49-F238E27FC236}">
                <a16:creationId xmlns:a16="http://schemas.microsoft.com/office/drawing/2014/main" id="{744B93A3-156D-4825-8270-B586A4A44C60}"/>
              </a:ext>
            </a:extLst>
          </p:cNvPr>
          <p:cNvSpPr/>
          <p:nvPr/>
        </p:nvSpPr>
        <p:spPr bwMode="gray">
          <a:xfrm>
            <a:off x="11082790" y="3137072"/>
            <a:ext cx="923544" cy="640080"/>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800">
                <a:latin typeface="AvenirNextLTPro-Regular"/>
              </a:rPr>
              <a:t>Manage application specific properties</a:t>
            </a:r>
          </a:p>
        </p:txBody>
      </p:sp>
      <p:sp>
        <p:nvSpPr>
          <p:cNvPr id="87" name="Rectangle: Rounded Corners 86">
            <a:extLst>
              <a:ext uri="{FF2B5EF4-FFF2-40B4-BE49-F238E27FC236}">
                <a16:creationId xmlns:a16="http://schemas.microsoft.com/office/drawing/2014/main" id="{64C2E19F-9929-45DE-A26E-79CDC598AB67}"/>
              </a:ext>
            </a:extLst>
          </p:cNvPr>
          <p:cNvSpPr/>
          <p:nvPr/>
        </p:nvSpPr>
        <p:spPr bwMode="gray">
          <a:xfrm>
            <a:off x="10110738" y="3154623"/>
            <a:ext cx="923544" cy="640080"/>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800">
                <a:latin typeface="AvenirNextLTPro-Regular"/>
              </a:rPr>
              <a:t>Approve master data updates</a:t>
            </a:r>
          </a:p>
        </p:txBody>
      </p:sp>
      <p:grpSp>
        <p:nvGrpSpPr>
          <p:cNvPr id="88" name="Group 87">
            <a:extLst>
              <a:ext uri="{FF2B5EF4-FFF2-40B4-BE49-F238E27FC236}">
                <a16:creationId xmlns:a16="http://schemas.microsoft.com/office/drawing/2014/main" id="{097A0A80-EAA7-4FAB-ACED-4629B237A127}"/>
              </a:ext>
            </a:extLst>
          </p:cNvPr>
          <p:cNvGrpSpPr/>
          <p:nvPr/>
        </p:nvGrpSpPr>
        <p:grpSpPr>
          <a:xfrm>
            <a:off x="6440674" y="3936699"/>
            <a:ext cx="1328632" cy="401109"/>
            <a:chOff x="1953316" y="2553939"/>
            <a:chExt cx="1328631" cy="515485"/>
          </a:xfrm>
        </p:grpSpPr>
        <p:sp>
          <p:nvSpPr>
            <p:cNvPr id="89" name="Freeform 128">
              <a:extLst>
                <a:ext uri="{FF2B5EF4-FFF2-40B4-BE49-F238E27FC236}">
                  <a16:creationId xmlns:a16="http://schemas.microsoft.com/office/drawing/2014/main" id="{9CE41CB7-0E55-4740-A29C-2EE827C7BDE3}"/>
                </a:ext>
              </a:extLst>
            </p:cNvPr>
            <p:cNvSpPr>
              <a:spLocks/>
            </p:cNvSpPr>
            <p:nvPr/>
          </p:nvSpPr>
          <p:spPr bwMode="auto">
            <a:xfrm>
              <a:off x="1953316" y="2634794"/>
              <a:ext cx="175958" cy="98315"/>
            </a:xfrm>
            <a:custGeom>
              <a:avLst/>
              <a:gdLst>
                <a:gd name="T0" fmla="*/ 414 w 544"/>
                <a:gd name="T1" fmla="*/ 99 h 353"/>
                <a:gd name="T2" fmla="*/ 414 w 544"/>
                <a:gd name="T3" fmla="*/ 99 h 353"/>
                <a:gd name="T4" fmla="*/ 392 w 544"/>
                <a:gd name="T5" fmla="*/ 101 h 353"/>
                <a:gd name="T6" fmla="*/ 253 w 544"/>
                <a:gd name="T7" fmla="*/ 0 h 353"/>
                <a:gd name="T8" fmla="*/ 109 w 544"/>
                <a:gd name="T9" fmla="*/ 141 h 353"/>
                <a:gd name="T10" fmla="*/ 110 w 544"/>
                <a:gd name="T11" fmla="*/ 162 h 353"/>
                <a:gd name="T12" fmla="*/ 98 w 544"/>
                <a:gd name="T13" fmla="*/ 161 h 353"/>
                <a:gd name="T14" fmla="*/ 0 w 544"/>
                <a:gd name="T15" fmla="*/ 257 h 353"/>
                <a:gd name="T16" fmla="*/ 98 w 544"/>
                <a:gd name="T17" fmla="*/ 353 h 353"/>
                <a:gd name="T18" fmla="*/ 414 w 544"/>
                <a:gd name="T19" fmla="*/ 353 h 353"/>
                <a:gd name="T20" fmla="*/ 544 w 544"/>
                <a:gd name="T21" fmla="*/ 226 h 353"/>
                <a:gd name="T22" fmla="*/ 414 w 544"/>
                <a:gd name="T23" fmla="*/ 9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353">
                  <a:moveTo>
                    <a:pt x="414" y="99"/>
                  </a:moveTo>
                  <a:lnTo>
                    <a:pt x="414" y="99"/>
                  </a:lnTo>
                  <a:cubicBezTo>
                    <a:pt x="406" y="99"/>
                    <a:pt x="399" y="100"/>
                    <a:pt x="392" y="101"/>
                  </a:cubicBezTo>
                  <a:cubicBezTo>
                    <a:pt x="374" y="42"/>
                    <a:pt x="319" y="0"/>
                    <a:pt x="253" y="0"/>
                  </a:cubicBezTo>
                  <a:cubicBezTo>
                    <a:pt x="173" y="0"/>
                    <a:pt x="109" y="63"/>
                    <a:pt x="109" y="141"/>
                  </a:cubicBezTo>
                  <a:cubicBezTo>
                    <a:pt x="109" y="148"/>
                    <a:pt x="109" y="155"/>
                    <a:pt x="110" y="162"/>
                  </a:cubicBezTo>
                  <a:cubicBezTo>
                    <a:pt x="106" y="161"/>
                    <a:pt x="102" y="161"/>
                    <a:pt x="98" y="161"/>
                  </a:cubicBezTo>
                  <a:cubicBezTo>
                    <a:pt x="44" y="161"/>
                    <a:pt x="0" y="204"/>
                    <a:pt x="0" y="257"/>
                  </a:cubicBezTo>
                  <a:cubicBezTo>
                    <a:pt x="0" y="310"/>
                    <a:pt x="44" y="353"/>
                    <a:pt x="98" y="353"/>
                  </a:cubicBezTo>
                  <a:lnTo>
                    <a:pt x="414" y="353"/>
                  </a:lnTo>
                  <a:cubicBezTo>
                    <a:pt x="486" y="353"/>
                    <a:pt x="544" y="296"/>
                    <a:pt x="544" y="226"/>
                  </a:cubicBezTo>
                  <a:cubicBezTo>
                    <a:pt x="544" y="156"/>
                    <a:pt x="486" y="99"/>
                    <a:pt x="414" y="9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1000">
                <a:latin typeface="AvenirNextLTPro-Regular"/>
              </a:endParaRPr>
            </a:p>
          </p:txBody>
        </p:sp>
        <p:sp>
          <p:nvSpPr>
            <p:cNvPr id="90" name="Freeform 128">
              <a:extLst>
                <a:ext uri="{FF2B5EF4-FFF2-40B4-BE49-F238E27FC236}">
                  <a16:creationId xmlns:a16="http://schemas.microsoft.com/office/drawing/2014/main" id="{7EA8B51D-322E-4108-BACA-3C6BFFB26DE1}"/>
                </a:ext>
              </a:extLst>
            </p:cNvPr>
            <p:cNvSpPr>
              <a:spLocks/>
            </p:cNvSpPr>
            <p:nvPr/>
          </p:nvSpPr>
          <p:spPr bwMode="auto">
            <a:xfrm>
              <a:off x="1953316" y="2826071"/>
              <a:ext cx="175958" cy="98315"/>
            </a:xfrm>
            <a:custGeom>
              <a:avLst/>
              <a:gdLst>
                <a:gd name="T0" fmla="*/ 414 w 544"/>
                <a:gd name="T1" fmla="*/ 99 h 353"/>
                <a:gd name="T2" fmla="*/ 414 w 544"/>
                <a:gd name="T3" fmla="*/ 99 h 353"/>
                <a:gd name="T4" fmla="*/ 392 w 544"/>
                <a:gd name="T5" fmla="*/ 101 h 353"/>
                <a:gd name="T6" fmla="*/ 253 w 544"/>
                <a:gd name="T7" fmla="*/ 0 h 353"/>
                <a:gd name="T8" fmla="*/ 109 w 544"/>
                <a:gd name="T9" fmla="*/ 141 h 353"/>
                <a:gd name="T10" fmla="*/ 110 w 544"/>
                <a:gd name="T11" fmla="*/ 162 h 353"/>
                <a:gd name="T12" fmla="*/ 98 w 544"/>
                <a:gd name="T13" fmla="*/ 161 h 353"/>
                <a:gd name="T14" fmla="*/ 0 w 544"/>
                <a:gd name="T15" fmla="*/ 257 h 353"/>
                <a:gd name="T16" fmla="*/ 98 w 544"/>
                <a:gd name="T17" fmla="*/ 353 h 353"/>
                <a:gd name="T18" fmla="*/ 414 w 544"/>
                <a:gd name="T19" fmla="*/ 353 h 353"/>
                <a:gd name="T20" fmla="*/ 544 w 544"/>
                <a:gd name="T21" fmla="*/ 226 h 353"/>
                <a:gd name="T22" fmla="*/ 414 w 544"/>
                <a:gd name="T23" fmla="*/ 9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353">
                  <a:moveTo>
                    <a:pt x="414" y="99"/>
                  </a:moveTo>
                  <a:lnTo>
                    <a:pt x="414" y="99"/>
                  </a:lnTo>
                  <a:cubicBezTo>
                    <a:pt x="406" y="99"/>
                    <a:pt x="399" y="100"/>
                    <a:pt x="392" y="101"/>
                  </a:cubicBezTo>
                  <a:cubicBezTo>
                    <a:pt x="374" y="42"/>
                    <a:pt x="319" y="0"/>
                    <a:pt x="253" y="0"/>
                  </a:cubicBezTo>
                  <a:cubicBezTo>
                    <a:pt x="173" y="0"/>
                    <a:pt x="109" y="63"/>
                    <a:pt x="109" y="141"/>
                  </a:cubicBezTo>
                  <a:cubicBezTo>
                    <a:pt x="109" y="148"/>
                    <a:pt x="109" y="155"/>
                    <a:pt x="110" y="162"/>
                  </a:cubicBezTo>
                  <a:cubicBezTo>
                    <a:pt x="106" y="161"/>
                    <a:pt x="102" y="161"/>
                    <a:pt x="98" y="161"/>
                  </a:cubicBezTo>
                  <a:cubicBezTo>
                    <a:pt x="44" y="161"/>
                    <a:pt x="0" y="204"/>
                    <a:pt x="0" y="257"/>
                  </a:cubicBezTo>
                  <a:cubicBezTo>
                    <a:pt x="0" y="310"/>
                    <a:pt x="44" y="353"/>
                    <a:pt x="98" y="353"/>
                  </a:cubicBezTo>
                  <a:lnTo>
                    <a:pt x="414" y="353"/>
                  </a:lnTo>
                  <a:cubicBezTo>
                    <a:pt x="486" y="353"/>
                    <a:pt x="544" y="296"/>
                    <a:pt x="544" y="226"/>
                  </a:cubicBezTo>
                  <a:cubicBezTo>
                    <a:pt x="544" y="156"/>
                    <a:pt x="486" y="99"/>
                    <a:pt x="414" y="9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1000">
                <a:latin typeface="AvenirNextLTPro-Regular"/>
              </a:endParaRPr>
            </a:p>
          </p:txBody>
        </p:sp>
        <p:sp>
          <p:nvSpPr>
            <p:cNvPr id="91" name="TextBox 90">
              <a:extLst>
                <a:ext uri="{FF2B5EF4-FFF2-40B4-BE49-F238E27FC236}">
                  <a16:creationId xmlns:a16="http://schemas.microsoft.com/office/drawing/2014/main" id="{3D1D9880-9ADA-4394-8C0B-51E367A64A29}"/>
                </a:ext>
              </a:extLst>
            </p:cNvPr>
            <p:cNvSpPr txBox="1"/>
            <p:nvPr/>
          </p:nvSpPr>
          <p:spPr>
            <a:xfrm>
              <a:off x="2066551" y="2553939"/>
              <a:ext cx="1215396" cy="316431"/>
            </a:xfrm>
            <a:prstGeom prst="rect">
              <a:avLst/>
            </a:prstGeom>
            <a:noFill/>
          </p:spPr>
          <p:txBody>
            <a:bodyPr wrap="none" rtlCol="0">
              <a:spAutoFit/>
            </a:bodyPr>
            <a:lstStyle/>
            <a:p>
              <a:r>
                <a:rPr lang="en-US" sz="1000">
                  <a:latin typeface="AvenirNextLTPro-Regular"/>
                </a:rPr>
                <a:t>Intercompany Elims</a:t>
              </a:r>
            </a:p>
          </p:txBody>
        </p:sp>
        <p:sp>
          <p:nvSpPr>
            <p:cNvPr id="92" name="TextBox 91">
              <a:extLst>
                <a:ext uri="{FF2B5EF4-FFF2-40B4-BE49-F238E27FC236}">
                  <a16:creationId xmlns:a16="http://schemas.microsoft.com/office/drawing/2014/main" id="{D51ACDB4-365F-493E-9FA7-64C35A51F461}"/>
                </a:ext>
              </a:extLst>
            </p:cNvPr>
            <p:cNvSpPr txBox="1"/>
            <p:nvPr/>
          </p:nvSpPr>
          <p:spPr>
            <a:xfrm>
              <a:off x="2060327" y="2752993"/>
              <a:ext cx="867544" cy="316431"/>
            </a:xfrm>
            <a:prstGeom prst="rect">
              <a:avLst/>
            </a:prstGeom>
            <a:noFill/>
          </p:spPr>
          <p:txBody>
            <a:bodyPr wrap="none" rtlCol="0">
              <a:spAutoFit/>
            </a:bodyPr>
            <a:lstStyle/>
            <a:p>
              <a:r>
                <a:rPr lang="en-US" sz="1000">
                  <a:latin typeface="AvenirNextLTPro-Regular"/>
                </a:rPr>
                <a:t>Journal Entry</a:t>
              </a:r>
            </a:p>
          </p:txBody>
        </p:sp>
      </p:grpSp>
      <p:sp>
        <p:nvSpPr>
          <p:cNvPr id="93" name="Freeform 128">
            <a:extLst>
              <a:ext uri="{FF2B5EF4-FFF2-40B4-BE49-F238E27FC236}">
                <a16:creationId xmlns:a16="http://schemas.microsoft.com/office/drawing/2014/main" id="{D7A5BA93-298B-4E9F-A910-1EE6CA99A243}"/>
              </a:ext>
            </a:extLst>
          </p:cNvPr>
          <p:cNvSpPr>
            <a:spLocks/>
          </p:cNvSpPr>
          <p:nvPr/>
        </p:nvSpPr>
        <p:spPr bwMode="auto">
          <a:xfrm>
            <a:off x="6440000" y="4303052"/>
            <a:ext cx="175958" cy="98315"/>
          </a:xfrm>
          <a:custGeom>
            <a:avLst/>
            <a:gdLst>
              <a:gd name="T0" fmla="*/ 414 w 544"/>
              <a:gd name="T1" fmla="*/ 99 h 353"/>
              <a:gd name="T2" fmla="*/ 414 w 544"/>
              <a:gd name="T3" fmla="*/ 99 h 353"/>
              <a:gd name="T4" fmla="*/ 392 w 544"/>
              <a:gd name="T5" fmla="*/ 101 h 353"/>
              <a:gd name="T6" fmla="*/ 253 w 544"/>
              <a:gd name="T7" fmla="*/ 0 h 353"/>
              <a:gd name="T8" fmla="*/ 109 w 544"/>
              <a:gd name="T9" fmla="*/ 141 h 353"/>
              <a:gd name="T10" fmla="*/ 110 w 544"/>
              <a:gd name="T11" fmla="*/ 162 h 353"/>
              <a:gd name="T12" fmla="*/ 98 w 544"/>
              <a:gd name="T13" fmla="*/ 161 h 353"/>
              <a:gd name="T14" fmla="*/ 0 w 544"/>
              <a:gd name="T15" fmla="*/ 257 h 353"/>
              <a:gd name="T16" fmla="*/ 98 w 544"/>
              <a:gd name="T17" fmla="*/ 353 h 353"/>
              <a:gd name="T18" fmla="*/ 414 w 544"/>
              <a:gd name="T19" fmla="*/ 353 h 353"/>
              <a:gd name="T20" fmla="*/ 544 w 544"/>
              <a:gd name="T21" fmla="*/ 226 h 353"/>
              <a:gd name="T22" fmla="*/ 414 w 544"/>
              <a:gd name="T23" fmla="*/ 9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353">
                <a:moveTo>
                  <a:pt x="414" y="99"/>
                </a:moveTo>
                <a:lnTo>
                  <a:pt x="414" y="99"/>
                </a:lnTo>
                <a:cubicBezTo>
                  <a:pt x="406" y="99"/>
                  <a:pt x="399" y="100"/>
                  <a:pt x="392" y="101"/>
                </a:cubicBezTo>
                <a:cubicBezTo>
                  <a:pt x="374" y="42"/>
                  <a:pt x="319" y="0"/>
                  <a:pt x="253" y="0"/>
                </a:cubicBezTo>
                <a:cubicBezTo>
                  <a:pt x="173" y="0"/>
                  <a:pt x="109" y="63"/>
                  <a:pt x="109" y="141"/>
                </a:cubicBezTo>
                <a:cubicBezTo>
                  <a:pt x="109" y="148"/>
                  <a:pt x="109" y="155"/>
                  <a:pt x="110" y="162"/>
                </a:cubicBezTo>
                <a:cubicBezTo>
                  <a:pt x="106" y="161"/>
                  <a:pt x="102" y="161"/>
                  <a:pt x="98" y="161"/>
                </a:cubicBezTo>
                <a:cubicBezTo>
                  <a:pt x="44" y="161"/>
                  <a:pt x="0" y="204"/>
                  <a:pt x="0" y="257"/>
                </a:cubicBezTo>
                <a:cubicBezTo>
                  <a:pt x="0" y="310"/>
                  <a:pt x="44" y="353"/>
                  <a:pt x="98" y="353"/>
                </a:cubicBezTo>
                <a:lnTo>
                  <a:pt x="414" y="353"/>
                </a:lnTo>
                <a:cubicBezTo>
                  <a:pt x="486" y="353"/>
                  <a:pt x="544" y="296"/>
                  <a:pt x="544" y="226"/>
                </a:cubicBezTo>
                <a:cubicBezTo>
                  <a:pt x="544" y="156"/>
                  <a:pt x="486" y="99"/>
                  <a:pt x="414" y="9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1000">
              <a:latin typeface="AvenirNextLTPro-Regular"/>
            </a:endParaRPr>
          </a:p>
        </p:txBody>
      </p:sp>
      <p:sp>
        <p:nvSpPr>
          <p:cNvPr id="94" name="TextBox 93">
            <a:extLst>
              <a:ext uri="{FF2B5EF4-FFF2-40B4-BE49-F238E27FC236}">
                <a16:creationId xmlns:a16="http://schemas.microsoft.com/office/drawing/2014/main" id="{FEEB10D9-8C4C-4A84-A2D8-1F6DD929ED2C}"/>
              </a:ext>
            </a:extLst>
          </p:cNvPr>
          <p:cNvSpPr txBox="1"/>
          <p:nvPr/>
        </p:nvSpPr>
        <p:spPr>
          <a:xfrm>
            <a:off x="6543010" y="4257687"/>
            <a:ext cx="1479892" cy="246221"/>
          </a:xfrm>
          <a:prstGeom prst="rect">
            <a:avLst/>
          </a:prstGeom>
          <a:noFill/>
        </p:spPr>
        <p:txBody>
          <a:bodyPr wrap="none" rtlCol="0">
            <a:spAutoFit/>
          </a:bodyPr>
          <a:lstStyle/>
          <a:p>
            <a:r>
              <a:rPr lang="en-US" sz="1000">
                <a:latin typeface="AvenirNextLTPro-Regular"/>
              </a:rPr>
              <a:t>Ownership Management</a:t>
            </a:r>
          </a:p>
        </p:txBody>
      </p:sp>
      <p:grpSp>
        <p:nvGrpSpPr>
          <p:cNvPr id="95" name="Group 94">
            <a:extLst>
              <a:ext uri="{FF2B5EF4-FFF2-40B4-BE49-F238E27FC236}">
                <a16:creationId xmlns:a16="http://schemas.microsoft.com/office/drawing/2014/main" id="{CDC64038-2558-4946-9CE9-FF59977E1D14}"/>
              </a:ext>
            </a:extLst>
          </p:cNvPr>
          <p:cNvGrpSpPr/>
          <p:nvPr/>
        </p:nvGrpSpPr>
        <p:grpSpPr>
          <a:xfrm>
            <a:off x="8523664" y="3913683"/>
            <a:ext cx="850937" cy="555997"/>
            <a:chOff x="1953316" y="2354885"/>
            <a:chExt cx="850936" cy="714539"/>
          </a:xfrm>
        </p:grpSpPr>
        <p:sp>
          <p:nvSpPr>
            <p:cNvPr id="96" name="Freeform 128">
              <a:extLst>
                <a:ext uri="{FF2B5EF4-FFF2-40B4-BE49-F238E27FC236}">
                  <a16:creationId xmlns:a16="http://schemas.microsoft.com/office/drawing/2014/main" id="{93C369FF-75C3-43DC-BD8B-36BF485E3CF8}"/>
                </a:ext>
              </a:extLst>
            </p:cNvPr>
            <p:cNvSpPr>
              <a:spLocks/>
            </p:cNvSpPr>
            <p:nvPr/>
          </p:nvSpPr>
          <p:spPr bwMode="auto">
            <a:xfrm>
              <a:off x="1953316" y="2443515"/>
              <a:ext cx="175958" cy="98315"/>
            </a:xfrm>
            <a:custGeom>
              <a:avLst/>
              <a:gdLst>
                <a:gd name="T0" fmla="*/ 414 w 544"/>
                <a:gd name="T1" fmla="*/ 99 h 353"/>
                <a:gd name="T2" fmla="*/ 414 w 544"/>
                <a:gd name="T3" fmla="*/ 99 h 353"/>
                <a:gd name="T4" fmla="*/ 392 w 544"/>
                <a:gd name="T5" fmla="*/ 101 h 353"/>
                <a:gd name="T6" fmla="*/ 253 w 544"/>
                <a:gd name="T7" fmla="*/ 0 h 353"/>
                <a:gd name="T8" fmla="*/ 109 w 544"/>
                <a:gd name="T9" fmla="*/ 141 h 353"/>
                <a:gd name="T10" fmla="*/ 110 w 544"/>
                <a:gd name="T11" fmla="*/ 162 h 353"/>
                <a:gd name="T12" fmla="*/ 98 w 544"/>
                <a:gd name="T13" fmla="*/ 161 h 353"/>
                <a:gd name="T14" fmla="*/ 0 w 544"/>
                <a:gd name="T15" fmla="*/ 257 h 353"/>
                <a:gd name="T16" fmla="*/ 98 w 544"/>
                <a:gd name="T17" fmla="*/ 353 h 353"/>
                <a:gd name="T18" fmla="*/ 414 w 544"/>
                <a:gd name="T19" fmla="*/ 353 h 353"/>
                <a:gd name="T20" fmla="*/ 544 w 544"/>
                <a:gd name="T21" fmla="*/ 226 h 353"/>
                <a:gd name="T22" fmla="*/ 414 w 544"/>
                <a:gd name="T23" fmla="*/ 9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353">
                  <a:moveTo>
                    <a:pt x="414" y="99"/>
                  </a:moveTo>
                  <a:lnTo>
                    <a:pt x="414" y="99"/>
                  </a:lnTo>
                  <a:cubicBezTo>
                    <a:pt x="406" y="99"/>
                    <a:pt x="399" y="100"/>
                    <a:pt x="392" y="101"/>
                  </a:cubicBezTo>
                  <a:cubicBezTo>
                    <a:pt x="374" y="42"/>
                    <a:pt x="319" y="0"/>
                    <a:pt x="253" y="0"/>
                  </a:cubicBezTo>
                  <a:cubicBezTo>
                    <a:pt x="173" y="0"/>
                    <a:pt x="109" y="63"/>
                    <a:pt x="109" y="141"/>
                  </a:cubicBezTo>
                  <a:cubicBezTo>
                    <a:pt x="109" y="148"/>
                    <a:pt x="109" y="155"/>
                    <a:pt x="110" y="162"/>
                  </a:cubicBezTo>
                  <a:cubicBezTo>
                    <a:pt x="106" y="161"/>
                    <a:pt x="102" y="161"/>
                    <a:pt x="98" y="161"/>
                  </a:cubicBezTo>
                  <a:cubicBezTo>
                    <a:pt x="44" y="161"/>
                    <a:pt x="0" y="204"/>
                    <a:pt x="0" y="257"/>
                  </a:cubicBezTo>
                  <a:cubicBezTo>
                    <a:pt x="0" y="310"/>
                    <a:pt x="44" y="353"/>
                    <a:pt x="98" y="353"/>
                  </a:cubicBezTo>
                  <a:lnTo>
                    <a:pt x="414" y="353"/>
                  </a:lnTo>
                  <a:cubicBezTo>
                    <a:pt x="486" y="353"/>
                    <a:pt x="544" y="296"/>
                    <a:pt x="544" y="226"/>
                  </a:cubicBezTo>
                  <a:cubicBezTo>
                    <a:pt x="544" y="156"/>
                    <a:pt x="486" y="99"/>
                    <a:pt x="414" y="9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1000">
                <a:latin typeface="AvenirNextLTPro-Regular"/>
              </a:endParaRPr>
            </a:p>
          </p:txBody>
        </p:sp>
        <p:sp>
          <p:nvSpPr>
            <p:cNvPr id="97" name="Freeform 128">
              <a:extLst>
                <a:ext uri="{FF2B5EF4-FFF2-40B4-BE49-F238E27FC236}">
                  <a16:creationId xmlns:a16="http://schemas.microsoft.com/office/drawing/2014/main" id="{9911F592-B990-48AF-8594-4D97C26BEA66}"/>
                </a:ext>
              </a:extLst>
            </p:cNvPr>
            <p:cNvSpPr>
              <a:spLocks/>
            </p:cNvSpPr>
            <p:nvPr/>
          </p:nvSpPr>
          <p:spPr bwMode="auto">
            <a:xfrm>
              <a:off x="1953316" y="2634794"/>
              <a:ext cx="175958" cy="98315"/>
            </a:xfrm>
            <a:custGeom>
              <a:avLst/>
              <a:gdLst>
                <a:gd name="T0" fmla="*/ 414 w 544"/>
                <a:gd name="T1" fmla="*/ 99 h 353"/>
                <a:gd name="T2" fmla="*/ 414 w 544"/>
                <a:gd name="T3" fmla="*/ 99 h 353"/>
                <a:gd name="T4" fmla="*/ 392 w 544"/>
                <a:gd name="T5" fmla="*/ 101 h 353"/>
                <a:gd name="T6" fmla="*/ 253 w 544"/>
                <a:gd name="T7" fmla="*/ 0 h 353"/>
                <a:gd name="T8" fmla="*/ 109 w 544"/>
                <a:gd name="T9" fmla="*/ 141 h 353"/>
                <a:gd name="T10" fmla="*/ 110 w 544"/>
                <a:gd name="T11" fmla="*/ 162 h 353"/>
                <a:gd name="T12" fmla="*/ 98 w 544"/>
                <a:gd name="T13" fmla="*/ 161 h 353"/>
                <a:gd name="T14" fmla="*/ 0 w 544"/>
                <a:gd name="T15" fmla="*/ 257 h 353"/>
                <a:gd name="T16" fmla="*/ 98 w 544"/>
                <a:gd name="T17" fmla="*/ 353 h 353"/>
                <a:gd name="T18" fmla="*/ 414 w 544"/>
                <a:gd name="T19" fmla="*/ 353 h 353"/>
                <a:gd name="T20" fmla="*/ 544 w 544"/>
                <a:gd name="T21" fmla="*/ 226 h 353"/>
                <a:gd name="T22" fmla="*/ 414 w 544"/>
                <a:gd name="T23" fmla="*/ 9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353">
                  <a:moveTo>
                    <a:pt x="414" y="99"/>
                  </a:moveTo>
                  <a:lnTo>
                    <a:pt x="414" y="99"/>
                  </a:lnTo>
                  <a:cubicBezTo>
                    <a:pt x="406" y="99"/>
                    <a:pt x="399" y="100"/>
                    <a:pt x="392" y="101"/>
                  </a:cubicBezTo>
                  <a:cubicBezTo>
                    <a:pt x="374" y="42"/>
                    <a:pt x="319" y="0"/>
                    <a:pt x="253" y="0"/>
                  </a:cubicBezTo>
                  <a:cubicBezTo>
                    <a:pt x="173" y="0"/>
                    <a:pt x="109" y="63"/>
                    <a:pt x="109" y="141"/>
                  </a:cubicBezTo>
                  <a:cubicBezTo>
                    <a:pt x="109" y="148"/>
                    <a:pt x="109" y="155"/>
                    <a:pt x="110" y="162"/>
                  </a:cubicBezTo>
                  <a:cubicBezTo>
                    <a:pt x="106" y="161"/>
                    <a:pt x="102" y="161"/>
                    <a:pt x="98" y="161"/>
                  </a:cubicBezTo>
                  <a:cubicBezTo>
                    <a:pt x="44" y="161"/>
                    <a:pt x="0" y="204"/>
                    <a:pt x="0" y="257"/>
                  </a:cubicBezTo>
                  <a:cubicBezTo>
                    <a:pt x="0" y="310"/>
                    <a:pt x="44" y="353"/>
                    <a:pt x="98" y="353"/>
                  </a:cubicBezTo>
                  <a:lnTo>
                    <a:pt x="414" y="353"/>
                  </a:lnTo>
                  <a:cubicBezTo>
                    <a:pt x="486" y="353"/>
                    <a:pt x="544" y="296"/>
                    <a:pt x="544" y="226"/>
                  </a:cubicBezTo>
                  <a:cubicBezTo>
                    <a:pt x="544" y="156"/>
                    <a:pt x="486" y="99"/>
                    <a:pt x="414" y="9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1000">
                <a:latin typeface="AvenirNextLTPro-Regular"/>
              </a:endParaRPr>
            </a:p>
          </p:txBody>
        </p:sp>
        <p:sp>
          <p:nvSpPr>
            <p:cNvPr id="98" name="Freeform 128">
              <a:extLst>
                <a:ext uri="{FF2B5EF4-FFF2-40B4-BE49-F238E27FC236}">
                  <a16:creationId xmlns:a16="http://schemas.microsoft.com/office/drawing/2014/main" id="{17266E23-29C8-4ACE-B3D3-48A700114FED}"/>
                </a:ext>
              </a:extLst>
            </p:cNvPr>
            <p:cNvSpPr>
              <a:spLocks/>
            </p:cNvSpPr>
            <p:nvPr/>
          </p:nvSpPr>
          <p:spPr bwMode="auto">
            <a:xfrm>
              <a:off x="1953316" y="2826071"/>
              <a:ext cx="175958" cy="98315"/>
            </a:xfrm>
            <a:custGeom>
              <a:avLst/>
              <a:gdLst>
                <a:gd name="T0" fmla="*/ 414 w 544"/>
                <a:gd name="T1" fmla="*/ 99 h 353"/>
                <a:gd name="T2" fmla="*/ 414 w 544"/>
                <a:gd name="T3" fmla="*/ 99 h 353"/>
                <a:gd name="T4" fmla="*/ 392 w 544"/>
                <a:gd name="T5" fmla="*/ 101 h 353"/>
                <a:gd name="T6" fmla="*/ 253 w 544"/>
                <a:gd name="T7" fmla="*/ 0 h 353"/>
                <a:gd name="T8" fmla="*/ 109 w 544"/>
                <a:gd name="T9" fmla="*/ 141 h 353"/>
                <a:gd name="T10" fmla="*/ 110 w 544"/>
                <a:gd name="T11" fmla="*/ 162 h 353"/>
                <a:gd name="T12" fmla="*/ 98 w 544"/>
                <a:gd name="T13" fmla="*/ 161 h 353"/>
                <a:gd name="T14" fmla="*/ 0 w 544"/>
                <a:gd name="T15" fmla="*/ 257 h 353"/>
                <a:gd name="T16" fmla="*/ 98 w 544"/>
                <a:gd name="T17" fmla="*/ 353 h 353"/>
                <a:gd name="T18" fmla="*/ 414 w 544"/>
                <a:gd name="T19" fmla="*/ 353 h 353"/>
                <a:gd name="T20" fmla="*/ 544 w 544"/>
                <a:gd name="T21" fmla="*/ 226 h 353"/>
                <a:gd name="T22" fmla="*/ 414 w 544"/>
                <a:gd name="T23" fmla="*/ 9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353">
                  <a:moveTo>
                    <a:pt x="414" y="99"/>
                  </a:moveTo>
                  <a:lnTo>
                    <a:pt x="414" y="99"/>
                  </a:lnTo>
                  <a:cubicBezTo>
                    <a:pt x="406" y="99"/>
                    <a:pt x="399" y="100"/>
                    <a:pt x="392" y="101"/>
                  </a:cubicBezTo>
                  <a:cubicBezTo>
                    <a:pt x="374" y="42"/>
                    <a:pt x="319" y="0"/>
                    <a:pt x="253" y="0"/>
                  </a:cubicBezTo>
                  <a:cubicBezTo>
                    <a:pt x="173" y="0"/>
                    <a:pt x="109" y="63"/>
                    <a:pt x="109" y="141"/>
                  </a:cubicBezTo>
                  <a:cubicBezTo>
                    <a:pt x="109" y="148"/>
                    <a:pt x="109" y="155"/>
                    <a:pt x="110" y="162"/>
                  </a:cubicBezTo>
                  <a:cubicBezTo>
                    <a:pt x="106" y="161"/>
                    <a:pt x="102" y="161"/>
                    <a:pt x="98" y="161"/>
                  </a:cubicBezTo>
                  <a:cubicBezTo>
                    <a:pt x="44" y="161"/>
                    <a:pt x="0" y="204"/>
                    <a:pt x="0" y="257"/>
                  </a:cubicBezTo>
                  <a:cubicBezTo>
                    <a:pt x="0" y="310"/>
                    <a:pt x="44" y="353"/>
                    <a:pt x="98" y="353"/>
                  </a:cubicBezTo>
                  <a:lnTo>
                    <a:pt x="414" y="353"/>
                  </a:lnTo>
                  <a:cubicBezTo>
                    <a:pt x="486" y="353"/>
                    <a:pt x="544" y="296"/>
                    <a:pt x="544" y="226"/>
                  </a:cubicBezTo>
                  <a:cubicBezTo>
                    <a:pt x="544" y="156"/>
                    <a:pt x="486" y="99"/>
                    <a:pt x="414" y="9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1000">
                <a:latin typeface="AvenirNextLTPro-Regular"/>
              </a:endParaRPr>
            </a:p>
          </p:txBody>
        </p:sp>
        <p:sp>
          <p:nvSpPr>
            <p:cNvPr id="99" name="TextBox 98">
              <a:extLst>
                <a:ext uri="{FF2B5EF4-FFF2-40B4-BE49-F238E27FC236}">
                  <a16:creationId xmlns:a16="http://schemas.microsoft.com/office/drawing/2014/main" id="{666A0B31-32FC-42CC-99F4-FDEBA946E43F}"/>
                </a:ext>
              </a:extLst>
            </p:cNvPr>
            <p:cNvSpPr txBox="1"/>
            <p:nvPr/>
          </p:nvSpPr>
          <p:spPr>
            <a:xfrm>
              <a:off x="2072772" y="2354885"/>
              <a:ext cx="691214" cy="316431"/>
            </a:xfrm>
            <a:prstGeom prst="rect">
              <a:avLst/>
            </a:prstGeom>
            <a:noFill/>
          </p:spPr>
          <p:txBody>
            <a:bodyPr wrap="none" rtlCol="0">
              <a:spAutoFit/>
            </a:bodyPr>
            <a:lstStyle/>
            <a:p>
              <a:r>
                <a:rPr lang="en-US" sz="1000">
                  <a:latin typeface="AvenirNextLTPro-Regular"/>
                </a:rPr>
                <a:t>Financials</a:t>
              </a:r>
            </a:p>
          </p:txBody>
        </p:sp>
        <p:sp>
          <p:nvSpPr>
            <p:cNvPr id="100" name="TextBox 99">
              <a:extLst>
                <a:ext uri="{FF2B5EF4-FFF2-40B4-BE49-F238E27FC236}">
                  <a16:creationId xmlns:a16="http://schemas.microsoft.com/office/drawing/2014/main" id="{7DEDA7CE-EFC2-4371-A43F-F753CBDD2B29}"/>
                </a:ext>
              </a:extLst>
            </p:cNvPr>
            <p:cNvSpPr txBox="1"/>
            <p:nvPr/>
          </p:nvSpPr>
          <p:spPr>
            <a:xfrm>
              <a:off x="2066551" y="2553939"/>
              <a:ext cx="737701" cy="316431"/>
            </a:xfrm>
            <a:prstGeom prst="rect">
              <a:avLst/>
            </a:prstGeom>
            <a:noFill/>
          </p:spPr>
          <p:txBody>
            <a:bodyPr wrap="none" rtlCol="0">
              <a:spAutoFit/>
            </a:bodyPr>
            <a:lstStyle/>
            <a:p>
              <a:r>
                <a:rPr lang="en-US" sz="1000">
                  <a:latin typeface="AvenirNextLTPro-Regular"/>
                </a:rPr>
                <a:t>Workforce</a:t>
              </a:r>
            </a:p>
          </p:txBody>
        </p:sp>
        <p:sp>
          <p:nvSpPr>
            <p:cNvPr id="101" name="TextBox 100">
              <a:extLst>
                <a:ext uri="{FF2B5EF4-FFF2-40B4-BE49-F238E27FC236}">
                  <a16:creationId xmlns:a16="http://schemas.microsoft.com/office/drawing/2014/main" id="{CF7AB734-909E-4FF9-980F-65FAB0D67023}"/>
                </a:ext>
              </a:extLst>
            </p:cNvPr>
            <p:cNvSpPr txBox="1"/>
            <p:nvPr/>
          </p:nvSpPr>
          <p:spPr>
            <a:xfrm>
              <a:off x="2060327" y="2752993"/>
              <a:ext cx="502060" cy="316431"/>
            </a:xfrm>
            <a:prstGeom prst="rect">
              <a:avLst/>
            </a:prstGeom>
            <a:noFill/>
          </p:spPr>
          <p:txBody>
            <a:bodyPr wrap="none" rtlCol="0">
              <a:spAutoFit/>
            </a:bodyPr>
            <a:lstStyle/>
            <a:p>
              <a:r>
                <a:rPr lang="en-US" sz="1000">
                  <a:latin typeface="AvenirNextLTPro-Regular"/>
                </a:rPr>
                <a:t>Capex</a:t>
              </a:r>
            </a:p>
          </p:txBody>
        </p:sp>
      </p:grpSp>
      <p:sp>
        <p:nvSpPr>
          <p:cNvPr id="102" name="Freeform 128">
            <a:extLst>
              <a:ext uri="{FF2B5EF4-FFF2-40B4-BE49-F238E27FC236}">
                <a16:creationId xmlns:a16="http://schemas.microsoft.com/office/drawing/2014/main" id="{199C3BC7-AD1B-404E-AB82-EA1C39B11E73}"/>
              </a:ext>
            </a:extLst>
          </p:cNvPr>
          <p:cNvSpPr>
            <a:spLocks/>
          </p:cNvSpPr>
          <p:nvPr/>
        </p:nvSpPr>
        <p:spPr bwMode="auto">
          <a:xfrm>
            <a:off x="8522989" y="4434923"/>
            <a:ext cx="175958" cy="98315"/>
          </a:xfrm>
          <a:custGeom>
            <a:avLst/>
            <a:gdLst>
              <a:gd name="T0" fmla="*/ 414 w 544"/>
              <a:gd name="T1" fmla="*/ 99 h 353"/>
              <a:gd name="T2" fmla="*/ 414 w 544"/>
              <a:gd name="T3" fmla="*/ 99 h 353"/>
              <a:gd name="T4" fmla="*/ 392 w 544"/>
              <a:gd name="T5" fmla="*/ 101 h 353"/>
              <a:gd name="T6" fmla="*/ 253 w 544"/>
              <a:gd name="T7" fmla="*/ 0 h 353"/>
              <a:gd name="T8" fmla="*/ 109 w 544"/>
              <a:gd name="T9" fmla="*/ 141 h 353"/>
              <a:gd name="T10" fmla="*/ 110 w 544"/>
              <a:gd name="T11" fmla="*/ 162 h 353"/>
              <a:gd name="T12" fmla="*/ 98 w 544"/>
              <a:gd name="T13" fmla="*/ 161 h 353"/>
              <a:gd name="T14" fmla="*/ 0 w 544"/>
              <a:gd name="T15" fmla="*/ 257 h 353"/>
              <a:gd name="T16" fmla="*/ 98 w 544"/>
              <a:gd name="T17" fmla="*/ 353 h 353"/>
              <a:gd name="T18" fmla="*/ 414 w 544"/>
              <a:gd name="T19" fmla="*/ 353 h 353"/>
              <a:gd name="T20" fmla="*/ 544 w 544"/>
              <a:gd name="T21" fmla="*/ 226 h 353"/>
              <a:gd name="T22" fmla="*/ 414 w 544"/>
              <a:gd name="T23" fmla="*/ 9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353">
                <a:moveTo>
                  <a:pt x="414" y="99"/>
                </a:moveTo>
                <a:lnTo>
                  <a:pt x="414" y="99"/>
                </a:lnTo>
                <a:cubicBezTo>
                  <a:pt x="406" y="99"/>
                  <a:pt x="399" y="100"/>
                  <a:pt x="392" y="101"/>
                </a:cubicBezTo>
                <a:cubicBezTo>
                  <a:pt x="374" y="42"/>
                  <a:pt x="319" y="0"/>
                  <a:pt x="253" y="0"/>
                </a:cubicBezTo>
                <a:cubicBezTo>
                  <a:pt x="173" y="0"/>
                  <a:pt x="109" y="63"/>
                  <a:pt x="109" y="141"/>
                </a:cubicBezTo>
                <a:cubicBezTo>
                  <a:pt x="109" y="148"/>
                  <a:pt x="109" y="155"/>
                  <a:pt x="110" y="162"/>
                </a:cubicBezTo>
                <a:cubicBezTo>
                  <a:pt x="106" y="161"/>
                  <a:pt x="102" y="161"/>
                  <a:pt x="98" y="161"/>
                </a:cubicBezTo>
                <a:cubicBezTo>
                  <a:pt x="44" y="161"/>
                  <a:pt x="0" y="204"/>
                  <a:pt x="0" y="257"/>
                </a:cubicBezTo>
                <a:cubicBezTo>
                  <a:pt x="0" y="310"/>
                  <a:pt x="44" y="353"/>
                  <a:pt x="98" y="353"/>
                </a:cubicBezTo>
                <a:lnTo>
                  <a:pt x="414" y="353"/>
                </a:lnTo>
                <a:cubicBezTo>
                  <a:pt x="486" y="353"/>
                  <a:pt x="544" y="296"/>
                  <a:pt x="544" y="226"/>
                </a:cubicBezTo>
                <a:cubicBezTo>
                  <a:pt x="544" y="156"/>
                  <a:pt x="486" y="99"/>
                  <a:pt x="414" y="9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800">
              <a:latin typeface="AvenirNextLTPro-Regular"/>
            </a:endParaRPr>
          </a:p>
        </p:txBody>
      </p:sp>
      <p:sp>
        <p:nvSpPr>
          <p:cNvPr id="103" name="TextBox 102">
            <a:extLst>
              <a:ext uri="{FF2B5EF4-FFF2-40B4-BE49-F238E27FC236}">
                <a16:creationId xmlns:a16="http://schemas.microsoft.com/office/drawing/2014/main" id="{2A9FB735-8A75-4FF4-8A17-014C64D52028}"/>
              </a:ext>
            </a:extLst>
          </p:cNvPr>
          <p:cNvSpPr txBox="1"/>
          <p:nvPr/>
        </p:nvSpPr>
        <p:spPr>
          <a:xfrm>
            <a:off x="8625999" y="4389558"/>
            <a:ext cx="1167307" cy="246221"/>
          </a:xfrm>
          <a:prstGeom prst="rect">
            <a:avLst/>
          </a:prstGeom>
          <a:noFill/>
        </p:spPr>
        <p:txBody>
          <a:bodyPr wrap="none" rtlCol="0">
            <a:spAutoFit/>
          </a:bodyPr>
          <a:lstStyle/>
          <a:p>
            <a:r>
              <a:rPr lang="en-US" sz="1000">
                <a:latin typeface="AvenirNextLTPro-Regular"/>
              </a:rPr>
              <a:t>Strategic Modeling</a:t>
            </a:r>
          </a:p>
        </p:txBody>
      </p:sp>
      <p:grpSp>
        <p:nvGrpSpPr>
          <p:cNvPr id="104" name="Group 103">
            <a:extLst>
              <a:ext uri="{FF2B5EF4-FFF2-40B4-BE49-F238E27FC236}">
                <a16:creationId xmlns:a16="http://schemas.microsoft.com/office/drawing/2014/main" id="{7611A969-70CA-42DD-885E-0BC11F56EB4F}"/>
              </a:ext>
            </a:extLst>
          </p:cNvPr>
          <p:cNvGrpSpPr/>
          <p:nvPr/>
        </p:nvGrpSpPr>
        <p:grpSpPr>
          <a:xfrm>
            <a:off x="10360519" y="3915729"/>
            <a:ext cx="1219437" cy="555997"/>
            <a:chOff x="1953316" y="2354885"/>
            <a:chExt cx="1219436" cy="714539"/>
          </a:xfrm>
        </p:grpSpPr>
        <p:sp>
          <p:nvSpPr>
            <p:cNvPr id="105" name="Freeform 128">
              <a:extLst>
                <a:ext uri="{FF2B5EF4-FFF2-40B4-BE49-F238E27FC236}">
                  <a16:creationId xmlns:a16="http://schemas.microsoft.com/office/drawing/2014/main" id="{D147A873-FF21-47E9-8D4B-54A0DED8C81A}"/>
                </a:ext>
              </a:extLst>
            </p:cNvPr>
            <p:cNvSpPr>
              <a:spLocks/>
            </p:cNvSpPr>
            <p:nvPr/>
          </p:nvSpPr>
          <p:spPr bwMode="auto">
            <a:xfrm>
              <a:off x="1953316" y="2443515"/>
              <a:ext cx="175958" cy="98315"/>
            </a:xfrm>
            <a:custGeom>
              <a:avLst/>
              <a:gdLst>
                <a:gd name="T0" fmla="*/ 414 w 544"/>
                <a:gd name="T1" fmla="*/ 99 h 353"/>
                <a:gd name="T2" fmla="*/ 414 w 544"/>
                <a:gd name="T3" fmla="*/ 99 h 353"/>
                <a:gd name="T4" fmla="*/ 392 w 544"/>
                <a:gd name="T5" fmla="*/ 101 h 353"/>
                <a:gd name="T6" fmla="*/ 253 w 544"/>
                <a:gd name="T7" fmla="*/ 0 h 353"/>
                <a:gd name="T8" fmla="*/ 109 w 544"/>
                <a:gd name="T9" fmla="*/ 141 h 353"/>
                <a:gd name="T10" fmla="*/ 110 w 544"/>
                <a:gd name="T11" fmla="*/ 162 h 353"/>
                <a:gd name="T12" fmla="*/ 98 w 544"/>
                <a:gd name="T13" fmla="*/ 161 h 353"/>
                <a:gd name="T14" fmla="*/ 0 w 544"/>
                <a:gd name="T15" fmla="*/ 257 h 353"/>
                <a:gd name="T16" fmla="*/ 98 w 544"/>
                <a:gd name="T17" fmla="*/ 353 h 353"/>
                <a:gd name="T18" fmla="*/ 414 w 544"/>
                <a:gd name="T19" fmla="*/ 353 h 353"/>
                <a:gd name="T20" fmla="*/ 544 w 544"/>
                <a:gd name="T21" fmla="*/ 226 h 353"/>
                <a:gd name="T22" fmla="*/ 414 w 544"/>
                <a:gd name="T23" fmla="*/ 9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353">
                  <a:moveTo>
                    <a:pt x="414" y="99"/>
                  </a:moveTo>
                  <a:lnTo>
                    <a:pt x="414" y="99"/>
                  </a:lnTo>
                  <a:cubicBezTo>
                    <a:pt x="406" y="99"/>
                    <a:pt x="399" y="100"/>
                    <a:pt x="392" y="101"/>
                  </a:cubicBezTo>
                  <a:cubicBezTo>
                    <a:pt x="374" y="42"/>
                    <a:pt x="319" y="0"/>
                    <a:pt x="253" y="0"/>
                  </a:cubicBezTo>
                  <a:cubicBezTo>
                    <a:pt x="173" y="0"/>
                    <a:pt x="109" y="63"/>
                    <a:pt x="109" y="141"/>
                  </a:cubicBezTo>
                  <a:cubicBezTo>
                    <a:pt x="109" y="148"/>
                    <a:pt x="109" y="155"/>
                    <a:pt x="110" y="162"/>
                  </a:cubicBezTo>
                  <a:cubicBezTo>
                    <a:pt x="106" y="161"/>
                    <a:pt x="102" y="161"/>
                    <a:pt x="98" y="161"/>
                  </a:cubicBezTo>
                  <a:cubicBezTo>
                    <a:pt x="44" y="161"/>
                    <a:pt x="0" y="204"/>
                    <a:pt x="0" y="257"/>
                  </a:cubicBezTo>
                  <a:cubicBezTo>
                    <a:pt x="0" y="310"/>
                    <a:pt x="44" y="353"/>
                    <a:pt x="98" y="353"/>
                  </a:cubicBezTo>
                  <a:lnTo>
                    <a:pt x="414" y="353"/>
                  </a:lnTo>
                  <a:cubicBezTo>
                    <a:pt x="486" y="353"/>
                    <a:pt x="544" y="296"/>
                    <a:pt x="544" y="226"/>
                  </a:cubicBezTo>
                  <a:cubicBezTo>
                    <a:pt x="544" y="156"/>
                    <a:pt x="486" y="99"/>
                    <a:pt x="414" y="9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1000">
                <a:latin typeface="AvenirNextLTPro-Regular"/>
              </a:endParaRPr>
            </a:p>
          </p:txBody>
        </p:sp>
        <p:sp>
          <p:nvSpPr>
            <p:cNvPr id="106" name="Freeform 128">
              <a:extLst>
                <a:ext uri="{FF2B5EF4-FFF2-40B4-BE49-F238E27FC236}">
                  <a16:creationId xmlns:a16="http://schemas.microsoft.com/office/drawing/2014/main" id="{781C540D-BB93-4AF5-A60E-E61F8A2B1F4F}"/>
                </a:ext>
              </a:extLst>
            </p:cNvPr>
            <p:cNvSpPr>
              <a:spLocks/>
            </p:cNvSpPr>
            <p:nvPr/>
          </p:nvSpPr>
          <p:spPr bwMode="auto">
            <a:xfrm>
              <a:off x="1953316" y="2826071"/>
              <a:ext cx="175958" cy="98315"/>
            </a:xfrm>
            <a:custGeom>
              <a:avLst/>
              <a:gdLst>
                <a:gd name="T0" fmla="*/ 414 w 544"/>
                <a:gd name="T1" fmla="*/ 99 h 353"/>
                <a:gd name="T2" fmla="*/ 414 w 544"/>
                <a:gd name="T3" fmla="*/ 99 h 353"/>
                <a:gd name="T4" fmla="*/ 392 w 544"/>
                <a:gd name="T5" fmla="*/ 101 h 353"/>
                <a:gd name="T6" fmla="*/ 253 w 544"/>
                <a:gd name="T7" fmla="*/ 0 h 353"/>
                <a:gd name="T8" fmla="*/ 109 w 544"/>
                <a:gd name="T9" fmla="*/ 141 h 353"/>
                <a:gd name="T10" fmla="*/ 110 w 544"/>
                <a:gd name="T11" fmla="*/ 162 h 353"/>
                <a:gd name="T12" fmla="*/ 98 w 544"/>
                <a:gd name="T13" fmla="*/ 161 h 353"/>
                <a:gd name="T14" fmla="*/ 0 w 544"/>
                <a:gd name="T15" fmla="*/ 257 h 353"/>
                <a:gd name="T16" fmla="*/ 98 w 544"/>
                <a:gd name="T17" fmla="*/ 353 h 353"/>
                <a:gd name="T18" fmla="*/ 414 w 544"/>
                <a:gd name="T19" fmla="*/ 353 h 353"/>
                <a:gd name="T20" fmla="*/ 544 w 544"/>
                <a:gd name="T21" fmla="*/ 226 h 353"/>
                <a:gd name="T22" fmla="*/ 414 w 544"/>
                <a:gd name="T23" fmla="*/ 9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353">
                  <a:moveTo>
                    <a:pt x="414" y="99"/>
                  </a:moveTo>
                  <a:lnTo>
                    <a:pt x="414" y="99"/>
                  </a:lnTo>
                  <a:cubicBezTo>
                    <a:pt x="406" y="99"/>
                    <a:pt x="399" y="100"/>
                    <a:pt x="392" y="101"/>
                  </a:cubicBezTo>
                  <a:cubicBezTo>
                    <a:pt x="374" y="42"/>
                    <a:pt x="319" y="0"/>
                    <a:pt x="253" y="0"/>
                  </a:cubicBezTo>
                  <a:cubicBezTo>
                    <a:pt x="173" y="0"/>
                    <a:pt x="109" y="63"/>
                    <a:pt x="109" y="141"/>
                  </a:cubicBezTo>
                  <a:cubicBezTo>
                    <a:pt x="109" y="148"/>
                    <a:pt x="109" y="155"/>
                    <a:pt x="110" y="162"/>
                  </a:cubicBezTo>
                  <a:cubicBezTo>
                    <a:pt x="106" y="161"/>
                    <a:pt x="102" y="161"/>
                    <a:pt x="98" y="161"/>
                  </a:cubicBezTo>
                  <a:cubicBezTo>
                    <a:pt x="44" y="161"/>
                    <a:pt x="0" y="204"/>
                    <a:pt x="0" y="257"/>
                  </a:cubicBezTo>
                  <a:cubicBezTo>
                    <a:pt x="0" y="310"/>
                    <a:pt x="44" y="353"/>
                    <a:pt x="98" y="353"/>
                  </a:cubicBezTo>
                  <a:lnTo>
                    <a:pt x="414" y="353"/>
                  </a:lnTo>
                  <a:cubicBezTo>
                    <a:pt x="486" y="353"/>
                    <a:pt x="544" y="296"/>
                    <a:pt x="544" y="226"/>
                  </a:cubicBezTo>
                  <a:cubicBezTo>
                    <a:pt x="544" y="156"/>
                    <a:pt x="486" y="99"/>
                    <a:pt x="414" y="9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1000">
                <a:latin typeface="AvenirNextLTPro-Regular"/>
              </a:endParaRPr>
            </a:p>
          </p:txBody>
        </p:sp>
        <p:sp>
          <p:nvSpPr>
            <p:cNvPr id="107" name="TextBox 106">
              <a:extLst>
                <a:ext uri="{FF2B5EF4-FFF2-40B4-BE49-F238E27FC236}">
                  <a16:creationId xmlns:a16="http://schemas.microsoft.com/office/drawing/2014/main" id="{E73CF724-0CF9-47BB-B328-2596FE8230A0}"/>
                </a:ext>
              </a:extLst>
            </p:cNvPr>
            <p:cNvSpPr txBox="1"/>
            <p:nvPr/>
          </p:nvSpPr>
          <p:spPr>
            <a:xfrm>
              <a:off x="2072772" y="2354885"/>
              <a:ext cx="1099980" cy="514201"/>
            </a:xfrm>
            <a:prstGeom prst="rect">
              <a:avLst/>
            </a:prstGeom>
            <a:noFill/>
          </p:spPr>
          <p:txBody>
            <a:bodyPr wrap="none" rtlCol="0">
              <a:spAutoFit/>
            </a:bodyPr>
            <a:lstStyle/>
            <a:p>
              <a:r>
                <a:rPr lang="en-US" sz="1000">
                  <a:latin typeface="AvenirNextLTPro-Regular"/>
                </a:rPr>
                <a:t>Data Relationship</a:t>
              </a:r>
            </a:p>
            <a:p>
              <a:r>
                <a:rPr lang="en-US" sz="1000">
                  <a:latin typeface="AvenirNextLTPro-Regular"/>
                </a:rPr>
                <a:t>Management</a:t>
              </a:r>
            </a:p>
          </p:txBody>
        </p:sp>
        <p:sp>
          <p:nvSpPr>
            <p:cNvPr id="108" name="TextBox 107">
              <a:extLst>
                <a:ext uri="{FF2B5EF4-FFF2-40B4-BE49-F238E27FC236}">
                  <a16:creationId xmlns:a16="http://schemas.microsoft.com/office/drawing/2014/main" id="{E86860BA-342B-42E2-90C7-7BDEF40AB911}"/>
                </a:ext>
              </a:extLst>
            </p:cNvPr>
            <p:cNvSpPr txBox="1"/>
            <p:nvPr/>
          </p:nvSpPr>
          <p:spPr>
            <a:xfrm>
              <a:off x="2060327" y="2752993"/>
              <a:ext cx="1085553" cy="316431"/>
            </a:xfrm>
            <a:prstGeom prst="rect">
              <a:avLst/>
            </a:prstGeom>
            <a:noFill/>
          </p:spPr>
          <p:txBody>
            <a:bodyPr wrap="none" rtlCol="0">
              <a:spAutoFit/>
            </a:bodyPr>
            <a:lstStyle/>
            <a:p>
              <a:r>
                <a:rPr lang="en-US" sz="1000">
                  <a:latin typeface="AvenirNextLTPro-Regular"/>
                </a:rPr>
                <a:t>Data Governance</a:t>
              </a:r>
            </a:p>
          </p:txBody>
        </p:sp>
      </p:grpSp>
      <p:sp>
        <p:nvSpPr>
          <p:cNvPr id="109" name="Freeform 128">
            <a:extLst>
              <a:ext uri="{FF2B5EF4-FFF2-40B4-BE49-F238E27FC236}">
                <a16:creationId xmlns:a16="http://schemas.microsoft.com/office/drawing/2014/main" id="{6781CAA1-B6B4-451D-B6BE-A3A8BA4E113A}"/>
              </a:ext>
            </a:extLst>
          </p:cNvPr>
          <p:cNvSpPr>
            <a:spLocks/>
          </p:cNvSpPr>
          <p:nvPr/>
        </p:nvSpPr>
        <p:spPr bwMode="auto">
          <a:xfrm>
            <a:off x="6440000" y="4466522"/>
            <a:ext cx="175958" cy="98315"/>
          </a:xfrm>
          <a:custGeom>
            <a:avLst/>
            <a:gdLst>
              <a:gd name="T0" fmla="*/ 414 w 544"/>
              <a:gd name="T1" fmla="*/ 99 h 353"/>
              <a:gd name="T2" fmla="*/ 414 w 544"/>
              <a:gd name="T3" fmla="*/ 99 h 353"/>
              <a:gd name="T4" fmla="*/ 392 w 544"/>
              <a:gd name="T5" fmla="*/ 101 h 353"/>
              <a:gd name="T6" fmla="*/ 253 w 544"/>
              <a:gd name="T7" fmla="*/ 0 h 353"/>
              <a:gd name="T8" fmla="*/ 109 w 544"/>
              <a:gd name="T9" fmla="*/ 141 h 353"/>
              <a:gd name="T10" fmla="*/ 110 w 544"/>
              <a:gd name="T11" fmla="*/ 162 h 353"/>
              <a:gd name="T12" fmla="*/ 98 w 544"/>
              <a:gd name="T13" fmla="*/ 161 h 353"/>
              <a:gd name="T14" fmla="*/ 0 w 544"/>
              <a:gd name="T15" fmla="*/ 257 h 353"/>
              <a:gd name="T16" fmla="*/ 98 w 544"/>
              <a:gd name="T17" fmla="*/ 353 h 353"/>
              <a:gd name="T18" fmla="*/ 414 w 544"/>
              <a:gd name="T19" fmla="*/ 353 h 353"/>
              <a:gd name="T20" fmla="*/ 544 w 544"/>
              <a:gd name="T21" fmla="*/ 226 h 353"/>
              <a:gd name="T22" fmla="*/ 414 w 544"/>
              <a:gd name="T23" fmla="*/ 9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353">
                <a:moveTo>
                  <a:pt x="414" y="99"/>
                </a:moveTo>
                <a:lnTo>
                  <a:pt x="414" y="99"/>
                </a:lnTo>
                <a:cubicBezTo>
                  <a:pt x="406" y="99"/>
                  <a:pt x="399" y="100"/>
                  <a:pt x="392" y="101"/>
                </a:cubicBezTo>
                <a:cubicBezTo>
                  <a:pt x="374" y="42"/>
                  <a:pt x="319" y="0"/>
                  <a:pt x="253" y="0"/>
                </a:cubicBezTo>
                <a:cubicBezTo>
                  <a:pt x="173" y="0"/>
                  <a:pt x="109" y="63"/>
                  <a:pt x="109" y="141"/>
                </a:cubicBezTo>
                <a:cubicBezTo>
                  <a:pt x="109" y="148"/>
                  <a:pt x="109" y="155"/>
                  <a:pt x="110" y="162"/>
                </a:cubicBezTo>
                <a:cubicBezTo>
                  <a:pt x="106" y="161"/>
                  <a:pt x="102" y="161"/>
                  <a:pt x="98" y="161"/>
                </a:cubicBezTo>
                <a:cubicBezTo>
                  <a:pt x="44" y="161"/>
                  <a:pt x="0" y="204"/>
                  <a:pt x="0" y="257"/>
                </a:cubicBezTo>
                <a:cubicBezTo>
                  <a:pt x="0" y="310"/>
                  <a:pt x="44" y="353"/>
                  <a:pt x="98" y="353"/>
                </a:cubicBezTo>
                <a:lnTo>
                  <a:pt x="414" y="353"/>
                </a:lnTo>
                <a:cubicBezTo>
                  <a:pt x="486" y="353"/>
                  <a:pt x="544" y="296"/>
                  <a:pt x="544" y="226"/>
                </a:cubicBezTo>
                <a:cubicBezTo>
                  <a:pt x="544" y="156"/>
                  <a:pt x="486" y="99"/>
                  <a:pt x="414" y="9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1000">
              <a:latin typeface="AvenirNextLTPro-Regular"/>
            </a:endParaRPr>
          </a:p>
        </p:txBody>
      </p:sp>
      <p:sp>
        <p:nvSpPr>
          <p:cNvPr id="110" name="TextBox 109">
            <a:extLst>
              <a:ext uri="{FF2B5EF4-FFF2-40B4-BE49-F238E27FC236}">
                <a16:creationId xmlns:a16="http://schemas.microsoft.com/office/drawing/2014/main" id="{B46AC650-78F5-404B-A6D3-4846D6657F3F}"/>
              </a:ext>
            </a:extLst>
          </p:cNvPr>
          <p:cNvSpPr txBox="1"/>
          <p:nvPr/>
        </p:nvSpPr>
        <p:spPr>
          <a:xfrm>
            <a:off x="6543010" y="4421157"/>
            <a:ext cx="1192955" cy="246221"/>
          </a:xfrm>
          <a:prstGeom prst="rect">
            <a:avLst/>
          </a:prstGeom>
          <a:noFill/>
        </p:spPr>
        <p:txBody>
          <a:bodyPr wrap="none" rtlCol="0">
            <a:spAutoFit/>
          </a:bodyPr>
          <a:lstStyle/>
          <a:p>
            <a:r>
              <a:rPr lang="en-US" sz="1000">
                <a:latin typeface="AvenirNextLTPro-Regular"/>
              </a:rPr>
              <a:t>Close Management</a:t>
            </a:r>
          </a:p>
        </p:txBody>
      </p:sp>
      <p:sp>
        <p:nvSpPr>
          <p:cNvPr id="111" name="Freeform 128">
            <a:extLst>
              <a:ext uri="{FF2B5EF4-FFF2-40B4-BE49-F238E27FC236}">
                <a16:creationId xmlns:a16="http://schemas.microsoft.com/office/drawing/2014/main" id="{B703067F-1A4A-406F-8939-6E547CDB6426}"/>
              </a:ext>
            </a:extLst>
          </p:cNvPr>
          <p:cNvSpPr>
            <a:spLocks/>
          </p:cNvSpPr>
          <p:nvPr/>
        </p:nvSpPr>
        <p:spPr bwMode="auto">
          <a:xfrm>
            <a:off x="10199910" y="6281058"/>
            <a:ext cx="288269" cy="201604"/>
          </a:xfrm>
          <a:custGeom>
            <a:avLst/>
            <a:gdLst>
              <a:gd name="T0" fmla="*/ 414 w 544"/>
              <a:gd name="T1" fmla="*/ 99 h 353"/>
              <a:gd name="T2" fmla="*/ 414 w 544"/>
              <a:gd name="T3" fmla="*/ 99 h 353"/>
              <a:gd name="T4" fmla="*/ 392 w 544"/>
              <a:gd name="T5" fmla="*/ 101 h 353"/>
              <a:gd name="T6" fmla="*/ 253 w 544"/>
              <a:gd name="T7" fmla="*/ 0 h 353"/>
              <a:gd name="T8" fmla="*/ 109 w 544"/>
              <a:gd name="T9" fmla="*/ 141 h 353"/>
              <a:gd name="T10" fmla="*/ 110 w 544"/>
              <a:gd name="T11" fmla="*/ 162 h 353"/>
              <a:gd name="T12" fmla="*/ 98 w 544"/>
              <a:gd name="T13" fmla="*/ 161 h 353"/>
              <a:gd name="T14" fmla="*/ 0 w 544"/>
              <a:gd name="T15" fmla="*/ 257 h 353"/>
              <a:gd name="T16" fmla="*/ 98 w 544"/>
              <a:gd name="T17" fmla="*/ 353 h 353"/>
              <a:gd name="T18" fmla="*/ 414 w 544"/>
              <a:gd name="T19" fmla="*/ 353 h 353"/>
              <a:gd name="T20" fmla="*/ 544 w 544"/>
              <a:gd name="T21" fmla="*/ 226 h 353"/>
              <a:gd name="T22" fmla="*/ 414 w 544"/>
              <a:gd name="T23" fmla="*/ 9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353">
                <a:moveTo>
                  <a:pt x="414" y="99"/>
                </a:moveTo>
                <a:lnTo>
                  <a:pt x="414" y="99"/>
                </a:lnTo>
                <a:cubicBezTo>
                  <a:pt x="406" y="99"/>
                  <a:pt x="399" y="100"/>
                  <a:pt x="392" y="101"/>
                </a:cubicBezTo>
                <a:cubicBezTo>
                  <a:pt x="374" y="42"/>
                  <a:pt x="319" y="0"/>
                  <a:pt x="253" y="0"/>
                </a:cubicBezTo>
                <a:cubicBezTo>
                  <a:pt x="173" y="0"/>
                  <a:pt x="109" y="63"/>
                  <a:pt x="109" y="141"/>
                </a:cubicBezTo>
                <a:cubicBezTo>
                  <a:pt x="109" y="148"/>
                  <a:pt x="109" y="155"/>
                  <a:pt x="110" y="162"/>
                </a:cubicBezTo>
                <a:cubicBezTo>
                  <a:pt x="106" y="161"/>
                  <a:pt x="102" y="161"/>
                  <a:pt x="98" y="161"/>
                </a:cubicBezTo>
                <a:cubicBezTo>
                  <a:pt x="44" y="161"/>
                  <a:pt x="0" y="204"/>
                  <a:pt x="0" y="257"/>
                </a:cubicBezTo>
                <a:cubicBezTo>
                  <a:pt x="0" y="310"/>
                  <a:pt x="44" y="353"/>
                  <a:pt x="98" y="353"/>
                </a:cubicBezTo>
                <a:lnTo>
                  <a:pt x="414" y="353"/>
                </a:lnTo>
                <a:cubicBezTo>
                  <a:pt x="486" y="353"/>
                  <a:pt x="544" y="296"/>
                  <a:pt x="544" y="226"/>
                </a:cubicBezTo>
                <a:cubicBezTo>
                  <a:pt x="544" y="156"/>
                  <a:pt x="486" y="99"/>
                  <a:pt x="414" y="9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1000">
              <a:latin typeface="AvenirNextLTPro-Regular"/>
            </a:endParaRPr>
          </a:p>
        </p:txBody>
      </p:sp>
      <p:sp>
        <p:nvSpPr>
          <p:cNvPr id="112" name="TextBox 111">
            <a:extLst>
              <a:ext uri="{FF2B5EF4-FFF2-40B4-BE49-F238E27FC236}">
                <a16:creationId xmlns:a16="http://schemas.microsoft.com/office/drawing/2014/main" id="{0255D83E-3CB1-41E6-81D0-DBF29AA42B7A}"/>
              </a:ext>
            </a:extLst>
          </p:cNvPr>
          <p:cNvSpPr txBox="1"/>
          <p:nvPr/>
        </p:nvSpPr>
        <p:spPr>
          <a:xfrm>
            <a:off x="10471657" y="6273032"/>
            <a:ext cx="1375698" cy="246221"/>
          </a:xfrm>
          <a:prstGeom prst="rect">
            <a:avLst/>
          </a:prstGeom>
          <a:noFill/>
        </p:spPr>
        <p:txBody>
          <a:bodyPr wrap="none" rtlCol="0">
            <a:spAutoFit/>
          </a:bodyPr>
          <a:lstStyle/>
          <a:p>
            <a:r>
              <a:rPr lang="en-US" sz="1000">
                <a:latin typeface="AvenirNextLTPro-Regular"/>
              </a:rPr>
              <a:t>= Oracle Cloud Service </a:t>
            </a:r>
          </a:p>
        </p:txBody>
      </p:sp>
      <p:sp>
        <p:nvSpPr>
          <p:cNvPr id="114" name="Title 1">
            <a:extLst>
              <a:ext uri="{FF2B5EF4-FFF2-40B4-BE49-F238E27FC236}">
                <a16:creationId xmlns:a16="http://schemas.microsoft.com/office/drawing/2014/main" id="{7E6D9F2D-E4A3-465A-BA89-56D9DF5D5F2C}"/>
              </a:ext>
            </a:extLst>
          </p:cNvPr>
          <p:cNvSpPr>
            <a:spLocks noGrp="1"/>
          </p:cNvSpPr>
          <p:nvPr>
            <p:ph type="title"/>
          </p:nvPr>
        </p:nvSpPr>
        <p:spPr>
          <a:xfrm>
            <a:off x="469900" y="402586"/>
            <a:ext cx="11252200" cy="692151"/>
          </a:xfrm>
        </p:spPr>
        <p:txBody>
          <a:bodyPr/>
          <a:lstStyle/>
          <a:p>
            <a:r>
              <a:rPr lang="en-US" sz="2400" b="1">
                <a:solidFill>
                  <a:schemeClr val="tx1"/>
                </a:solidFill>
                <a:latin typeface="Proxima Nova" panose="020B0604020202020204" charset="0"/>
              </a:rPr>
              <a:t>Process and Platform Scope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5F105F7-A315-45A8-81AB-9EB3E9E4D7D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85000"/>
              </a:lnSpc>
              <a:spcBef>
                <a:spcPct val="0"/>
              </a:spcBef>
              <a:spcAft>
                <a:spcPct val="0"/>
              </a:spcAft>
              <a:buClrTx/>
              <a:buSzTx/>
              <a:buFontTx/>
              <a:buNone/>
              <a:tabLst/>
              <a:defRPr/>
            </a:pPr>
            <a:endParaRPr kumimoji="0" lang="en-US" sz="2800" b="1" i="0" u="none" strike="noStrike" kern="1200" cap="none" spc="0" normalizeH="0" baseline="0" noProof="0">
              <a:ln>
                <a:noFill/>
              </a:ln>
              <a:solidFill>
                <a:prstClr val="white"/>
              </a:solidFill>
              <a:effectLst/>
              <a:uLnTx/>
              <a:uFillTx/>
              <a:latin typeface="Open Sans" panose="020B0606030504020204" pitchFamily="34" charset="0"/>
              <a:ea typeface="+mn-ea"/>
              <a:cs typeface="+mn-cs"/>
              <a:sym typeface="Open Sans" panose="020B0606030504020204" pitchFamily="34" charset="0"/>
            </a:endParaRPr>
          </a:p>
        </p:txBody>
      </p:sp>
      <p:sp>
        <p:nvSpPr>
          <p:cNvPr id="5" name="Title 3">
            <a:extLst>
              <a:ext uri="{FF2B5EF4-FFF2-40B4-BE49-F238E27FC236}">
                <a16:creationId xmlns:a16="http://schemas.microsoft.com/office/drawing/2014/main" id="{FF5F186A-7F1F-4C0C-A286-752B517F3E90}"/>
              </a:ext>
            </a:extLst>
          </p:cNvPr>
          <p:cNvSpPr txBox="1">
            <a:spLocks/>
          </p:cNvSpPr>
          <p:nvPr/>
        </p:nvSpPr>
        <p:spPr bwMode="gray">
          <a:xfrm>
            <a:off x="469897" y="3899898"/>
            <a:ext cx="11606873" cy="470898"/>
          </a:xfrm>
          <a:prstGeom prst="rect">
            <a:avLst/>
          </a:prstGeom>
        </p:spPr>
        <p:txBody>
          <a:bodyPr vert="horz" wrap="square" lIns="0" tIns="0" rIns="0" bIns="0" rtlCol="0" anchor="b" anchorCtr="0">
            <a:spAutoFit/>
          </a:bodyPr>
          <a:lstStyle>
            <a:lvl1pPr algn="l" defTabSz="1219170" rtl="0" eaLnBrk="1" latinLnBrk="0" hangingPunct="1">
              <a:lnSpc>
                <a:spcPct val="85000"/>
              </a:lnSpc>
              <a:spcBef>
                <a:spcPct val="0"/>
              </a:spcBef>
              <a:buNone/>
              <a:defRPr sz="2800" b="1" kern="1200" baseline="0">
                <a:solidFill>
                  <a:schemeClr val="tx1"/>
                </a:solidFill>
                <a:latin typeface="+mn-lt"/>
                <a:ea typeface="+mj-ea"/>
                <a:cs typeface="+mj-cs"/>
              </a:defRPr>
            </a:lvl1pPr>
          </a:lstStyle>
          <a:p>
            <a:r>
              <a:rPr lang="en-US" sz="3600">
                <a:latin typeface="Proxima Nova" panose="020B0604020202020204" charset="0"/>
              </a:rPr>
              <a:t>5.2.3 Bank Statement to GL Reconciliation</a:t>
            </a:r>
          </a:p>
        </p:txBody>
      </p:sp>
    </p:spTree>
    <p:extLst>
      <p:ext uri="{BB962C8B-B14F-4D97-AF65-F5344CB8AC3E}">
        <p14:creationId xmlns:p14="http://schemas.microsoft.com/office/powerpoint/2010/main" val="2614982704"/>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7D7BCCC-751A-4729-B03A-0C9860CB4205}"/>
              </a:ext>
            </a:extLst>
          </p:cNvPr>
          <p:cNvSpPr>
            <a:spLocks noGrp="1"/>
          </p:cNvSpPr>
          <p:nvPr>
            <p:ph type="title"/>
          </p:nvPr>
        </p:nvSpPr>
        <p:spPr>
          <a:xfrm>
            <a:off x="469900" y="402587"/>
            <a:ext cx="11252200" cy="451942"/>
          </a:xfrm>
        </p:spPr>
        <p:txBody>
          <a:bodyPr/>
          <a:lstStyle/>
          <a:p>
            <a:r>
              <a:rPr lang="en-US" sz="2400" b="1">
                <a:latin typeface="Proxima Nova" panose="020B0604020202020204" charset="0"/>
              </a:rPr>
              <a:t>Reconciliation Bank Statements Standard Reports</a:t>
            </a:r>
            <a:endParaRPr lang="en-US" sz="2400" b="1">
              <a:solidFill>
                <a:schemeClr val="tx1"/>
              </a:solidFill>
              <a:latin typeface="Proxima Nova" panose="020B0604020202020204" charset="0"/>
            </a:endParaRPr>
          </a:p>
        </p:txBody>
      </p:sp>
      <p:sp>
        <p:nvSpPr>
          <p:cNvPr id="7" name="TextBox 6">
            <a:extLst>
              <a:ext uri="{FF2B5EF4-FFF2-40B4-BE49-F238E27FC236}">
                <a16:creationId xmlns:a16="http://schemas.microsoft.com/office/drawing/2014/main" id="{6E8DB9A4-2DAD-4979-B353-0C3053775407}"/>
              </a:ext>
            </a:extLst>
          </p:cNvPr>
          <p:cNvSpPr txBox="1"/>
          <p:nvPr/>
        </p:nvSpPr>
        <p:spPr bwMode="gray">
          <a:xfrm>
            <a:off x="486299" y="774354"/>
            <a:ext cx="11391014" cy="998573"/>
          </a:xfrm>
          <a:prstGeom prst="rect">
            <a:avLst/>
          </a:prstGeom>
        </p:spPr>
        <p:txBody>
          <a:bodyPr wrap="square" lIns="0" rIns="0" rtlCol="0" anchor="t" anchorCtr="0">
            <a:noAutofit/>
          </a:bodyPr>
          <a:lstStyle/>
          <a:p>
            <a:r>
              <a:rPr lang="en-US" sz="1400" b="1" dirty="0">
                <a:latin typeface="Avenir Next LT Pro" panose="020B0504020202020204" pitchFamily="34" charset="0"/>
              </a:rPr>
              <a:t>Cash to General Ledger Reconciliation Report </a:t>
            </a:r>
            <a:r>
              <a:rPr lang="en-US" sz="1400" dirty="0">
                <a:latin typeface="Avenir Next LT Pro" panose="020B0504020202020204" pitchFamily="34" charset="0"/>
              </a:rPr>
              <a:t>– This is available as a predefined report in Oracle, Cash to General Ledger Reconciliation Report compares the GL Cash Account Balance against the Bank Account Balance. This Report also lists the subledger transactions that are accounted in GL but they are not reconciled in Cash Management. Additionally it displays the unreconciled GL cash account journal entries and unreconciled bank statement lines that help identify the discrepancies between the balances. This is done based on the specified period.</a:t>
            </a:r>
          </a:p>
        </p:txBody>
      </p:sp>
      <p:grpSp>
        <p:nvGrpSpPr>
          <p:cNvPr id="6" name="Group 5">
            <a:extLst>
              <a:ext uri="{FF2B5EF4-FFF2-40B4-BE49-F238E27FC236}">
                <a16:creationId xmlns:a16="http://schemas.microsoft.com/office/drawing/2014/main" id="{BBC88F9C-EF25-433B-85A6-04392E052E7C}"/>
              </a:ext>
            </a:extLst>
          </p:cNvPr>
          <p:cNvGrpSpPr/>
          <p:nvPr/>
        </p:nvGrpSpPr>
        <p:grpSpPr>
          <a:xfrm>
            <a:off x="146957" y="6269682"/>
            <a:ext cx="11898086" cy="451942"/>
            <a:chOff x="2639937" y="5335890"/>
            <a:chExt cx="10577867" cy="766163"/>
          </a:xfrm>
          <a:solidFill>
            <a:schemeClr val="accent1"/>
          </a:solidFill>
        </p:grpSpPr>
        <p:sp>
          <p:nvSpPr>
            <p:cNvPr id="8" name="Rectangle: Rounded Corners 7">
              <a:extLst>
                <a:ext uri="{FF2B5EF4-FFF2-40B4-BE49-F238E27FC236}">
                  <a16:creationId xmlns:a16="http://schemas.microsoft.com/office/drawing/2014/main" id="{9501A937-DD19-4441-8670-A5110FFDA18E}"/>
                </a:ext>
              </a:extLst>
            </p:cNvPr>
            <p:cNvSpPr/>
            <p:nvPr/>
          </p:nvSpPr>
          <p:spPr bwMode="gray">
            <a:xfrm>
              <a:off x="2639937" y="5335890"/>
              <a:ext cx="10577867" cy="766163"/>
            </a:xfrm>
            <a:prstGeom prst="roundRect">
              <a:avLst/>
            </a:prstGeom>
            <a:grpFill/>
            <a:ln w="19050" algn="ctr">
              <a:noFill/>
              <a:miter lim="800000"/>
              <a:headEnd/>
              <a:tailEnd/>
            </a:ln>
          </p:spPr>
          <p:txBody>
            <a:bodyPr wrap="square" lIns="88900" tIns="88900" rIns="88900" bIns="88900" rtlCol="0" anchor="ctr"/>
            <a:lstStyle/>
            <a:p>
              <a:pPr marL="628650" lvl="1" indent="-171450" algn="just">
                <a:lnSpc>
                  <a:spcPct val="150000"/>
                </a:lnSpc>
                <a:buFont typeface="Arial" panose="020B0604020202020204" pitchFamily="34" charset="0"/>
                <a:buChar char="•"/>
              </a:pPr>
              <a:r>
                <a:rPr lang="en-US" sz="1100">
                  <a:solidFill>
                    <a:schemeClr val="dk1"/>
                  </a:solidFill>
                  <a:latin typeface="Avenir Next LT Pro" panose="020B0504020202020204" pitchFamily="34" charset="0"/>
                  <a:cs typeface="Arial" panose="020B0604020202020204" pitchFamily="34" charset="0"/>
                </a:rPr>
                <a:t>Establish a way to uniquely tie a GL account / account combination to each bank account enabling faster reconciliation of GL with Bank Statement</a:t>
              </a:r>
            </a:p>
          </p:txBody>
        </p:sp>
        <p:pic>
          <p:nvPicPr>
            <p:cNvPr id="10" name="Picture 2" descr="C:\Users\VelezJoe\AppData\Local\Microsoft\Windows\Temporary Internet Files\Content.IE5\Y8P70473\MC900383836[2].wmf">
              <a:extLst>
                <a:ext uri="{FF2B5EF4-FFF2-40B4-BE49-F238E27FC236}">
                  <a16:creationId xmlns:a16="http://schemas.microsoft.com/office/drawing/2014/main" id="{2B6D3FAA-EAFE-46B8-B875-26461D630662}"/>
                </a:ext>
              </a:extLst>
            </p:cNvPr>
            <p:cNvPicPr>
              <a:picLocks noChangeAspect="1" noChangeArrowheads="1"/>
            </p:cNvPicPr>
            <p:nvPr/>
          </p:nvPicPr>
          <p:blipFill>
            <a:blip r:embed="rId3" cstate="print"/>
            <a:srcRect/>
            <a:stretch>
              <a:fillRect/>
            </a:stretch>
          </p:blipFill>
          <p:spPr bwMode="auto">
            <a:xfrm>
              <a:off x="2726801" y="5534272"/>
              <a:ext cx="400489" cy="369397"/>
            </a:xfrm>
            <a:prstGeom prst="rect">
              <a:avLst/>
            </a:prstGeom>
            <a:grpFill/>
          </p:spPr>
        </p:pic>
      </p:grpSp>
      <p:pic>
        <p:nvPicPr>
          <p:cNvPr id="16386" name="Picture 2">
            <a:extLst>
              <a:ext uri="{FF2B5EF4-FFF2-40B4-BE49-F238E27FC236}">
                <a16:creationId xmlns:a16="http://schemas.microsoft.com/office/drawing/2014/main" id="{CA367B2D-DC6A-43C7-A037-5AB585E9B2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0132" y="1718499"/>
            <a:ext cx="5784796" cy="43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544378"/>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C00"/>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5F105F7-A315-45A8-81AB-9EB3E9E4D7D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85000"/>
              </a:lnSpc>
              <a:spcBef>
                <a:spcPct val="0"/>
              </a:spcBef>
              <a:spcAft>
                <a:spcPct val="0"/>
              </a:spcAft>
              <a:buClrTx/>
              <a:buSzTx/>
              <a:buFontTx/>
              <a:buNone/>
              <a:tabLst/>
              <a:defRPr/>
            </a:pPr>
            <a:endParaRPr kumimoji="0" lang="en-US" sz="2800" b="1" i="0" u="none" strike="noStrike" kern="1200" cap="none" spc="0" normalizeH="0" baseline="0" noProof="0">
              <a:ln>
                <a:noFill/>
              </a:ln>
              <a:solidFill>
                <a:prstClr val="white"/>
              </a:solidFill>
              <a:effectLst/>
              <a:uLnTx/>
              <a:uFillTx/>
              <a:latin typeface="Open Sans" panose="020B0606030504020204" pitchFamily="34" charset="0"/>
              <a:ea typeface="+mn-ea"/>
              <a:cs typeface="+mn-cs"/>
              <a:sym typeface="Open Sans" panose="020B0606030504020204" pitchFamily="34" charset="0"/>
            </a:endParaRPr>
          </a:p>
        </p:txBody>
      </p:sp>
      <p:sp>
        <p:nvSpPr>
          <p:cNvPr id="7" name="Title 3">
            <a:extLst>
              <a:ext uri="{FF2B5EF4-FFF2-40B4-BE49-F238E27FC236}">
                <a16:creationId xmlns:a16="http://schemas.microsoft.com/office/drawing/2014/main" id="{2DF8C48A-FA0A-4EF8-9BAE-9DFE9D946916}"/>
              </a:ext>
            </a:extLst>
          </p:cNvPr>
          <p:cNvSpPr txBox="1">
            <a:spLocks/>
          </p:cNvSpPr>
          <p:nvPr/>
        </p:nvSpPr>
        <p:spPr bwMode="gray">
          <a:xfrm>
            <a:off x="566458" y="3949863"/>
            <a:ext cx="11059083" cy="418576"/>
          </a:xfrm>
          <a:prstGeom prst="rect">
            <a:avLst/>
          </a:prstGeom>
        </p:spPr>
        <p:txBody>
          <a:bodyPr vert="horz" wrap="square" lIns="0" tIns="0" rIns="0" bIns="0" rtlCol="0" anchor="b" anchorCtr="0">
            <a:spAutoFit/>
          </a:bodyPr>
          <a:lstStyle>
            <a:lvl1pPr algn="l" defTabSz="1219170" rtl="0" eaLnBrk="1" latinLnBrk="0" hangingPunct="1">
              <a:lnSpc>
                <a:spcPct val="85000"/>
              </a:lnSpc>
              <a:spcBef>
                <a:spcPct val="0"/>
              </a:spcBef>
              <a:buNone/>
              <a:defRPr sz="2800" b="1" kern="1200" baseline="0">
                <a:solidFill>
                  <a:schemeClr val="tx1"/>
                </a:solidFill>
                <a:latin typeface="+mn-lt"/>
                <a:ea typeface="+mj-ea"/>
                <a:cs typeface="+mj-cs"/>
              </a:defRPr>
            </a:lvl1pPr>
          </a:lstStyle>
          <a:p>
            <a:r>
              <a:rPr lang="en-US" sz="3200">
                <a:latin typeface="Proxima Nova" panose="020B0604020202020204" charset="0"/>
              </a:rPr>
              <a:t>6. Bank Account Transfers and External transactions</a:t>
            </a:r>
          </a:p>
        </p:txBody>
      </p:sp>
    </p:spTree>
    <p:extLst>
      <p:ext uri="{BB962C8B-B14F-4D97-AF65-F5344CB8AC3E}">
        <p14:creationId xmlns:p14="http://schemas.microsoft.com/office/powerpoint/2010/main" val="2033157351"/>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ADA4DC05-C8D4-4E58-955A-9DEC8F80D0EB}"/>
              </a:ext>
            </a:extLst>
          </p:cNvPr>
          <p:cNvSpPr>
            <a:spLocks noGrp="1"/>
          </p:cNvSpPr>
          <p:nvPr>
            <p:ph type="title"/>
          </p:nvPr>
        </p:nvSpPr>
        <p:spPr>
          <a:xfrm>
            <a:off x="469898" y="3536718"/>
            <a:ext cx="11518902" cy="470898"/>
          </a:xfrm>
        </p:spPr>
        <p:txBody>
          <a:bodyPr wrap="square">
            <a:spAutoFit/>
          </a:bodyPr>
          <a:lstStyle/>
          <a:p>
            <a:r>
              <a:rPr lang="en-US" sz="3600">
                <a:latin typeface="Proxima Nova" panose="020B0604020202020204" charset="0"/>
              </a:rPr>
              <a:t>6.1 Inter Bank Account Transfer</a:t>
            </a:r>
          </a:p>
        </p:txBody>
      </p:sp>
    </p:spTree>
    <p:extLst>
      <p:ext uri="{BB962C8B-B14F-4D97-AF65-F5344CB8AC3E}">
        <p14:creationId xmlns:p14="http://schemas.microsoft.com/office/powerpoint/2010/main" val="1209573865"/>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F8C0982-1804-4ED3-9FDF-B86D3D42E982}"/>
              </a:ext>
            </a:extLst>
          </p:cNvPr>
          <p:cNvSpPr>
            <a:spLocks noGrp="1"/>
          </p:cNvSpPr>
          <p:nvPr>
            <p:ph type="title"/>
          </p:nvPr>
        </p:nvSpPr>
        <p:spPr>
          <a:xfrm>
            <a:off x="469900" y="402587"/>
            <a:ext cx="11252200" cy="451942"/>
          </a:xfrm>
        </p:spPr>
        <p:txBody>
          <a:bodyPr/>
          <a:lstStyle/>
          <a:p>
            <a:r>
              <a:rPr lang="en-US" sz="2400" b="1">
                <a:latin typeface="Proxima Nova" panose="020B0604020202020204" charset="0"/>
              </a:rPr>
              <a:t>Internal Bank Account Transfer</a:t>
            </a:r>
          </a:p>
        </p:txBody>
      </p:sp>
      <p:pic>
        <p:nvPicPr>
          <p:cNvPr id="2" name="Picture 1">
            <a:extLst>
              <a:ext uri="{FF2B5EF4-FFF2-40B4-BE49-F238E27FC236}">
                <a16:creationId xmlns:a16="http://schemas.microsoft.com/office/drawing/2014/main" id="{DC0D7469-8B95-4CC7-AFD4-8BE3BAD35756}"/>
              </a:ext>
            </a:extLst>
          </p:cNvPr>
          <p:cNvPicPr>
            <a:picLocks noChangeAspect="1"/>
          </p:cNvPicPr>
          <p:nvPr/>
        </p:nvPicPr>
        <p:blipFill>
          <a:blip r:embed="rId2"/>
          <a:stretch>
            <a:fillRect/>
          </a:stretch>
        </p:blipFill>
        <p:spPr>
          <a:xfrm>
            <a:off x="469900" y="1502962"/>
            <a:ext cx="5767614" cy="1879516"/>
          </a:xfrm>
          <a:prstGeom prst="rect">
            <a:avLst/>
          </a:prstGeom>
          <a:ln>
            <a:solidFill>
              <a:schemeClr val="tx1"/>
            </a:solidFill>
          </a:ln>
        </p:spPr>
      </p:pic>
      <p:sp>
        <p:nvSpPr>
          <p:cNvPr id="8" name="TextBox 7">
            <a:extLst>
              <a:ext uri="{FF2B5EF4-FFF2-40B4-BE49-F238E27FC236}">
                <a16:creationId xmlns:a16="http://schemas.microsoft.com/office/drawing/2014/main" id="{ACCCB7D5-4BCE-4AE8-AB3E-521BE57B0D36}"/>
              </a:ext>
            </a:extLst>
          </p:cNvPr>
          <p:cNvSpPr txBox="1"/>
          <p:nvPr/>
        </p:nvSpPr>
        <p:spPr bwMode="gray">
          <a:xfrm>
            <a:off x="494811" y="952774"/>
            <a:ext cx="11391014" cy="451943"/>
          </a:xfrm>
          <a:prstGeom prst="rect">
            <a:avLst/>
          </a:prstGeom>
        </p:spPr>
        <p:txBody>
          <a:bodyPr wrap="square" lIns="0" rIns="0" rtlCol="0" anchor="t" anchorCtr="0">
            <a:noAutofit/>
          </a:bodyPr>
          <a:lstStyle/>
          <a:p>
            <a:r>
              <a:rPr lang="en-US" sz="1400">
                <a:latin typeface="Avenir Next LT Pro" panose="020B0504020202020204" pitchFamily="34" charset="0"/>
              </a:rPr>
              <a:t>You can use Bank Account Transfer feature to create system transactions which can then be reconciled with bank statement lines</a:t>
            </a:r>
          </a:p>
        </p:txBody>
      </p:sp>
      <p:sp>
        <p:nvSpPr>
          <p:cNvPr id="5" name="Rectangle 4">
            <a:extLst>
              <a:ext uri="{FF2B5EF4-FFF2-40B4-BE49-F238E27FC236}">
                <a16:creationId xmlns:a16="http://schemas.microsoft.com/office/drawing/2014/main" id="{39200A02-EFC2-48AB-B0D8-827709AB2D56}"/>
              </a:ext>
            </a:extLst>
          </p:cNvPr>
          <p:cNvSpPr/>
          <p:nvPr/>
        </p:nvSpPr>
        <p:spPr bwMode="gray">
          <a:xfrm>
            <a:off x="3626757" y="2818474"/>
            <a:ext cx="881742" cy="315686"/>
          </a:xfrm>
          <a:prstGeom prst="rect">
            <a:avLst/>
          </a:prstGeom>
          <a:noFill/>
          <a:ln w="19050" algn="ctr">
            <a:solidFill>
              <a:srgbClr val="DA291C"/>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pic>
        <p:nvPicPr>
          <p:cNvPr id="3" name="Picture 2">
            <a:extLst>
              <a:ext uri="{FF2B5EF4-FFF2-40B4-BE49-F238E27FC236}">
                <a16:creationId xmlns:a16="http://schemas.microsoft.com/office/drawing/2014/main" id="{234116D4-D6BF-4D6A-98FB-F694EAB5319A}"/>
              </a:ext>
            </a:extLst>
          </p:cNvPr>
          <p:cNvPicPr>
            <a:picLocks noChangeAspect="1"/>
          </p:cNvPicPr>
          <p:nvPr/>
        </p:nvPicPr>
        <p:blipFill>
          <a:blip r:embed="rId3"/>
          <a:stretch>
            <a:fillRect/>
          </a:stretch>
        </p:blipFill>
        <p:spPr>
          <a:xfrm>
            <a:off x="494811" y="3785530"/>
            <a:ext cx="5891541" cy="2332511"/>
          </a:xfrm>
          <a:prstGeom prst="rect">
            <a:avLst/>
          </a:prstGeom>
          <a:ln>
            <a:solidFill>
              <a:schemeClr val="tx1"/>
            </a:solidFill>
          </a:ln>
        </p:spPr>
      </p:pic>
      <p:pic>
        <p:nvPicPr>
          <p:cNvPr id="10" name="Picture 9">
            <a:extLst>
              <a:ext uri="{FF2B5EF4-FFF2-40B4-BE49-F238E27FC236}">
                <a16:creationId xmlns:a16="http://schemas.microsoft.com/office/drawing/2014/main" id="{00199EFF-3C68-407C-95D3-5A01E0D8D3FE}"/>
              </a:ext>
            </a:extLst>
          </p:cNvPr>
          <p:cNvPicPr>
            <a:picLocks noChangeAspect="1"/>
          </p:cNvPicPr>
          <p:nvPr/>
        </p:nvPicPr>
        <p:blipFill>
          <a:blip r:embed="rId4"/>
          <a:stretch>
            <a:fillRect/>
          </a:stretch>
        </p:blipFill>
        <p:spPr>
          <a:xfrm>
            <a:off x="7030140" y="3785530"/>
            <a:ext cx="3354114" cy="1984517"/>
          </a:xfrm>
          <a:prstGeom prst="rect">
            <a:avLst/>
          </a:prstGeom>
          <a:ln>
            <a:solidFill>
              <a:schemeClr val="tx1"/>
            </a:solidFill>
          </a:ln>
        </p:spPr>
      </p:pic>
    </p:spTree>
    <p:extLst>
      <p:ext uri="{BB962C8B-B14F-4D97-AF65-F5344CB8AC3E}">
        <p14:creationId xmlns:p14="http://schemas.microsoft.com/office/powerpoint/2010/main" val="93270736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F8C0982-1804-4ED3-9FDF-B86D3D42E982}"/>
              </a:ext>
            </a:extLst>
          </p:cNvPr>
          <p:cNvSpPr>
            <a:spLocks noGrp="1"/>
          </p:cNvSpPr>
          <p:nvPr>
            <p:ph type="title"/>
          </p:nvPr>
        </p:nvSpPr>
        <p:spPr>
          <a:xfrm>
            <a:off x="469900" y="402587"/>
            <a:ext cx="11252200" cy="451942"/>
          </a:xfrm>
        </p:spPr>
        <p:txBody>
          <a:bodyPr/>
          <a:lstStyle/>
          <a:p>
            <a:r>
              <a:rPr lang="en-US" sz="2400" b="1">
                <a:latin typeface="Proxima Nova" panose="020B0604020202020204" charset="0"/>
              </a:rPr>
              <a:t>Internal Bank Account Transfer</a:t>
            </a:r>
          </a:p>
        </p:txBody>
      </p:sp>
      <p:sp>
        <p:nvSpPr>
          <p:cNvPr id="8" name="TextBox 7">
            <a:extLst>
              <a:ext uri="{FF2B5EF4-FFF2-40B4-BE49-F238E27FC236}">
                <a16:creationId xmlns:a16="http://schemas.microsoft.com/office/drawing/2014/main" id="{ACCCB7D5-4BCE-4AE8-AB3E-521BE57B0D36}"/>
              </a:ext>
            </a:extLst>
          </p:cNvPr>
          <p:cNvSpPr txBox="1"/>
          <p:nvPr/>
        </p:nvSpPr>
        <p:spPr bwMode="gray">
          <a:xfrm>
            <a:off x="494811" y="952774"/>
            <a:ext cx="11391014" cy="451943"/>
          </a:xfrm>
          <a:prstGeom prst="rect">
            <a:avLst/>
          </a:prstGeom>
        </p:spPr>
        <p:txBody>
          <a:bodyPr wrap="square" lIns="0" rIns="0" rtlCol="0" anchor="t" anchorCtr="0">
            <a:noAutofit/>
          </a:bodyPr>
          <a:lstStyle/>
          <a:p>
            <a:r>
              <a:rPr lang="en-US" sz="1400">
                <a:latin typeface="Avenir Next LT Pro" panose="020B0504020202020204" pitchFamily="34" charset="0"/>
              </a:rPr>
              <a:t>After the transfer, the transaction is available for reconciliation</a:t>
            </a:r>
          </a:p>
        </p:txBody>
      </p:sp>
      <p:pic>
        <p:nvPicPr>
          <p:cNvPr id="2" name="Picture 1">
            <a:extLst>
              <a:ext uri="{FF2B5EF4-FFF2-40B4-BE49-F238E27FC236}">
                <a16:creationId xmlns:a16="http://schemas.microsoft.com/office/drawing/2014/main" id="{7432DE21-8703-4E62-9F0B-DB589BCC9138}"/>
              </a:ext>
            </a:extLst>
          </p:cNvPr>
          <p:cNvPicPr>
            <a:picLocks noChangeAspect="1"/>
          </p:cNvPicPr>
          <p:nvPr/>
        </p:nvPicPr>
        <p:blipFill>
          <a:blip r:embed="rId2"/>
          <a:stretch>
            <a:fillRect/>
          </a:stretch>
        </p:blipFill>
        <p:spPr>
          <a:xfrm>
            <a:off x="469900" y="1312916"/>
            <a:ext cx="10075985" cy="3163391"/>
          </a:xfrm>
          <a:prstGeom prst="rect">
            <a:avLst/>
          </a:prstGeom>
          <a:ln>
            <a:solidFill>
              <a:schemeClr val="tx1"/>
            </a:solidFill>
          </a:ln>
        </p:spPr>
      </p:pic>
    </p:spTree>
    <p:extLst>
      <p:ext uri="{BB962C8B-B14F-4D97-AF65-F5344CB8AC3E}">
        <p14:creationId xmlns:p14="http://schemas.microsoft.com/office/powerpoint/2010/main" val="315213157"/>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ADA4DC05-C8D4-4E58-955A-9DEC8F80D0EB}"/>
              </a:ext>
            </a:extLst>
          </p:cNvPr>
          <p:cNvSpPr>
            <a:spLocks noGrp="1"/>
          </p:cNvSpPr>
          <p:nvPr>
            <p:ph type="title"/>
          </p:nvPr>
        </p:nvSpPr>
        <p:spPr>
          <a:xfrm>
            <a:off x="469898" y="3536718"/>
            <a:ext cx="11518902" cy="470898"/>
          </a:xfrm>
        </p:spPr>
        <p:txBody>
          <a:bodyPr wrap="square">
            <a:spAutoFit/>
          </a:bodyPr>
          <a:lstStyle/>
          <a:p>
            <a:r>
              <a:rPr lang="en-US" sz="3600">
                <a:latin typeface="Proxima Nova" panose="020B0604020202020204" charset="0"/>
              </a:rPr>
              <a:t>6.1 External Transactions</a:t>
            </a:r>
          </a:p>
        </p:txBody>
      </p:sp>
    </p:spTree>
    <p:extLst>
      <p:ext uri="{BB962C8B-B14F-4D97-AF65-F5344CB8AC3E}">
        <p14:creationId xmlns:p14="http://schemas.microsoft.com/office/powerpoint/2010/main" val="543342902"/>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F8C0982-1804-4ED3-9FDF-B86D3D42E982}"/>
              </a:ext>
            </a:extLst>
          </p:cNvPr>
          <p:cNvSpPr>
            <a:spLocks noGrp="1"/>
          </p:cNvSpPr>
          <p:nvPr>
            <p:ph type="title"/>
          </p:nvPr>
        </p:nvSpPr>
        <p:spPr>
          <a:xfrm>
            <a:off x="469900" y="402587"/>
            <a:ext cx="11252200" cy="451942"/>
          </a:xfrm>
        </p:spPr>
        <p:txBody>
          <a:bodyPr/>
          <a:lstStyle/>
          <a:p>
            <a:r>
              <a:rPr lang="en-US" sz="2400" b="1" dirty="0">
                <a:latin typeface="Proxima Nova" panose="020B0604020202020204" charset="0"/>
              </a:rPr>
              <a:t>External Transactions - Manual</a:t>
            </a:r>
            <a:endParaRPr lang="en-US" sz="2400" b="1" dirty="0">
              <a:solidFill>
                <a:schemeClr val="tx1"/>
              </a:solidFill>
              <a:latin typeface="Proxima Nova" panose="020B0604020202020204" charset="0"/>
            </a:endParaRPr>
          </a:p>
        </p:txBody>
      </p:sp>
      <p:grpSp>
        <p:nvGrpSpPr>
          <p:cNvPr id="10" name="Group 9">
            <a:extLst>
              <a:ext uri="{FF2B5EF4-FFF2-40B4-BE49-F238E27FC236}">
                <a16:creationId xmlns:a16="http://schemas.microsoft.com/office/drawing/2014/main" id="{DCDF842B-07A1-402D-8645-26EEFD05D46D}"/>
              </a:ext>
            </a:extLst>
          </p:cNvPr>
          <p:cNvGrpSpPr/>
          <p:nvPr/>
        </p:nvGrpSpPr>
        <p:grpSpPr>
          <a:xfrm>
            <a:off x="494811" y="1327308"/>
            <a:ext cx="7015327" cy="2941491"/>
            <a:chOff x="494811" y="1327308"/>
            <a:chExt cx="7015327" cy="2941491"/>
          </a:xfrm>
        </p:grpSpPr>
        <p:pic>
          <p:nvPicPr>
            <p:cNvPr id="5" name="Picture 4">
              <a:extLst>
                <a:ext uri="{FF2B5EF4-FFF2-40B4-BE49-F238E27FC236}">
                  <a16:creationId xmlns:a16="http://schemas.microsoft.com/office/drawing/2014/main" id="{7D45FB58-7566-47C5-B86D-C00779F9575E}"/>
                </a:ext>
              </a:extLst>
            </p:cNvPr>
            <p:cNvPicPr>
              <a:picLocks noChangeAspect="1"/>
            </p:cNvPicPr>
            <p:nvPr/>
          </p:nvPicPr>
          <p:blipFill>
            <a:blip r:embed="rId2"/>
            <a:stretch>
              <a:fillRect/>
            </a:stretch>
          </p:blipFill>
          <p:spPr>
            <a:xfrm>
              <a:off x="494811" y="1327308"/>
              <a:ext cx="7015327" cy="2941491"/>
            </a:xfrm>
            <a:prstGeom prst="rect">
              <a:avLst/>
            </a:prstGeom>
            <a:ln>
              <a:solidFill>
                <a:schemeClr val="tx1"/>
              </a:solidFill>
            </a:ln>
          </p:spPr>
        </p:pic>
        <p:sp>
          <p:nvSpPr>
            <p:cNvPr id="4" name="Rectangle 3">
              <a:extLst>
                <a:ext uri="{FF2B5EF4-FFF2-40B4-BE49-F238E27FC236}">
                  <a16:creationId xmlns:a16="http://schemas.microsoft.com/office/drawing/2014/main" id="{4014D0A8-CF77-4A5D-91A0-FF94B64569BD}"/>
                </a:ext>
              </a:extLst>
            </p:cNvPr>
            <p:cNvSpPr/>
            <p:nvPr/>
          </p:nvSpPr>
          <p:spPr bwMode="gray">
            <a:xfrm>
              <a:off x="5672960" y="3673088"/>
              <a:ext cx="1640800" cy="564181"/>
            </a:xfrm>
            <a:prstGeom prst="rect">
              <a:avLst/>
            </a:prstGeom>
            <a:noFill/>
            <a:ln w="19050" algn="ctr">
              <a:solidFill>
                <a:srgbClr val="FF0000"/>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grpSp>
      <p:sp>
        <p:nvSpPr>
          <p:cNvPr id="9" name="TextBox 8">
            <a:extLst>
              <a:ext uri="{FF2B5EF4-FFF2-40B4-BE49-F238E27FC236}">
                <a16:creationId xmlns:a16="http://schemas.microsoft.com/office/drawing/2014/main" id="{5887FAE6-8508-4271-835D-3E9F43BCCD55}"/>
              </a:ext>
            </a:extLst>
          </p:cNvPr>
          <p:cNvSpPr txBox="1"/>
          <p:nvPr/>
        </p:nvSpPr>
        <p:spPr bwMode="gray">
          <a:xfrm>
            <a:off x="400493" y="777120"/>
            <a:ext cx="11391014" cy="451943"/>
          </a:xfrm>
          <a:prstGeom prst="rect">
            <a:avLst/>
          </a:prstGeom>
        </p:spPr>
        <p:txBody>
          <a:bodyPr wrap="square" lIns="0" rIns="0" rtlCol="0" anchor="t" anchorCtr="0">
            <a:noAutofit/>
          </a:bodyPr>
          <a:lstStyle/>
          <a:p>
            <a:r>
              <a:rPr lang="en-US" sz="1400">
                <a:latin typeface="Avenir Next LT Pro" panose="020B0504020202020204" pitchFamily="34" charset="0"/>
              </a:rPr>
              <a:t>Use External transaction to record transactions that appear in bank statement like Interest, Service Charge etc. </a:t>
            </a:r>
          </a:p>
          <a:p>
            <a:r>
              <a:rPr lang="en-US" sz="1400">
                <a:latin typeface="Avenir Next LT Pro" panose="020B0504020202020204" pitchFamily="34" charset="0"/>
              </a:rPr>
              <a:t>External transactions can be created from browser or using spreadsheet</a:t>
            </a:r>
          </a:p>
        </p:txBody>
      </p:sp>
      <p:pic>
        <p:nvPicPr>
          <p:cNvPr id="11" name="Picture 10">
            <a:extLst>
              <a:ext uri="{FF2B5EF4-FFF2-40B4-BE49-F238E27FC236}">
                <a16:creationId xmlns:a16="http://schemas.microsoft.com/office/drawing/2014/main" id="{69170041-664A-4F48-8714-23B4E3C33932}"/>
              </a:ext>
            </a:extLst>
          </p:cNvPr>
          <p:cNvPicPr>
            <a:picLocks noChangeAspect="1"/>
          </p:cNvPicPr>
          <p:nvPr/>
        </p:nvPicPr>
        <p:blipFill>
          <a:blip r:embed="rId3"/>
          <a:stretch>
            <a:fillRect/>
          </a:stretch>
        </p:blipFill>
        <p:spPr>
          <a:xfrm>
            <a:off x="469900" y="4458609"/>
            <a:ext cx="9115534" cy="2047031"/>
          </a:xfrm>
          <a:prstGeom prst="rect">
            <a:avLst/>
          </a:prstGeom>
        </p:spPr>
      </p:pic>
      <p:pic>
        <p:nvPicPr>
          <p:cNvPr id="2" name="Picture 1">
            <a:extLst>
              <a:ext uri="{FF2B5EF4-FFF2-40B4-BE49-F238E27FC236}">
                <a16:creationId xmlns:a16="http://schemas.microsoft.com/office/drawing/2014/main" id="{B669C132-E24C-4F90-BB2E-6E958851EA52}"/>
              </a:ext>
            </a:extLst>
          </p:cNvPr>
          <p:cNvPicPr>
            <a:picLocks noChangeAspect="1"/>
          </p:cNvPicPr>
          <p:nvPr/>
        </p:nvPicPr>
        <p:blipFill>
          <a:blip r:embed="rId4"/>
          <a:stretch>
            <a:fillRect/>
          </a:stretch>
        </p:blipFill>
        <p:spPr>
          <a:xfrm>
            <a:off x="7591409" y="1044339"/>
            <a:ext cx="4548041" cy="3316025"/>
          </a:xfrm>
          <a:prstGeom prst="rect">
            <a:avLst/>
          </a:prstGeom>
          <a:ln>
            <a:solidFill>
              <a:schemeClr val="tx1"/>
            </a:solidFill>
          </a:ln>
        </p:spPr>
      </p:pic>
      <p:sp>
        <p:nvSpPr>
          <p:cNvPr id="3" name="TextBox 2">
            <a:extLst>
              <a:ext uri="{FF2B5EF4-FFF2-40B4-BE49-F238E27FC236}">
                <a16:creationId xmlns:a16="http://schemas.microsoft.com/office/drawing/2014/main" id="{4F2B4032-AE87-43FB-8841-DE62A066E2AC}"/>
              </a:ext>
            </a:extLst>
          </p:cNvPr>
          <p:cNvSpPr txBox="1"/>
          <p:nvPr/>
        </p:nvSpPr>
        <p:spPr bwMode="gray">
          <a:xfrm>
            <a:off x="10321771" y="5034455"/>
            <a:ext cx="1557222" cy="681585"/>
          </a:xfrm>
          <a:prstGeom prst="rect">
            <a:avLst/>
          </a:prstGeom>
        </p:spPr>
        <p:txBody>
          <a:bodyPr wrap="square" lIns="0" rIns="0" rtlCol="0" anchor="t" anchorCtr="0">
            <a:normAutofit/>
          </a:bodyPr>
          <a:lstStyle/>
          <a:p>
            <a:pPr>
              <a:lnSpc>
                <a:spcPts val="900"/>
              </a:lnSpc>
            </a:pPr>
            <a:r>
              <a:rPr lang="en-US" sz="1300" b="1">
                <a:solidFill>
                  <a:schemeClr val="tx1"/>
                </a:solidFill>
              </a:rPr>
              <a:t>From Browser</a:t>
            </a:r>
          </a:p>
          <a:p>
            <a:pPr>
              <a:lnSpc>
                <a:spcPts val="900"/>
              </a:lnSpc>
            </a:pPr>
            <a:endParaRPr lang="en-US" sz="1300" b="1"/>
          </a:p>
          <a:p>
            <a:pPr>
              <a:lnSpc>
                <a:spcPts val="900"/>
              </a:lnSpc>
            </a:pPr>
            <a:endParaRPr lang="en-US" sz="1300" b="1">
              <a:solidFill>
                <a:schemeClr val="tx1"/>
              </a:solidFill>
            </a:endParaRPr>
          </a:p>
          <a:p>
            <a:pPr>
              <a:lnSpc>
                <a:spcPts val="900"/>
              </a:lnSpc>
            </a:pPr>
            <a:r>
              <a:rPr lang="en-US" sz="1300" b="1">
                <a:solidFill>
                  <a:schemeClr val="tx1"/>
                </a:solidFill>
              </a:rPr>
              <a:t>Spreadsheet</a:t>
            </a:r>
          </a:p>
        </p:txBody>
      </p:sp>
      <p:sp>
        <p:nvSpPr>
          <p:cNvPr id="8" name="Arrow: Up 7">
            <a:extLst>
              <a:ext uri="{FF2B5EF4-FFF2-40B4-BE49-F238E27FC236}">
                <a16:creationId xmlns:a16="http://schemas.microsoft.com/office/drawing/2014/main" id="{3ED29357-0CEA-439B-AB6C-D20551902E11}"/>
              </a:ext>
            </a:extLst>
          </p:cNvPr>
          <p:cNvSpPr/>
          <p:nvPr/>
        </p:nvSpPr>
        <p:spPr bwMode="gray">
          <a:xfrm>
            <a:off x="10823435" y="4458609"/>
            <a:ext cx="276947" cy="399393"/>
          </a:xfrm>
          <a:prstGeom prst="upArrow">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12" name="Arrow: Up 11">
            <a:extLst>
              <a:ext uri="{FF2B5EF4-FFF2-40B4-BE49-F238E27FC236}">
                <a16:creationId xmlns:a16="http://schemas.microsoft.com/office/drawing/2014/main" id="{8AA8F2A5-E941-4BC9-BA64-E6F07C84106A}"/>
              </a:ext>
            </a:extLst>
          </p:cNvPr>
          <p:cNvSpPr/>
          <p:nvPr/>
        </p:nvSpPr>
        <p:spPr bwMode="gray">
          <a:xfrm rot="16200000">
            <a:off x="9762750" y="5321106"/>
            <a:ext cx="239300" cy="322035"/>
          </a:xfrm>
          <a:prstGeom prst="upArrow">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Tree>
    <p:extLst>
      <p:ext uri="{BB962C8B-B14F-4D97-AF65-F5344CB8AC3E}">
        <p14:creationId xmlns:p14="http://schemas.microsoft.com/office/powerpoint/2010/main" val="4075410340"/>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F8C0982-1804-4ED3-9FDF-B86D3D42E982}"/>
              </a:ext>
            </a:extLst>
          </p:cNvPr>
          <p:cNvSpPr>
            <a:spLocks noGrp="1"/>
          </p:cNvSpPr>
          <p:nvPr>
            <p:ph type="title"/>
          </p:nvPr>
        </p:nvSpPr>
        <p:spPr>
          <a:xfrm>
            <a:off x="469900" y="402587"/>
            <a:ext cx="11252200" cy="451942"/>
          </a:xfrm>
        </p:spPr>
        <p:txBody>
          <a:bodyPr/>
          <a:lstStyle/>
          <a:p>
            <a:r>
              <a:rPr lang="en-US" sz="2400" b="1" dirty="0">
                <a:latin typeface="Proxima Nova" panose="020B0604020202020204" charset="0"/>
              </a:rPr>
              <a:t>External Transactions – Manual</a:t>
            </a:r>
            <a:endParaRPr lang="en-US" sz="2400" b="1" dirty="0">
              <a:solidFill>
                <a:schemeClr val="tx1"/>
              </a:solidFill>
              <a:latin typeface="Proxima Nova" panose="020B0604020202020204" charset="0"/>
            </a:endParaRPr>
          </a:p>
        </p:txBody>
      </p:sp>
      <p:sp>
        <p:nvSpPr>
          <p:cNvPr id="10" name="TextBox 9">
            <a:extLst>
              <a:ext uri="{FF2B5EF4-FFF2-40B4-BE49-F238E27FC236}">
                <a16:creationId xmlns:a16="http://schemas.microsoft.com/office/drawing/2014/main" id="{63EC857B-CC6C-4A75-91D7-DFAE23E0D085}"/>
              </a:ext>
            </a:extLst>
          </p:cNvPr>
          <p:cNvSpPr txBox="1"/>
          <p:nvPr/>
        </p:nvSpPr>
        <p:spPr bwMode="gray">
          <a:xfrm>
            <a:off x="494811" y="952774"/>
            <a:ext cx="11391014" cy="451943"/>
          </a:xfrm>
          <a:prstGeom prst="rect">
            <a:avLst/>
          </a:prstGeom>
        </p:spPr>
        <p:txBody>
          <a:bodyPr wrap="square" lIns="0" rIns="0" rtlCol="0" anchor="t" anchorCtr="0">
            <a:noAutofit/>
          </a:bodyPr>
          <a:lstStyle/>
          <a:p>
            <a:r>
              <a:rPr lang="en-US" sz="1400">
                <a:latin typeface="Avenir Next LT Pro" panose="020B0504020202020204" pitchFamily="34" charset="0"/>
              </a:rPr>
              <a:t>Review the transaction, it is now available for reconciliation against bank statement</a:t>
            </a:r>
          </a:p>
        </p:txBody>
      </p:sp>
      <p:grpSp>
        <p:nvGrpSpPr>
          <p:cNvPr id="3" name="Group 2">
            <a:extLst>
              <a:ext uri="{FF2B5EF4-FFF2-40B4-BE49-F238E27FC236}">
                <a16:creationId xmlns:a16="http://schemas.microsoft.com/office/drawing/2014/main" id="{54A458DC-E122-46C6-8BD2-5040EF59221C}"/>
              </a:ext>
            </a:extLst>
          </p:cNvPr>
          <p:cNvGrpSpPr/>
          <p:nvPr/>
        </p:nvGrpSpPr>
        <p:grpSpPr>
          <a:xfrm>
            <a:off x="306175" y="1315599"/>
            <a:ext cx="10325100" cy="1914525"/>
            <a:chOff x="306175" y="1315599"/>
            <a:chExt cx="10325100" cy="1914525"/>
          </a:xfrm>
        </p:grpSpPr>
        <p:pic>
          <p:nvPicPr>
            <p:cNvPr id="2" name="Picture 1">
              <a:extLst>
                <a:ext uri="{FF2B5EF4-FFF2-40B4-BE49-F238E27FC236}">
                  <a16:creationId xmlns:a16="http://schemas.microsoft.com/office/drawing/2014/main" id="{234F26A4-45F9-438C-9FFD-B7753DFE863B}"/>
                </a:ext>
              </a:extLst>
            </p:cNvPr>
            <p:cNvPicPr>
              <a:picLocks noChangeAspect="1"/>
            </p:cNvPicPr>
            <p:nvPr/>
          </p:nvPicPr>
          <p:blipFill>
            <a:blip r:embed="rId3"/>
            <a:stretch>
              <a:fillRect/>
            </a:stretch>
          </p:blipFill>
          <p:spPr>
            <a:xfrm>
              <a:off x="306175" y="1315599"/>
              <a:ext cx="10325100" cy="1914525"/>
            </a:xfrm>
            <a:prstGeom prst="rect">
              <a:avLst/>
            </a:prstGeom>
            <a:ln>
              <a:solidFill>
                <a:schemeClr val="tx1"/>
              </a:solidFill>
            </a:ln>
          </p:spPr>
        </p:pic>
        <p:sp>
          <p:nvSpPr>
            <p:cNvPr id="4" name="Rectangle 3">
              <a:extLst>
                <a:ext uri="{FF2B5EF4-FFF2-40B4-BE49-F238E27FC236}">
                  <a16:creationId xmlns:a16="http://schemas.microsoft.com/office/drawing/2014/main" id="{4014D0A8-CF77-4A5D-91A0-FF94B64569BD}"/>
                </a:ext>
              </a:extLst>
            </p:cNvPr>
            <p:cNvSpPr/>
            <p:nvPr/>
          </p:nvSpPr>
          <p:spPr bwMode="gray">
            <a:xfrm>
              <a:off x="494811" y="2651988"/>
              <a:ext cx="3888003" cy="364482"/>
            </a:xfrm>
            <a:prstGeom prst="rect">
              <a:avLst/>
            </a:prstGeom>
            <a:noFill/>
            <a:ln w="19050" algn="ctr">
              <a:solidFill>
                <a:srgbClr val="FF0000"/>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grpSp>
      <p:pic>
        <p:nvPicPr>
          <p:cNvPr id="7" name="Picture 6">
            <a:extLst>
              <a:ext uri="{FF2B5EF4-FFF2-40B4-BE49-F238E27FC236}">
                <a16:creationId xmlns:a16="http://schemas.microsoft.com/office/drawing/2014/main" id="{1F34CF73-6352-42BC-B964-36FF9D235203}"/>
              </a:ext>
            </a:extLst>
          </p:cNvPr>
          <p:cNvPicPr>
            <a:picLocks noChangeAspect="1"/>
          </p:cNvPicPr>
          <p:nvPr/>
        </p:nvPicPr>
        <p:blipFill>
          <a:blip r:embed="rId4"/>
          <a:stretch>
            <a:fillRect/>
          </a:stretch>
        </p:blipFill>
        <p:spPr>
          <a:xfrm>
            <a:off x="331076" y="3358809"/>
            <a:ext cx="9128234" cy="3111898"/>
          </a:xfrm>
          <a:prstGeom prst="rect">
            <a:avLst/>
          </a:prstGeom>
          <a:ln>
            <a:solidFill>
              <a:schemeClr val="tx1"/>
            </a:solidFill>
          </a:ln>
        </p:spPr>
      </p:pic>
    </p:spTree>
    <p:extLst>
      <p:ext uri="{BB962C8B-B14F-4D97-AF65-F5344CB8AC3E}">
        <p14:creationId xmlns:p14="http://schemas.microsoft.com/office/powerpoint/2010/main" val="3351683274"/>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F8C0982-1804-4ED3-9FDF-B86D3D42E982}"/>
              </a:ext>
            </a:extLst>
          </p:cNvPr>
          <p:cNvSpPr>
            <a:spLocks noGrp="1"/>
          </p:cNvSpPr>
          <p:nvPr>
            <p:ph type="title"/>
          </p:nvPr>
        </p:nvSpPr>
        <p:spPr>
          <a:xfrm>
            <a:off x="469900" y="402587"/>
            <a:ext cx="11252200" cy="451942"/>
          </a:xfrm>
        </p:spPr>
        <p:txBody>
          <a:bodyPr/>
          <a:lstStyle/>
          <a:p>
            <a:r>
              <a:rPr lang="en-US" sz="2400" b="1" dirty="0">
                <a:latin typeface="Proxima Nova" panose="020B0604020202020204" charset="0"/>
              </a:rPr>
              <a:t>External Transactions – Automated</a:t>
            </a:r>
            <a:endParaRPr lang="en-US" sz="2400" b="1" dirty="0">
              <a:solidFill>
                <a:schemeClr val="tx1"/>
              </a:solidFill>
              <a:latin typeface="Proxima Nova" panose="020B0604020202020204" charset="0"/>
            </a:endParaRPr>
          </a:p>
        </p:txBody>
      </p:sp>
      <p:sp>
        <p:nvSpPr>
          <p:cNvPr id="10" name="TextBox 9">
            <a:extLst>
              <a:ext uri="{FF2B5EF4-FFF2-40B4-BE49-F238E27FC236}">
                <a16:creationId xmlns:a16="http://schemas.microsoft.com/office/drawing/2014/main" id="{63EC857B-CC6C-4A75-91D7-DFAE23E0D085}"/>
              </a:ext>
            </a:extLst>
          </p:cNvPr>
          <p:cNvSpPr txBox="1"/>
          <p:nvPr/>
        </p:nvSpPr>
        <p:spPr bwMode="gray">
          <a:xfrm>
            <a:off x="494811" y="952774"/>
            <a:ext cx="11391014" cy="451943"/>
          </a:xfrm>
          <a:prstGeom prst="rect">
            <a:avLst/>
          </a:prstGeom>
        </p:spPr>
        <p:txBody>
          <a:bodyPr wrap="square" lIns="0" rIns="0" rtlCol="0" anchor="t" anchorCtr="0">
            <a:noAutofit/>
          </a:bodyPr>
          <a:lstStyle/>
          <a:p>
            <a:r>
              <a:rPr lang="en-US" sz="1400" dirty="0">
                <a:latin typeface="Avenir Next LT Pro" panose="020B0504020202020204" pitchFamily="34" charset="0"/>
              </a:rPr>
              <a:t>You can define an external transaction creation rule basis Transaction code and/or string patterns on bank statement descriptions. These would create transactions that can be reconciled against bank statement. </a:t>
            </a:r>
          </a:p>
        </p:txBody>
      </p:sp>
      <p:pic>
        <p:nvPicPr>
          <p:cNvPr id="5" name="Picture 4">
            <a:extLst>
              <a:ext uri="{FF2B5EF4-FFF2-40B4-BE49-F238E27FC236}">
                <a16:creationId xmlns:a16="http://schemas.microsoft.com/office/drawing/2014/main" id="{29CB6550-294A-4150-A4DA-4727B377AA35}"/>
              </a:ext>
            </a:extLst>
          </p:cNvPr>
          <p:cNvPicPr>
            <a:picLocks noChangeAspect="1"/>
          </p:cNvPicPr>
          <p:nvPr/>
        </p:nvPicPr>
        <p:blipFill>
          <a:blip r:embed="rId3"/>
          <a:stretch>
            <a:fillRect/>
          </a:stretch>
        </p:blipFill>
        <p:spPr>
          <a:xfrm>
            <a:off x="1136395" y="1733463"/>
            <a:ext cx="9919210" cy="3391074"/>
          </a:xfrm>
          <a:prstGeom prst="rect">
            <a:avLst/>
          </a:prstGeom>
        </p:spPr>
      </p:pic>
      <p:grpSp>
        <p:nvGrpSpPr>
          <p:cNvPr id="9" name="Group 8">
            <a:extLst>
              <a:ext uri="{FF2B5EF4-FFF2-40B4-BE49-F238E27FC236}">
                <a16:creationId xmlns:a16="http://schemas.microsoft.com/office/drawing/2014/main" id="{9AF3CBEA-A03E-47C9-A4BC-27B198BB9D0A}"/>
              </a:ext>
            </a:extLst>
          </p:cNvPr>
          <p:cNvGrpSpPr/>
          <p:nvPr/>
        </p:nvGrpSpPr>
        <p:grpSpPr>
          <a:xfrm>
            <a:off x="1136395" y="5905226"/>
            <a:ext cx="6314804" cy="451942"/>
            <a:chOff x="2639937" y="5335890"/>
            <a:chExt cx="5614109" cy="766163"/>
          </a:xfrm>
          <a:solidFill>
            <a:schemeClr val="accent1"/>
          </a:solidFill>
        </p:grpSpPr>
        <p:sp>
          <p:nvSpPr>
            <p:cNvPr id="11" name="Rectangle: Rounded Corners 10">
              <a:extLst>
                <a:ext uri="{FF2B5EF4-FFF2-40B4-BE49-F238E27FC236}">
                  <a16:creationId xmlns:a16="http://schemas.microsoft.com/office/drawing/2014/main" id="{89D786E8-BE20-4511-B0F3-229507286431}"/>
                </a:ext>
              </a:extLst>
            </p:cNvPr>
            <p:cNvSpPr/>
            <p:nvPr/>
          </p:nvSpPr>
          <p:spPr bwMode="gray">
            <a:xfrm>
              <a:off x="2639937" y="5335890"/>
              <a:ext cx="5614109" cy="766163"/>
            </a:xfrm>
            <a:prstGeom prst="roundRect">
              <a:avLst/>
            </a:prstGeom>
            <a:grpFill/>
            <a:ln w="19050" algn="ctr">
              <a:noFill/>
              <a:miter lim="800000"/>
              <a:headEnd/>
              <a:tailEnd/>
            </a:ln>
          </p:spPr>
          <p:txBody>
            <a:bodyPr wrap="square" lIns="88900" tIns="88900" rIns="88900" bIns="88900" rtlCol="0" anchor="ctr"/>
            <a:lstStyle/>
            <a:p>
              <a:pPr marL="628650" lvl="1" indent="-171450" algn="just">
                <a:lnSpc>
                  <a:spcPct val="150000"/>
                </a:lnSpc>
                <a:buFont typeface="Arial" panose="020B0604020202020204" pitchFamily="34" charset="0"/>
                <a:buChar char="•"/>
              </a:pPr>
              <a:r>
                <a:rPr lang="en-US" sz="1100" dirty="0">
                  <a:solidFill>
                    <a:schemeClr val="dk1"/>
                  </a:solidFill>
                  <a:latin typeface="Avenir Next LT Pro" panose="020B0504020202020204" pitchFamily="34" charset="0"/>
                  <a:cs typeface="Arial" panose="020B0604020202020204" pitchFamily="34" charset="0"/>
                </a:rPr>
                <a:t>Typical use case: ZBA / Daily bank balance sweep</a:t>
              </a:r>
            </a:p>
          </p:txBody>
        </p:sp>
        <p:pic>
          <p:nvPicPr>
            <p:cNvPr id="12" name="Picture 2" descr="C:\Users\VelezJoe\AppData\Local\Microsoft\Windows\Temporary Internet Files\Content.IE5\Y8P70473\MC900383836[2].wmf">
              <a:extLst>
                <a:ext uri="{FF2B5EF4-FFF2-40B4-BE49-F238E27FC236}">
                  <a16:creationId xmlns:a16="http://schemas.microsoft.com/office/drawing/2014/main" id="{415C2AFF-5ACF-44C1-A841-0056E4F2BAD3}"/>
                </a:ext>
              </a:extLst>
            </p:cNvPr>
            <p:cNvPicPr>
              <a:picLocks noChangeAspect="1" noChangeArrowheads="1"/>
            </p:cNvPicPr>
            <p:nvPr/>
          </p:nvPicPr>
          <p:blipFill>
            <a:blip r:embed="rId4" cstate="print"/>
            <a:srcRect/>
            <a:stretch>
              <a:fillRect/>
            </a:stretch>
          </p:blipFill>
          <p:spPr bwMode="auto">
            <a:xfrm>
              <a:off x="2726801" y="5534272"/>
              <a:ext cx="400489" cy="369397"/>
            </a:xfrm>
            <a:prstGeom prst="rect">
              <a:avLst/>
            </a:prstGeom>
            <a:grpFill/>
          </p:spPr>
        </p:pic>
      </p:grpSp>
    </p:spTree>
    <p:extLst>
      <p:ext uri="{BB962C8B-B14F-4D97-AF65-F5344CB8AC3E}">
        <p14:creationId xmlns:p14="http://schemas.microsoft.com/office/powerpoint/2010/main" val="22723009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D29AF6F2-F7ED-4714-B961-8071FC51E3C9}"/>
              </a:ext>
            </a:extLst>
          </p:cNvPr>
          <p:cNvSpPr txBox="1">
            <a:spLocks/>
          </p:cNvSpPr>
          <p:nvPr/>
        </p:nvSpPr>
        <p:spPr>
          <a:xfrm>
            <a:off x="384839" y="715423"/>
            <a:ext cx="11252200" cy="432893"/>
          </a:xfrm>
          <a:prstGeom prst="rect">
            <a:avLst/>
          </a:prstGeom>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sz="1400">
                <a:solidFill>
                  <a:srgbClr val="575757"/>
                </a:solidFill>
                <a:latin typeface="AvenirNext LT Pro Regular"/>
              </a:rPr>
              <a:t>We use a “show and tell” approach to iteratively validate your process and application design side by side</a:t>
            </a:r>
          </a:p>
          <a:p>
            <a:endParaRPr lang="en-US" sz="1400">
              <a:solidFill>
                <a:srgbClr val="575757"/>
              </a:solidFill>
              <a:latin typeface="AvenirNext LT Pro Regular"/>
            </a:endParaRPr>
          </a:p>
        </p:txBody>
      </p:sp>
      <p:sp>
        <p:nvSpPr>
          <p:cNvPr id="189" name="TextBox 188">
            <a:extLst>
              <a:ext uri="{FF2B5EF4-FFF2-40B4-BE49-F238E27FC236}">
                <a16:creationId xmlns:a16="http://schemas.microsoft.com/office/drawing/2014/main" id="{6F8F35D6-CC9F-44D8-91D5-00D824D711FC}"/>
              </a:ext>
            </a:extLst>
          </p:cNvPr>
          <p:cNvSpPr txBox="1"/>
          <p:nvPr/>
        </p:nvSpPr>
        <p:spPr bwMode="gray">
          <a:xfrm>
            <a:off x="9385970" y="987332"/>
            <a:ext cx="2689057" cy="4186392"/>
          </a:xfrm>
          <a:prstGeom prst="rect">
            <a:avLst/>
          </a:prstGeom>
          <a:ln w="12700">
            <a:noFill/>
          </a:ln>
        </p:spPr>
        <p:txBody>
          <a:bodyPr wrap="square" lIns="91440" tIns="91440" rIns="91440" bIns="91440" rtlCol="0" anchor="t" anchorCtr="0">
            <a:noAutofit/>
          </a:bodyPr>
          <a:lstStyle/>
          <a:p>
            <a:pPr>
              <a:spcAft>
                <a:spcPts val="200"/>
              </a:spcAft>
            </a:pPr>
            <a:endParaRPr lang="en-US" sz="1400" b="1">
              <a:latin typeface="AvenirNext LT Pro Regular"/>
            </a:endParaRPr>
          </a:p>
          <a:p>
            <a:pPr>
              <a:spcAft>
                <a:spcPts val="200"/>
              </a:spcAft>
            </a:pPr>
            <a:r>
              <a:rPr lang="en-US" sz="1400" b="1">
                <a:latin typeface="AvenirNext LT Pro Regular"/>
              </a:rPr>
              <a:t>During workshop</a:t>
            </a:r>
          </a:p>
          <a:p>
            <a:pPr marL="274320" indent="-274320">
              <a:spcAft>
                <a:spcPts val="200"/>
              </a:spcAft>
              <a:buFont typeface="+mj-lt"/>
              <a:buAutoNum type="arabicPeriod"/>
            </a:pPr>
            <a:r>
              <a:rPr lang="en-US" sz="1400">
                <a:latin typeface="AvenirNext LT Pro Regular"/>
              </a:rPr>
              <a:t>Define key design decisions (KDDs)</a:t>
            </a:r>
          </a:p>
          <a:p>
            <a:pPr marL="274320" indent="-274320">
              <a:spcAft>
                <a:spcPts val="200"/>
              </a:spcAft>
              <a:buFont typeface="+mj-lt"/>
              <a:buAutoNum type="arabicPeriod"/>
            </a:pPr>
            <a:r>
              <a:rPr lang="en-US" sz="1400">
                <a:latin typeface="AvenirNext LT Pro Regular"/>
              </a:rPr>
              <a:t>Review process flow </a:t>
            </a:r>
          </a:p>
          <a:p>
            <a:pPr marL="274320" indent="-274320">
              <a:spcAft>
                <a:spcPts val="200"/>
              </a:spcAft>
              <a:buFont typeface="+mj-lt"/>
              <a:buAutoNum type="arabicPeriod"/>
            </a:pPr>
            <a:r>
              <a:rPr lang="en-US" sz="1400">
                <a:latin typeface="AvenirNext LT Pro Regular"/>
              </a:rPr>
              <a:t>Review user stories</a:t>
            </a:r>
          </a:p>
          <a:p>
            <a:pPr marL="274320" indent="-274320">
              <a:spcAft>
                <a:spcPts val="200"/>
              </a:spcAft>
              <a:buFont typeface="+mj-lt"/>
              <a:buAutoNum type="arabicPeriod"/>
            </a:pPr>
            <a:r>
              <a:rPr lang="en-US" sz="1400">
                <a:latin typeface="AvenirNext LT Pro Regular"/>
              </a:rPr>
              <a:t>Review roles and process controls</a:t>
            </a:r>
          </a:p>
          <a:p>
            <a:pPr marL="274320" indent="-274320">
              <a:spcAft>
                <a:spcPts val="200"/>
              </a:spcAft>
              <a:buFont typeface="+mj-lt"/>
              <a:buAutoNum type="arabicPeriod"/>
            </a:pPr>
            <a:r>
              <a:rPr lang="en-US" sz="1400">
                <a:latin typeface="AvenirNext LT Pro Regular"/>
              </a:rPr>
              <a:t>Discuss configuration variances</a:t>
            </a:r>
          </a:p>
          <a:p>
            <a:pPr marL="274320" indent="-274320">
              <a:spcAft>
                <a:spcPts val="200"/>
              </a:spcAft>
              <a:buFont typeface="+mj-lt"/>
              <a:buAutoNum type="arabicPeriod"/>
            </a:pPr>
            <a:r>
              <a:rPr lang="en-US" sz="1400">
                <a:latin typeface="AvenirNext LT Pro Regular"/>
              </a:rPr>
              <a:t>Demo system  </a:t>
            </a:r>
          </a:p>
          <a:p>
            <a:pPr marL="274320" indent="-274320">
              <a:spcAft>
                <a:spcPts val="200"/>
              </a:spcAft>
              <a:buFont typeface="+mj-lt"/>
              <a:buAutoNum type="arabicPeriod"/>
            </a:pPr>
            <a:r>
              <a:rPr lang="en-US" sz="1400">
                <a:latin typeface="AvenirNext LT Pro Regular"/>
              </a:rPr>
              <a:t>Capture feedback</a:t>
            </a:r>
          </a:p>
          <a:p>
            <a:pPr>
              <a:spcAft>
                <a:spcPts val="200"/>
              </a:spcAft>
            </a:pPr>
            <a:r>
              <a:rPr lang="en-US" sz="1400" b="1">
                <a:latin typeface="AvenirNext LT Pro Regular"/>
              </a:rPr>
              <a:t> </a:t>
            </a:r>
          </a:p>
          <a:p>
            <a:pPr>
              <a:spcAft>
                <a:spcPts val="200"/>
              </a:spcAft>
            </a:pPr>
            <a:r>
              <a:rPr lang="en-US" sz="1400" b="1">
                <a:latin typeface="AvenirNext LT Pro Regular"/>
              </a:rPr>
              <a:t>After workshop</a:t>
            </a:r>
          </a:p>
          <a:p>
            <a:pPr marL="274320" indent="-274320">
              <a:spcAft>
                <a:spcPts val="200"/>
              </a:spcAft>
              <a:buFont typeface="+mj-lt"/>
              <a:buAutoNum type="arabicPeriod"/>
            </a:pPr>
            <a:r>
              <a:rPr lang="en-US" sz="1400">
                <a:latin typeface="AvenirNext LT Pro Regular"/>
              </a:rPr>
              <a:t>Resolved workshop feedback</a:t>
            </a:r>
          </a:p>
          <a:p>
            <a:pPr marL="274320" indent="-274320">
              <a:spcAft>
                <a:spcPts val="200"/>
              </a:spcAft>
              <a:buFont typeface="+mj-lt"/>
              <a:buAutoNum type="arabicPeriod"/>
            </a:pPr>
            <a:r>
              <a:rPr lang="en-US" sz="1400">
                <a:latin typeface="AvenirNext LT Pro Regular"/>
              </a:rPr>
              <a:t>Refined KDDs</a:t>
            </a:r>
          </a:p>
          <a:p>
            <a:pPr marL="274320" indent="-274320">
              <a:spcAft>
                <a:spcPts val="200"/>
              </a:spcAft>
              <a:buFont typeface="+mj-lt"/>
              <a:buAutoNum type="arabicPeriod"/>
            </a:pPr>
            <a:r>
              <a:rPr lang="en-US" sz="1400">
                <a:latin typeface="AvenirNext LT Pro Regular"/>
              </a:rPr>
              <a:t>Updated process flow</a:t>
            </a:r>
          </a:p>
          <a:p>
            <a:pPr marL="274320" indent="-274320">
              <a:spcAft>
                <a:spcPts val="200"/>
              </a:spcAft>
              <a:buFont typeface="+mj-lt"/>
              <a:buAutoNum type="arabicPeriod"/>
            </a:pPr>
            <a:r>
              <a:rPr lang="en-US" sz="1400">
                <a:latin typeface="AvenirNext LT Pro Regular"/>
              </a:rPr>
              <a:t>Updated user stories</a:t>
            </a:r>
          </a:p>
          <a:p>
            <a:pPr marL="274320" indent="-274320">
              <a:spcAft>
                <a:spcPts val="200"/>
              </a:spcAft>
              <a:buFont typeface="+mj-lt"/>
              <a:buAutoNum type="arabicPeriod"/>
            </a:pPr>
            <a:r>
              <a:rPr lang="en-US" sz="1400">
                <a:latin typeface="AvenirNext LT Pro Regular"/>
              </a:rPr>
              <a:t>Updated roles and process controls</a:t>
            </a:r>
          </a:p>
          <a:p>
            <a:pPr marL="274320" indent="-274320">
              <a:spcAft>
                <a:spcPts val="200"/>
              </a:spcAft>
              <a:buFont typeface="+mj-lt"/>
              <a:buAutoNum type="arabicPeriod"/>
            </a:pPr>
            <a:r>
              <a:rPr lang="en-US" sz="1400">
                <a:latin typeface="AvenirNext LT Pro Regular"/>
              </a:rPr>
              <a:t>Updated configuration workbook</a:t>
            </a:r>
          </a:p>
          <a:p>
            <a:pPr marL="274320" indent="-274320">
              <a:spcAft>
                <a:spcPts val="200"/>
              </a:spcAft>
              <a:buFont typeface="+mj-lt"/>
              <a:buAutoNum type="arabicPeriod"/>
            </a:pPr>
            <a:r>
              <a:rPr lang="en-US" sz="1400">
                <a:latin typeface="AvenirNext LT Pro Regular"/>
              </a:rPr>
              <a:t>Documented change impacts</a:t>
            </a:r>
          </a:p>
        </p:txBody>
      </p:sp>
      <p:pic>
        <p:nvPicPr>
          <p:cNvPr id="260" name="Picture 259">
            <a:extLst>
              <a:ext uri="{FF2B5EF4-FFF2-40B4-BE49-F238E27FC236}">
                <a16:creationId xmlns:a16="http://schemas.microsoft.com/office/drawing/2014/main" id="{0371A0C3-E718-4238-BBF1-E6FB05D230DD}"/>
              </a:ext>
            </a:extLst>
          </p:cNvPr>
          <p:cNvPicPr>
            <a:picLocks noChangeAspect="1"/>
          </p:cNvPicPr>
          <p:nvPr/>
        </p:nvPicPr>
        <p:blipFill>
          <a:blip r:embed="rId3"/>
          <a:stretch>
            <a:fillRect/>
          </a:stretch>
        </p:blipFill>
        <p:spPr>
          <a:xfrm>
            <a:off x="459438" y="1242625"/>
            <a:ext cx="8423072" cy="5055150"/>
          </a:xfrm>
          <a:prstGeom prst="rect">
            <a:avLst/>
          </a:prstGeom>
        </p:spPr>
      </p:pic>
      <p:sp>
        <p:nvSpPr>
          <p:cNvPr id="9" name="Title 1">
            <a:extLst>
              <a:ext uri="{FF2B5EF4-FFF2-40B4-BE49-F238E27FC236}">
                <a16:creationId xmlns:a16="http://schemas.microsoft.com/office/drawing/2014/main" id="{9B2180AF-C69B-40FA-A33F-D94DE748408F}"/>
              </a:ext>
            </a:extLst>
          </p:cNvPr>
          <p:cNvSpPr txBox="1">
            <a:spLocks/>
          </p:cNvSpPr>
          <p:nvPr/>
        </p:nvSpPr>
        <p:spPr bwMode="auto">
          <a:xfrm>
            <a:off x="469900" y="402586"/>
            <a:ext cx="11252200" cy="692151"/>
          </a:xfrm>
          <a:prstGeom prst="rect">
            <a:avLst/>
          </a:prstGeom>
          <a:noFill/>
          <a:ln>
            <a:noFill/>
          </a:ln>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Arial" panose="020B0604020202020204" pitchFamily="34" charset="0"/>
                <a:ea typeface="Verdana" panose="020B0604030504040204" pitchFamily="34" charset="0"/>
                <a:cs typeface="Arial" panose="020B0604020202020204" pitchFamily="34" charset="0"/>
              </a:defRPr>
            </a:lvl1pPr>
          </a:lstStyle>
          <a:p>
            <a:r>
              <a:rPr lang="en-US" sz="2400">
                <a:latin typeface="Proxima Nova" panose="020B0604020202020204" charset="0"/>
              </a:rPr>
              <a:t>Solution Confirmation Workshop</a:t>
            </a:r>
          </a:p>
        </p:txBody>
      </p:sp>
    </p:spTree>
    <p:extLst>
      <p:ext uri="{BB962C8B-B14F-4D97-AF65-F5344CB8AC3E}">
        <p14:creationId xmlns:p14="http://schemas.microsoft.com/office/powerpoint/2010/main" val="19300284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C00"/>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5F105F7-A315-45A8-81AB-9EB3E9E4D7D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85000"/>
              </a:lnSpc>
              <a:spcBef>
                <a:spcPct val="0"/>
              </a:spcBef>
              <a:spcAft>
                <a:spcPct val="0"/>
              </a:spcAft>
              <a:buClrTx/>
              <a:buSzTx/>
              <a:buFontTx/>
              <a:buNone/>
              <a:tabLst/>
              <a:defRPr/>
            </a:pPr>
            <a:endParaRPr kumimoji="0" lang="en-US" sz="2800" b="1" i="0" u="none" strike="noStrike" kern="1200" cap="none" spc="0" normalizeH="0" baseline="0" noProof="0">
              <a:ln>
                <a:noFill/>
              </a:ln>
              <a:solidFill>
                <a:prstClr val="white"/>
              </a:solidFill>
              <a:effectLst/>
              <a:uLnTx/>
              <a:uFillTx/>
              <a:latin typeface="Open Sans" panose="020B0606030504020204" pitchFamily="34" charset="0"/>
              <a:ea typeface="+mn-ea"/>
              <a:cs typeface="+mn-cs"/>
              <a:sym typeface="Open Sans" panose="020B0606030504020204" pitchFamily="34" charset="0"/>
            </a:endParaRPr>
          </a:p>
        </p:txBody>
      </p:sp>
      <p:sp>
        <p:nvSpPr>
          <p:cNvPr id="19" name="Title 3">
            <a:extLst>
              <a:ext uri="{FF2B5EF4-FFF2-40B4-BE49-F238E27FC236}">
                <a16:creationId xmlns:a16="http://schemas.microsoft.com/office/drawing/2014/main" id="{D70FB163-7BA0-4E19-BF71-7A4E55987534}"/>
              </a:ext>
            </a:extLst>
          </p:cNvPr>
          <p:cNvSpPr>
            <a:spLocks noGrp="1"/>
          </p:cNvSpPr>
          <p:nvPr>
            <p:ph type="title"/>
          </p:nvPr>
        </p:nvSpPr>
        <p:spPr>
          <a:xfrm>
            <a:off x="469898" y="3536718"/>
            <a:ext cx="7482299" cy="470898"/>
          </a:xfrm>
        </p:spPr>
        <p:txBody>
          <a:bodyPr wrap="square">
            <a:spAutoFit/>
          </a:bodyPr>
          <a:lstStyle/>
          <a:p>
            <a:r>
              <a:rPr lang="en-US" sz="3600">
                <a:latin typeface="Proxima Nova" panose="020B0604020202020204" charset="0"/>
              </a:rPr>
              <a:t>7. Cash Forecasting</a:t>
            </a:r>
          </a:p>
        </p:txBody>
      </p:sp>
    </p:spTree>
    <p:extLst>
      <p:ext uri="{BB962C8B-B14F-4D97-AF65-F5344CB8AC3E}">
        <p14:creationId xmlns:p14="http://schemas.microsoft.com/office/powerpoint/2010/main" val="7532411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CF781FB-8A88-4438-A7E8-6C70BDCB108A}"/>
              </a:ext>
            </a:extLst>
          </p:cNvPr>
          <p:cNvSpPr>
            <a:spLocks noGrp="1"/>
          </p:cNvSpPr>
          <p:nvPr>
            <p:ph type="title"/>
          </p:nvPr>
        </p:nvSpPr>
        <p:spPr>
          <a:xfrm>
            <a:off x="469900" y="402586"/>
            <a:ext cx="11252200" cy="692151"/>
          </a:xfrm>
        </p:spPr>
        <p:txBody>
          <a:bodyPr/>
          <a:lstStyle/>
          <a:p>
            <a:r>
              <a:rPr lang="en-US" sz="2400" b="1">
                <a:solidFill>
                  <a:schemeClr val="tx1"/>
                </a:solidFill>
                <a:latin typeface="Proxima Nova" panose="020B0604020202020204" charset="0"/>
              </a:rPr>
              <a:t>Cash Forecasting</a:t>
            </a:r>
          </a:p>
        </p:txBody>
      </p:sp>
      <p:sp>
        <p:nvSpPr>
          <p:cNvPr id="2" name="Rectangle 1">
            <a:extLst>
              <a:ext uri="{FF2B5EF4-FFF2-40B4-BE49-F238E27FC236}">
                <a16:creationId xmlns:a16="http://schemas.microsoft.com/office/drawing/2014/main" id="{28BBF662-F834-41A9-A656-A9C8EA08AACE}"/>
              </a:ext>
            </a:extLst>
          </p:cNvPr>
          <p:cNvSpPr/>
          <p:nvPr/>
        </p:nvSpPr>
        <p:spPr>
          <a:xfrm>
            <a:off x="469899" y="944940"/>
            <a:ext cx="11252199" cy="2462213"/>
          </a:xfrm>
          <a:prstGeom prst="rect">
            <a:avLst/>
          </a:prstGeom>
        </p:spPr>
        <p:txBody>
          <a:bodyPr wrap="square">
            <a:spAutoFit/>
          </a:bodyPr>
          <a:lstStyle/>
          <a:p>
            <a:pPr marL="285750" indent="-285750">
              <a:buFont typeface="Arial" panose="020B0604020202020204" pitchFamily="34" charset="0"/>
              <a:buChar char="•"/>
            </a:pPr>
            <a:r>
              <a:rPr lang="en-US" sz="1400" dirty="0">
                <a:solidFill>
                  <a:srgbClr val="1A1816"/>
                </a:solidFill>
                <a:latin typeface="Avenir Next LT Pro" panose="020B0504020202020204" pitchFamily="34" charset="0"/>
              </a:rPr>
              <a:t>The Oracle Cash Management Cash Positioning and Forecasting provide solutions to accurately report cash balances and position. </a:t>
            </a:r>
          </a:p>
          <a:p>
            <a:pPr marL="285750" indent="-285750">
              <a:buFont typeface="Arial" panose="020B0604020202020204" pitchFamily="34" charset="0"/>
              <a:buChar char="•"/>
            </a:pPr>
            <a:endParaRPr lang="en-US" sz="1400" dirty="0">
              <a:solidFill>
                <a:srgbClr val="1A1816"/>
              </a:solidFill>
              <a:latin typeface="Avenir Next LT Pro" panose="020B0504020202020204" pitchFamily="34" charset="0"/>
            </a:endParaRPr>
          </a:p>
          <a:p>
            <a:pPr marL="285750" indent="-285750">
              <a:buFont typeface="Arial" panose="020B0604020202020204" pitchFamily="34" charset="0"/>
              <a:buChar char="•"/>
            </a:pPr>
            <a:r>
              <a:rPr lang="en-US" sz="1400" dirty="0">
                <a:solidFill>
                  <a:srgbClr val="1A1816"/>
                </a:solidFill>
                <a:latin typeface="Avenir Next LT Pro" panose="020B0504020202020204" pitchFamily="34" charset="0"/>
              </a:rPr>
              <a:t>You have the flexibility to create cash position and forecast (short term) reports by using Smart View and financial reports to meet reporting requirements</a:t>
            </a:r>
          </a:p>
          <a:p>
            <a:pPr marL="285750" indent="-285750">
              <a:buFont typeface="Arial" panose="020B0604020202020204" pitchFamily="34" charset="0"/>
              <a:buChar char="•"/>
            </a:pPr>
            <a:endParaRPr lang="en-US" sz="1400" dirty="0">
              <a:solidFill>
                <a:srgbClr val="1A1816"/>
              </a:solidFill>
              <a:latin typeface="Avenir Next LT Pro" panose="020B0504020202020204" pitchFamily="34" charset="0"/>
            </a:endParaRPr>
          </a:p>
          <a:p>
            <a:pPr marL="285750" indent="-285750">
              <a:buFont typeface="Arial" panose="020B0604020202020204" pitchFamily="34" charset="0"/>
              <a:buChar char="•"/>
            </a:pPr>
            <a:r>
              <a:rPr lang="en-US" sz="1400" dirty="0">
                <a:solidFill>
                  <a:srgbClr val="1A1816"/>
                </a:solidFill>
                <a:latin typeface="Avenir Next LT Pro" panose="020B0504020202020204" pitchFamily="34" charset="0"/>
              </a:rPr>
              <a:t>We have visibility to a variety of sources available, such as invoices, receipts, and payment. Scheduled processes are designed to streamline the extraction and import of cash flow data from multiple applications such as:</a:t>
            </a:r>
          </a:p>
          <a:p>
            <a:pPr marL="742950" lvl="1" indent="-285750">
              <a:buFont typeface="Arial" panose="020B0604020202020204" pitchFamily="34" charset="0"/>
              <a:buChar char="•"/>
            </a:pPr>
            <a:r>
              <a:rPr lang="en-US" sz="1400" dirty="0">
                <a:solidFill>
                  <a:srgbClr val="1A1816"/>
                </a:solidFill>
                <a:latin typeface="Avenir Next LT Pro" panose="020B0504020202020204" pitchFamily="34" charset="0"/>
              </a:rPr>
              <a:t>Oracle Accounts Payable (AP)</a:t>
            </a:r>
          </a:p>
          <a:p>
            <a:pPr marL="742950" lvl="1" indent="-285750">
              <a:buFont typeface="Arial" panose="020B0604020202020204" pitchFamily="34" charset="0"/>
              <a:buChar char="•"/>
            </a:pPr>
            <a:r>
              <a:rPr lang="en-US" sz="1400" dirty="0">
                <a:solidFill>
                  <a:srgbClr val="1A1816"/>
                </a:solidFill>
                <a:latin typeface="Avenir Next LT Pro" panose="020B0504020202020204" pitchFamily="34" charset="0"/>
              </a:rPr>
              <a:t>Oracle Accounts Receivables (AR)</a:t>
            </a:r>
          </a:p>
          <a:p>
            <a:pPr marL="742950" lvl="1" indent="-285750">
              <a:buFont typeface="Arial" panose="020B0604020202020204" pitchFamily="34" charset="0"/>
              <a:buChar char="•"/>
            </a:pPr>
            <a:r>
              <a:rPr lang="en-US" sz="1400" dirty="0">
                <a:solidFill>
                  <a:srgbClr val="1A1816"/>
                </a:solidFill>
                <a:latin typeface="Avenir Next LT Pro" panose="020B0504020202020204" pitchFamily="34" charset="0"/>
              </a:rPr>
              <a:t>Oracle Cash Management External Cash Transactions</a:t>
            </a:r>
          </a:p>
          <a:p>
            <a:pPr marL="742950" lvl="1" indent="-285750">
              <a:buFont typeface="Arial" panose="020B0604020202020204" pitchFamily="34" charset="0"/>
              <a:buChar char="•"/>
            </a:pPr>
            <a:r>
              <a:rPr lang="en-US" sz="1400" dirty="0">
                <a:solidFill>
                  <a:srgbClr val="1A1816"/>
                </a:solidFill>
                <a:latin typeface="Avenir Next LT Pro" panose="020B0504020202020204" pitchFamily="34" charset="0"/>
              </a:rPr>
              <a:t>Cash Management Bank Statements</a:t>
            </a:r>
            <a:endParaRPr lang="en-US" sz="1400" b="0" i="0" dirty="0">
              <a:solidFill>
                <a:srgbClr val="1A1816"/>
              </a:solidFill>
              <a:effectLst/>
              <a:latin typeface="Avenir Next LT Pro" panose="020B0504020202020204" pitchFamily="34" charset="0"/>
            </a:endParaRPr>
          </a:p>
        </p:txBody>
      </p:sp>
    </p:spTree>
    <p:extLst>
      <p:ext uri="{BB962C8B-B14F-4D97-AF65-F5344CB8AC3E}">
        <p14:creationId xmlns:p14="http://schemas.microsoft.com/office/powerpoint/2010/main" val="36825693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CF781FB-8A88-4438-A7E8-6C70BDCB108A}"/>
              </a:ext>
            </a:extLst>
          </p:cNvPr>
          <p:cNvSpPr>
            <a:spLocks noGrp="1"/>
          </p:cNvSpPr>
          <p:nvPr>
            <p:ph type="title"/>
          </p:nvPr>
        </p:nvSpPr>
        <p:spPr>
          <a:xfrm>
            <a:off x="469900" y="402586"/>
            <a:ext cx="11252200" cy="692151"/>
          </a:xfrm>
        </p:spPr>
        <p:txBody>
          <a:bodyPr/>
          <a:lstStyle/>
          <a:p>
            <a:r>
              <a:rPr lang="en-US" sz="2400" b="1" dirty="0">
                <a:solidFill>
                  <a:schemeClr val="tx1"/>
                </a:solidFill>
                <a:latin typeface="Proxima Nova" panose="020B0604020202020204" charset="0"/>
              </a:rPr>
              <a:t>Cash Forecasting – For 5 Days (Front end)</a:t>
            </a:r>
          </a:p>
        </p:txBody>
      </p:sp>
      <p:sp>
        <p:nvSpPr>
          <p:cNvPr id="2" name="Rectangle 1">
            <a:extLst>
              <a:ext uri="{FF2B5EF4-FFF2-40B4-BE49-F238E27FC236}">
                <a16:creationId xmlns:a16="http://schemas.microsoft.com/office/drawing/2014/main" id="{28BBF662-F834-41A9-A656-A9C8EA08AACE}"/>
              </a:ext>
            </a:extLst>
          </p:cNvPr>
          <p:cNvSpPr/>
          <p:nvPr/>
        </p:nvSpPr>
        <p:spPr>
          <a:xfrm>
            <a:off x="364742" y="769707"/>
            <a:ext cx="11252199" cy="523220"/>
          </a:xfrm>
          <a:prstGeom prst="rect">
            <a:avLst/>
          </a:prstGeom>
        </p:spPr>
        <p:txBody>
          <a:bodyPr wrap="square">
            <a:spAutoFit/>
          </a:bodyPr>
          <a:lstStyle/>
          <a:p>
            <a:r>
              <a:rPr lang="en-US" sz="1400" b="0" i="0" dirty="0">
                <a:solidFill>
                  <a:srgbClr val="1A1816"/>
                </a:solidFill>
                <a:effectLst/>
                <a:latin typeface="Avenir Next LT Pro" panose="020B0504020202020204" pitchFamily="34" charset="0"/>
              </a:rPr>
              <a:t>Preparing a Cash forecast by running extraction and running th</a:t>
            </a:r>
            <a:r>
              <a:rPr lang="en-US" sz="1400" dirty="0">
                <a:solidFill>
                  <a:srgbClr val="1A1816"/>
                </a:solidFill>
                <a:latin typeface="Avenir Next LT Pro" panose="020B0504020202020204" pitchFamily="34" charset="0"/>
              </a:rPr>
              <a:t>e forecast report from front end which will give a forecast of 5 days by legal entity</a:t>
            </a:r>
            <a:endParaRPr lang="en-US" sz="1400" b="0" i="0" dirty="0">
              <a:solidFill>
                <a:srgbClr val="1A1816"/>
              </a:solidFill>
              <a:effectLst/>
              <a:latin typeface="Avenir Next LT Pro" panose="020B0504020202020204" pitchFamily="34" charset="0"/>
            </a:endParaRPr>
          </a:p>
        </p:txBody>
      </p:sp>
      <p:grpSp>
        <p:nvGrpSpPr>
          <p:cNvPr id="11" name="Group 10">
            <a:extLst>
              <a:ext uri="{FF2B5EF4-FFF2-40B4-BE49-F238E27FC236}">
                <a16:creationId xmlns:a16="http://schemas.microsoft.com/office/drawing/2014/main" id="{97F888BD-E510-43AD-9FCE-7A235F955FDD}"/>
              </a:ext>
            </a:extLst>
          </p:cNvPr>
          <p:cNvGrpSpPr/>
          <p:nvPr/>
        </p:nvGrpSpPr>
        <p:grpSpPr>
          <a:xfrm>
            <a:off x="469899" y="1328132"/>
            <a:ext cx="5272416" cy="1964233"/>
            <a:chOff x="469899" y="1328132"/>
            <a:chExt cx="5272416" cy="1964233"/>
          </a:xfrm>
        </p:grpSpPr>
        <p:pic>
          <p:nvPicPr>
            <p:cNvPr id="3" name="Picture 2">
              <a:extLst>
                <a:ext uri="{FF2B5EF4-FFF2-40B4-BE49-F238E27FC236}">
                  <a16:creationId xmlns:a16="http://schemas.microsoft.com/office/drawing/2014/main" id="{EEA887AF-A217-4517-BD6E-88E68396FD5C}"/>
                </a:ext>
              </a:extLst>
            </p:cNvPr>
            <p:cNvPicPr>
              <a:picLocks noChangeAspect="1"/>
            </p:cNvPicPr>
            <p:nvPr/>
          </p:nvPicPr>
          <p:blipFill>
            <a:blip r:embed="rId3"/>
            <a:stretch>
              <a:fillRect/>
            </a:stretch>
          </p:blipFill>
          <p:spPr>
            <a:xfrm>
              <a:off x="469899" y="1328132"/>
              <a:ext cx="5272416" cy="1964233"/>
            </a:xfrm>
            <a:prstGeom prst="rect">
              <a:avLst/>
            </a:prstGeom>
            <a:ln>
              <a:solidFill>
                <a:schemeClr val="tx1"/>
              </a:solidFill>
            </a:ln>
          </p:spPr>
        </p:pic>
        <p:sp>
          <p:nvSpPr>
            <p:cNvPr id="5" name="Rectangle 4">
              <a:extLst>
                <a:ext uri="{FF2B5EF4-FFF2-40B4-BE49-F238E27FC236}">
                  <a16:creationId xmlns:a16="http://schemas.microsoft.com/office/drawing/2014/main" id="{D8BFAB57-9B93-4AE7-8D59-5D5BD055BCF2}"/>
                </a:ext>
              </a:extLst>
            </p:cNvPr>
            <p:cNvSpPr/>
            <p:nvPr/>
          </p:nvSpPr>
          <p:spPr bwMode="gray">
            <a:xfrm>
              <a:off x="966952" y="1902372"/>
              <a:ext cx="4698124" cy="346842"/>
            </a:xfrm>
            <a:prstGeom prst="rect">
              <a:avLst/>
            </a:prstGeom>
            <a:noFill/>
            <a:ln w="19050" algn="ctr">
              <a:solidFill>
                <a:srgbClr val="FF0000"/>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grpSp>
      <p:grpSp>
        <p:nvGrpSpPr>
          <p:cNvPr id="12" name="Group 11">
            <a:extLst>
              <a:ext uri="{FF2B5EF4-FFF2-40B4-BE49-F238E27FC236}">
                <a16:creationId xmlns:a16="http://schemas.microsoft.com/office/drawing/2014/main" id="{3EB4F5B0-EC0E-4826-A3EA-067B6760053C}"/>
              </a:ext>
            </a:extLst>
          </p:cNvPr>
          <p:cNvGrpSpPr/>
          <p:nvPr/>
        </p:nvGrpSpPr>
        <p:grpSpPr>
          <a:xfrm>
            <a:off x="469899" y="3565636"/>
            <a:ext cx="3157702" cy="1979455"/>
            <a:chOff x="469899" y="3565636"/>
            <a:chExt cx="3157702" cy="1979455"/>
          </a:xfrm>
        </p:grpSpPr>
        <p:pic>
          <p:nvPicPr>
            <p:cNvPr id="4" name="Picture 3">
              <a:extLst>
                <a:ext uri="{FF2B5EF4-FFF2-40B4-BE49-F238E27FC236}">
                  <a16:creationId xmlns:a16="http://schemas.microsoft.com/office/drawing/2014/main" id="{7DCE5471-C541-425A-A172-369D91C48E22}"/>
                </a:ext>
              </a:extLst>
            </p:cNvPr>
            <p:cNvPicPr>
              <a:picLocks noChangeAspect="1"/>
            </p:cNvPicPr>
            <p:nvPr/>
          </p:nvPicPr>
          <p:blipFill>
            <a:blip r:embed="rId4"/>
            <a:stretch>
              <a:fillRect/>
            </a:stretch>
          </p:blipFill>
          <p:spPr>
            <a:xfrm>
              <a:off x="469899" y="3565636"/>
              <a:ext cx="3157702" cy="1979455"/>
            </a:xfrm>
            <a:prstGeom prst="rect">
              <a:avLst/>
            </a:prstGeom>
            <a:ln>
              <a:solidFill>
                <a:schemeClr val="tx1"/>
              </a:solidFill>
            </a:ln>
          </p:spPr>
        </p:pic>
        <p:sp>
          <p:nvSpPr>
            <p:cNvPr id="8" name="Rectangle 7">
              <a:extLst>
                <a:ext uri="{FF2B5EF4-FFF2-40B4-BE49-F238E27FC236}">
                  <a16:creationId xmlns:a16="http://schemas.microsoft.com/office/drawing/2014/main" id="{572EFFD4-E17D-4590-9713-CB5EC877A1B9}"/>
                </a:ext>
              </a:extLst>
            </p:cNvPr>
            <p:cNvSpPr/>
            <p:nvPr/>
          </p:nvSpPr>
          <p:spPr bwMode="gray">
            <a:xfrm>
              <a:off x="553981" y="5049349"/>
              <a:ext cx="2989537" cy="405964"/>
            </a:xfrm>
            <a:prstGeom prst="rect">
              <a:avLst/>
            </a:prstGeom>
            <a:noFill/>
            <a:ln w="19050" algn="ctr">
              <a:solidFill>
                <a:srgbClr val="FF0000"/>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grpSp>
      <p:pic>
        <p:nvPicPr>
          <p:cNvPr id="9" name="Picture 8">
            <a:extLst>
              <a:ext uri="{FF2B5EF4-FFF2-40B4-BE49-F238E27FC236}">
                <a16:creationId xmlns:a16="http://schemas.microsoft.com/office/drawing/2014/main" id="{BC887521-E8FC-4E52-9790-173F7E9708EC}"/>
              </a:ext>
            </a:extLst>
          </p:cNvPr>
          <p:cNvPicPr/>
          <p:nvPr/>
        </p:nvPicPr>
        <p:blipFill>
          <a:blip r:embed="rId5"/>
          <a:stretch>
            <a:fillRect/>
          </a:stretch>
        </p:blipFill>
        <p:spPr>
          <a:xfrm>
            <a:off x="6239368" y="1044640"/>
            <a:ext cx="5583185" cy="5489571"/>
          </a:xfrm>
          <a:prstGeom prst="rect">
            <a:avLst/>
          </a:prstGeom>
          <a:ln>
            <a:solidFill>
              <a:schemeClr val="tx1"/>
            </a:solidFill>
          </a:ln>
        </p:spPr>
      </p:pic>
    </p:spTree>
    <p:extLst>
      <p:ext uri="{BB962C8B-B14F-4D97-AF65-F5344CB8AC3E}">
        <p14:creationId xmlns:p14="http://schemas.microsoft.com/office/powerpoint/2010/main" val="25985092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CF781FB-8A88-4438-A7E8-6C70BDCB108A}"/>
              </a:ext>
            </a:extLst>
          </p:cNvPr>
          <p:cNvSpPr>
            <a:spLocks noGrp="1"/>
          </p:cNvSpPr>
          <p:nvPr>
            <p:ph type="title"/>
          </p:nvPr>
        </p:nvSpPr>
        <p:spPr>
          <a:xfrm>
            <a:off x="469900" y="402587"/>
            <a:ext cx="11252200" cy="542354"/>
          </a:xfrm>
        </p:spPr>
        <p:txBody>
          <a:bodyPr/>
          <a:lstStyle/>
          <a:p>
            <a:r>
              <a:rPr lang="en-US" sz="2400" b="1" dirty="0">
                <a:solidFill>
                  <a:schemeClr val="tx1"/>
                </a:solidFill>
                <a:latin typeface="Proxima Nova" panose="020B0604020202020204" charset="0"/>
              </a:rPr>
              <a:t>Cash Forecasting – Using SmartView </a:t>
            </a:r>
          </a:p>
        </p:txBody>
      </p:sp>
      <p:sp>
        <p:nvSpPr>
          <p:cNvPr id="2" name="Rectangle 1">
            <a:extLst>
              <a:ext uri="{FF2B5EF4-FFF2-40B4-BE49-F238E27FC236}">
                <a16:creationId xmlns:a16="http://schemas.microsoft.com/office/drawing/2014/main" id="{28BBF662-F834-41A9-A656-A9C8EA08AACE}"/>
              </a:ext>
            </a:extLst>
          </p:cNvPr>
          <p:cNvSpPr/>
          <p:nvPr/>
        </p:nvSpPr>
        <p:spPr>
          <a:xfrm>
            <a:off x="469899" y="944940"/>
            <a:ext cx="11252199" cy="523220"/>
          </a:xfrm>
          <a:prstGeom prst="rect">
            <a:avLst/>
          </a:prstGeom>
        </p:spPr>
        <p:txBody>
          <a:bodyPr wrap="square">
            <a:spAutoFit/>
          </a:bodyPr>
          <a:lstStyle/>
          <a:p>
            <a:r>
              <a:rPr lang="en-US" sz="1400" dirty="0">
                <a:solidFill>
                  <a:srgbClr val="1A1816"/>
                </a:solidFill>
                <a:latin typeface="Avenir Next LT Pro" panose="020B0504020202020204" pitchFamily="34" charset="0"/>
              </a:rPr>
              <a:t>Prepare the cash forecast report, run the Create Cash Position Report and select the type of report and bank account along with the number of days to be forecasted and then run the report. This forecasting is by Bank Account  </a:t>
            </a:r>
            <a:endParaRPr lang="en-US" sz="1400" b="0" i="0" dirty="0">
              <a:solidFill>
                <a:srgbClr val="1A1816"/>
              </a:solidFill>
              <a:effectLst/>
              <a:latin typeface="Avenir Next LT Pro" panose="020B0504020202020204" pitchFamily="34" charset="0"/>
            </a:endParaRPr>
          </a:p>
        </p:txBody>
      </p:sp>
      <p:grpSp>
        <p:nvGrpSpPr>
          <p:cNvPr id="15" name="Group 14">
            <a:extLst>
              <a:ext uri="{FF2B5EF4-FFF2-40B4-BE49-F238E27FC236}">
                <a16:creationId xmlns:a16="http://schemas.microsoft.com/office/drawing/2014/main" id="{878CA8F9-14F3-472B-AE86-3DF6C4DF4482}"/>
              </a:ext>
            </a:extLst>
          </p:cNvPr>
          <p:cNvGrpSpPr/>
          <p:nvPr/>
        </p:nvGrpSpPr>
        <p:grpSpPr>
          <a:xfrm>
            <a:off x="465380" y="1550588"/>
            <a:ext cx="10457793" cy="1618830"/>
            <a:chOff x="465380" y="1550588"/>
            <a:chExt cx="10457793" cy="1618830"/>
          </a:xfrm>
        </p:grpSpPr>
        <p:pic>
          <p:nvPicPr>
            <p:cNvPr id="9" name="Picture 8">
              <a:extLst>
                <a:ext uri="{FF2B5EF4-FFF2-40B4-BE49-F238E27FC236}">
                  <a16:creationId xmlns:a16="http://schemas.microsoft.com/office/drawing/2014/main" id="{2BF6E61F-A8DE-42FE-A2F0-2A61B0BA585A}"/>
                </a:ext>
              </a:extLst>
            </p:cNvPr>
            <p:cNvPicPr>
              <a:picLocks noChangeAspect="1"/>
            </p:cNvPicPr>
            <p:nvPr/>
          </p:nvPicPr>
          <p:blipFill>
            <a:blip r:embed="rId3"/>
            <a:stretch>
              <a:fillRect/>
            </a:stretch>
          </p:blipFill>
          <p:spPr>
            <a:xfrm>
              <a:off x="465380" y="1550588"/>
              <a:ext cx="10457793" cy="1618830"/>
            </a:xfrm>
            <a:prstGeom prst="rect">
              <a:avLst/>
            </a:prstGeom>
            <a:ln>
              <a:solidFill>
                <a:schemeClr val="tx1"/>
              </a:solidFill>
            </a:ln>
          </p:spPr>
        </p:pic>
        <p:sp>
          <p:nvSpPr>
            <p:cNvPr id="10" name="Rectangle 9">
              <a:extLst>
                <a:ext uri="{FF2B5EF4-FFF2-40B4-BE49-F238E27FC236}">
                  <a16:creationId xmlns:a16="http://schemas.microsoft.com/office/drawing/2014/main" id="{B84F0CA7-07BD-4CE9-AFB3-A41E886A76B1}"/>
                </a:ext>
              </a:extLst>
            </p:cNvPr>
            <p:cNvSpPr/>
            <p:nvPr/>
          </p:nvSpPr>
          <p:spPr bwMode="gray">
            <a:xfrm>
              <a:off x="465380" y="2152858"/>
              <a:ext cx="554123" cy="821570"/>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grpSp>
      <p:grpSp>
        <p:nvGrpSpPr>
          <p:cNvPr id="14" name="Group 13">
            <a:extLst>
              <a:ext uri="{FF2B5EF4-FFF2-40B4-BE49-F238E27FC236}">
                <a16:creationId xmlns:a16="http://schemas.microsoft.com/office/drawing/2014/main" id="{1919653D-CE63-4F09-8617-79FA69CDAC9B}"/>
              </a:ext>
            </a:extLst>
          </p:cNvPr>
          <p:cNvGrpSpPr/>
          <p:nvPr/>
        </p:nvGrpSpPr>
        <p:grpSpPr>
          <a:xfrm>
            <a:off x="4468534" y="3286440"/>
            <a:ext cx="3254927" cy="2512060"/>
            <a:chOff x="4468534" y="3286440"/>
            <a:chExt cx="3254927" cy="2512060"/>
          </a:xfrm>
        </p:grpSpPr>
        <p:pic>
          <p:nvPicPr>
            <p:cNvPr id="4" name="Picture 3">
              <a:extLst>
                <a:ext uri="{FF2B5EF4-FFF2-40B4-BE49-F238E27FC236}">
                  <a16:creationId xmlns:a16="http://schemas.microsoft.com/office/drawing/2014/main" id="{AD74912A-2811-4428-B65E-BE53BF652DD3}"/>
                </a:ext>
              </a:extLst>
            </p:cNvPr>
            <p:cNvPicPr>
              <a:picLocks noChangeAspect="1"/>
            </p:cNvPicPr>
            <p:nvPr/>
          </p:nvPicPr>
          <p:blipFill>
            <a:blip r:embed="rId4"/>
            <a:stretch>
              <a:fillRect/>
            </a:stretch>
          </p:blipFill>
          <p:spPr>
            <a:xfrm>
              <a:off x="4468534" y="3286440"/>
              <a:ext cx="3254927" cy="2512060"/>
            </a:xfrm>
            <a:prstGeom prst="rect">
              <a:avLst/>
            </a:prstGeom>
            <a:ln>
              <a:solidFill>
                <a:schemeClr val="tx1"/>
              </a:solidFill>
            </a:ln>
          </p:spPr>
        </p:pic>
        <p:sp>
          <p:nvSpPr>
            <p:cNvPr id="11" name="Rectangle 10">
              <a:extLst>
                <a:ext uri="{FF2B5EF4-FFF2-40B4-BE49-F238E27FC236}">
                  <a16:creationId xmlns:a16="http://schemas.microsoft.com/office/drawing/2014/main" id="{E8A1A9AF-4F81-4BBB-915F-524EA7D8DD9B}"/>
                </a:ext>
              </a:extLst>
            </p:cNvPr>
            <p:cNvSpPr/>
            <p:nvPr/>
          </p:nvSpPr>
          <p:spPr bwMode="gray">
            <a:xfrm>
              <a:off x="4695794" y="3927096"/>
              <a:ext cx="2819103" cy="508270"/>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grpSp>
      <p:grpSp>
        <p:nvGrpSpPr>
          <p:cNvPr id="13" name="Group 12">
            <a:extLst>
              <a:ext uri="{FF2B5EF4-FFF2-40B4-BE49-F238E27FC236}">
                <a16:creationId xmlns:a16="http://schemas.microsoft.com/office/drawing/2014/main" id="{894DC93B-264B-42DF-BC41-A5FDCD52F3B7}"/>
              </a:ext>
            </a:extLst>
          </p:cNvPr>
          <p:cNvGrpSpPr/>
          <p:nvPr/>
        </p:nvGrpSpPr>
        <p:grpSpPr>
          <a:xfrm>
            <a:off x="367675" y="3286440"/>
            <a:ext cx="3455276" cy="2512060"/>
            <a:chOff x="367675" y="3286440"/>
            <a:chExt cx="3455276" cy="2512060"/>
          </a:xfrm>
        </p:grpSpPr>
        <p:pic>
          <p:nvPicPr>
            <p:cNvPr id="8" name="Picture 7">
              <a:extLst>
                <a:ext uri="{FF2B5EF4-FFF2-40B4-BE49-F238E27FC236}">
                  <a16:creationId xmlns:a16="http://schemas.microsoft.com/office/drawing/2014/main" id="{6DA35A7D-64C2-47BD-9B3F-F2339D353DB7}"/>
                </a:ext>
              </a:extLst>
            </p:cNvPr>
            <p:cNvPicPr/>
            <p:nvPr/>
          </p:nvPicPr>
          <p:blipFill>
            <a:blip r:embed="rId5"/>
            <a:stretch>
              <a:fillRect/>
            </a:stretch>
          </p:blipFill>
          <p:spPr>
            <a:xfrm>
              <a:off x="367675" y="3286440"/>
              <a:ext cx="3455276" cy="2512060"/>
            </a:xfrm>
            <a:prstGeom prst="rect">
              <a:avLst/>
            </a:prstGeom>
            <a:ln>
              <a:solidFill>
                <a:schemeClr val="tx1"/>
              </a:solidFill>
            </a:ln>
          </p:spPr>
        </p:pic>
        <p:sp>
          <p:nvSpPr>
            <p:cNvPr id="12" name="Rectangle 11">
              <a:extLst>
                <a:ext uri="{FF2B5EF4-FFF2-40B4-BE49-F238E27FC236}">
                  <a16:creationId xmlns:a16="http://schemas.microsoft.com/office/drawing/2014/main" id="{5D8E375F-EAAB-409D-BB5A-CCD731326C2B}"/>
                </a:ext>
              </a:extLst>
            </p:cNvPr>
            <p:cNvSpPr/>
            <p:nvPr/>
          </p:nvSpPr>
          <p:spPr bwMode="gray">
            <a:xfrm>
              <a:off x="742441" y="4014952"/>
              <a:ext cx="2819103" cy="609600"/>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grpSp>
    </p:spTree>
    <p:extLst>
      <p:ext uri="{BB962C8B-B14F-4D97-AF65-F5344CB8AC3E}">
        <p14:creationId xmlns:p14="http://schemas.microsoft.com/office/powerpoint/2010/main" val="30045220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CF781FB-8A88-4438-A7E8-6C70BDCB108A}"/>
              </a:ext>
            </a:extLst>
          </p:cNvPr>
          <p:cNvSpPr>
            <a:spLocks noGrp="1"/>
          </p:cNvSpPr>
          <p:nvPr>
            <p:ph type="title"/>
          </p:nvPr>
        </p:nvSpPr>
        <p:spPr>
          <a:xfrm>
            <a:off x="469900" y="402587"/>
            <a:ext cx="11252200" cy="542354"/>
          </a:xfrm>
        </p:spPr>
        <p:txBody>
          <a:bodyPr/>
          <a:lstStyle/>
          <a:p>
            <a:r>
              <a:rPr lang="en-US" sz="2400" b="1" dirty="0">
                <a:solidFill>
                  <a:schemeClr val="tx1"/>
                </a:solidFill>
                <a:latin typeface="Proxima Nova" panose="020B0604020202020204" charset="0"/>
              </a:rPr>
              <a:t>Cash Forecasting </a:t>
            </a:r>
            <a:r>
              <a:rPr lang="en-US" sz="2400" b="1">
                <a:solidFill>
                  <a:schemeClr val="tx1"/>
                </a:solidFill>
                <a:latin typeface="Proxima Nova" panose="020B0604020202020204" charset="0"/>
              </a:rPr>
              <a:t>– Using SmartView</a:t>
            </a:r>
            <a:endParaRPr lang="en-US" sz="2400" b="1" dirty="0">
              <a:solidFill>
                <a:schemeClr val="tx1"/>
              </a:solidFill>
              <a:latin typeface="Proxima Nova" panose="020B0604020202020204" charset="0"/>
            </a:endParaRPr>
          </a:p>
        </p:txBody>
      </p:sp>
      <p:pic>
        <p:nvPicPr>
          <p:cNvPr id="3" name="Picture 2">
            <a:extLst>
              <a:ext uri="{FF2B5EF4-FFF2-40B4-BE49-F238E27FC236}">
                <a16:creationId xmlns:a16="http://schemas.microsoft.com/office/drawing/2014/main" id="{5A94A5C8-0153-4C68-B82D-09556487D1B6}"/>
              </a:ext>
            </a:extLst>
          </p:cNvPr>
          <p:cNvPicPr>
            <a:picLocks noChangeAspect="1"/>
          </p:cNvPicPr>
          <p:nvPr/>
        </p:nvPicPr>
        <p:blipFill>
          <a:blip r:embed="rId3"/>
          <a:stretch>
            <a:fillRect/>
          </a:stretch>
        </p:blipFill>
        <p:spPr>
          <a:xfrm>
            <a:off x="469899" y="1502211"/>
            <a:ext cx="11506366" cy="4564778"/>
          </a:xfrm>
          <a:prstGeom prst="rect">
            <a:avLst/>
          </a:prstGeom>
          <a:ln>
            <a:solidFill>
              <a:schemeClr val="tx1"/>
            </a:solidFill>
          </a:ln>
        </p:spPr>
      </p:pic>
      <p:sp>
        <p:nvSpPr>
          <p:cNvPr id="4" name="Rectangle 3">
            <a:extLst>
              <a:ext uri="{FF2B5EF4-FFF2-40B4-BE49-F238E27FC236}">
                <a16:creationId xmlns:a16="http://schemas.microsoft.com/office/drawing/2014/main" id="{0EB5C185-0848-40E1-B2C5-504B185D09AC}"/>
              </a:ext>
            </a:extLst>
          </p:cNvPr>
          <p:cNvSpPr/>
          <p:nvPr/>
        </p:nvSpPr>
        <p:spPr>
          <a:xfrm>
            <a:off x="469899" y="944940"/>
            <a:ext cx="11252199" cy="307777"/>
          </a:xfrm>
          <a:prstGeom prst="rect">
            <a:avLst/>
          </a:prstGeom>
        </p:spPr>
        <p:txBody>
          <a:bodyPr wrap="square">
            <a:spAutoFit/>
          </a:bodyPr>
          <a:lstStyle/>
          <a:p>
            <a:r>
              <a:rPr lang="en-US" sz="1400" dirty="0">
                <a:solidFill>
                  <a:srgbClr val="1A1816"/>
                </a:solidFill>
                <a:latin typeface="Avenir Next LT Pro" panose="020B0504020202020204" pitchFamily="34" charset="0"/>
              </a:rPr>
              <a:t>SmartView based forecasting is by Bank Account. It only includes those transactions that have specific bank account tagged</a:t>
            </a:r>
            <a:endParaRPr lang="en-US" sz="1400" b="0" i="0" dirty="0">
              <a:solidFill>
                <a:srgbClr val="1A1816"/>
              </a:solidFill>
              <a:effectLst/>
              <a:latin typeface="Avenir Next LT Pro" panose="020B0504020202020204" pitchFamily="34" charset="0"/>
            </a:endParaRPr>
          </a:p>
        </p:txBody>
      </p:sp>
    </p:spTree>
    <p:extLst>
      <p:ext uri="{BB962C8B-B14F-4D97-AF65-F5344CB8AC3E}">
        <p14:creationId xmlns:p14="http://schemas.microsoft.com/office/powerpoint/2010/main" val="42519821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C00"/>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5F105F7-A315-45A8-81AB-9EB3E9E4D7D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85000"/>
              </a:lnSpc>
              <a:spcBef>
                <a:spcPct val="0"/>
              </a:spcBef>
              <a:spcAft>
                <a:spcPct val="0"/>
              </a:spcAft>
              <a:buClrTx/>
              <a:buSzTx/>
              <a:buFontTx/>
              <a:buNone/>
              <a:tabLst/>
              <a:defRPr/>
            </a:pPr>
            <a:endParaRPr kumimoji="0" lang="en-US" sz="2800" b="1" i="0" u="none" strike="noStrike" kern="1200" cap="none" spc="0" normalizeH="0" baseline="0" noProof="0">
              <a:ln>
                <a:noFill/>
              </a:ln>
              <a:solidFill>
                <a:prstClr val="white"/>
              </a:solidFill>
              <a:effectLst/>
              <a:uLnTx/>
              <a:uFillTx/>
              <a:latin typeface="Open Sans" panose="020B0606030504020204" pitchFamily="34" charset="0"/>
              <a:ea typeface="+mn-ea"/>
              <a:cs typeface="+mn-cs"/>
              <a:sym typeface="Open Sans" panose="020B0606030504020204" pitchFamily="34" charset="0"/>
            </a:endParaRPr>
          </a:p>
        </p:txBody>
      </p:sp>
      <p:sp>
        <p:nvSpPr>
          <p:cNvPr id="19" name="Title 3">
            <a:extLst>
              <a:ext uri="{FF2B5EF4-FFF2-40B4-BE49-F238E27FC236}">
                <a16:creationId xmlns:a16="http://schemas.microsoft.com/office/drawing/2014/main" id="{D70FB163-7BA0-4E19-BF71-7A4E55987534}"/>
              </a:ext>
            </a:extLst>
          </p:cNvPr>
          <p:cNvSpPr>
            <a:spLocks noGrp="1"/>
          </p:cNvSpPr>
          <p:nvPr>
            <p:ph type="title"/>
          </p:nvPr>
        </p:nvSpPr>
        <p:spPr>
          <a:xfrm>
            <a:off x="469898" y="3536718"/>
            <a:ext cx="7482299" cy="470898"/>
          </a:xfrm>
        </p:spPr>
        <p:txBody>
          <a:bodyPr wrap="square">
            <a:spAutoFit/>
          </a:bodyPr>
          <a:lstStyle/>
          <a:p>
            <a:r>
              <a:rPr lang="en-US" sz="3600">
                <a:latin typeface="Proxima Nova" panose="020B0604020202020204" charset="0"/>
              </a:rPr>
              <a:t>8. User Stories</a:t>
            </a:r>
          </a:p>
        </p:txBody>
      </p:sp>
    </p:spTree>
    <p:extLst>
      <p:ext uri="{BB962C8B-B14F-4D97-AF65-F5344CB8AC3E}">
        <p14:creationId xmlns:p14="http://schemas.microsoft.com/office/powerpoint/2010/main" val="3163490862"/>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6D62552-7872-4775-A628-80A723CCAAEE}"/>
              </a:ext>
            </a:extLst>
          </p:cNvPr>
          <p:cNvSpPr>
            <a:spLocks noGrp="1"/>
          </p:cNvSpPr>
          <p:nvPr>
            <p:ph type="title"/>
          </p:nvPr>
        </p:nvSpPr>
        <p:spPr>
          <a:xfrm>
            <a:off x="307975" y="154936"/>
            <a:ext cx="11252200" cy="692151"/>
          </a:xfrm>
        </p:spPr>
        <p:txBody>
          <a:bodyPr/>
          <a:lstStyle/>
          <a:p>
            <a:r>
              <a:rPr lang="en-US" sz="2400">
                <a:solidFill>
                  <a:schemeClr val="tx1"/>
                </a:solidFill>
                <a:latin typeface="Proxima Nova" panose="020B0604020202020204" charset="0"/>
              </a:rPr>
              <a:t>What is a user story?</a:t>
            </a:r>
          </a:p>
        </p:txBody>
      </p:sp>
      <p:sp>
        <p:nvSpPr>
          <p:cNvPr id="6" name="Freeform 21">
            <a:extLst>
              <a:ext uri="{FF2B5EF4-FFF2-40B4-BE49-F238E27FC236}">
                <a16:creationId xmlns:a16="http://schemas.microsoft.com/office/drawing/2014/main" id="{4103D503-E4E6-4D9E-9877-B786A52EF5E6}"/>
              </a:ext>
            </a:extLst>
          </p:cNvPr>
          <p:cNvSpPr>
            <a:spLocks/>
          </p:cNvSpPr>
          <p:nvPr/>
        </p:nvSpPr>
        <p:spPr bwMode="gray">
          <a:xfrm rot="10800000">
            <a:off x="557880" y="1114410"/>
            <a:ext cx="2130071" cy="1069198"/>
          </a:xfrm>
          <a:custGeom>
            <a:avLst/>
            <a:gdLst>
              <a:gd name="T0" fmla="*/ 18 w 1008"/>
              <a:gd name="T1" fmla="*/ 704 h 713"/>
              <a:gd name="T2" fmla="*/ 996 w 1008"/>
              <a:gd name="T3" fmla="*/ 704 h 713"/>
              <a:gd name="T4" fmla="*/ 720 w 1008"/>
              <a:gd name="T5" fmla="*/ 0 h 713"/>
              <a:gd name="T6" fmla="*/ 258 w 1008"/>
              <a:gd name="T7" fmla="*/ 0 h 713"/>
              <a:gd name="T8" fmla="*/ 0 w 1008"/>
              <a:gd name="T9" fmla="*/ 695 h 713"/>
              <a:gd name="T10" fmla="*/ 0 60000 65536"/>
              <a:gd name="T11" fmla="*/ 0 60000 65536"/>
              <a:gd name="T12" fmla="*/ 0 60000 65536"/>
              <a:gd name="T13" fmla="*/ 0 60000 65536"/>
              <a:gd name="T14" fmla="*/ 0 60000 65536"/>
              <a:gd name="T15" fmla="*/ 0 w 1008"/>
              <a:gd name="T16" fmla="*/ 0 h 713"/>
              <a:gd name="T17" fmla="*/ 1008 w 1008"/>
              <a:gd name="T18" fmla="*/ 713 h 713"/>
            </a:gdLst>
            <a:ahLst/>
            <a:cxnLst>
              <a:cxn ang="T10">
                <a:pos x="T0" y="T1"/>
              </a:cxn>
              <a:cxn ang="T11">
                <a:pos x="T2" y="T3"/>
              </a:cxn>
              <a:cxn ang="T12">
                <a:pos x="T4" y="T5"/>
              </a:cxn>
              <a:cxn ang="T13">
                <a:pos x="T6" y="T7"/>
              </a:cxn>
              <a:cxn ang="T14">
                <a:pos x="T8" y="T9"/>
              </a:cxn>
            </a:cxnLst>
            <a:rect l="T15" t="T16" r="T17" b="T18"/>
            <a:pathLst>
              <a:path w="1008" h="713">
                <a:moveTo>
                  <a:pt x="18" y="713"/>
                </a:moveTo>
                <a:lnTo>
                  <a:pt x="1008" y="713"/>
                </a:lnTo>
                <a:lnTo>
                  <a:pt x="729" y="0"/>
                </a:lnTo>
                <a:lnTo>
                  <a:pt x="261" y="0"/>
                </a:lnTo>
                <a:lnTo>
                  <a:pt x="0" y="704"/>
                </a:lnTo>
              </a:path>
            </a:pathLst>
          </a:custGeom>
          <a:solidFill>
            <a:schemeClr val="accent6"/>
          </a:solidFill>
          <a:ln w="12700" cap="rnd">
            <a:noFill/>
            <a:round/>
            <a:headEnd/>
            <a:tailEnd/>
          </a:ln>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7" name="TextBox 6">
            <a:extLst>
              <a:ext uri="{FF2B5EF4-FFF2-40B4-BE49-F238E27FC236}">
                <a16:creationId xmlns:a16="http://schemas.microsoft.com/office/drawing/2014/main" id="{AC73B120-7FBE-4179-B1F1-F2B74D5E6194}"/>
              </a:ext>
            </a:extLst>
          </p:cNvPr>
          <p:cNvSpPr txBox="1"/>
          <p:nvPr/>
        </p:nvSpPr>
        <p:spPr bwMode="gray">
          <a:xfrm>
            <a:off x="940036" y="1355402"/>
            <a:ext cx="1365758" cy="293607"/>
          </a:xfrm>
          <a:prstGeom prst="rect">
            <a:avLst/>
          </a:prstGeom>
          <a:noFill/>
          <a:ln w="9525">
            <a:noFill/>
            <a:miter lim="800000"/>
            <a:headEnd/>
            <a:tailEnd/>
          </a:ln>
        </p:spPr>
        <p:txBody>
          <a:bodyPr wrap="none" lIns="0" tIns="0" rIns="0" bIns="0" rtlCol="0">
            <a:spAutoFit/>
          </a:bodyPr>
          <a:lstStyle/>
          <a:p>
            <a:pPr marL="0" marR="0" lvl="0" indent="0" algn="r" defTabSz="1219170" rtl="0" eaLnBrk="0" fontAlgn="base" latinLnBrk="0" hangingPunct="0">
              <a:lnSpc>
                <a:spcPct val="106000"/>
              </a:lnSpc>
              <a:spcBef>
                <a:spcPct val="0"/>
              </a:spcBef>
              <a:spcAft>
                <a:spcPct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Verdana" panose="020B0604030504040204" pitchFamily="34" charset="0"/>
                <a:ea typeface="+mn-ea"/>
                <a:cs typeface="Verdana" panose="020B0604030504040204" pitchFamily="34" charset="0"/>
              </a:rPr>
              <a:t>User Story</a:t>
            </a:r>
          </a:p>
        </p:txBody>
      </p:sp>
      <p:cxnSp>
        <p:nvCxnSpPr>
          <p:cNvPr id="8" name="Straight Connector 61">
            <a:extLst>
              <a:ext uri="{FF2B5EF4-FFF2-40B4-BE49-F238E27FC236}">
                <a16:creationId xmlns:a16="http://schemas.microsoft.com/office/drawing/2014/main" id="{6C651478-76DA-4032-B4B6-8D0558BDF89A}"/>
              </a:ext>
            </a:extLst>
          </p:cNvPr>
          <p:cNvCxnSpPr>
            <a:cxnSpLocks noChangeShapeType="1"/>
          </p:cNvCxnSpPr>
          <p:nvPr/>
        </p:nvCxnSpPr>
        <p:spPr bwMode="auto">
          <a:xfrm>
            <a:off x="539115" y="2508293"/>
            <a:ext cx="10789920" cy="0"/>
          </a:xfrm>
          <a:prstGeom prst="line">
            <a:avLst/>
          </a:prstGeom>
          <a:noFill/>
          <a:ln w="19050" algn="ctr">
            <a:solidFill>
              <a:schemeClr val="accent1"/>
            </a:solidFill>
            <a:prstDash val="dash"/>
            <a:round/>
            <a:headEnd/>
            <a:tailEnd/>
          </a:ln>
          <a:extLst>
            <a:ext uri="{909E8E84-426E-40DD-AFC4-6F175D3DCCD1}">
              <a14:hiddenFill xmlns:a14="http://schemas.microsoft.com/office/drawing/2010/main">
                <a:noFill/>
              </a14:hiddenFill>
            </a:ext>
          </a:extLst>
        </p:spPr>
      </p:cxnSp>
      <p:sp>
        <p:nvSpPr>
          <p:cNvPr id="10" name="Rectangle 9">
            <a:extLst>
              <a:ext uri="{FF2B5EF4-FFF2-40B4-BE49-F238E27FC236}">
                <a16:creationId xmlns:a16="http://schemas.microsoft.com/office/drawing/2014/main" id="{094E7A9A-F583-466A-B1D5-D89A4F2B3044}"/>
              </a:ext>
            </a:extLst>
          </p:cNvPr>
          <p:cNvSpPr/>
          <p:nvPr/>
        </p:nvSpPr>
        <p:spPr>
          <a:xfrm>
            <a:off x="480953" y="2719457"/>
            <a:ext cx="6096000" cy="2031325"/>
          </a:xfrm>
          <a:prstGeom prst="rect">
            <a:avLst/>
          </a:prstGeom>
        </p:spPr>
        <p:txBody>
          <a:bodyPr>
            <a:spAutoFit/>
          </a:bodyPr>
          <a:lstStyle/>
          <a:p>
            <a:r>
              <a:rPr lang="en-US" sz="1400">
                <a:latin typeface="Avenir Next LT Pro" panose="020B0504020202020204" pitchFamily="34" charset="0"/>
              </a:rPr>
              <a:t>Written from the point-of-view of an end user, they encourage us to embrace a user-centered approach</a:t>
            </a:r>
          </a:p>
          <a:p>
            <a:r>
              <a:rPr lang="en-US" sz="1400">
                <a:latin typeface="Avenir Next LT Pro" panose="020B0504020202020204" pitchFamily="34" charset="0"/>
              </a:rPr>
              <a:t>A basic unit of work that captures a specific piece of functionality representing some business value that can be delivered within a sprint</a:t>
            </a:r>
          </a:p>
          <a:p>
            <a:r>
              <a:rPr lang="en-US" sz="1400">
                <a:latin typeface="Avenir Next LT Pro" panose="020B0504020202020204" pitchFamily="34" charset="0"/>
              </a:rPr>
              <a:t>Includes enough detail to enable the project team to make planning decisions</a:t>
            </a:r>
          </a:p>
          <a:p>
            <a:r>
              <a:rPr lang="en-US" sz="1400">
                <a:latin typeface="Avenir Next LT Pro" panose="020B0504020202020204" pitchFamily="34" charset="0"/>
              </a:rPr>
              <a:t>If the user story statement contains the word "and" or "or", it might be too big and should be broken down into smaller and multiple stories</a:t>
            </a:r>
          </a:p>
          <a:p>
            <a:r>
              <a:rPr lang="en-US" sz="1400">
                <a:latin typeface="Avenir Next LT Pro" panose="020B0504020202020204" pitchFamily="34" charset="0"/>
              </a:rPr>
              <a:t>Avoiding vague personas like “As a user” or “As any user”</a:t>
            </a:r>
          </a:p>
        </p:txBody>
      </p:sp>
      <p:sp>
        <p:nvSpPr>
          <p:cNvPr id="11" name="Rectangle 10">
            <a:extLst>
              <a:ext uri="{FF2B5EF4-FFF2-40B4-BE49-F238E27FC236}">
                <a16:creationId xmlns:a16="http://schemas.microsoft.com/office/drawing/2014/main" id="{79500593-102A-446A-821D-7A498C091C06}"/>
              </a:ext>
            </a:extLst>
          </p:cNvPr>
          <p:cNvSpPr/>
          <p:nvPr/>
        </p:nvSpPr>
        <p:spPr bwMode="gray">
          <a:xfrm>
            <a:off x="9352650" y="4155947"/>
            <a:ext cx="2358397" cy="969264"/>
          </a:xfrm>
          <a:prstGeom prst="rect">
            <a:avLst/>
          </a:prstGeom>
          <a:solidFill>
            <a:schemeClr val="bg1">
              <a:lumMod val="50000"/>
              <a:alpha val="85000"/>
            </a:schemeClr>
          </a:solidFill>
          <a:ln w="19050" algn="ctr">
            <a:noFill/>
            <a:miter lim="800000"/>
            <a:headEnd/>
            <a:tailEnd/>
          </a:ln>
        </p:spPr>
        <p:txBody>
          <a:bodyPr wrap="square" lIns="88900" tIns="88900" rIns="88900" bIns="88900" rtlCol="0" anchor="ctr"/>
          <a:lstStyle/>
          <a:p>
            <a:pPr marL="231775">
              <a:lnSpc>
                <a:spcPct val="106000"/>
              </a:lnSpc>
            </a:pPr>
            <a:r>
              <a:rPr lang="en-US" sz="1200">
                <a:solidFill>
                  <a:schemeClr val="bg1"/>
                </a:solidFill>
                <a:latin typeface="Avenir Next LT Pro" panose="020B0504020202020204" pitchFamily="34" charset="0"/>
                <a:ea typeface="Verdana" panose="020B0604030504040204" pitchFamily="34" charset="0"/>
                <a:cs typeface="Verdana" panose="020B0604030504040204" pitchFamily="34" charset="0"/>
              </a:rPr>
              <a:t>Tells us the right thing to build.</a:t>
            </a:r>
          </a:p>
        </p:txBody>
      </p:sp>
      <p:sp>
        <p:nvSpPr>
          <p:cNvPr id="12" name="Rectangle 11">
            <a:extLst>
              <a:ext uri="{FF2B5EF4-FFF2-40B4-BE49-F238E27FC236}">
                <a16:creationId xmlns:a16="http://schemas.microsoft.com/office/drawing/2014/main" id="{0C052D3E-E843-46B2-9E99-8811DCD1A022}"/>
              </a:ext>
            </a:extLst>
          </p:cNvPr>
          <p:cNvSpPr/>
          <p:nvPr/>
        </p:nvSpPr>
        <p:spPr bwMode="gray">
          <a:xfrm>
            <a:off x="9352650" y="5257231"/>
            <a:ext cx="2358397" cy="969264"/>
          </a:xfrm>
          <a:prstGeom prst="rect">
            <a:avLst/>
          </a:prstGeom>
          <a:solidFill>
            <a:schemeClr val="tx1">
              <a:alpha val="85000"/>
            </a:schemeClr>
          </a:solidFill>
          <a:ln w="19050" algn="ctr">
            <a:noFill/>
            <a:miter lim="800000"/>
            <a:headEnd/>
            <a:tailEnd/>
          </a:ln>
        </p:spPr>
        <p:txBody>
          <a:bodyPr wrap="square" lIns="88900" tIns="88900" rIns="88900" bIns="88900" rtlCol="0" anchor="ctr"/>
          <a:lstStyle/>
          <a:p>
            <a:pPr marL="231775">
              <a:lnSpc>
                <a:spcPct val="106000"/>
              </a:lnSpc>
            </a:pPr>
            <a:r>
              <a:rPr lang="en-US" sz="1200">
                <a:solidFill>
                  <a:schemeClr val="bg1"/>
                </a:solidFill>
                <a:latin typeface="Avenir Next LT Pro" panose="020B0504020202020204" pitchFamily="34" charset="0"/>
                <a:ea typeface="Verdana" panose="020B0604030504040204" pitchFamily="34" charset="0"/>
                <a:cs typeface="Verdana" panose="020B0604030504040204" pitchFamily="34" charset="0"/>
              </a:rPr>
              <a:t>Guides us on building the thing right</a:t>
            </a:r>
          </a:p>
        </p:txBody>
      </p:sp>
      <p:sp>
        <p:nvSpPr>
          <p:cNvPr id="13" name="Rectangle 12">
            <a:extLst>
              <a:ext uri="{FF2B5EF4-FFF2-40B4-BE49-F238E27FC236}">
                <a16:creationId xmlns:a16="http://schemas.microsoft.com/office/drawing/2014/main" id="{8761413A-6236-4801-A0B8-2EA097549C82}"/>
              </a:ext>
            </a:extLst>
          </p:cNvPr>
          <p:cNvSpPr/>
          <p:nvPr/>
        </p:nvSpPr>
        <p:spPr bwMode="gray">
          <a:xfrm>
            <a:off x="9352650" y="3029063"/>
            <a:ext cx="2358397" cy="970003"/>
          </a:xfrm>
          <a:prstGeom prst="rect">
            <a:avLst/>
          </a:prstGeom>
          <a:solidFill>
            <a:srgbClr val="FFFF00">
              <a:alpha val="85000"/>
            </a:srgbClr>
          </a:solidFill>
          <a:ln w="19050" algn="ctr">
            <a:noFill/>
            <a:miter lim="800000"/>
            <a:headEnd/>
            <a:tailEnd/>
          </a:ln>
        </p:spPr>
        <p:txBody>
          <a:bodyPr wrap="square" lIns="88900" tIns="88900" rIns="88900" bIns="88900" rtlCol="0" anchor="ctr"/>
          <a:lstStyle/>
          <a:p>
            <a:pPr marL="231775">
              <a:lnSpc>
                <a:spcPct val="106000"/>
              </a:lnSpc>
            </a:pPr>
            <a:r>
              <a:rPr lang="en-US" sz="1200">
                <a:latin typeface="Avenir Next LT Pro" panose="020B0504020202020204" pitchFamily="34" charset="0"/>
                <a:ea typeface="Verdana" panose="020B0604030504040204" pitchFamily="34" charset="0"/>
                <a:cs typeface="Verdana" panose="020B0604030504040204" pitchFamily="34" charset="0"/>
              </a:rPr>
              <a:t>Let’s us step into the shoes of the beneficiary</a:t>
            </a:r>
          </a:p>
        </p:txBody>
      </p:sp>
      <p:sp>
        <p:nvSpPr>
          <p:cNvPr id="14" name="Rectangle 13">
            <a:extLst>
              <a:ext uri="{FF2B5EF4-FFF2-40B4-BE49-F238E27FC236}">
                <a16:creationId xmlns:a16="http://schemas.microsoft.com/office/drawing/2014/main" id="{57B4D39A-B992-4130-AB28-946DAE5B1E94}"/>
              </a:ext>
            </a:extLst>
          </p:cNvPr>
          <p:cNvSpPr/>
          <p:nvPr/>
        </p:nvSpPr>
        <p:spPr>
          <a:xfrm>
            <a:off x="6907021" y="3001999"/>
            <a:ext cx="2572512" cy="1024131"/>
          </a:xfrm>
          <a:prstGeom prst="rect">
            <a:avLst/>
          </a:prstGeom>
          <a:solidFill>
            <a:srgbClr val="FFFB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200" b="1" u="sng">
                <a:solidFill>
                  <a:schemeClr val="tx1"/>
                </a:solidFill>
                <a:latin typeface="Avenir Next LT Pro" panose="020B0504020202020204" pitchFamily="34" charset="0"/>
                <a:ea typeface="Verdana" panose="020B0604030504040204" pitchFamily="34" charset="0"/>
              </a:rPr>
              <a:t>As a…</a:t>
            </a:r>
          </a:p>
          <a:p>
            <a:pPr marL="0" marR="0" lvl="0" indent="0" algn="ctr" defTabSz="121917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Avenir Next LT Pro" panose="020B0504020202020204" pitchFamily="34" charset="0"/>
                <a:ea typeface="Verdana" panose="020B0604030504040204" pitchFamily="34" charset="0"/>
              </a:rPr>
              <a:t>The system user or the persona who will be using this story</a:t>
            </a:r>
          </a:p>
        </p:txBody>
      </p:sp>
      <p:sp>
        <p:nvSpPr>
          <p:cNvPr id="15" name="Rectangle 14">
            <a:extLst>
              <a:ext uri="{FF2B5EF4-FFF2-40B4-BE49-F238E27FC236}">
                <a16:creationId xmlns:a16="http://schemas.microsoft.com/office/drawing/2014/main" id="{5DD26160-635F-4C97-AF61-68B059076AB9}"/>
              </a:ext>
            </a:extLst>
          </p:cNvPr>
          <p:cNvSpPr/>
          <p:nvPr/>
        </p:nvSpPr>
        <p:spPr>
          <a:xfrm>
            <a:off x="6907021" y="4113929"/>
            <a:ext cx="2572512" cy="1027573"/>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200" b="1" u="sng">
                <a:solidFill>
                  <a:schemeClr val="bg1"/>
                </a:solidFill>
                <a:latin typeface="Avenir Next LT Pro" panose="020B0504020202020204" pitchFamily="34" charset="0"/>
                <a:ea typeface="Verdana" panose="020B0604030504040204" pitchFamily="34" charset="0"/>
              </a:rPr>
              <a:t>I want to…</a:t>
            </a:r>
          </a:p>
          <a:p>
            <a:pPr marL="0" marR="0" lvl="0" indent="0" algn="ctr" defTabSz="1219170" rtl="0" eaLnBrk="1" fontAlgn="auto" latinLnBrk="0" hangingPunct="1">
              <a:lnSpc>
                <a:spcPct val="100000"/>
              </a:lnSpc>
              <a:spcBef>
                <a:spcPts val="0"/>
              </a:spcBef>
              <a:spcAft>
                <a:spcPts val="0"/>
              </a:spcAft>
              <a:buClrTx/>
              <a:buSzTx/>
              <a:buFontTx/>
              <a:buNone/>
              <a:tabLst/>
              <a:defRPr/>
            </a:pPr>
            <a:r>
              <a:rPr lang="en-US" sz="1200">
                <a:solidFill>
                  <a:schemeClr val="bg1"/>
                </a:solidFill>
                <a:latin typeface="Avenir Next LT Pro" panose="020B0504020202020204" pitchFamily="34" charset="0"/>
                <a:ea typeface="Verdana" panose="020B0604030504040204" pitchFamily="34" charset="0"/>
              </a:rPr>
              <a:t>Achieve a goal as a result of using the system</a:t>
            </a:r>
          </a:p>
        </p:txBody>
      </p:sp>
      <p:sp>
        <p:nvSpPr>
          <p:cNvPr id="16" name="Rectangle 15">
            <a:extLst>
              <a:ext uri="{FF2B5EF4-FFF2-40B4-BE49-F238E27FC236}">
                <a16:creationId xmlns:a16="http://schemas.microsoft.com/office/drawing/2014/main" id="{12D41C71-3F95-4B6F-9D2B-C33AD0E7E54E}"/>
              </a:ext>
            </a:extLst>
          </p:cNvPr>
          <p:cNvSpPr/>
          <p:nvPr/>
        </p:nvSpPr>
        <p:spPr>
          <a:xfrm>
            <a:off x="6907021" y="5218655"/>
            <a:ext cx="2567833" cy="1027575"/>
          </a:xfrm>
          <a:prstGeom prst="rect">
            <a:avLst/>
          </a:prstGeom>
          <a:solidFill>
            <a:schemeClr val="tx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200" b="1" u="sng">
                <a:solidFill>
                  <a:schemeClr val="bg1"/>
                </a:solidFill>
                <a:latin typeface="Avenir Next LT Pro" panose="020B0504020202020204" pitchFamily="34" charset="0"/>
                <a:ea typeface="Verdana" panose="020B0604030504040204" pitchFamily="34" charset="0"/>
              </a:rPr>
              <a:t>So that…</a:t>
            </a:r>
          </a:p>
          <a:p>
            <a:pPr marL="0" marR="0" lvl="0" indent="0" algn="ctr" defTabSz="1219170" rtl="0" eaLnBrk="1" fontAlgn="auto" latinLnBrk="0" hangingPunct="1">
              <a:lnSpc>
                <a:spcPct val="100000"/>
              </a:lnSpc>
              <a:spcBef>
                <a:spcPts val="0"/>
              </a:spcBef>
              <a:spcAft>
                <a:spcPts val="0"/>
              </a:spcAft>
              <a:buClrTx/>
              <a:buSzTx/>
              <a:buFontTx/>
              <a:buNone/>
              <a:tabLst/>
              <a:defRPr/>
            </a:pPr>
            <a:r>
              <a:rPr lang="en-US" sz="1200">
                <a:solidFill>
                  <a:schemeClr val="bg1"/>
                </a:solidFill>
                <a:latin typeface="Avenir Next LT Pro" panose="020B0504020202020204" pitchFamily="34" charset="0"/>
                <a:ea typeface="Verdana" panose="020B0604030504040204" pitchFamily="34" charset="0"/>
              </a:rPr>
              <a:t>Tangible benefits that will be realized after using the system</a:t>
            </a:r>
          </a:p>
        </p:txBody>
      </p:sp>
      <p:sp>
        <p:nvSpPr>
          <p:cNvPr id="17" name="TextBox 16">
            <a:extLst>
              <a:ext uri="{FF2B5EF4-FFF2-40B4-BE49-F238E27FC236}">
                <a16:creationId xmlns:a16="http://schemas.microsoft.com/office/drawing/2014/main" id="{F70A359A-26EE-45CD-AE19-581E6D4ED7DC}"/>
              </a:ext>
            </a:extLst>
          </p:cNvPr>
          <p:cNvSpPr txBox="1"/>
          <p:nvPr/>
        </p:nvSpPr>
        <p:spPr>
          <a:xfrm>
            <a:off x="6913117" y="2677862"/>
            <a:ext cx="2560320" cy="246221"/>
          </a:xfrm>
          <a:prstGeom prst="rect">
            <a:avLst/>
          </a:prstGeom>
          <a:noFill/>
        </p:spPr>
        <p:txBody>
          <a:bodyPr wrap="square" lIns="0" tIns="0" rIns="0" bIns="0" rtlCol="0">
            <a:spAutoFit/>
          </a:bodyPr>
          <a:lstStyle/>
          <a:p>
            <a:pPr marL="0"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US" sz="1600" b="1" i="0" u="none" strike="noStrike" kern="1200" cap="none" spc="0" normalizeH="0" baseline="0" noProof="0">
                <a:ln>
                  <a:noFill/>
                </a:ln>
                <a:solidFill>
                  <a:srgbClr val="313131"/>
                </a:solidFill>
                <a:effectLst/>
                <a:uLnTx/>
                <a:uFillTx/>
                <a:latin typeface="Verdana"/>
                <a:ea typeface="+mn-ea"/>
                <a:cs typeface="+mn-cs"/>
              </a:rPr>
              <a:t>User Story statement</a:t>
            </a:r>
          </a:p>
        </p:txBody>
      </p:sp>
      <p:sp>
        <p:nvSpPr>
          <p:cNvPr id="20" name="TextBox 19">
            <a:extLst>
              <a:ext uri="{FF2B5EF4-FFF2-40B4-BE49-F238E27FC236}">
                <a16:creationId xmlns:a16="http://schemas.microsoft.com/office/drawing/2014/main" id="{EFA7A29B-9C7D-436E-B5AD-46A06B9A7FFF}"/>
              </a:ext>
            </a:extLst>
          </p:cNvPr>
          <p:cNvSpPr txBox="1"/>
          <p:nvPr/>
        </p:nvSpPr>
        <p:spPr>
          <a:xfrm>
            <a:off x="3913008" y="871917"/>
            <a:ext cx="8143481" cy="1400383"/>
          </a:xfrm>
          <a:prstGeom prst="rect">
            <a:avLst/>
          </a:prstGeom>
          <a:noFill/>
        </p:spPr>
        <p:txBody>
          <a:bodyPr wrap="square" rtlCol="0">
            <a:spAutoFit/>
          </a:bodyPr>
          <a:lstStyle>
            <a:defPPr>
              <a:defRPr lang="en-US"/>
            </a:defPPr>
            <a:lvl1pPr fontAlgn="auto">
              <a:spcBef>
                <a:spcPts val="0"/>
              </a:spcBef>
              <a:spcAft>
                <a:spcPts val="900"/>
              </a:spcAft>
              <a:defRPr sz="1400">
                <a:solidFill>
                  <a:srgbClr val="3F3F3F"/>
                </a:solidFill>
                <a:latin typeface="Arial"/>
              </a:defRPr>
            </a:lvl1pPr>
          </a:lstStyle>
          <a:p>
            <a:pPr defTabSz="1219170">
              <a:defRPr/>
            </a:pPr>
            <a:r>
              <a:rPr lang="en-US">
                <a:latin typeface="Avenir Next LT Pro" panose="020B0504020202020204" pitchFamily="34" charset="0"/>
                <a:ea typeface="Verdana" panose="020B0604030504040204" pitchFamily="34" charset="0"/>
                <a:cs typeface="Verdana" panose="020B0604030504040204" pitchFamily="34" charset="0"/>
              </a:rPr>
              <a:t>As a Fixed Assets Analyst </a:t>
            </a:r>
          </a:p>
          <a:p>
            <a:pPr defTabSz="1219170">
              <a:defRPr/>
            </a:pPr>
            <a:r>
              <a:rPr lang="en-US">
                <a:latin typeface="Avenir Next LT Pro" panose="020B0504020202020204" pitchFamily="34" charset="0"/>
                <a:ea typeface="Verdana" panose="020B0604030504040204" pitchFamily="34" charset="0"/>
                <a:cs typeface="Verdana" panose="020B0604030504040204" pitchFamily="34" charset="0"/>
              </a:rPr>
              <a:t>I want to be able to create assets from AP invoices automatically which are tagged to an asset account </a:t>
            </a:r>
          </a:p>
          <a:p>
            <a:pPr defTabSz="1219170">
              <a:defRPr/>
            </a:pPr>
            <a:r>
              <a:rPr lang="en-US">
                <a:latin typeface="Avenir Next LT Pro" panose="020B0504020202020204" pitchFamily="34" charset="0"/>
                <a:ea typeface="Verdana" panose="020B0604030504040204" pitchFamily="34" charset="0"/>
                <a:cs typeface="Verdana" panose="020B0604030504040204" pitchFamily="34" charset="0"/>
              </a:rPr>
              <a:t>So that asset procurement process is integrated and has an audit trail with Supplier and Invoice information</a:t>
            </a:r>
          </a:p>
        </p:txBody>
      </p:sp>
    </p:spTree>
    <p:extLst>
      <p:ext uri="{BB962C8B-B14F-4D97-AF65-F5344CB8AC3E}">
        <p14:creationId xmlns:p14="http://schemas.microsoft.com/office/powerpoint/2010/main" val="283584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b="1">
                <a:latin typeface="Proxima Nova" panose="020B0604020202020204" charset="0"/>
                <a:sym typeface="Proxima Nova"/>
              </a:rPr>
              <a:t>Acceptance Criteria</a:t>
            </a:r>
          </a:p>
        </p:txBody>
      </p:sp>
      <p:sp>
        <p:nvSpPr>
          <p:cNvPr id="15" name="Footer Placeholder 2"/>
          <p:cNvSpPr>
            <a:spLocks noGrp="1"/>
          </p:cNvSpPr>
          <p:nvPr>
            <p:ph type="ftr" sz="quarter" idx="3"/>
          </p:nvPr>
        </p:nvSpPr>
        <p:spPr>
          <a:xfrm>
            <a:off x="457204" y="6407835"/>
            <a:ext cx="7559473" cy="252000"/>
          </a:xfrm>
        </p:spPr>
        <p:txBody>
          <a:bodyPr/>
          <a:lstStyle/>
          <a:p>
            <a:pPr defTabSz="1219170">
              <a:buClr>
                <a:srgbClr val="000000"/>
              </a:buClr>
            </a:pPr>
            <a:r>
              <a:rPr lang="fr-FR" kern="0">
                <a:solidFill>
                  <a:srgbClr val="000000"/>
                </a:solidFill>
                <a:latin typeface="Avenir Next LT Pro" panose="020B0504020202020204" pitchFamily="34" charset="0"/>
                <a:cs typeface="Arial"/>
                <a:sym typeface="Arial"/>
              </a:rPr>
              <a:t>© 2018. For information, contact Deloitte Touche Tohmatsu</a:t>
            </a:r>
            <a:endParaRPr lang="en-GB" kern="0">
              <a:solidFill>
                <a:srgbClr val="000000"/>
              </a:solidFill>
              <a:latin typeface="Avenir Next LT Pro" panose="020B0504020202020204" pitchFamily="34" charset="0"/>
              <a:cs typeface="Arial"/>
              <a:sym typeface="Arial"/>
            </a:endParaRPr>
          </a:p>
        </p:txBody>
      </p:sp>
      <p:graphicFrame>
        <p:nvGraphicFramePr>
          <p:cNvPr id="18" name="Content Placeholder 9"/>
          <p:cNvGraphicFramePr>
            <a:graphicFrameLocks/>
          </p:cNvGraphicFramePr>
          <p:nvPr/>
        </p:nvGraphicFramePr>
        <p:xfrm>
          <a:off x="469901" y="1206501"/>
          <a:ext cx="4813299" cy="4889500"/>
        </p:xfrm>
        <a:graphic>
          <a:graphicData uri="http://schemas.openxmlformats.org/drawingml/2006/table">
            <a:tbl>
              <a:tblPr firstRow="1" bandRow="1"/>
              <a:tblGrid>
                <a:gridCol w="4813299">
                  <a:extLst>
                    <a:ext uri="{9D8B030D-6E8A-4147-A177-3AD203B41FA5}">
                      <a16:colId xmlns:a16="http://schemas.microsoft.com/office/drawing/2014/main" val="20000"/>
                    </a:ext>
                  </a:extLst>
                </a:gridCol>
              </a:tblGrid>
              <a:tr h="356259">
                <a:tc>
                  <a:txBody>
                    <a:bodyPr/>
                    <a:lstStyle>
                      <a:lvl1pPr marL="0" algn="l" defTabSz="914378" rtl="0" eaLnBrk="1" latinLnBrk="0" hangingPunct="1">
                        <a:defRPr sz="1800" b="1" kern="1200">
                          <a:solidFill>
                            <a:schemeClr val="lt1"/>
                          </a:solidFill>
                          <a:latin typeface="Verdana"/>
                        </a:defRPr>
                      </a:lvl1pPr>
                      <a:lvl2pPr marL="457189" algn="l" defTabSz="914378" rtl="0" eaLnBrk="1" latinLnBrk="0" hangingPunct="1">
                        <a:defRPr sz="1800" b="1" kern="1200">
                          <a:solidFill>
                            <a:schemeClr val="lt1"/>
                          </a:solidFill>
                          <a:latin typeface="Verdana"/>
                        </a:defRPr>
                      </a:lvl2pPr>
                      <a:lvl3pPr marL="914378" algn="l" defTabSz="914378" rtl="0" eaLnBrk="1" latinLnBrk="0" hangingPunct="1">
                        <a:defRPr sz="1800" b="1" kern="1200">
                          <a:solidFill>
                            <a:schemeClr val="lt1"/>
                          </a:solidFill>
                          <a:latin typeface="Verdana"/>
                        </a:defRPr>
                      </a:lvl3pPr>
                      <a:lvl4pPr marL="1371566" algn="l" defTabSz="914378" rtl="0" eaLnBrk="1" latinLnBrk="0" hangingPunct="1">
                        <a:defRPr sz="1800" b="1" kern="1200">
                          <a:solidFill>
                            <a:schemeClr val="lt1"/>
                          </a:solidFill>
                          <a:latin typeface="Verdana"/>
                        </a:defRPr>
                      </a:lvl4pPr>
                      <a:lvl5pPr marL="1828754" algn="l" defTabSz="914378" rtl="0" eaLnBrk="1" latinLnBrk="0" hangingPunct="1">
                        <a:defRPr sz="1800" b="1" kern="1200">
                          <a:solidFill>
                            <a:schemeClr val="lt1"/>
                          </a:solidFill>
                          <a:latin typeface="Verdana"/>
                        </a:defRPr>
                      </a:lvl5pPr>
                      <a:lvl6pPr marL="2285943" algn="l" defTabSz="914378" rtl="0" eaLnBrk="1" latinLnBrk="0" hangingPunct="1">
                        <a:defRPr sz="1800" b="1" kern="1200">
                          <a:solidFill>
                            <a:schemeClr val="lt1"/>
                          </a:solidFill>
                          <a:latin typeface="Verdana"/>
                        </a:defRPr>
                      </a:lvl6pPr>
                      <a:lvl7pPr marL="2743132" algn="l" defTabSz="914378" rtl="0" eaLnBrk="1" latinLnBrk="0" hangingPunct="1">
                        <a:defRPr sz="1800" b="1" kern="1200">
                          <a:solidFill>
                            <a:schemeClr val="lt1"/>
                          </a:solidFill>
                          <a:latin typeface="Verdana"/>
                        </a:defRPr>
                      </a:lvl7pPr>
                      <a:lvl8pPr marL="3200320" algn="l" defTabSz="914378" rtl="0" eaLnBrk="1" latinLnBrk="0" hangingPunct="1">
                        <a:defRPr sz="1800" b="1" kern="1200">
                          <a:solidFill>
                            <a:schemeClr val="lt1"/>
                          </a:solidFill>
                          <a:latin typeface="Verdana"/>
                        </a:defRPr>
                      </a:lvl8pPr>
                      <a:lvl9pPr marL="3657509" algn="l" defTabSz="914378" rtl="0" eaLnBrk="1" latinLnBrk="0" hangingPunct="1">
                        <a:defRPr sz="1800" b="1" kern="1200">
                          <a:solidFill>
                            <a:schemeClr val="lt1"/>
                          </a:solidFill>
                          <a:latin typeface="Verdana"/>
                        </a:defRPr>
                      </a:lvl9pPr>
                    </a:lstStyle>
                    <a:p>
                      <a:pPr marL="0" marR="0" lvl="0" indent="0" algn="ctr" defTabSz="914400" rtl="0" eaLnBrk="0" fontAlgn="base" latinLnBrk="0" hangingPunct="0">
                        <a:lnSpc>
                          <a:spcPct val="100000"/>
                        </a:lnSpc>
                        <a:spcBef>
                          <a:spcPct val="100000"/>
                        </a:spcBef>
                        <a:spcAft>
                          <a:spcPct val="0"/>
                        </a:spcAft>
                        <a:buClrTx/>
                        <a:buSzTx/>
                        <a:buFont typeface="Arial" pitchFamily="34" charset="0"/>
                        <a:buNone/>
                        <a:tabLst/>
                        <a:defRPr/>
                      </a:pPr>
                      <a:r>
                        <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mn-ea"/>
                          <a:cs typeface="+mn-cs"/>
                        </a:rPr>
                        <a:t>Overview</a:t>
                      </a:r>
                    </a:p>
                  </a:txBody>
                  <a:tcPr marL="123877" marR="123877" anchor="ctr">
                    <a:lnL w="12700" cap="flat" cmpd="sng" algn="ctr">
                      <a:solidFill>
                        <a:srgbClr val="62B5E5"/>
                      </a:solidFill>
                      <a:prstDash val="solid"/>
                      <a:round/>
                      <a:headEnd type="none" w="med" len="med"/>
                      <a:tailEnd type="none" w="med" len="med"/>
                    </a:lnL>
                    <a:lnR w="12700" cap="flat" cmpd="sng" algn="ctr">
                      <a:solidFill>
                        <a:srgbClr val="62B5E5"/>
                      </a:solidFill>
                      <a:prstDash val="solid"/>
                      <a:round/>
                      <a:headEnd type="none" w="med" len="med"/>
                      <a:tailEnd type="none" w="med" len="med"/>
                    </a:lnR>
                    <a:lnT w="12700" cap="flat" cmpd="sng" algn="ctr">
                      <a:solidFill>
                        <a:srgbClr val="62B5E5"/>
                      </a:solidFill>
                      <a:prstDash val="solid"/>
                      <a:round/>
                      <a:headEnd type="none" w="med" len="med"/>
                      <a:tailEnd type="none" w="med" len="med"/>
                    </a:lnT>
                    <a:lnB w="12700" cap="flat" cmpd="sng" algn="ctr">
                      <a:solidFill>
                        <a:srgbClr val="62B5E5"/>
                      </a:solidFill>
                      <a:prstDash val="solid"/>
                      <a:round/>
                      <a:headEnd type="none" w="med" len="med"/>
                      <a:tailEnd type="none" w="med" len="med"/>
                    </a:lnB>
                    <a:lnTlToBr w="12700" cmpd="sng">
                      <a:noFill/>
                      <a:prstDash val="solid"/>
                    </a:lnTlToBr>
                    <a:lnBlToTr w="12700" cmpd="sng">
                      <a:noFill/>
                      <a:prstDash val="solid"/>
                    </a:lnBlToTr>
                    <a:solidFill>
                      <a:srgbClr val="62B5E5"/>
                    </a:solidFill>
                  </a:tcPr>
                </a:tc>
                <a:extLst>
                  <a:ext uri="{0D108BD9-81ED-4DB2-BD59-A6C34878D82A}">
                    <a16:rowId xmlns:a16="http://schemas.microsoft.com/office/drawing/2014/main" val="10000"/>
                  </a:ext>
                </a:extLst>
              </a:tr>
              <a:tr h="4533241">
                <a:tc>
                  <a:txBody>
                    <a:bodyPr/>
                    <a:lstStyle>
                      <a:lvl1pPr marL="0" algn="l" defTabSz="914378" rtl="0" eaLnBrk="1" latinLnBrk="0" hangingPunct="1">
                        <a:defRPr sz="1800" kern="1200">
                          <a:solidFill>
                            <a:schemeClr val="dk1"/>
                          </a:solidFill>
                          <a:latin typeface="Verdana"/>
                        </a:defRPr>
                      </a:lvl1pPr>
                      <a:lvl2pPr marL="457189" algn="l" defTabSz="914378" rtl="0" eaLnBrk="1" latinLnBrk="0" hangingPunct="1">
                        <a:defRPr sz="1800" kern="1200">
                          <a:solidFill>
                            <a:schemeClr val="dk1"/>
                          </a:solidFill>
                          <a:latin typeface="Verdana"/>
                        </a:defRPr>
                      </a:lvl2pPr>
                      <a:lvl3pPr marL="914378" algn="l" defTabSz="914378" rtl="0" eaLnBrk="1" latinLnBrk="0" hangingPunct="1">
                        <a:defRPr sz="1800" kern="1200">
                          <a:solidFill>
                            <a:schemeClr val="dk1"/>
                          </a:solidFill>
                          <a:latin typeface="Verdana"/>
                        </a:defRPr>
                      </a:lvl3pPr>
                      <a:lvl4pPr marL="1371566" algn="l" defTabSz="914378" rtl="0" eaLnBrk="1" latinLnBrk="0" hangingPunct="1">
                        <a:defRPr sz="1800" kern="1200">
                          <a:solidFill>
                            <a:schemeClr val="dk1"/>
                          </a:solidFill>
                          <a:latin typeface="Verdana"/>
                        </a:defRPr>
                      </a:lvl4pPr>
                      <a:lvl5pPr marL="1828754" algn="l" defTabSz="914378" rtl="0" eaLnBrk="1" latinLnBrk="0" hangingPunct="1">
                        <a:defRPr sz="1800" kern="1200">
                          <a:solidFill>
                            <a:schemeClr val="dk1"/>
                          </a:solidFill>
                          <a:latin typeface="Verdana"/>
                        </a:defRPr>
                      </a:lvl5pPr>
                      <a:lvl6pPr marL="2285943" algn="l" defTabSz="914378" rtl="0" eaLnBrk="1" latinLnBrk="0" hangingPunct="1">
                        <a:defRPr sz="1800" kern="1200">
                          <a:solidFill>
                            <a:schemeClr val="dk1"/>
                          </a:solidFill>
                          <a:latin typeface="Verdana"/>
                        </a:defRPr>
                      </a:lvl6pPr>
                      <a:lvl7pPr marL="2743132" algn="l" defTabSz="914378" rtl="0" eaLnBrk="1" latinLnBrk="0" hangingPunct="1">
                        <a:defRPr sz="1800" kern="1200">
                          <a:solidFill>
                            <a:schemeClr val="dk1"/>
                          </a:solidFill>
                          <a:latin typeface="Verdana"/>
                        </a:defRPr>
                      </a:lvl7pPr>
                      <a:lvl8pPr marL="3200320" algn="l" defTabSz="914378" rtl="0" eaLnBrk="1" latinLnBrk="0" hangingPunct="1">
                        <a:defRPr sz="1800" kern="1200">
                          <a:solidFill>
                            <a:schemeClr val="dk1"/>
                          </a:solidFill>
                          <a:latin typeface="Verdana"/>
                        </a:defRPr>
                      </a:lvl8pPr>
                      <a:lvl9pPr marL="3657509" algn="l" defTabSz="914378" rtl="0" eaLnBrk="1" latinLnBrk="0" hangingPunct="1">
                        <a:defRPr sz="1800" kern="1200">
                          <a:solidFill>
                            <a:schemeClr val="dk1"/>
                          </a:solidFill>
                          <a:latin typeface="Verdana"/>
                        </a:defRPr>
                      </a:lvl9pPr>
                    </a:lstStyle>
                    <a:p>
                      <a:pPr marL="265176" lvl="2" indent="-265176" algn="l" defTabSz="914400" rtl="0" eaLnBrk="0" fontAlgn="base" latinLnBrk="0" hangingPunct="0">
                        <a:lnSpc>
                          <a:spcPct val="100000"/>
                        </a:lnSpc>
                        <a:spcBef>
                          <a:spcPts val="1200"/>
                        </a:spcBef>
                        <a:spcAft>
                          <a:spcPct val="0"/>
                        </a:spcAft>
                        <a:buClr>
                          <a:schemeClr val="tx1"/>
                        </a:buClr>
                        <a:buFont typeface="Wingdings" panose="05000000000000000000" pitchFamily="2" charset="2"/>
                        <a:buChar char="ü"/>
                      </a:pPr>
                      <a:r>
                        <a:rPr lang="en-US" sz="1600" kern="1200">
                          <a:solidFill>
                            <a:schemeClr val="tx1"/>
                          </a:solidFill>
                          <a:latin typeface="Verdana" panose="020B0604030504040204" pitchFamily="34" charset="0"/>
                          <a:ea typeface="+mn-ea"/>
                          <a:cs typeface="+mn-cs"/>
                        </a:rPr>
                        <a:t>Explains the conditions of satisfaction</a:t>
                      </a:r>
                    </a:p>
                    <a:p>
                      <a:pPr marL="265176" lvl="2" indent="-265176" algn="l" defTabSz="914400" rtl="0" eaLnBrk="0" fontAlgn="base" latinLnBrk="0" hangingPunct="0">
                        <a:lnSpc>
                          <a:spcPct val="100000"/>
                        </a:lnSpc>
                        <a:spcBef>
                          <a:spcPts val="1200"/>
                        </a:spcBef>
                        <a:spcAft>
                          <a:spcPct val="0"/>
                        </a:spcAft>
                        <a:buClr>
                          <a:schemeClr val="tx1"/>
                        </a:buClr>
                        <a:buFont typeface="Wingdings" panose="05000000000000000000" pitchFamily="2" charset="2"/>
                        <a:buChar char="ü"/>
                      </a:pPr>
                      <a:r>
                        <a:rPr lang="en-US" sz="1600" kern="1200">
                          <a:solidFill>
                            <a:schemeClr val="tx1"/>
                          </a:solidFill>
                          <a:latin typeface="Verdana" panose="020B0604030504040204" pitchFamily="34" charset="0"/>
                          <a:ea typeface="+mn-ea"/>
                          <a:cs typeface="+mn-cs"/>
                        </a:rPr>
                        <a:t>Provides a set of conditions that the story must meet to be accepted as complete</a:t>
                      </a:r>
                    </a:p>
                    <a:p>
                      <a:pPr marL="265176" indent="-265176" eaLnBrk="0" fontAlgn="base" hangingPunct="0">
                        <a:lnSpc>
                          <a:spcPct val="100000"/>
                        </a:lnSpc>
                        <a:spcBef>
                          <a:spcPts val="1200"/>
                        </a:spcBef>
                        <a:spcAft>
                          <a:spcPct val="0"/>
                        </a:spcAft>
                        <a:buClr>
                          <a:schemeClr val="tx1"/>
                        </a:buClr>
                        <a:buFont typeface="Wingdings" panose="05000000000000000000" pitchFamily="2" charset="2"/>
                        <a:buChar char="ü"/>
                      </a:pPr>
                      <a:r>
                        <a:rPr lang="en-US" sz="1600">
                          <a:solidFill>
                            <a:schemeClr val="tx1"/>
                          </a:solidFill>
                          <a:latin typeface="Verdana" panose="020B0604030504040204" pitchFamily="34" charset="0"/>
                        </a:rPr>
                        <a:t>Helps answer what is needed in order for the</a:t>
                      </a:r>
                      <a:r>
                        <a:rPr lang="en-US" sz="1600" baseline="0">
                          <a:solidFill>
                            <a:schemeClr val="tx1"/>
                          </a:solidFill>
                          <a:latin typeface="Verdana" panose="020B0604030504040204" pitchFamily="34" charset="0"/>
                        </a:rPr>
                        <a:t> story </a:t>
                      </a:r>
                      <a:r>
                        <a:rPr lang="en-US" sz="1600">
                          <a:solidFill>
                            <a:schemeClr val="tx1"/>
                          </a:solidFill>
                          <a:latin typeface="Verdana" panose="020B0604030504040204" pitchFamily="34" charset="0"/>
                        </a:rPr>
                        <a:t>to provide value</a:t>
                      </a:r>
                    </a:p>
                    <a:p>
                      <a:pPr marL="265176" indent="-265176" eaLnBrk="0" fontAlgn="base" hangingPunct="0">
                        <a:lnSpc>
                          <a:spcPct val="100000"/>
                        </a:lnSpc>
                        <a:spcBef>
                          <a:spcPts val="1200"/>
                        </a:spcBef>
                        <a:spcAft>
                          <a:spcPct val="0"/>
                        </a:spcAft>
                        <a:buClr>
                          <a:schemeClr val="tx1"/>
                        </a:buClr>
                        <a:buFont typeface="Wingdings" panose="05000000000000000000" pitchFamily="2" charset="2"/>
                        <a:buChar char="ü"/>
                      </a:pPr>
                      <a:r>
                        <a:rPr lang="en-US" sz="1600">
                          <a:solidFill>
                            <a:schemeClr val="tx1"/>
                          </a:solidFill>
                          <a:latin typeface="Verdana" panose="020B0604030504040204" pitchFamily="34" charset="0"/>
                        </a:rPr>
                        <a:t>Helps implementation team know what functionality to deliver</a:t>
                      </a:r>
                    </a:p>
                    <a:p>
                      <a:pPr marL="265176" indent="-265176" eaLnBrk="0" fontAlgn="base" hangingPunct="0">
                        <a:lnSpc>
                          <a:spcPct val="100000"/>
                        </a:lnSpc>
                        <a:spcBef>
                          <a:spcPts val="1200"/>
                        </a:spcBef>
                        <a:spcAft>
                          <a:spcPct val="0"/>
                        </a:spcAft>
                        <a:buClr>
                          <a:schemeClr val="tx1"/>
                        </a:buClr>
                        <a:buFont typeface="Wingdings" panose="05000000000000000000" pitchFamily="2" charset="2"/>
                        <a:buChar char="ü"/>
                      </a:pPr>
                      <a:r>
                        <a:rPr lang="en-US" sz="1600">
                          <a:solidFill>
                            <a:schemeClr val="tx1"/>
                          </a:solidFill>
                          <a:latin typeface="Verdana" panose="020B0604030504040204" pitchFamily="34" charset="0"/>
                        </a:rPr>
                        <a:t>Helps testers know when testing the user story is complete</a:t>
                      </a:r>
                    </a:p>
                  </a:txBody>
                  <a:tcPr marL="123877" marR="123877">
                    <a:lnL w="12700" cap="flat" cmpd="sng" algn="ctr">
                      <a:solidFill>
                        <a:srgbClr val="62B5E5"/>
                      </a:solidFill>
                      <a:prstDash val="solid"/>
                      <a:round/>
                      <a:headEnd type="none" w="med" len="med"/>
                      <a:tailEnd type="none" w="med" len="med"/>
                    </a:lnL>
                    <a:lnR w="12700" cap="flat" cmpd="sng" algn="ctr">
                      <a:solidFill>
                        <a:srgbClr val="62B5E5"/>
                      </a:solidFill>
                      <a:prstDash val="solid"/>
                      <a:round/>
                      <a:headEnd type="none" w="med" len="med"/>
                      <a:tailEnd type="none" w="med" len="med"/>
                    </a:lnR>
                    <a:lnT w="12700" cap="flat" cmpd="sng" algn="ctr">
                      <a:solidFill>
                        <a:srgbClr val="62B5E5"/>
                      </a:solidFill>
                      <a:prstDash val="solid"/>
                      <a:round/>
                      <a:headEnd type="none" w="med" len="med"/>
                      <a:tailEnd type="none" w="med" len="med"/>
                    </a:lnT>
                    <a:lnB w="12700" cap="flat" cmpd="sng" algn="ctr">
                      <a:solidFill>
                        <a:srgbClr val="62B5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bl>
          </a:graphicData>
        </a:graphic>
      </p:graphicFrame>
      <p:sp>
        <p:nvSpPr>
          <p:cNvPr id="19" name="Text Placeholder 1"/>
          <p:cNvSpPr txBox="1">
            <a:spLocks/>
          </p:cNvSpPr>
          <p:nvPr/>
        </p:nvSpPr>
        <p:spPr>
          <a:xfrm>
            <a:off x="469900" y="736691"/>
            <a:ext cx="11252200" cy="757255"/>
          </a:xfrm>
          <a:prstGeom prst="rect">
            <a:avLst/>
          </a:prstGeom>
        </p:spPr>
        <p:txBody>
          <a:bodyPr vert="horz" lIns="0" tIns="0" rIns="0" bIns="0" rtlCol="0">
            <a:noAutofit/>
          </a:bodyPr>
          <a:lstStyle>
            <a:lvl1pPr marL="0" indent="0" algn="l" defTabSz="914378"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378" rtl="0" eaLnBrk="1" latinLnBrk="0" hangingPunct="1">
              <a:spcBef>
                <a:spcPts val="0"/>
              </a:spcBef>
              <a:spcAft>
                <a:spcPts val="1000"/>
              </a:spcAft>
              <a:buClrTx/>
              <a:buSzPct val="100000"/>
              <a:buFont typeface="Arial"/>
              <a:buNone/>
              <a:defRPr lang="en-US" sz="900" b="1" kern="1200" dirty="0" smtClean="0">
                <a:solidFill>
                  <a:schemeClr val="tx1"/>
                </a:solidFill>
                <a:latin typeface="+mn-lt"/>
                <a:ea typeface="+mn-ea"/>
                <a:cs typeface="+mn-cs"/>
              </a:defRPr>
            </a:lvl2pPr>
            <a:lvl3pPr marL="176396" indent="-176396" algn="l" defTabSz="914378" rtl="0" eaLnBrk="1" latinLnBrk="0" hangingPunct="1">
              <a:spcBef>
                <a:spcPts val="0"/>
              </a:spcBef>
              <a:spcAft>
                <a:spcPts val="1000"/>
              </a:spcAft>
              <a:buClrTx/>
              <a:buSzPct val="100000"/>
              <a:buFont typeface="Arial" panose="020B0604020202020204" pitchFamily="34" charset="0"/>
              <a:buChar char="•"/>
              <a:defRPr lang="en-US" sz="900" kern="1200" dirty="0" smtClean="0">
                <a:solidFill>
                  <a:schemeClr val="tx1"/>
                </a:solidFill>
                <a:latin typeface="+mn-lt"/>
                <a:ea typeface="+mn-ea"/>
                <a:cs typeface="+mn-cs"/>
              </a:defRPr>
            </a:lvl3pPr>
            <a:lvl4pPr marL="356391" indent="-176396" algn="l" defTabSz="914378" rtl="0" eaLnBrk="1" latinLnBrk="0" hangingPunct="1">
              <a:spcBef>
                <a:spcPts val="0"/>
              </a:spcBef>
              <a:spcAft>
                <a:spcPts val="1000"/>
              </a:spcAft>
              <a:buClrTx/>
              <a:buSzPct val="100000"/>
              <a:buFont typeface="Verdana" panose="020B0604030504040204" pitchFamily="34" charset="0"/>
              <a:buChar char="−"/>
              <a:defRPr lang="en-US" sz="900" kern="1200" baseline="0" dirty="0" smtClean="0">
                <a:solidFill>
                  <a:schemeClr val="tx1"/>
                </a:solidFill>
                <a:latin typeface="+mn-lt"/>
                <a:ea typeface="+mn-ea"/>
                <a:cs typeface="+mn-cs"/>
              </a:defRPr>
            </a:lvl4pPr>
            <a:lvl5pPr marL="532787" indent="-176396" algn="l" defTabSz="798493" rtl="0" eaLnBrk="1" latinLnBrk="0" hangingPunct="1">
              <a:spcBef>
                <a:spcPts val="0"/>
              </a:spcBef>
              <a:spcAft>
                <a:spcPts val="1000"/>
              </a:spcAft>
              <a:buClrTx/>
              <a:buSzPct val="100000"/>
              <a:buFont typeface="Verdana" panose="020B0604030504040204" pitchFamily="34" charset="0"/>
              <a:buChar char="−"/>
              <a:tabLst/>
              <a:defRPr lang="en-US" sz="900" kern="1200" baseline="0" dirty="0" smtClean="0">
                <a:solidFill>
                  <a:schemeClr val="tx1"/>
                </a:solidFill>
                <a:latin typeface="+mn-lt"/>
                <a:ea typeface="+mn-ea"/>
                <a:cs typeface="+mn-cs"/>
              </a:defRPr>
            </a:lvl5pPr>
            <a:lvl6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87" indent="-176396" algn="l" defTabSz="914378"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56">
              <a:defRPr/>
            </a:pPr>
            <a:r>
              <a:rPr lang="en-US">
                <a:latin typeface="Avenir Next LT Pro" panose="020B0504020202020204" pitchFamily="34" charset="0"/>
                <a:sym typeface="Arial"/>
              </a:rPr>
              <a:t>Must tie to and is specific to a user story</a:t>
            </a:r>
          </a:p>
        </p:txBody>
      </p:sp>
      <p:graphicFrame>
        <p:nvGraphicFramePr>
          <p:cNvPr id="20" name="Content Placeholder 9"/>
          <p:cNvGraphicFramePr>
            <a:graphicFrameLocks/>
          </p:cNvGraphicFramePr>
          <p:nvPr>
            <p:extLst>
              <p:ext uri="{D42A27DB-BD31-4B8C-83A1-F6EECF244321}">
                <p14:modId xmlns:p14="http://schemas.microsoft.com/office/powerpoint/2010/main" val="1272348561"/>
              </p:ext>
            </p:extLst>
          </p:nvPr>
        </p:nvGraphicFramePr>
        <p:xfrm>
          <a:off x="5409407" y="1206500"/>
          <a:ext cx="6312694" cy="5394960"/>
        </p:xfrm>
        <a:graphic>
          <a:graphicData uri="http://schemas.openxmlformats.org/drawingml/2006/table">
            <a:tbl>
              <a:tblPr firstRow="1" bandRow="1"/>
              <a:tblGrid>
                <a:gridCol w="2045475">
                  <a:extLst>
                    <a:ext uri="{9D8B030D-6E8A-4147-A177-3AD203B41FA5}">
                      <a16:colId xmlns:a16="http://schemas.microsoft.com/office/drawing/2014/main" val="20000"/>
                    </a:ext>
                  </a:extLst>
                </a:gridCol>
                <a:gridCol w="4267219">
                  <a:extLst>
                    <a:ext uri="{9D8B030D-6E8A-4147-A177-3AD203B41FA5}">
                      <a16:colId xmlns:a16="http://schemas.microsoft.com/office/drawing/2014/main" val="20001"/>
                    </a:ext>
                  </a:extLst>
                </a:gridCol>
              </a:tblGrid>
              <a:tr h="335280">
                <a:tc gridSpan="2">
                  <a:txBody>
                    <a:bodyPr/>
                    <a:lstStyle>
                      <a:lvl1pPr marL="0" algn="l" defTabSz="914378" rtl="0" eaLnBrk="1" latinLnBrk="0" hangingPunct="1">
                        <a:defRPr sz="1800" b="1" kern="1200">
                          <a:solidFill>
                            <a:schemeClr val="lt1"/>
                          </a:solidFill>
                          <a:latin typeface="Verdana"/>
                        </a:defRPr>
                      </a:lvl1pPr>
                      <a:lvl2pPr marL="457189" algn="l" defTabSz="914378" rtl="0" eaLnBrk="1" latinLnBrk="0" hangingPunct="1">
                        <a:defRPr sz="1800" b="1" kern="1200">
                          <a:solidFill>
                            <a:schemeClr val="lt1"/>
                          </a:solidFill>
                          <a:latin typeface="Verdana"/>
                        </a:defRPr>
                      </a:lvl2pPr>
                      <a:lvl3pPr marL="914378" algn="l" defTabSz="914378" rtl="0" eaLnBrk="1" latinLnBrk="0" hangingPunct="1">
                        <a:defRPr sz="1800" b="1" kern="1200">
                          <a:solidFill>
                            <a:schemeClr val="lt1"/>
                          </a:solidFill>
                          <a:latin typeface="Verdana"/>
                        </a:defRPr>
                      </a:lvl3pPr>
                      <a:lvl4pPr marL="1371566" algn="l" defTabSz="914378" rtl="0" eaLnBrk="1" latinLnBrk="0" hangingPunct="1">
                        <a:defRPr sz="1800" b="1" kern="1200">
                          <a:solidFill>
                            <a:schemeClr val="lt1"/>
                          </a:solidFill>
                          <a:latin typeface="Verdana"/>
                        </a:defRPr>
                      </a:lvl4pPr>
                      <a:lvl5pPr marL="1828754" algn="l" defTabSz="914378" rtl="0" eaLnBrk="1" latinLnBrk="0" hangingPunct="1">
                        <a:defRPr sz="1800" b="1" kern="1200">
                          <a:solidFill>
                            <a:schemeClr val="lt1"/>
                          </a:solidFill>
                          <a:latin typeface="Verdana"/>
                        </a:defRPr>
                      </a:lvl5pPr>
                      <a:lvl6pPr marL="2285943" algn="l" defTabSz="914378" rtl="0" eaLnBrk="1" latinLnBrk="0" hangingPunct="1">
                        <a:defRPr sz="1800" b="1" kern="1200">
                          <a:solidFill>
                            <a:schemeClr val="lt1"/>
                          </a:solidFill>
                          <a:latin typeface="Verdana"/>
                        </a:defRPr>
                      </a:lvl6pPr>
                      <a:lvl7pPr marL="2743132" algn="l" defTabSz="914378" rtl="0" eaLnBrk="1" latinLnBrk="0" hangingPunct="1">
                        <a:defRPr sz="1800" b="1" kern="1200">
                          <a:solidFill>
                            <a:schemeClr val="lt1"/>
                          </a:solidFill>
                          <a:latin typeface="Verdana"/>
                        </a:defRPr>
                      </a:lvl7pPr>
                      <a:lvl8pPr marL="3200320" algn="l" defTabSz="914378" rtl="0" eaLnBrk="1" latinLnBrk="0" hangingPunct="1">
                        <a:defRPr sz="1800" b="1" kern="1200">
                          <a:solidFill>
                            <a:schemeClr val="lt1"/>
                          </a:solidFill>
                          <a:latin typeface="Verdana"/>
                        </a:defRPr>
                      </a:lvl8pPr>
                      <a:lvl9pPr marL="3657509" algn="l" defTabSz="914378" rtl="0" eaLnBrk="1" latinLnBrk="0" hangingPunct="1">
                        <a:defRPr sz="1800" b="1" kern="1200">
                          <a:solidFill>
                            <a:schemeClr val="lt1"/>
                          </a:solidFill>
                          <a:latin typeface="Verdana"/>
                        </a:defRPr>
                      </a:lvl9pPr>
                    </a:lstStyle>
                    <a:p>
                      <a:pPr marL="0" marR="0" lvl="0" indent="0" algn="ctr" defTabSz="914400" rtl="0" eaLnBrk="0" fontAlgn="base" latinLnBrk="0" hangingPunct="0">
                        <a:lnSpc>
                          <a:spcPct val="100000"/>
                        </a:lnSpc>
                        <a:spcBef>
                          <a:spcPct val="100000"/>
                        </a:spcBef>
                        <a:spcAft>
                          <a:spcPct val="0"/>
                        </a:spcAft>
                        <a:buClrTx/>
                        <a:buSzTx/>
                        <a:buFont typeface="Arial" pitchFamily="34" charset="0"/>
                        <a:buNone/>
                        <a:tabLst/>
                        <a:defRPr/>
                      </a:pPr>
                      <a:r>
                        <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mn-ea"/>
                          <a:cs typeface="+mn-cs"/>
                        </a:rPr>
                        <a:t>Example</a:t>
                      </a:r>
                    </a:p>
                  </a:txBody>
                  <a:tcPr anchor="ctr">
                    <a:lnL w="12700" cap="flat" cmpd="sng" algn="ctr">
                      <a:solidFill>
                        <a:srgbClr val="62B5E5"/>
                      </a:solidFill>
                      <a:prstDash val="solid"/>
                      <a:round/>
                      <a:headEnd type="none" w="med" len="med"/>
                      <a:tailEnd type="none" w="med" len="med"/>
                    </a:lnL>
                    <a:lnR w="12700" cap="flat" cmpd="sng" algn="ctr">
                      <a:solidFill>
                        <a:srgbClr val="62B5E5"/>
                      </a:solidFill>
                      <a:prstDash val="solid"/>
                      <a:round/>
                      <a:headEnd type="none" w="med" len="med"/>
                      <a:tailEnd type="none" w="med" len="med"/>
                    </a:lnR>
                    <a:lnT w="12700" cap="flat" cmpd="sng" algn="ctr">
                      <a:solidFill>
                        <a:srgbClr val="62B5E5"/>
                      </a:solidFill>
                      <a:prstDash val="solid"/>
                      <a:round/>
                      <a:headEnd type="none" w="med" len="med"/>
                      <a:tailEnd type="none" w="med" len="med"/>
                    </a:lnT>
                    <a:lnB w="12700" cap="flat" cmpd="sng" algn="ctr">
                      <a:solidFill>
                        <a:srgbClr val="62B5E5"/>
                      </a:solidFill>
                      <a:prstDash val="solid"/>
                      <a:round/>
                      <a:headEnd type="none" w="med" len="med"/>
                      <a:tailEnd type="none" w="med" len="med"/>
                    </a:lnB>
                    <a:lnTlToBr w="12700" cmpd="sng">
                      <a:noFill/>
                      <a:prstDash val="solid"/>
                    </a:lnTlToBr>
                    <a:lnBlToTr w="12700" cmpd="sng">
                      <a:noFill/>
                      <a:prstDash val="solid"/>
                    </a:lnBlToTr>
                    <a:solidFill>
                      <a:srgbClr val="62B5E5"/>
                    </a:solidFill>
                  </a:tcPr>
                </a:tc>
                <a:tc hMerge="1">
                  <a:txBody>
                    <a:bodyPr/>
                    <a:lstStyle/>
                    <a:p>
                      <a:pPr marL="0" marR="0" lvl="0" indent="0" algn="ctr" defTabSz="914400" rtl="0" eaLnBrk="0" fontAlgn="base" latinLnBrk="0" hangingPunct="0">
                        <a:lnSpc>
                          <a:spcPct val="100000"/>
                        </a:lnSpc>
                        <a:spcBef>
                          <a:spcPct val="100000"/>
                        </a:spcBef>
                        <a:spcAft>
                          <a:spcPct val="0"/>
                        </a:spcAft>
                        <a:buClrTx/>
                        <a:buSzTx/>
                        <a:buFont typeface="Arial" pitchFamily="34" charset="0"/>
                        <a:buNone/>
                        <a:tabLst/>
                        <a:defRPr/>
                      </a:pPr>
                      <a:endParaRPr lang="en-US" sz="1400" b="1">
                        <a:latin typeface="Arial" pitchFamily="34" charset="0"/>
                        <a:cs typeface="Arial" pitchFamily="34" charset="0"/>
                        <a:sym typeface="Wingdings" pitchFamily="2" charset="2"/>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0"/>
                  </a:ext>
                </a:extLst>
              </a:tr>
              <a:tr h="335280">
                <a:tc>
                  <a:txBody>
                    <a:bodyPr/>
                    <a:lstStyle>
                      <a:lvl1pPr marL="0" algn="l" defTabSz="914378" rtl="0" eaLnBrk="1" latinLnBrk="0" hangingPunct="1">
                        <a:defRPr sz="1800" kern="1200">
                          <a:solidFill>
                            <a:schemeClr val="dk1"/>
                          </a:solidFill>
                          <a:latin typeface="Verdana"/>
                        </a:defRPr>
                      </a:lvl1pPr>
                      <a:lvl2pPr marL="457189" algn="l" defTabSz="914378" rtl="0" eaLnBrk="1" latinLnBrk="0" hangingPunct="1">
                        <a:defRPr sz="1800" kern="1200">
                          <a:solidFill>
                            <a:schemeClr val="dk1"/>
                          </a:solidFill>
                          <a:latin typeface="Verdana"/>
                        </a:defRPr>
                      </a:lvl2pPr>
                      <a:lvl3pPr marL="914378" algn="l" defTabSz="914378" rtl="0" eaLnBrk="1" latinLnBrk="0" hangingPunct="1">
                        <a:defRPr sz="1800" kern="1200">
                          <a:solidFill>
                            <a:schemeClr val="dk1"/>
                          </a:solidFill>
                          <a:latin typeface="Verdana"/>
                        </a:defRPr>
                      </a:lvl3pPr>
                      <a:lvl4pPr marL="1371566" algn="l" defTabSz="914378" rtl="0" eaLnBrk="1" latinLnBrk="0" hangingPunct="1">
                        <a:defRPr sz="1800" kern="1200">
                          <a:solidFill>
                            <a:schemeClr val="dk1"/>
                          </a:solidFill>
                          <a:latin typeface="Verdana"/>
                        </a:defRPr>
                      </a:lvl4pPr>
                      <a:lvl5pPr marL="1828754" algn="l" defTabSz="914378" rtl="0" eaLnBrk="1" latinLnBrk="0" hangingPunct="1">
                        <a:defRPr sz="1800" kern="1200">
                          <a:solidFill>
                            <a:schemeClr val="dk1"/>
                          </a:solidFill>
                          <a:latin typeface="Verdana"/>
                        </a:defRPr>
                      </a:lvl5pPr>
                      <a:lvl6pPr marL="2285943" algn="l" defTabSz="914378" rtl="0" eaLnBrk="1" latinLnBrk="0" hangingPunct="1">
                        <a:defRPr sz="1800" kern="1200">
                          <a:solidFill>
                            <a:schemeClr val="dk1"/>
                          </a:solidFill>
                          <a:latin typeface="Verdana"/>
                        </a:defRPr>
                      </a:lvl6pPr>
                      <a:lvl7pPr marL="2743132" algn="l" defTabSz="914378" rtl="0" eaLnBrk="1" latinLnBrk="0" hangingPunct="1">
                        <a:defRPr sz="1800" kern="1200">
                          <a:solidFill>
                            <a:schemeClr val="dk1"/>
                          </a:solidFill>
                          <a:latin typeface="Verdana"/>
                        </a:defRPr>
                      </a:lvl7pPr>
                      <a:lvl8pPr marL="3200320" algn="l" defTabSz="914378" rtl="0" eaLnBrk="1" latinLnBrk="0" hangingPunct="1">
                        <a:defRPr sz="1800" kern="1200">
                          <a:solidFill>
                            <a:schemeClr val="dk1"/>
                          </a:solidFill>
                          <a:latin typeface="Verdana"/>
                        </a:defRPr>
                      </a:lvl8pPr>
                      <a:lvl9pPr marL="3657509" algn="l" defTabSz="914378" rtl="0" eaLnBrk="1" latinLnBrk="0" hangingPunct="1">
                        <a:defRPr sz="1800" kern="1200">
                          <a:solidFill>
                            <a:schemeClr val="dk1"/>
                          </a:solidFill>
                          <a:latin typeface="Verdana"/>
                        </a:defRPr>
                      </a:lvl9pPr>
                    </a:lstStyle>
                    <a:p>
                      <a:pPr marL="0" marR="0" lvl="0" indent="0" algn="ctr" defTabSz="914400" rtl="0" eaLnBrk="0" fontAlgn="base" latinLnBrk="0" hangingPunct="0">
                        <a:lnSpc>
                          <a:spcPct val="100000"/>
                        </a:lnSpc>
                        <a:spcBef>
                          <a:spcPct val="100000"/>
                        </a:spcBef>
                        <a:spcAft>
                          <a:spcPct val="0"/>
                        </a:spcAft>
                        <a:buClrTx/>
                        <a:buSzTx/>
                        <a:buFont typeface="Arial" pitchFamily="34" charset="0"/>
                        <a:buNone/>
                        <a:tabLst/>
                        <a:defRPr/>
                      </a:pPr>
                      <a:r>
                        <a:rPr kumimoji="0" lang="en-US" sz="1600" b="1" i="0" u="none" strike="noStrike" kern="1200" cap="none" spc="0" normalizeH="0" baseline="0" noProof="0">
                          <a:ln>
                            <a:noFill/>
                          </a:ln>
                          <a:solidFill>
                            <a:schemeClr val="tx1"/>
                          </a:solidFill>
                          <a:effectLst/>
                          <a:uLnTx/>
                          <a:uFillTx/>
                          <a:latin typeface="Verdana" panose="020B0604030504040204" pitchFamily="34" charset="0"/>
                          <a:ea typeface="+mn-ea"/>
                          <a:cs typeface="+mn-cs"/>
                        </a:rPr>
                        <a:t>User Story</a:t>
                      </a:r>
                    </a:p>
                  </a:txBody>
                  <a:tcPr anchor="ctr">
                    <a:lnL w="12700" cap="flat" cmpd="sng" algn="ctr">
                      <a:solidFill>
                        <a:srgbClr val="62B5E5"/>
                      </a:solidFill>
                      <a:prstDash val="solid"/>
                      <a:round/>
                      <a:headEnd type="none" w="med" len="med"/>
                      <a:tailEnd type="none" w="med" len="med"/>
                    </a:lnL>
                    <a:lnR w="12700" cap="flat" cmpd="sng" algn="ctr">
                      <a:solidFill>
                        <a:srgbClr val="62B5E5"/>
                      </a:solidFill>
                      <a:prstDash val="solid"/>
                      <a:round/>
                      <a:headEnd type="none" w="med" len="med"/>
                      <a:tailEnd type="none" w="med" len="med"/>
                    </a:lnR>
                    <a:lnT w="12700" cap="flat" cmpd="sng" algn="ctr">
                      <a:solidFill>
                        <a:srgbClr val="62B5E5"/>
                      </a:solidFill>
                      <a:prstDash val="solid"/>
                      <a:round/>
                      <a:headEnd type="none" w="med" len="med"/>
                      <a:tailEnd type="none" w="med" len="med"/>
                    </a:lnT>
                    <a:lnB w="12700" cap="flat" cmpd="sng" algn="ctr">
                      <a:solidFill>
                        <a:srgbClr val="62B5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78" rtl="0" eaLnBrk="1" latinLnBrk="0" hangingPunct="1">
                        <a:defRPr sz="1800" kern="1200">
                          <a:solidFill>
                            <a:schemeClr val="dk1"/>
                          </a:solidFill>
                          <a:latin typeface="Verdana"/>
                        </a:defRPr>
                      </a:lvl1pPr>
                      <a:lvl2pPr marL="457189" algn="l" defTabSz="914378" rtl="0" eaLnBrk="1" latinLnBrk="0" hangingPunct="1">
                        <a:defRPr sz="1800" kern="1200">
                          <a:solidFill>
                            <a:schemeClr val="dk1"/>
                          </a:solidFill>
                          <a:latin typeface="Verdana"/>
                        </a:defRPr>
                      </a:lvl2pPr>
                      <a:lvl3pPr marL="914378" algn="l" defTabSz="914378" rtl="0" eaLnBrk="1" latinLnBrk="0" hangingPunct="1">
                        <a:defRPr sz="1800" kern="1200">
                          <a:solidFill>
                            <a:schemeClr val="dk1"/>
                          </a:solidFill>
                          <a:latin typeface="Verdana"/>
                        </a:defRPr>
                      </a:lvl3pPr>
                      <a:lvl4pPr marL="1371566" algn="l" defTabSz="914378" rtl="0" eaLnBrk="1" latinLnBrk="0" hangingPunct="1">
                        <a:defRPr sz="1800" kern="1200">
                          <a:solidFill>
                            <a:schemeClr val="dk1"/>
                          </a:solidFill>
                          <a:latin typeface="Verdana"/>
                        </a:defRPr>
                      </a:lvl4pPr>
                      <a:lvl5pPr marL="1828754" algn="l" defTabSz="914378" rtl="0" eaLnBrk="1" latinLnBrk="0" hangingPunct="1">
                        <a:defRPr sz="1800" kern="1200">
                          <a:solidFill>
                            <a:schemeClr val="dk1"/>
                          </a:solidFill>
                          <a:latin typeface="Verdana"/>
                        </a:defRPr>
                      </a:lvl5pPr>
                      <a:lvl6pPr marL="2285943" algn="l" defTabSz="914378" rtl="0" eaLnBrk="1" latinLnBrk="0" hangingPunct="1">
                        <a:defRPr sz="1800" kern="1200">
                          <a:solidFill>
                            <a:schemeClr val="dk1"/>
                          </a:solidFill>
                          <a:latin typeface="Verdana"/>
                        </a:defRPr>
                      </a:lvl6pPr>
                      <a:lvl7pPr marL="2743132" algn="l" defTabSz="914378" rtl="0" eaLnBrk="1" latinLnBrk="0" hangingPunct="1">
                        <a:defRPr sz="1800" kern="1200">
                          <a:solidFill>
                            <a:schemeClr val="dk1"/>
                          </a:solidFill>
                          <a:latin typeface="Verdana"/>
                        </a:defRPr>
                      </a:lvl7pPr>
                      <a:lvl8pPr marL="3200320" algn="l" defTabSz="914378" rtl="0" eaLnBrk="1" latinLnBrk="0" hangingPunct="1">
                        <a:defRPr sz="1800" kern="1200">
                          <a:solidFill>
                            <a:schemeClr val="dk1"/>
                          </a:solidFill>
                          <a:latin typeface="Verdana"/>
                        </a:defRPr>
                      </a:lvl8pPr>
                      <a:lvl9pPr marL="3657509" algn="l" defTabSz="914378" rtl="0" eaLnBrk="1" latinLnBrk="0" hangingPunct="1">
                        <a:defRPr sz="1800" kern="1200">
                          <a:solidFill>
                            <a:schemeClr val="dk1"/>
                          </a:solidFill>
                          <a:latin typeface="Verdana"/>
                        </a:defRPr>
                      </a:lvl9pPr>
                    </a:lstStyle>
                    <a:p>
                      <a:pPr marL="0" marR="0" lvl="0" indent="0" algn="ctr" defTabSz="914400" rtl="0" eaLnBrk="0" fontAlgn="base" latinLnBrk="0" hangingPunct="0">
                        <a:lnSpc>
                          <a:spcPct val="100000"/>
                        </a:lnSpc>
                        <a:spcBef>
                          <a:spcPct val="100000"/>
                        </a:spcBef>
                        <a:spcAft>
                          <a:spcPct val="0"/>
                        </a:spcAft>
                        <a:buClrTx/>
                        <a:buSzTx/>
                        <a:buFont typeface="Arial" pitchFamily="34" charset="0"/>
                        <a:buNone/>
                        <a:tabLst/>
                        <a:defRPr/>
                      </a:pPr>
                      <a:r>
                        <a:rPr kumimoji="0" lang="en-US" sz="1600" b="1" i="0" u="none" strike="noStrike" kern="1200" cap="none" spc="0" normalizeH="0" baseline="0">
                          <a:ln>
                            <a:noFill/>
                          </a:ln>
                          <a:solidFill>
                            <a:schemeClr val="tx1"/>
                          </a:solidFill>
                          <a:effectLst/>
                          <a:uLnTx/>
                          <a:uFillTx/>
                          <a:latin typeface="Verdana" panose="020B0604030504040204" pitchFamily="34" charset="0"/>
                          <a:ea typeface="+mn-ea"/>
                          <a:cs typeface="+mn-cs"/>
                          <a:sym typeface="Wingdings" pitchFamily="2" charset="2"/>
                        </a:rPr>
                        <a:t>Acceptance Criteria</a:t>
                      </a:r>
                    </a:p>
                  </a:txBody>
                  <a:tcPr anchor="ctr">
                    <a:lnL w="12700" cap="flat" cmpd="sng" algn="ctr">
                      <a:solidFill>
                        <a:srgbClr val="62B5E5"/>
                      </a:solidFill>
                      <a:prstDash val="solid"/>
                      <a:round/>
                      <a:headEnd type="none" w="med" len="med"/>
                      <a:tailEnd type="none" w="med" len="med"/>
                    </a:lnL>
                    <a:lnR w="12700" cap="flat" cmpd="sng" algn="ctr">
                      <a:solidFill>
                        <a:srgbClr val="62B5E5"/>
                      </a:solidFill>
                      <a:prstDash val="solid"/>
                      <a:round/>
                      <a:headEnd type="none" w="med" len="med"/>
                      <a:tailEnd type="none" w="med" len="med"/>
                    </a:lnR>
                    <a:lnT w="12700" cap="flat" cmpd="sng" algn="ctr">
                      <a:solidFill>
                        <a:srgbClr val="62B5E5"/>
                      </a:solidFill>
                      <a:prstDash val="solid"/>
                      <a:round/>
                      <a:headEnd type="none" w="med" len="med"/>
                      <a:tailEnd type="none" w="med" len="med"/>
                    </a:lnT>
                    <a:lnB w="12700" cap="flat" cmpd="sng" algn="ctr">
                      <a:solidFill>
                        <a:srgbClr val="62B5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r h="1995693">
                <a:tc rowSpan="2">
                  <a:txBody>
                    <a:bodyPr/>
                    <a:lstStyle/>
                    <a:p>
                      <a:r>
                        <a:rPr lang="en-US" sz="1600"/>
                        <a:t>As a Fixed Assets Analyst , </a:t>
                      </a:r>
                    </a:p>
                    <a:p>
                      <a:endParaRPr lang="en-US" sz="1600"/>
                    </a:p>
                    <a:p>
                      <a:r>
                        <a:rPr lang="en-US" sz="1600"/>
                        <a:t>I want to be able to create assets from AP invoices automatically which are tagged to an asset account </a:t>
                      </a:r>
                    </a:p>
                    <a:p>
                      <a:endParaRPr lang="en-US" sz="1600"/>
                    </a:p>
                    <a:p>
                      <a:r>
                        <a:rPr lang="en-US" sz="1600"/>
                        <a:t>So that asset procurement process is integrated and has an audit trail with Supplier and Invoice information</a:t>
                      </a:r>
                    </a:p>
                  </a:txBody>
                  <a:tcPr>
                    <a:lnL w="12700" cap="flat" cmpd="sng" algn="ctr">
                      <a:solidFill>
                        <a:srgbClr val="62B5E5"/>
                      </a:solidFill>
                      <a:prstDash val="solid"/>
                      <a:round/>
                      <a:headEnd type="none" w="med" len="med"/>
                      <a:tailEnd type="none" w="med" len="med"/>
                    </a:lnL>
                    <a:lnR w="12700" cap="flat" cmpd="sng" algn="ctr">
                      <a:solidFill>
                        <a:srgbClr val="62B5E5"/>
                      </a:solidFill>
                      <a:prstDash val="solid"/>
                      <a:round/>
                      <a:headEnd type="none" w="med" len="med"/>
                      <a:tailEnd type="none" w="med" len="med"/>
                    </a:lnR>
                    <a:lnT w="12700" cap="flat" cmpd="sng" algn="ctr">
                      <a:solidFill>
                        <a:srgbClr val="62B5E5"/>
                      </a:solidFill>
                      <a:prstDash val="solid"/>
                      <a:round/>
                      <a:headEnd type="none" w="med" len="med"/>
                      <a:tailEnd type="none" w="med" len="med"/>
                    </a:lnT>
                    <a:lnB w="12700" cap="flat" cmpd="sng" algn="ctr">
                      <a:solidFill>
                        <a:srgbClr val="62B5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1" indent="0" algn="l" defTabSz="457200" rtl="0" eaLnBrk="1" fontAlgn="t" latinLnBrk="0" hangingPunct="1">
                        <a:lnSpc>
                          <a:spcPct val="100000"/>
                        </a:lnSpc>
                        <a:spcBef>
                          <a:spcPts val="1200"/>
                        </a:spcBef>
                        <a:spcAft>
                          <a:spcPts val="300"/>
                        </a:spcAft>
                        <a:buClr>
                          <a:schemeClr val="tx2"/>
                        </a:buClr>
                        <a:buSzPct val="80000"/>
                        <a:buFont typeface="Arial" panose="020B0604020202020204" pitchFamily="34" charset="0"/>
                        <a:buNone/>
                        <a:tabLst/>
                        <a:defRPr/>
                      </a:pPr>
                      <a:r>
                        <a:rPr lang="en-US" sz="1500" b="1" kern="1200">
                          <a:solidFill>
                            <a:schemeClr val="tx1"/>
                          </a:solidFill>
                          <a:latin typeface="+mn-lt"/>
                          <a:ea typeface="+mn-ea"/>
                          <a:cs typeface="+mn-cs"/>
                        </a:rPr>
                        <a:t>Given</a:t>
                      </a:r>
                      <a:r>
                        <a:rPr lang="en-US" sz="1500" b="1" kern="1200" baseline="0">
                          <a:solidFill>
                            <a:schemeClr val="tx1"/>
                          </a:solidFill>
                          <a:latin typeface="+mn-lt"/>
                          <a:ea typeface="+mn-ea"/>
                          <a:cs typeface="+mn-cs"/>
                        </a:rPr>
                        <a:t> </a:t>
                      </a:r>
                      <a:r>
                        <a:rPr lang="en-US" sz="1500" kern="1200">
                          <a:solidFill>
                            <a:schemeClr val="tx1"/>
                          </a:solidFill>
                          <a:latin typeface="+mn-lt"/>
                          <a:ea typeface="+mn-ea"/>
                          <a:cs typeface="+mn-cs"/>
                        </a:rPr>
                        <a:t>a new AP invoice is entered and coded to an asset GL account </a:t>
                      </a:r>
                      <a:endParaRPr lang="en-US" sz="1500" kern="1200" baseline="0">
                        <a:solidFill>
                          <a:schemeClr val="tx1"/>
                        </a:solidFill>
                        <a:latin typeface="+mn-lt"/>
                        <a:ea typeface="+mn-ea"/>
                        <a:cs typeface="+mn-cs"/>
                      </a:endParaRPr>
                    </a:p>
                    <a:p>
                      <a:pPr marL="0" marR="0" lvl="1" indent="0" algn="l" defTabSz="457200" rtl="0" eaLnBrk="1" fontAlgn="t" latinLnBrk="0" hangingPunct="1">
                        <a:lnSpc>
                          <a:spcPct val="100000"/>
                        </a:lnSpc>
                        <a:spcBef>
                          <a:spcPts val="1200"/>
                        </a:spcBef>
                        <a:spcAft>
                          <a:spcPts val="300"/>
                        </a:spcAft>
                        <a:buClr>
                          <a:schemeClr val="tx2"/>
                        </a:buClr>
                        <a:buSzPct val="80000"/>
                        <a:buFont typeface="Arial" panose="020B0604020202020204" pitchFamily="34" charset="0"/>
                        <a:buNone/>
                        <a:tabLst/>
                        <a:defRPr/>
                      </a:pPr>
                      <a:r>
                        <a:rPr lang="en-US" sz="1500" b="1">
                          <a:solidFill>
                            <a:schemeClr val="tx1"/>
                          </a:solidFill>
                        </a:rPr>
                        <a:t>When</a:t>
                      </a:r>
                      <a:r>
                        <a:rPr lang="en-US" sz="1500">
                          <a:solidFill>
                            <a:schemeClr val="tx1"/>
                          </a:solidFill>
                        </a:rPr>
                        <a:t> I request new assets to be added to my asset book</a:t>
                      </a:r>
                    </a:p>
                    <a:p>
                      <a:pPr marL="0" marR="0" lvl="1" indent="0" algn="l" defTabSz="457200" rtl="0" eaLnBrk="1" fontAlgn="t" latinLnBrk="0" hangingPunct="1">
                        <a:lnSpc>
                          <a:spcPct val="100000"/>
                        </a:lnSpc>
                        <a:spcBef>
                          <a:spcPts val="1200"/>
                        </a:spcBef>
                        <a:spcAft>
                          <a:spcPts val="300"/>
                        </a:spcAft>
                        <a:buClr>
                          <a:schemeClr val="tx2"/>
                        </a:buClr>
                        <a:buSzPct val="80000"/>
                        <a:buFont typeface="Arial" panose="020B0604020202020204" pitchFamily="34" charset="0"/>
                        <a:buNone/>
                        <a:tabLst/>
                        <a:defRPr/>
                      </a:pPr>
                      <a:r>
                        <a:rPr lang="en-US" sz="1500" b="1">
                          <a:solidFill>
                            <a:schemeClr val="tx1"/>
                          </a:solidFill>
                        </a:rPr>
                        <a:t>Then</a:t>
                      </a:r>
                      <a:r>
                        <a:rPr lang="en-US" sz="1500">
                          <a:solidFill>
                            <a:schemeClr val="tx1"/>
                          </a:solidFill>
                        </a:rPr>
                        <a:t> Oracle automatically feeds them to my asset book for me to review and add</a:t>
                      </a:r>
                    </a:p>
                  </a:txBody>
                  <a:tcPr>
                    <a:lnL w="12700" cap="flat" cmpd="sng" algn="ctr">
                      <a:solidFill>
                        <a:srgbClr val="62B5E5"/>
                      </a:solidFill>
                      <a:prstDash val="solid"/>
                      <a:round/>
                      <a:headEnd type="none" w="med" len="med"/>
                      <a:tailEnd type="none" w="med" len="med"/>
                    </a:lnL>
                    <a:lnR w="12700" cap="flat" cmpd="sng" algn="ctr">
                      <a:solidFill>
                        <a:srgbClr val="62B5E5"/>
                      </a:solidFill>
                      <a:prstDash val="solid"/>
                      <a:round/>
                      <a:headEnd type="none" w="med" len="med"/>
                      <a:tailEnd type="none" w="med" len="med"/>
                    </a:lnR>
                    <a:lnT w="12700" cap="flat" cmpd="sng" algn="ctr">
                      <a:solidFill>
                        <a:srgbClr val="62B5E5"/>
                      </a:solidFill>
                      <a:prstDash val="solid"/>
                      <a:round/>
                      <a:headEnd type="none" w="med" len="med"/>
                      <a:tailEnd type="none" w="med" len="med"/>
                    </a:lnT>
                    <a:lnB w="12700" cap="flat" cmpd="sng" algn="ctr">
                      <a:solidFill>
                        <a:srgbClr val="62B5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2241027">
                <a:tc vMerge="1">
                  <a:txBody>
                    <a:bodyPr/>
                    <a:lstStyle/>
                    <a:p>
                      <a:endParaRPr lang="en-US"/>
                    </a:p>
                  </a:txBody>
                  <a:tcPr/>
                </a:tc>
                <a:tc>
                  <a:txBody>
                    <a:bodyPr/>
                    <a:lstStyle/>
                    <a:p>
                      <a:pPr marL="0" marR="0" lvl="1" indent="0" algn="l" defTabSz="457200" rtl="0" eaLnBrk="1" fontAlgn="t" latinLnBrk="0" hangingPunct="1">
                        <a:lnSpc>
                          <a:spcPct val="100000"/>
                        </a:lnSpc>
                        <a:spcBef>
                          <a:spcPts val="2400"/>
                        </a:spcBef>
                        <a:spcAft>
                          <a:spcPts val="300"/>
                        </a:spcAft>
                        <a:buClr>
                          <a:schemeClr val="tx2"/>
                        </a:buClr>
                        <a:buSzPct val="80000"/>
                        <a:buFont typeface="Arial" panose="020B0604020202020204" pitchFamily="34" charset="0"/>
                        <a:buNone/>
                        <a:tabLst/>
                        <a:defRPr/>
                      </a:pPr>
                      <a:r>
                        <a:rPr lang="en-US" sz="1500" b="1">
                          <a:solidFill>
                            <a:schemeClr val="tx1"/>
                          </a:solidFill>
                        </a:rPr>
                        <a:t>Given </a:t>
                      </a:r>
                      <a:r>
                        <a:rPr lang="en-US" sz="1500">
                          <a:solidFill>
                            <a:schemeClr val="tx1"/>
                          </a:solidFill>
                        </a:rPr>
                        <a:t>I have added a new asset into service</a:t>
                      </a:r>
                    </a:p>
                    <a:p>
                      <a:pPr marL="0" marR="0" lvl="1" indent="0" algn="l" defTabSz="457200" rtl="0" eaLnBrk="1" fontAlgn="t" latinLnBrk="0" hangingPunct="1">
                        <a:lnSpc>
                          <a:spcPct val="100000"/>
                        </a:lnSpc>
                        <a:spcBef>
                          <a:spcPts val="1200"/>
                        </a:spcBef>
                        <a:spcAft>
                          <a:spcPts val="300"/>
                        </a:spcAft>
                        <a:buClr>
                          <a:schemeClr val="tx2"/>
                        </a:buClr>
                        <a:buSzPct val="80000"/>
                        <a:buFont typeface="Arial" panose="020B0604020202020204" pitchFamily="34" charset="0"/>
                        <a:buNone/>
                        <a:tabLst/>
                        <a:defRPr/>
                      </a:pPr>
                      <a:r>
                        <a:rPr lang="en-US" sz="1500" b="1">
                          <a:solidFill>
                            <a:schemeClr val="tx1"/>
                          </a:solidFill>
                        </a:rPr>
                        <a:t>When </a:t>
                      </a:r>
                      <a:r>
                        <a:rPr lang="en-US" sz="1500">
                          <a:solidFill>
                            <a:schemeClr val="tx1"/>
                          </a:solidFill>
                        </a:rPr>
                        <a:t>I lookup the asset</a:t>
                      </a:r>
                    </a:p>
                    <a:p>
                      <a:pPr marL="0" marR="0" lvl="1" indent="0" algn="l" defTabSz="457200" rtl="0" eaLnBrk="1" fontAlgn="t" latinLnBrk="0" hangingPunct="1">
                        <a:lnSpc>
                          <a:spcPct val="100000"/>
                        </a:lnSpc>
                        <a:spcBef>
                          <a:spcPts val="1200"/>
                        </a:spcBef>
                        <a:spcAft>
                          <a:spcPts val="300"/>
                        </a:spcAft>
                        <a:buClr>
                          <a:schemeClr val="tx2"/>
                        </a:buClr>
                        <a:buSzPct val="80000"/>
                        <a:buFont typeface="Arial" panose="020B0604020202020204" pitchFamily="34" charset="0"/>
                        <a:buNone/>
                        <a:tabLst/>
                        <a:defRPr/>
                      </a:pPr>
                      <a:r>
                        <a:rPr lang="en-US" sz="1500" b="1">
                          <a:solidFill>
                            <a:schemeClr val="tx1"/>
                          </a:solidFill>
                        </a:rPr>
                        <a:t>Then </a:t>
                      </a:r>
                      <a:r>
                        <a:rPr lang="en-US" sz="1500">
                          <a:solidFill>
                            <a:schemeClr val="tx1"/>
                          </a:solidFill>
                        </a:rPr>
                        <a:t>I will be able to view the supplier invoice details for the asset purchase</a:t>
                      </a:r>
                    </a:p>
                  </a:txBody>
                  <a:tcPr>
                    <a:lnL w="12700" cap="flat" cmpd="sng" algn="ctr">
                      <a:solidFill>
                        <a:srgbClr val="62B5E5"/>
                      </a:solidFill>
                      <a:prstDash val="solid"/>
                      <a:round/>
                      <a:headEnd type="none" w="med" len="med"/>
                      <a:tailEnd type="none" w="med" len="med"/>
                    </a:lnL>
                    <a:lnR w="12700" cap="flat" cmpd="sng" algn="ctr">
                      <a:solidFill>
                        <a:srgbClr val="62B5E5"/>
                      </a:solidFill>
                      <a:prstDash val="solid"/>
                      <a:round/>
                      <a:headEnd type="none" w="med" len="med"/>
                      <a:tailEnd type="none" w="med" len="med"/>
                    </a:lnR>
                    <a:lnT w="12700" cap="flat" cmpd="sng" algn="ctr">
                      <a:solidFill>
                        <a:srgbClr val="62B5E5"/>
                      </a:solidFill>
                      <a:prstDash val="solid"/>
                      <a:round/>
                      <a:headEnd type="none" w="med" len="med"/>
                      <a:tailEnd type="none" w="med" len="med"/>
                    </a:lnT>
                    <a:lnB w="12700" cap="flat" cmpd="sng" algn="ctr">
                      <a:solidFill>
                        <a:srgbClr val="62B5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611405971"/>
                  </a:ext>
                </a:extLst>
              </a:tr>
            </a:tbl>
          </a:graphicData>
        </a:graphic>
      </p:graphicFrame>
    </p:spTree>
    <p:custDataLst>
      <p:tags r:id="rId1"/>
    </p:custDataLst>
    <p:extLst>
      <p:ext uri="{BB962C8B-B14F-4D97-AF65-F5344CB8AC3E}">
        <p14:creationId xmlns:p14="http://schemas.microsoft.com/office/powerpoint/2010/main" val="1443330394"/>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38A289B-0F60-475F-8377-03E389FE777B}"/>
              </a:ext>
            </a:extLst>
          </p:cNvPr>
          <p:cNvSpPr/>
          <p:nvPr/>
        </p:nvSpPr>
        <p:spPr bwMode="gray">
          <a:xfrm>
            <a:off x="485553" y="3992880"/>
            <a:ext cx="10985087" cy="863600"/>
          </a:xfrm>
          <a:prstGeom prst="roundRect">
            <a:avLst/>
          </a:prstGeom>
          <a:solidFill>
            <a:srgbClr val="FFFB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4" name="Title 1">
            <a:extLst>
              <a:ext uri="{FF2B5EF4-FFF2-40B4-BE49-F238E27FC236}">
                <a16:creationId xmlns:a16="http://schemas.microsoft.com/office/drawing/2014/main" id="{D6D62552-7872-4775-A628-80A723CCAAEE}"/>
              </a:ext>
            </a:extLst>
          </p:cNvPr>
          <p:cNvSpPr>
            <a:spLocks noGrp="1"/>
          </p:cNvSpPr>
          <p:nvPr>
            <p:ph type="title"/>
          </p:nvPr>
        </p:nvSpPr>
        <p:spPr>
          <a:xfrm>
            <a:off x="355600" y="98251"/>
            <a:ext cx="11252200" cy="692151"/>
          </a:xfrm>
        </p:spPr>
        <p:txBody>
          <a:bodyPr/>
          <a:lstStyle/>
          <a:p>
            <a:r>
              <a:rPr lang="en-US" sz="2400" b="1">
                <a:solidFill>
                  <a:schemeClr val="tx1"/>
                </a:solidFill>
                <a:latin typeface="Proxima Nova" panose="020B0604020202020204" charset="0"/>
              </a:rPr>
              <a:t>User Stories</a:t>
            </a:r>
          </a:p>
        </p:txBody>
      </p:sp>
      <p:sp>
        <p:nvSpPr>
          <p:cNvPr id="9" name="TextBox 8">
            <a:extLst>
              <a:ext uri="{FF2B5EF4-FFF2-40B4-BE49-F238E27FC236}">
                <a16:creationId xmlns:a16="http://schemas.microsoft.com/office/drawing/2014/main" id="{F375AA10-9B87-4871-A56C-F964F74D5A16}"/>
              </a:ext>
            </a:extLst>
          </p:cNvPr>
          <p:cNvSpPr txBox="1"/>
          <p:nvPr/>
        </p:nvSpPr>
        <p:spPr bwMode="gray">
          <a:xfrm>
            <a:off x="485553" y="790402"/>
            <a:ext cx="11391014" cy="2444825"/>
          </a:xfrm>
          <a:prstGeom prst="rect">
            <a:avLst/>
          </a:prstGeom>
        </p:spPr>
        <p:txBody>
          <a:bodyPr wrap="square" lIns="0" rIns="0" rtlCol="0" anchor="t" anchorCtr="0">
            <a:noAutofit/>
          </a:bodyPr>
          <a:lstStyle/>
          <a:p>
            <a:r>
              <a:rPr lang="en-US" sz="1600">
                <a:latin typeface="Avenir Next LT Pro" panose="020B0504020202020204" pitchFamily="34" charset="0"/>
              </a:rPr>
              <a:t>User stories can be reviewed on google drive. Below is link to </a:t>
            </a:r>
            <a:r>
              <a:rPr lang="en-US" sz="1600" err="1">
                <a:latin typeface="Avenir Next LT Pro" panose="020B0504020202020204" pitchFamily="34" charset="0"/>
              </a:rPr>
              <a:t>Gsheet</a:t>
            </a:r>
            <a:r>
              <a:rPr lang="en-US" sz="1600">
                <a:latin typeface="Avenir Next LT Pro" panose="020B0504020202020204" pitchFamily="34" charset="0"/>
              </a:rPr>
              <a:t> to review user stories:</a:t>
            </a:r>
            <a:endParaRPr lang="en-US" sz="1600"/>
          </a:p>
          <a:p>
            <a:r>
              <a:rPr lang="en-US" sz="1600">
                <a:latin typeface="Avenir Next LT Pro" panose="020B0504020202020204" pitchFamily="34" charset="0"/>
                <a:hlinkClick r:id="rId3"/>
              </a:rPr>
              <a:t>https://docs.google.com/spreadsheets/d/1NoLsHUSDRGEC4pkQlcX0fVkSBeWjurF3Sks0m2bdomY/edit?usp=sharing</a:t>
            </a:r>
            <a:endParaRPr lang="en-US" sz="1600">
              <a:latin typeface="Avenir Next LT Pro" panose="020B0504020202020204" pitchFamily="34" charset="0"/>
            </a:endParaRPr>
          </a:p>
          <a:p>
            <a:endParaRPr lang="en-US" sz="1600">
              <a:latin typeface="Avenir Next LT Pro" panose="020B0504020202020204" pitchFamily="34" charset="0"/>
            </a:endParaRPr>
          </a:p>
          <a:p>
            <a:r>
              <a:rPr lang="en-US" sz="1600">
                <a:latin typeface="Avenir Next LT Pro" panose="020B0504020202020204" pitchFamily="34" charset="0"/>
              </a:rPr>
              <a:t>User stories for this session can be filtered using L2 process(es) discussed in the session. Filter criteria for this session:</a:t>
            </a:r>
          </a:p>
          <a:p>
            <a:endParaRPr lang="en-US" sz="1600">
              <a:latin typeface="Avenir Next LT Pro" panose="020B0504020202020204" pitchFamily="34" charset="0"/>
            </a:endParaRPr>
          </a:p>
        </p:txBody>
      </p:sp>
      <p:graphicFrame>
        <p:nvGraphicFramePr>
          <p:cNvPr id="2" name="Table 1">
            <a:extLst>
              <a:ext uri="{FF2B5EF4-FFF2-40B4-BE49-F238E27FC236}">
                <a16:creationId xmlns:a16="http://schemas.microsoft.com/office/drawing/2014/main" id="{91C12525-AE50-4852-99CB-3AED06CD671B}"/>
              </a:ext>
            </a:extLst>
          </p:cNvPr>
          <p:cNvGraphicFramePr>
            <a:graphicFrameLocks noGrp="1"/>
          </p:cNvGraphicFramePr>
          <p:nvPr>
            <p:extLst>
              <p:ext uri="{D42A27DB-BD31-4B8C-83A1-F6EECF244321}">
                <p14:modId xmlns:p14="http://schemas.microsoft.com/office/powerpoint/2010/main" val="3349837367"/>
              </p:ext>
            </p:extLst>
          </p:nvPr>
        </p:nvGraphicFramePr>
        <p:xfrm>
          <a:off x="485553" y="2307596"/>
          <a:ext cx="5418666"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98997364"/>
                    </a:ext>
                  </a:extLst>
                </a:gridCol>
                <a:gridCol w="2709333">
                  <a:extLst>
                    <a:ext uri="{9D8B030D-6E8A-4147-A177-3AD203B41FA5}">
                      <a16:colId xmlns:a16="http://schemas.microsoft.com/office/drawing/2014/main" val="3136522106"/>
                    </a:ext>
                  </a:extLst>
                </a:gridCol>
              </a:tblGrid>
              <a:tr h="370840">
                <a:tc>
                  <a:txBody>
                    <a:bodyPr/>
                    <a:lstStyle/>
                    <a:p>
                      <a:r>
                        <a:rPr lang="en-US" sz="1200">
                          <a:latin typeface="Proxima Nova" panose="020B0604020202020204"/>
                        </a:rPr>
                        <a:t>L1 (Column B)</a:t>
                      </a:r>
                    </a:p>
                  </a:txBody>
                  <a:tcPr/>
                </a:tc>
                <a:tc>
                  <a:txBody>
                    <a:bodyPr/>
                    <a:lstStyle/>
                    <a:p>
                      <a:r>
                        <a:rPr lang="en-US" sz="1200">
                          <a:latin typeface="Proxima Nova" panose="020B0604020202020204"/>
                        </a:rPr>
                        <a:t>L2 (Column C)</a:t>
                      </a:r>
                    </a:p>
                  </a:txBody>
                  <a:tcPr/>
                </a:tc>
                <a:extLst>
                  <a:ext uri="{0D108BD9-81ED-4DB2-BD59-A6C34878D82A}">
                    <a16:rowId xmlns:a16="http://schemas.microsoft.com/office/drawing/2014/main" val="973382017"/>
                  </a:ext>
                </a:extLst>
              </a:tr>
              <a:tr h="370840">
                <a:tc>
                  <a:txBody>
                    <a:bodyPr/>
                    <a:lstStyle/>
                    <a:p>
                      <a:r>
                        <a:rPr lang="en-US" sz="1200">
                          <a:latin typeface="Proxima Nova" panose="020B0604020202020204"/>
                        </a:rPr>
                        <a:t>Manage Cash</a:t>
                      </a:r>
                    </a:p>
                  </a:txBody>
                  <a:tcPr/>
                </a:tc>
                <a:tc>
                  <a:txBody>
                    <a:bodyPr/>
                    <a:lstStyle/>
                    <a:p>
                      <a:r>
                        <a:rPr lang="en-US" sz="1200">
                          <a:latin typeface="Proxima Nova" panose="020B0604020202020204"/>
                        </a:rPr>
                        <a:t>Reconcile Bank Statements</a:t>
                      </a:r>
                    </a:p>
                  </a:txBody>
                  <a:tcPr/>
                </a:tc>
                <a:extLst>
                  <a:ext uri="{0D108BD9-81ED-4DB2-BD59-A6C34878D82A}">
                    <a16:rowId xmlns:a16="http://schemas.microsoft.com/office/drawing/2014/main" val="1628718143"/>
                  </a:ext>
                </a:extLst>
              </a:tr>
              <a:tr h="370840">
                <a:tc>
                  <a:txBody>
                    <a:bodyPr/>
                    <a:lstStyle/>
                    <a:p>
                      <a:r>
                        <a:rPr lang="en-US" sz="1200">
                          <a:latin typeface="Proxima Nova" panose="020B0604020202020204"/>
                        </a:rPr>
                        <a:t>Manage Cash</a:t>
                      </a:r>
                    </a:p>
                  </a:txBody>
                  <a:tcPr/>
                </a:tc>
                <a:tc>
                  <a:txBody>
                    <a:bodyPr/>
                    <a:lstStyle/>
                    <a:p>
                      <a:r>
                        <a:rPr lang="en-US" sz="1200">
                          <a:latin typeface="Proxima Nova" panose="020B0604020202020204"/>
                        </a:rPr>
                        <a:t>Maintain Bank Account</a:t>
                      </a:r>
                    </a:p>
                  </a:txBody>
                  <a:tcPr/>
                </a:tc>
                <a:extLst>
                  <a:ext uri="{0D108BD9-81ED-4DB2-BD59-A6C34878D82A}">
                    <a16:rowId xmlns:a16="http://schemas.microsoft.com/office/drawing/2014/main" val="1836597962"/>
                  </a:ext>
                </a:extLst>
              </a:tr>
              <a:tr h="370840">
                <a:tc>
                  <a:txBody>
                    <a:bodyPr/>
                    <a:lstStyle/>
                    <a:p>
                      <a:r>
                        <a:rPr lang="en-US" sz="1200">
                          <a:latin typeface="Proxima Nova" panose="020B0604020202020204"/>
                        </a:rPr>
                        <a:t>Manage Cash</a:t>
                      </a:r>
                    </a:p>
                  </a:txBody>
                  <a:tcPr/>
                </a:tc>
                <a:tc>
                  <a:txBody>
                    <a:bodyPr/>
                    <a:lstStyle/>
                    <a:p>
                      <a:r>
                        <a:rPr lang="en-US" sz="1200">
                          <a:latin typeface="Proxima Nova" panose="020B0604020202020204"/>
                        </a:rPr>
                        <a:t>Cash Forecasting</a:t>
                      </a:r>
                    </a:p>
                  </a:txBody>
                  <a:tcPr/>
                </a:tc>
                <a:extLst>
                  <a:ext uri="{0D108BD9-81ED-4DB2-BD59-A6C34878D82A}">
                    <a16:rowId xmlns:a16="http://schemas.microsoft.com/office/drawing/2014/main" val="1609082647"/>
                  </a:ext>
                </a:extLst>
              </a:tr>
            </a:tbl>
          </a:graphicData>
        </a:graphic>
      </p:graphicFrame>
      <p:sp>
        <p:nvSpPr>
          <p:cNvPr id="3" name="TextBox 2">
            <a:extLst>
              <a:ext uri="{FF2B5EF4-FFF2-40B4-BE49-F238E27FC236}">
                <a16:creationId xmlns:a16="http://schemas.microsoft.com/office/drawing/2014/main" id="{DD7905FC-1B93-4360-9D11-0351925FD24C}"/>
              </a:ext>
            </a:extLst>
          </p:cNvPr>
          <p:cNvSpPr txBox="1"/>
          <p:nvPr/>
        </p:nvSpPr>
        <p:spPr bwMode="gray">
          <a:xfrm>
            <a:off x="558800" y="3992880"/>
            <a:ext cx="10911840" cy="1524000"/>
          </a:xfrm>
          <a:prstGeom prst="rect">
            <a:avLst/>
          </a:prstGeom>
        </p:spPr>
        <p:txBody>
          <a:bodyPr wrap="square" lIns="0" rIns="0" rtlCol="0" anchor="t" anchorCtr="0">
            <a:normAutofit/>
          </a:bodyPr>
          <a:lstStyle/>
          <a:p>
            <a:pPr marL="285750" indent="-285750">
              <a:buFont typeface="Arial" panose="020B0604020202020204" pitchFamily="34" charset="0"/>
              <a:buChar char="•"/>
            </a:pPr>
            <a:r>
              <a:rPr lang="en-US" sz="1200" b="1" dirty="0">
                <a:solidFill>
                  <a:schemeClr val="tx1"/>
                </a:solidFill>
                <a:latin typeface="Avenir Next LT Pro" panose="020B0504020202020204" pitchFamily="34" charset="0"/>
              </a:rPr>
              <a:t>How to provide feedback on updates: </a:t>
            </a:r>
            <a:r>
              <a:rPr lang="en-US" sz="1200" dirty="0">
                <a:solidFill>
                  <a:schemeClr val="tx1"/>
                </a:solidFill>
                <a:latin typeface="Avenir Next LT Pro" panose="020B0504020202020204" pitchFamily="34" charset="0"/>
              </a:rPr>
              <a:t>Send an email with additions / updates </a:t>
            </a:r>
            <a:r>
              <a:rPr lang="en-US" sz="1200" dirty="0">
                <a:latin typeface="Avenir Next LT Pro" panose="020B0504020202020204" pitchFamily="34" charset="0"/>
              </a:rPr>
              <a:t>to </a:t>
            </a:r>
          </a:p>
          <a:p>
            <a:r>
              <a:rPr lang="en-US" sz="1200" dirty="0">
                <a:latin typeface="Avenir Next LT Pro" panose="020B0504020202020204" pitchFamily="34" charset="0"/>
              </a:rPr>
              <a:t>                 xxx; </a:t>
            </a:r>
            <a:r>
              <a:rPr lang="en-US" sz="1200" dirty="0" err="1">
                <a:latin typeface="Avenir Next LT Pro" panose="020B0504020202020204" pitchFamily="34" charset="0"/>
              </a:rPr>
              <a:t>yyy;zzz</a:t>
            </a:r>
            <a:endParaRPr lang="en-US" sz="1200" b="1" dirty="0">
              <a:solidFill>
                <a:schemeClr val="tx1"/>
              </a:solidFill>
              <a:latin typeface="Avenir Next LT Pro" panose="020B0504020202020204" pitchFamily="34" charset="0"/>
            </a:endParaRPr>
          </a:p>
          <a:p>
            <a:pPr marL="285750" indent="-285750">
              <a:buFont typeface="Arial" panose="020B0604020202020204" pitchFamily="34" charset="0"/>
              <a:buChar char="•"/>
            </a:pPr>
            <a:r>
              <a:rPr lang="en-US" sz="1200" b="1" dirty="0">
                <a:latin typeface="Avenir Next LT Pro" panose="020B0504020202020204" pitchFamily="34" charset="0"/>
              </a:rPr>
              <a:t>Please include associated session reference. If you can mention associated L1/L2 will be great</a:t>
            </a:r>
            <a:endParaRPr lang="en-US" sz="1200" b="1"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6542988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C00"/>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5F105F7-A315-45A8-81AB-9EB3E9E4D7D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85000"/>
              </a:lnSpc>
              <a:spcBef>
                <a:spcPct val="0"/>
              </a:spcBef>
              <a:spcAft>
                <a:spcPct val="0"/>
              </a:spcAft>
              <a:buClrTx/>
              <a:buSzTx/>
              <a:buFontTx/>
              <a:buNone/>
              <a:tabLst/>
              <a:defRPr/>
            </a:pPr>
            <a:endParaRPr kumimoji="0" lang="en-US" sz="2800" b="1" i="0" u="none" strike="noStrike" kern="1200" cap="none" spc="0" normalizeH="0" baseline="0" noProof="0">
              <a:ln>
                <a:noFill/>
              </a:ln>
              <a:solidFill>
                <a:prstClr val="white"/>
              </a:solidFill>
              <a:effectLst/>
              <a:uLnTx/>
              <a:uFillTx/>
              <a:latin typeface="Open Sans" panose="020B0606030504020204" pitchFamily="34" charset="0"/>
              <a:ea typeface="+mn-ea"/>
              <a:cs typeface="+mn-cs"/>
              <a:sym typeface="Open Sans" panose="020B0606030504020204" pitchFamily="34" charset="0"/>
            </a:endParaRPr>
          </a:p>
        </p:txBody>
      </p:sp>
      <p:sp>
        <p:nvSpPr>
          <p:cNvPr id="19" name="Title 3">
            <a:extLst>
              <a:ext uri="{FF2B5EF4-FFF2-40B4-BE49-F238E27FC236}">
                <a16:creationId xmlns:a16="http://schemas.microsoft.com/office/drawing/2014/main" id="{D70FB163-7BA0-4E19-BF71-7A4E55987534}"/>
              </a:ext>
            </a:extLst>
          </p:cNvPr>
          <p:cNvSpPr>
            <a:spLocks noGrp="1"/>
          </p:cNvSpPr>
          <p:nvPr>
            <p:ph type="title"/>
          </p:nvPr>
        </p:nvSpPr>
        <p:spPr>
          <a:xfrm>
            <a:off x="469898" y="3536718"/>
            <a:ext cx="7482299" cy="470898"/>
          </a:xfrm>
        </p:spPr>
        <p:txBody>
          <a:bodyPr wrap="square">
            <a:spAutoFit/>
          </a:bodyPr>
          <a:lstStyle/>
          <a:p>
            <a:r>
              <a:rPr lang="en-US" sz="3600">
                <a:latin typeface="Proxima Nova" panose="020B0604020202020204" charset="0"/>
              </a:rPr>
              <a:t>9. Next Steps</a:t>
            </a:r>
          </a:p>
        </p:txBody>
      </p:sp>
    </p:spTree>
    <p:extLst>
      <p:ext uri="{BB962C8B-B14F-4D97-AF65-F5344CB8AC3E}">
        <p14:creationId xmlns:p14="http://schemas.microsoft.com/office/powerpoint/2010/main" val="200744746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36C64544-FBD4-4A30-A7B6-21C94B8C026B}"/>
              </a:ext>
            </a:extLst>
          </p:cNvPr>
          <p:cNvCxnSpPr>
            <a:stCxn id="12" idx="2"/>
            <a:endCxn id="4" idx="0"/>
          </p:cNvCxnSpPr>
          <p:nvPr/>
        </p:nvCxnSpPr>
        <p:spPr>
          <a:xfrm rot="5400000">
            <a:off x="3184644" y="745999"/>
            <a:ext cx="1909203" cy="4323716"/>
          </a:xfrm>
          <a:prstGeom prst="bentConnector3">
            <a:avLst>
              <a:gd name="adj1" fmla="val 50000"/>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644CF954-294C-47E5-8937-B460CF5B1049}"/>
              </a:ext>
            </a:extLst>
          </p:cNvPr>
          <p:cNvSpPr/>
          <p:nvPr/>
        </p:nvSpPr>
        <p:spPr bwMode="gray">
          <a:xfrm>
            <a:off x="605787" y="3862459"/>
            <a:ext cx="2743200" cy="318158"/>
          </a:xfrm>
          <a:prstGeom prst="rect">
            <a:avLst/>
          </a:prstGeom>
          <a:solidFill>
            <a:srgbClr val="595959"/>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400" b="1" i="0" u="none" strike="noStrike" kern="1200" cap="none" spc="0" normalizeH="0" baseline="0" noProof="0">
                <a:ln>
                  <a:noFill/>
                </a:ln>
                <a:solidFill>
                  <a:schemeClr val="bg1"/>
                </a:solidFill>
                <a:effectLst/>
                <a:uLnTx/>
                <a:uFillTx/>
                <a:latin typeface="AvenirNextLTPro-Regular" panose="020B0504020202020204"/>
              </a:rPr>
              <a:t>Deep-dive</a:t>
            </a:r>
          </a:p>
        </p:txBody>
      </p:sp>
      <p:sp>
        <p:nvSpPr>
          <p:cNvPr id="5" name="Rectangle 10">
            <a:extLst>
              <a:ext uri="{FF2B5EF4-FFF2-40B4-BE49-F238E27FC236}">
                <a16:creationId xmlns:a16="http://schemas.microsoft.com/office/drawing/2014/main" id="{5BE7DF38-5AAF-4FF1-B1FE-31E5E36B2FA5}"/>
              </a:ext>
            </a:extLst>
          </p:cNvPr>
          <p:cNvSpPr>
            <a:spLocks noChangeArrowheads="1"/>
          </p:cNvSpPr>
          <p:nvPr/>
        </p:nvSpPr>
        <p:spPr bwMode="gray">
          <a:xfrm>
            <a:off x="605787" y="4233185"/>
            <a:ext cx="2743200" cy="1630313"/>
          </a:xfrm>
          <a:prstGeom prst="rect">
            <a:avLst/>
          </a:prstGeom>
          <a:solidFill>
            <a:srgbClr val="FFFB00"/>
          </a:solidFill>
          <a:ln w="9525" algn="ctr">
            <a:noFill/>
            <a:miter lim="800000"/>
            <a:headEnd/>
            <a:tailEnd/>
          </a:ln>
          <a:effectLst/>
        </p:spPr>
        <p:txBody>
          <a:bodyPr lIns="182880" tIns="182880" rIns="182880" bIns="182880" anchor="t" anchorCtr="0"/>
          <a:lstStyle/>
          <a:p>
            <a:pPr lvl="0">
              <a:spcAft>
                <a:spcPts val="600"/>
              </a:spcAft>
              <a:defRPr/>
            </a:pPr>
            <a:r>
              <a:rPr lang="en-US" sz="1200" kern="0">
                <a:latin typeface="AvenirNextLTPro-Regular" panose="020B0504020202020204"/>
                <a:cs typeface="Arial" pitchFamily="34" charset="0"/>
              </a:rPr>
              <a:t>Sessions targeted for Deep-dive on</a:t>
            </a:r>
          </a:p>
          <a:p>
            <a:pPr marL="171450" lvl="0" indent="-171450">
              <a:buFont typeface="Arial" panose="020B0604020202020204" pitchFamily="34" charset="0"/>
              <a:buChar char="•"/>
              <a:defRPr/>
            </a:pPr>
            <a:r>
              <a:rPr lang="en-US" sz="1200" kern="0">
                <a:latin typeface="AvenirNextLTPro-Regular" panose="020B0504020202020204"/>
                <a:cs typeface="Arial" pitchFamily="34" charset="0"/>
              </a:rPr>
              <a:t>KDDs / Foundational design topics </a:t>
            </a:r>
            <a:r>
              <a:rPr lang="en-US" sz="1200" b="1" kern="0">
                <a:latin typeface="AvenirNextLTPro-Regular" panose="020B0504020202020204"/>
                <a:cs typeface="Arial" pitchFamily="34" charset="0"/>
              </a:rPr>
              <a:t>e.g., COA</a:t>
            </a:r>
          </a:p>
          <a:p>
            <a:pPr marL="171450" lvl="0" indent="-171450">
              <a:buFont typeface="Arial" panose="020B0604020202020204" pitchFamily="34" charset="0"/>
              <a:buChar char="•"/>
              <a:defRPr/>
            </a:pPr>
            <a:r>
              <a:rPr lang="en-US" sz="1200" kern="0">
                <a:latin typeface="AvenirNextLTPro-Regular" panose="020B0504020202020204"/>
                <a:cs typeface="Arial" pitchFamily="34" charset="0"/>
              </a:rPr>
              <a:t>Functionality deep-dive</a:t>
            </a:r>
          </a:p>
          <a:p>
            <a:pPr marL="171450" lvl="0" indent="-171450">
              <a:buFont typeface="Arial" panose="020B0604020202020204" pitchFamily="34" charset="0"/>
              <a:buChar char="•"/>
              <a:defRPr/>
            </a:pPr>
            <a:r>
              <a:rPr lang="en-US" sz="1200" kern="0">
                <a:latin typeface="AvenirNextLTPro-Regular" panose="020B0504020202020204"/>
                <a:cs typeface="Arial" pitchFamily="34" charset="0"/>
              </a:rPr>
              <a:t>Exception/Variation scenarios or additional flavors of E2E e.g., </a:t>
            </a:r>
            <a:r>
              <a:rPr lang="en-US" sz="1200" b="1" kern="0">
                <a:latin typeface="AvenirNextLTPro-Regular" panose="020B0504020202020204"/>
                <a:cs typeface="Arial" pitchFamily="34" charset="0"/>
              </a:rPr>
              <a:t>Cross track stakeholder walkthrough </a:t>
            </a:r>
            <a:endParaRPr kumimoji="0" lang="en-US" b="1" i="0" u="none" strike="noStrike" kern="0" cap="none" spc="0" normalizeH="0" baseline="0" noProof="0">
              <a:ln>
                <a:noFill/>
              </a:ln>
              <a:effectLst/>
              <a:uLnTx/>
              <a:uFillTx/>
              <a:latin typeface="AvenirNextLTPro-Regular" panose="020B0504020202020204"/>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6A27C707-3FCA-4FA3-9C7B-F69AFDE93CEE}"/>
              </a:ext>
            </a:extLst>
          </p:cNvPr>
          <p:cNvSpPr/>
          <p:nvPr/>
        </p:nvSpPr>
        <p:spPr bwMode="gray">
          <a:xfrm>
            <a:off x="3481066" y="3862460"/>
            <a:ext cx="2743200" cy="318158"/>
          </a:xfrm>
          <a:prstGeom prst="rect">
            <a:avLst/>
          </a:prstGeom>
          <a:solidFill>
            <a:srgbClr val="595959"/>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400" b="1" i="0" u="none" strike="noStrike" kern="1200" cap="none" spc="0" normalizeH="0" baseline="0" noProof="0">
                <a:ln>
                  <a:noFill/>
                </a:ln>
                <a:solidFill>
                  <a:schemeClr val="bg1"/>
                </a:solidFill>
                <a:effectLst/>
                <a:uLnTx/>
                <a:uFillTx/>
                <a:latin typeface="AvenirNextLTPro-Regular" panose="020B0504020202020204"/>
              </a:rPr>
              <a:t>Master Data</a:t>
            </a:r>
          </a:p>
        </p:txBody>
      </p:sp>
      <p:sp>
        <p:nvSpPr>
          <p:cNvPr id="7" name="Rectangle 6">
            <a:extLst>
              <a:ext uri="{FF2B5EF4-FFF2-40B4-BE49-F238E27FC236}">
                <a16:creationId xmlns:a16="http://schemas.microsoft.com/office/drawing/2014/main" id="{96F12ABC-E64B-49BF-8785-7D505388AB58}"/>
              </a:ext>
            </a:extLst>
          </p:cNvPr>
          <p:cNvSpPr/>
          <p:nvPr/>
        </p:nvSpPr>
        <p:spPr bwMode="gray">
          <a:xfrm>
            <a:off x="9253219" y="3862460"/>
            <a:ext cx="2743200" cy="318158"/>
          </a:xfrm>
          <a:prstGeom prst="rect">
            <a:avLst/>
          </a:prstGeom>
          <a:solidFill>
            <a:srgbClr val="595959"/>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400" b="1" i="0" u="none" strike="noStrike" kern="1200" cap="none" spc="0" normalizeH="0" baseline="0" noProof="0">
                <a:ln>
                  <a:noFill/>
                </a:ln>
                <a:solidFill>
                  <a:schemeClr val="bg1"/>
                </a:solidFill>
                <a:effectLst/>
                <a:uLnTx/>
                <a:uFillTx/>
                <a:latin typeface="AvenirNextLTPro-Regular" panose="020B0504020202020204"/>
              </a:rPr>
              <a:t>Localization</a:t>
            </a:r>
          </a:p>
        </p:txBody>
      </p:sp>
      <p:sp>
        <p:nvSpPr>
          <p:cNvPr id="8" name="Rectangle 10">
            <a:extLst>
              <a:ext uri="{FF2B5EF4-FFF2-40B4-BE49-F238E27FC236}">
                <a16:creationId xmlns:a16="http://schemas.microsoft.com/office/drawing/2014/main" id="{7C7D77DE-F642-4D3B-A0F5-FC432E538C13}"/>
              </a:ext>
            </a:extLst>
          </p:cNvPr>
          <p:cNvSpPr>
            <a:spLocks noChangeArrowheads="1"/>
          </p:cNvSpPr>
          <p:nvPr/>
        </p:nvSpPr>
        <p:spPr bwMode="gray">
          <a:xfrm>
            <a:off x="3481066" y="4208026"/>
            <a:ext cx="2743200" cy="1655472"/>
          </a:xfrm>
          <a:prstGeom prst="rect">
            <a:avLst/>
          </a:prstGeom>
          <a:solidFill>
            <a:srgbClr val="FFFB00"/>
          </a:solidFill>
          <a:ln w="9525" algn="ctr">
            <a:noFill/>
            <a:miter lim="800000"/>
            <a:headEnd/>
            <a:tailEnd/>
          </a:ln>
          <a:effectLst/>
        </p:spPr>
        <p:txBody>
          <a:bodyPr lIns="182880" tIns="182880" rIns="182880" bIns="182880" anchor="t" anchorCtr="0"/>
          <a:lstStyle/>
          <a:p>
            <a:pPr>
              <a:spcAft>
                <a:spcPts val="600"/>
              </a:spcAft>
              <a:defRPr/>
            </a:pPr>
            <a:r>
              <a:rPr lang="en-US" sz="1200" kern="0">
                <a:latin typeface="AvenirNextLTPro-Regular" panose="020B0504020202020204"/>
                <a:cs typeface="Arial" pitchFamily="34" charset="0"/>
              </a:rPr>
              <a:t>Sessions focused on Master Data entities</a:t>
            </a:r>
          </a:p>
          <a:p>
            <a:pPr marL="171450" indent="-171450">
              <a:buFont typeface="Arial" panose="020B0604020202020204" pitchFamily="34" charset="0"/>
              <a:buChar char="•"/>
              <a:defRPr/>
            </a:pPr>
            <a:r>
              <a:rPr lang="en-US" sz="1200" kern="0">
                <a:latin typeface="AvenirNextLTPro-Regular" panose="020B0504020202020204"/>
                <a:cs typeface="Arial" pitchFamily="34" charset="0"/>
              </a:rPr>
              <a:t>Data model, Attribution, system of truth </a:t>
            </a:r>
          </a:p>
          <a:p>
            <a:pPr marL="171450" indent="-171450">
              <a:buFont typeface="Arial" panose="020B0604020202020204" pitchFamily="34" charset="0"/>
              <a:buChar char="•"/>
              <a:defRPr/>
            </a:pPr>
            <a:r>
              <a:rPr lang="en-US" sz="1200" kern="0">
                <a:latin typeface="AvenirNextLTPro-Regular" panose="020B0504020202020204"/>
                <a:cs typeface="Arial" pitchFamily="34" charset="0"/>
              </a:rPr>
              <a:t>Master data governance e.g. , procurement category structure</a:t>
            </a:r>
          </a:p>
          <a:p>
            <a:pPr marL="171450" indent="-171450">
              <a:spcAft>
                <a:spcPts val="600"/>
              </a:spcAft>
              <a:buFont typeface="Arial" panose="020B0604020202020204" pitchFamily="34" charset="0"/>
              <a:buChar char="•"/>
              <a:defRPr/>
            </a:pPr>
            <a:endParaRPr lang="en-US" sz="1200" kern="0">
              <a:solidFill>
                <a:schemeClr val="bg1">
                  <a:lumMod val="75000"/>
                </a:schemeClr>
              </a:solidFill>
              <a:latin typeface="AvenirNextLTPro-Regular" panose="020B0504020202020204"/>
              <a:cs typeface="Arial" pitchFamily="34" charset="0"/>
            </a:endParaRPr>
          </a:p>
        </p:txBody>
      </p:sp>
      <p:sp>
        <p:nvSpPr>
          <p:cNvPr id="9" name="Rectangle 10">
            <a:extLst>
              <a:ext uri="{FF2B5EF4-FFF2-40B4-BE49-F238E27FC236}">
                <a16:creationId xmlns:a16="http://schemas.microsoft.com/office/drawing/2014/main" id="{2AF6E807-B13A-4A09-B84B-D100B602BF50}"/>
              </a:ext>
            </a:extLst>
          </p:cNvPr>
          <p:cNvSpPr>
            <a:spLocks noChangeArrowheads="1"/>
          </p:cNvSpPr>
          <p:nvPr/>
        </p:nvSpPr>
        <p:spPr bwMode="gray">
          <a:xfrm>
            <a:off x="9253219" y="4207966"/>
            <a:ext cx="2743200" cy="1655472"/>
          </a:xfrm>
          <a:prstGeom prst="rect">
            <a:avLst/>
          </a:prstGeom>
          <a:solidFill>
            <a:srgbClr val="FFFB00"/>
          </a:solidFill>
          <a:ln w="9525" algn="ctr">
            <a:noFill/>
            <a:miter lim="800000"/>
            <a:headEnd/>
            <a:tailEnd/>
          </a:ln>
          <a:effectLst/>
        </p:spPr>
        <p:txBody>
          <a:bodyPr lIns="182880" tIns="182880" rIns="182880" bIns="182880" anchor="t" anchorCtr="0"/>
          <a:lstStyle/>
          <a:p>
            <a:pPr marR="0" lvl="0" fontAlgn="auto">
              <a:lnSpc>
                <a:spcPct val="100000"/>
              </a:lnSpc>
              <a:spcBef>
                <a:spcPts val="0"/>
              </a:spcBef>
              <a:spcAft>
                <a:spcPts val="600"/>
              </a:spcAft>
              <a:buClrTx/>
              <a:buSzTx/>
              <a:tabLst/>
              <a:defRPr/>
            </a:pPr>
            <a:r>
              <a:rPr lang="en-US" sz="1200" kern="0">
                <a:latin typeface="AvenirNextLTPro-Regular" panose="020B0504020202020204"/>
                <a:cs typeface="Arial" pitchFamily="34" charset="0"/>
              </a:rPr>
              <a:t>Sessions focused on addressing localization</a:t>
            </a:r>
          </a:p>
          <a:p>
            <a:pPr marL="171450" marR="0" lvl="0" indent="-171450" fontAlgn="auto">
              <a:lnSpc>
                <a:spcPct val="100000"/>
              </a:lnSpc>
              <a:spcBef>
                <a:spcPts val="0"/>
              </a:spcBef>
              <a:buClrTx/>
              <a:buSzTx/>
              <a:buFont typeface="Arial" panose="020B0604020202020204" pitchFamily="34" charset="0"/>
              <a:buChar char="•"/>
              <a:tabLst/>
              <a:defRPr/>
            </a:pPr>
            <a:r>
              <a:rPr lang="en-US" sz="1200" kern="0">
                <a:latin typeface="AvenirNextLTPro-Regular" panose="020B0504020202020204"/>
                <a:cs typeface="Arial" pitchFamily="34" charset="0"/>
              </a:rPr>
              <a:t>Legal / statutory local requirements</a:t>
            </a:r>
          </a:p>
          <a:p>
            <a:pPr marL="171450" marR="0" lvl="0" indent="-171450" fontAlgn="auto">
              <a:lnSpc>
                <a:spcPct val="100000"/>
              </a:lnSpc>
              <a:spcBef>
                <a:spcPts val="0"/>
              </a:spcBef>
              <a:buClrTx/>
              <a:buSzTx/>
              <a:buFont typeface="Arial" panose="020B0604020202020204" pitchFamily="34" charset="0"/>
              <a:buChar char="•"/>
              <a:tabLst/>
              <a:defRPr/>
            </a:pPr>
            <a:r>
              <a:rPr lang="en-US" sz="1200" kern="0">
                <a:latin typeface="AvenirNextLTPro-Regular" panose="020B0504020202020204"/>
                <a:cs typeface="Arial" pitchFamily="34" charset="0"/>
              </a:rPr>
              <a:t>Country / region specific Tax , reporting, documentation, templates and formats</a:t>
            </a:r>
          </a:p>
        </p:txBody>
      </p:sp>
      <p:sp>
        <p:nvSpPr>
          <p:cNvPr id="10" name="Rectangle 9">
            <a:extLst>
              <a:ext uri="{FF2B5EF4-FFF2-40B4-BE49-F238E27FC236}">
                <a16:creationId xmlns:a16="http://schemas.microsoft.com/office/drawing/2014/main" id="{367C9908-F11E-4B60-8784-3D2DDBEE8093}"/>
              </a:ext>
            </a:extLst>
          </p:cNvPr>
          <p:cNvSpPr/>
          <p:nvPr/>
        </p:nvSpPr>
        <p:spPr bwMode="gray">
          <a:xfrm>
            <a:off x="6380480" y="3862460"/>
            <a:ext cx="2743200" cy="318158"/>
          </a:xfrm>
          <a:prstGeom prst="rect">
            <a:avLst/>
          </a:prstGeom>
          <a:solidFill>
            <a:srgbClr val="595959"/>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400" b="1" i="0" u="none" strike="noStrike" kern="1200" cap="none" spc="0" normalizeH="0" baseline="0" noProof="0">
                <a:ln>
                  <a:noFill/>
                </a:ln>
                <a:solidFill>
                  <a:schemeClr val="bg1"/>
                </a:solidFill>
                <a:effectLst/>
                <a:uLnTx/>
                <a:uFillTx/>
                <a:latin typeface="AvenirNextLTPro-Regular" panose="020B0504020202020204"/>
              </a:rPr>
              <a:t>Conversion</a:t>
            </a:r>
          </a:p>
        </p:txBody>
      </p:sp>
      <p:sp>
        <p:nvSpPr>
          <p:cNvPr id="11" name="Rectangle 10">
            <a:extLst>
              <a:ext uri="{FF2B5EF4-FFF2-40B4-BE49-F238E27FC236}">
                <a16:creationId xmlns:a16="http://schemas.microsoft.com/office/drawing/2014/main" id="{62011D57-FA41-4F4A-80A7-68F44751CC30}"/>
              </a:ext>
            </a:extLst>
          </p:cNvPr>
          <p:cNvSpPr>
            <a:spLocks noChangeArrowheads="1"/>
          </p:cNvSpPr>
          <p:nvPr/>
        </p:nvSpPr>
        <p:spPr bwMode="gray">
          <a:xfrm>
            <a:off x="6380480" y="4216904"/>
            <a:ext cx="2743200" cy="1655472"/>
          </a:xfrm>
          <a:prstGeom prst="rect">
            <a:avLst/>
          </a:prstGeom>
          <a:solidFill>
            <a:srgbClr val="FFFB00"/>
          </a:solidFill>
          <a:ln w="9525" algn="ctr">
            <a:noFill/>
            <a:miter lim="800000"/>
            <a:headEnd/>
            <a:tailEnd/>
          </a:ln>
          <a:effectLst/>
        </p:spPr>
        <p:txBody>
          <a:bodyPr lIns="182880" tIns="182880" rIns="182880" bIns="182880" anchor="t" anchorCtr="0"/>
          <a:lstStyle/>
          <a:p>
            <a:pPr>
              <a:spcAft>
                <a:spcPts val="600"/>
              </a:spcAft>
              <a:defRPr/>
            </a:pPr>
            <a:r>
              <a:rPr lang="en-US" sz="1200" kern="0">
                <a:latin typeface="AvenirNextLTPro-Regular" panose="020B0504020202020204"/>
                <a:cs typeface="Arial" pitchFamily="34" charset="0"/>
              </a:rPr>
              <a:t>Sessions focused on conversion planning and execution</a:t>
            </a:r>
          </a:p>
          <a:p>
            <a:pPr marL="171450" indent="-171450">
              <a:buFont typeface="Arial" panose="020B0604020202020204" pitchFamily="34" charset="0"/>
              <a:buChar char="•"/>
              <a:defRPr/>
            </a:pPr>
            <a:r>
              <a:rPr lang="en-US" sz="1200" kern="0">
                <a:latin typeface="AvenirNextLTPro-Regular" panose="020B0504020202020204"/>
                <a:cs typeface="Arial" pitchFamily="34" charset="0"/>
              </a:rPr>
              <a:t>Entities, attributes, Selection criteria </a:t>
            </a:r>
          </a:p>
          <a:p>
            <a:pPr marL="171450" indent="-171450">
              <a:buFont typeface="Arial" panose="020B0604020202020204" pitchFamily="34" charset="0"/>
              <a:buChar char="•"/>
              <a:defRPr/>
            </a:pPr>
            <a:r>
              <a:rPr lang="en-US" sz="1200" kern="0">
                <a:latin typeface="AvenirNextLTPro-Regular" panose="020B0504020202020204"/>
                <a:cs typeface="Arial" pitchFamily="34" charset="0"/>
              </a:rPr>
              <a:t>Business validation, de-duplication and clean-up</a:t>
            </a:r>
          </a:p>
          <a:p>
            <a:pPr marL="171450" indent="-171450">
              <a:buFont typeface="Arial" panose="020B0604020202020204" pitchFamily="34" charset="0"/>
              <a:buChar char="•"/>
              <a:defRPr/>
            </a:pPr>
            <a:r>
              <a:rPr lang="en-US" sz="1200" kern="0">
                <a:latin typeface="AvenirNextLTPro-Regular" panose="020B0504020202020204"/>
                <a:cs typeface="Arial" pitchFamily="34" charset="0"/>
              </a:rPr>
              <a:t>Recon reports </a:t>
            </a:r>
          </a:p>
        </p:txBody>
      </p:sp>
      <p:sp>
        <p:nvSpPr>
          <p:cNvPr id="12" name="Rectangle 11">
            <a:extLst>
              <a:ext uri="{FF2B5EF4-FFF2-40B4-BE49-F238E27FC236}">
                <a16:creationId xmlns:a16="http://schemas.microsoft.com/office/drawing/2014/main" id="{EDA4C776-A11B-4FCB-9CAA-3EF2383779F1}"/>
              </a:ext>
            </a:extLst>
          </p:cNvPr>
          <p:cNvSpPr/>
          <p:nvPr/>
        </p:nvSpPr>
        <p:spPr bwMode="gray">
          <a:xfrm>
            <a:off x="605787" y="1635098"/>
            <a:ext cx="11390632" cy="318158"/>
          </a:xfrm>
          <a:prstGeom prst="rect">
            <a:avLst/>
          </a:prstGeom>
          <a:solidFill>
            <a:srgbClr val="595959"/>
          </a:solidFill>
          <a:ln w="19050" algn="ctr">
            <a:noFill/>
            <a:miter lim="800000"/>
            <a:headEnd/>
            <a:tailEnd/>
          </a:ln>
        </p:spPr>
        <p:txBody>
          <a:bodyPr wrap="square" lIns="88900" tIns="88900" rIns="88900" bIns="88900" rtlCol="0" anchor="ctr"/>
          <a:lstStyle/>
          <a:p>
            <a:pPr lvl="0" algn="ctr">
              <a:lnSpc>
                <a:spcPct val="106000"/>
              </a:lnSpc>
              <a:defRPr/>
            </a:pPr>
            <a:r>
              <a:rPr lang="en-US" sz="1400" b="1">
                <a:solidFill>
                  <a:schemeClr val="bg2"/>
                </a:solidFill>
                <a:latin typeface="AvenirNextLTPro-Regular" panose="020B0504020202020204"/>
              </a:rPr>
              <a:t>End-to-End business transaction flow focusing on sunny day / happy path (without development objects)</a:t>
            </a:r>
            <a:endParaRPr kumimoji="0" lang="en-US" sz="1400" b="1" i="0" u="none" strike="noStrike" kern="1200" cap="none" spc="0" normalizeH="0" baseline="0" noProof="0">
              <a:ln>
                <a:noFill/>
              </a:ln>
              <a:solidFill>
                <a:schemeClr val="bg2"/>
              </a:solidFill>
              <a:effectLst/>
              <a:uLnTx/>
              <a:uFillTx/>
              <a:latin typeface="AvenirNextLTPro-Regular" panose="020B0504020202020204"/>
            </a:endParaRPr>
          </a:p>
        </p:txBody>
      </p:sp>
      <p:sp>
        <p:nvSpPr>
          <p:cNvPr id="13" name="Rectangle 12">
            <a:extLst>
              <a:ext uri="{FF2B5EF4-FFF2-40B4-BE49-F238E27FC236}">
                <a16:creationId xmlns:a16="http://schemas.microsoft.com/office/drawing/2014/main" id="{22429C12-863B-4A8B-B3DD-4768AF92A610}"/>
              </a:ext>
            </a:extLst>
          </p:cNvPr>
          <p:cNvSpPr/>
          <p:nvPr/>
        </p:nvSpPr>
        <p:spPr bwMode="gray">
          <a:xfrm rot="16200000">
            <a:off x="-674265" y="4719272"/>
            <a:ext cx="2000980" cy="287354"/>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400" b="1" i="0" u="none" strike="noStrike" kern="1200" cap="none" spc="0" normalizeH="0" baseline="0" noProof="0">
                <a:ln>
                  <a:noFill/>
                </a:ln>
                <a:solidFill>
                  <a:schemeClr val="bg1"/>
                </a:solidFill>
                <a:effectLst/>
                <a:uLnTx/>
                <a:uFillTx/>
                <a:latin typeface="AvenirNextLTPro-Regular" panose="020B0504020202020204"/>
              </a:rPr>
              <a:t>Focus Groups</a:t>
            </a:r>
          </a:p>
        </p:txBody>
      </p:sp>
      <p:sp>
        <p:nvSpPr>
          <p:cNvPr id="14" name="Rectangle 13">
            <a:extLst>
              <a:ext uri="{FF2B5EF4-FFF2-40B4-BE49-F238E27FC236}">
                <a16:creationId xmlns:a16="http://schemas.microsoft.com/office/drawing/2014/main" id="{E93EFC83-9E94-455D-AB52-DF43E404766B}"/>
              </a:ext>
            </a:extLst>
          </p:cNvPr>
          <p:cNvSpPr/>
          <p:nvPr/>
        </p:nvSpPr>
        <p:spPr bwMode="gray">
          <a:xfrm rot="16200000">
            <a:off x="-449032" y="2300031"/>
            <a:ext cx="1617221" cy="287354"/>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400" b="1" i="0" u="none" strike="noStrike" kern="1200" cap="none" spc="0" normalizeH="0" baseline="0" noProof="0">
                <a:ln>
                  <a:noFill/>
                </a:ln>
                <a:solidFill>
                  <a:prstClr val="white"/>
                </a:solidFill>
                <a:effectLst/>
                <a:uLnTx/>
                <a:uFillTx/>
                <a:latin typeface="AvenirNextLTPro-Regular" panose="020B0504020202020204"/>
              </a:rPr>
              <a:t> </a:t>
            </a:r>
            <a:r>
              <a:rPr kumimoji="0" lang="en-US" sz="1400" b="1" i="0" u="none" strike="noStrike" kern="1200" cap="none" spc="0" normalizeH="0" baseline="0" noProof="0">
                <a:ln>
                  <a:noFill/>
                </a:ln>
                <a:solidFill>
                  <a:schemeClr val="bg2"/>
                </a:solidFill>
                <a:effectLst/>
                <a:uLnTx/>
                <a:uFillTx/>
                <a:latin typeface="AvenirNextLTPro-Regular" panose="020B0504020202020204"/>
              </a:rPr>
              <a:t>E2E</a:t>
            </a:r>
          </a:p>
        </p:txBody>
      </p:sp>
      <p:sp>
        <p:nvSpPr>
          <p:cNvPr id="20" name="TextBox 19">
            <a:extLst>
              <a:ext uri="{FF2B5EF4-FFF2-40B4-BE49-F238E27FC236}">
                <a16:creationId xmlns:a16="http://schemas.microsoft.com/office/drawing/2014/main" id="{734A4050-2BE3-4B17-9FAF-A906692E39DD}"/>
              </a:ext>
            </a:extLst>
          </p:cNvPr>
          <p:cNvSpPr txBox="1"/>
          <p:nvPr/>
        </p:nvSpPr>
        <p:spPr bwMode="gray">
          <a:xfrm>
            <a:off x="585018" y="2118684"/>
            <a:ext cx="2586986" cy="407035"/>
          </a:xfrm>
          <a:prstGeom prst="rect">
            <a:avLst/>
          </a:prstGeom>
        </p:spPr>
        <p:txBody>
          <a:bodyPr wrap="square" lIns="0" rIns="0" rtlCol="0" anchor="ctr" anchorCtr="0">
            <a:normAutofit/>
          </a:bodyPr>
          <a:lstStyle/>
          <a:p>
            <a:pPr algn="ctr">
              <a:spcBef>
                <a:spcPts val="600"/>
              </a:spcBef>
            </a:pPr>
            <a:r>
              <a:rPr lang="en-US" sz="1300" b="1">
                <a:latin typeface="AvenirNextLTPro-Regular" panose="020B0504020202020204"/>
              </a:rPr>
              <a:t>e.g., Procure and capitalize asset</a:t>
            </a:r>
            <a:endParaRPr lang="en-US" sz="1300" b="1">
              <a:solidFill>
                <a:schemeClr val="tx1"/>
              </a:solidFill>
              <a:latin typeface="AvenirNextLTPro-Regular" panose="020B0504020202020204"/>
            </a:endParaRPr>
          </a:p>
        </p:txBody>
      </p:sp>
      <p:cxnSp>
        <p:nvCxnSpPr>
          <p:cNvPr id="23" name="Straight Connector 21">
            <a:extLst>
              <a:ext uri="{FF2B5EF4-FFF2-40B4-BE49-F238E27FC236}">
                <a16:creationId xmlns:a16="http://schemas.microsoft.com/office/drawing/2014/main" id="{03A029C5-AE63-43E2-9FC3-4CF3D93D04DF}"/>
              </a:ext>
            </a:extLst>
          </p:cNvPr>
          <p:cNvCxnSpPr>
            <a:cxnSpLocks/>
            <a:stCxn id="12" idx="2"/>
            <a:endCxn id="6" idx="0"/>
          </p:cNvCxnSpPr>
          <p:nvPr/>
        </p:nvCxnSpPr>
        <p:spPr>
          <a:xfrm rot="5400000">
            <a:off x="4622283" y="2183640"/>
            <a:ext cx="1909204" cy="1448437"/>
          </a:xfrm>
          <a:prstGeom prst="bentConnector3">
            <a:avLst>
              <a:gd name="adj1" fmla="val 50000"/>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1">
            <a:extLst>
              <a:ext uri="{FF2B5EF4-FFF2-40B4-BE49-F238E27FC236}">
                <a16:creationId xmlns:a16="http://schemas.microsoft.com/office/drawing/2014/main" id="{CCC8BEC5-99AF-484D-BF0F-8DA14D1FC581}"/>
              </a:ext>
            </a:extLst>
          </p:cNvPr>
          <p:cNvCxnSpPr>
            <a:cxnSpLocks/>
            <a:stCxn id="12" idx="2"/>
            <a:endCxn id="10" idx="0"/>
          </p:cNvCxnSpPr>
          <p:nvPr/>
        </p:nvCxnSpPr>
        <p:spPr>
          <a:xfrm rot="16200000" flipH="1">
            <a:off x="6071989" y="2182369"/>
            <a:ext cx="1909204" cy="1450977"/>
          </a:xfrm>
          <a:prstGeom prst="bentConnector3">
            <a:avLst>
              <a:gd name="adj1" fmla="val 50000"/>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1">
            <a:extLst>
              <a:ext uri="{FF2B5EF4-FFF2-40B4-BE49-F238E27FC236}">
                <a16:creationId xmlns:a16="http://schemas.microsoft.com/office/drawing/2014/main" id="{52CA977D-A093-4E87-B024-A8FB13FA6D8B}"/>
              </a:ext>
            </a:extLst>
          </p:cNvPr>
          <p:cNvCxnSpPr>
            <a:cxnSpLocks/>
            <a:stCxn id="12" idx="2"/>
            <a:endCxn id="7" idx="0"/>
          </p:cNvCxnSpPr>
          <p:nvPr/>
        </p:nvCxnSpPr>
        <p:spPr>
          <a:xfrm rot="16200000" flipH="1">
            <a:off x="7508359" y="746000"/>
            <a:ext cx="1909204" cy="4323716"/>
          </a:xfrm>
          <a:prstGeom prst="bentConnector3">
            <a:avLst>
              <a:gd name="adj1" fmla="val 50000"/>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5" name="AutoShape 3">
            <a:extLst>
              <a:ext uri="{FF2B5EF4-FFF2-40B4-BE49-F238E27FC236}">
                <a16:creationId xmlns:a16="http://schemas.microsoft.com/office/drawing/2014/main" id="{E690048B-E1A5-4C41-9C6A-52D8DCBF8DE5}"/>
              </a:ext>
            </a:extLst>
          </p:cNvPr>
          <p:cNvSpPr>
            <a:spLocks noChangeArrowheads="1"/>
          </p:cNvSpPr>
          <p:nvPr/>
        </p:nvSpPr>
        <p:spPr bwMode="gray">
          <a:xfrm>
            <a:off x="3033686" y="2006459"/>
            <a:ext cx="1783080" cy="548640"/>
          </a:xfrm>
          <a:prstGeom prst="chevron">
            <a:avLst>
              <a:gd name="adj" fmla="val 34952"/>
            </a:avLst>
          </a:prstGeom>
          <a:solidFill>
            <a:srgbClr val="19B3B3"/>
          </a:solidFill>
          <a:ln w="12700" cap="rnd" algn="ctr">
            <a:noFill/>
            <a:miter lim="800000"/>
            <a:headEnd/>
            <a:tailEnd/>
          </a:ln>
        </p:spPr>
        <p:txBody>
          <a:bodyPr lIns="88900" tIns="88900" rIns="88900" bIns="88900" anchor="ctr" anchorCtr="0"/>
          <a:lstStyle/>
          <a:p>
            <a:pPr>
              <a:lnSpc>
                <a:spcPct val="106000"/>
              </a:lnSpc>
              <a:defRPr/>
            </a:pPr>
            <a:r>
              <a:rPr lang="en-US" sz="1200">
                <a:solidFill>
                  <a:schemeClr val="bg2"/>
                </a:solidFill>
                <a:latin typeface="AvenirNextLTPro-Regular" panose="020B0504020202020204"/>
              </a:rPr>
              <a:t>Create and Approve PR</a:t>
            </a:r>
          </a:p>
        </p:txBody>
      </p:sp>
      <p:sp>
        <p:nvSpPr>
          <p:cNvPr id="16" name="AutoShape 4">
            <a:extLst>
              <a:ext uri="{FF2B5EF4-FFF2-40B4-BE49-F238E27FC236}">
                <a16:creationId xmlns:a16="http://schemas.microsoft.com/office/drawing/2014/main" id="{1294F11A-19BB-48DC-9580-C009050B0C7B}"/>
              </a:ext>
            </a:extLst>
          </p:cNvPr>
          <p:cNvSpPr>
            <a:spLocks noChangeArrowheads="1"/>
          </p:cNvSpPr>
          <p:nvPr/>
        </p:nvSpPr>
        <p:spPr bwMode="gray">
          <a:xfrm>
            <a:off x="4692190" y="2006459"/>
            <a:ext cx="1783080" cy="548640"/>
          </a:xfrm>
          <a:prstGeom prst="chevron">
            <a:avLst>
              <a:gd name="adj" fmla="val 34975"/>
            </a:avLst>
          </a:prstGeom>
          <a:solidFill>
            <a:srgbClr val="19B3B3"/>
          </a:solidFill>
          <a:ln w="12700" cap="rnd" algn="ctr">
            <a:noFill/>
            <a:miter lim="800000"/>
            <a:headEnd/>
            <a:tailEnd/>
          </a:ln>
        </p:spPr>
        <p:txBody>
          <a:bodyPr lIns="88900" tIns="88900" rIns="88900" bIns="88900" anchor="ctr" anchorCtr="0"/>
          <a:lstStyle/>
          <a:p>
            <a:pPr>
              <a:lnSpc>
                <a:spcPct val="106000"/>
              </a:lnSpc>
            </a:pPr>
            <a:r>
              <a:rPr lang="en-US" sz="1200">
                <a:solidFill>
                  <a:schemeClr val="bg2"/>
                </a:solidFill>
                <a:latin typeface="AvenirNextLTPro-Regular" panose="020B0504020202020204"/>
              </a:rPr>
              <a:t>Create Purchase Order</a:t>
            </a:r>
          </a:p>
        </p:txBody>
      </p:sp>
      <p:sp>
        <p:nvSpPr>
          <p:cNvPr id="17" name="AutoShape 5">
            <a:extLst>
              <a:ext uri="{FF2B5EF4-FFF2-40B4-BE49-F238E27FC236}">
                <a16:creationId xmlns:a16="http://schemas.microsoft.com/office/drawing/2014/main" id="{9A82A298-DAEC-4B45-B1D5-844C64B430C2}"/>
              </a:ext>
            </a:extLst>
          </p:cNvPr>
          <p:cNvSpPr>
            <a:spLocks noChangeArrowheads="1"/>
          </p:cNvSpPr>
          <p:nvPr/>
        </p:nvSpPr>
        <p:spPr bwMode="gray">
          <a:xfrm>
            <a:off x="6350694" y="2006459"/>
            <a:ext cx="1783080" cy="548640"/>
          </a:xfrm>
          <a:prstGeom prst="chevron">
            <a:avLst>
              <a:gd name="adj" fmla="val 34975"/>
            </a:avLst>
          </a:prstGeom>
          <a:solidFill>
            <a:srgbClr val="19B3B3"/>
          </a:solidFill>
          <a:ln w="12700" cap="rnd" algn="ctr">
            <a:noFill/>
            <a:miter lim="800000"/>
            <a:headEnd/>
            <a:tailEnd/>
          </a:ln>
        </p:spPr>
        <p:txBody>
          <a:bodyPr lIns="88900" tIns="88900" rIns="88900" bIns="88900" anchor="ctr" anchorCtr="0"/>
          <a:lstStyle/>
          <a:p>
            <a:pPr>
              <a:lnSpc>
                <a:spcPct val="106000"/>
              </a:lnSpc>
            </a:pPr>
            <a:r>
              <a:rPr lang="en-US" sz="1200">
                <a:solidFill>
                  <a:schemeClr val="bg2"/>
                </a:solidFill>
                <a:latin typeface="AvenirNextLTPro-Regular" panose="020B0504020202020204"/>
              </a:rPr>
              <a:t>Receive Goods 3 Way-Match</a:t>
            </a:r>
          </a:p>
        </p:txBody>
      </p:sp>
      <p:sp>
        <p:nvSpPr>
          <p:cNvPr id="18" name="AutoShape 6">
            <a:extLst>
              <a:ext uri="{FF2B5EF4-FFF2-40B4-BE49-F238E27FC236}">
                <a16:creationId xmlns:a16="http://schemas.microsoft.com/office/drawing/2014/main" id="{64CBF677-750A-4B04-A566-3A9271FAD343}"/>
              </a:ext>
            </a:extLst>
          </p:cNvPr>
          <p:cNvSpPr>
            <a:spLocks noChangeArrowheads="1"/>
          </p:cNvSpPr>
          <p:nvPr/>
        </p:nvSpPr>
        <p:spPr bwMode="gray">
          <a:xfrm>
            <a:off x="8009198" y="2006459"/>
            <a:ext cx="1783080" cy="548640"/>
          </a:xfrm>
          <a:prstGeom prst="chevron">
            <a:avLst>
              <a:gd name="adj" fmla="val 34975"/>
            </a:avLst>
          </a:prstGeom>
          <a:solidFill>
            <a:srgbClr val="19B3B3"/>
          </a:solidFill>
          <a:ln w="12700" cap="rnd" algn="ctr">
            <a:noFill/>
            <a:miter lim="800000"/>
            <a:headEnd/>
            <a:tailEnd/>
          </a:ln>
        </p:spPr>
        <p:txBody>
          <a:bodyPr lIns="88900" tIns="88900" rIns="88900" bIns="88900" anchor="ctr" anchorCtr="0"/>
          <a:lstStyle/>
          <a:p>
            <a:pPr>
              <a:lnSpc>
                <a:spcPct val="106000"/>
              </a:lnSpc>
            </a:pPr>
            <a:r>
              <a:rPr lang="en-US" sz="1200">
                <a:solidFill>
                  <a:schemeClr val="bg2"/>
                </a:solidFill>
                <a:latin typeface="AvenirNextLTPro-Regular" panose="020B0504020202020204"/>
              </a:rPr>
              <a:t>Capitalize asset</a:t>
            </a:r>
          </a:p>
        </p:txBody>
      </p:sp>
      <p:sp>
        <p:nvSpPr>
          <p:cNvPr id="32" name="Oval 31">
            <a:extLst>
              <a:ext uri="{FF2B5EF4-FFF2-40B4-BE49-F238E27FC236}">
                <a16:creationId xmlns:a16="http://schemas.microsoft.com/office/drawing/2014/main" id="{4153F763-6CBD-40B0-8CAC-6657722891D3}"/>
              </a:ext>
            </a:extLst>
          </p:cNvPr>
          <p:cNvSpPr/>
          <p:nvPr/>
        </p:nvSpPr>
        <p:spPr bwMode="gray">
          <a:xfrm>
            <a:off x="130978" y="2903197"/>
            <a:ext cx="457200" cy="457200"/>
          </a:xfrm>
          <a:prstGeom prst="ellipse">
            <a:avLst/>
          </a:prstGeom>
          <a:solidFill>
            <a:srgbClr val="00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a:solidFill>
                  <a:schemeClr val="bg1"/>
                </a:solidFill>
                <a:latin typeface="AvenirNextLTPro-Regular" panose="020B0504020202020204"/>
              </a:rPr>
              <a:t>1</a:t>
            </a:r>
          </a:p>
        </p:txBody>
      </p:sp>
      <p:sp>
        <p:nvSpPr>
          <p:cNvPr id="33" name="Oval 32">
            <a:extLst>
              <a:ext uri="{FF2B5EF4-FFF2-40B4-BE49-F238E27FC236}">
                <a16:creationId xmlns:a16="http://schemas.microsoft.com/office/drawing/2014/main" id="{35535070-0290-42A6-B61A-E0B6FB5BE204}"/>
              </a:ext>
            </a:extLst>
          </p:cNvPr>
          <p:cNvSpPr/>
          <p:nvPr/>
        </p:nvSpPr>
        <p:spPr bwMode="gray">
          <a:xfrm>
            <a:off x="97625" y="5634838"/>
            <a:ext cx="457200" cy="457200"/>
          </a:xfrm>
          <a:prstGeom prst="ellipse">
            <a:avLst/>
          </a:prstGeom>
          <a:solidFill>
            <a:srgbClr val="00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a:solidFill>
                  <a:schemeClr val="bg1">
                    <a:lumMod val="65000"/>
                  </a:schemeClr>
                </a:solidFill>
                <a:latin typeface="AvenirNextLTPro-Regular" panose="020B0504020202020204"/>
              </a:rPr>
              <a:t>2</a:t>
            </a:r>
          </a:p>
        </p:txBody>
      </p:sp>
      <p:sp>
        <p:nvSpPr>
          <p:cNvPr id="27" name="Title 1">
            <a:extLst>
              <a:ext uri="{FF2B5EF4-FFF2-40B4-BE49-F238E27FC236}">
                <a16:creationId xmlns:a16="http://schemas.microsoft.com/office/drawing/2014/main" id="{CD9159E0-A861-4067-92ED-BB6CD475BA67}"/>
              </a:ext>
            </a:extLst>
          </p:cNvPr>
          <p:cNvSpPr>
            <a:spLocks noGrp="1"/>
          </p:cNvSpPr>
          <p:nvPr>
            <p:ph type="title"/>
          </p:nvPr>
        </p:nvSpPr>
        <p:spPr>
          <a:xfrm>
            <a:off x="469900" y="402586"/>
            <a:ext cx="11252200" cy="692151"/>
          </a:xfrm>
        </p:spPr>
        <p:txBody>
          <a:bodyPr/>
          <a:lstStyle/>
          <a:p>
            <a:r>
              <a:rPr lang="en-US" sz="2400" b="1">
                <a:solidFill>
                  <a:schemeClr val="tx1"/>
                </a:solidFill>
                <a:latin typeface="Proxima Nova" panose="020B0604020202020204" charset="0"/>
              </a:rPr>
              <a:t>Solution Confirmation Workshop Types</a:t>
            </a:r>
          </a:p>
        </p:txBody>
      </p:sp>
    </p:spTree>
    <p:extLst>
      <p:ext uri="{BB962C8B-B14F-4D97-AF65-F5344CB8AC3E}">
        <p14:creationId xmlns:p14="http://schemas.microsoft.com/office/powerpoint/2010/main" val="1962455299"/>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a:extLst>
              <a:ext uri="{FF2B5EF4-FFF2-40B4-BE49-F238E27FC236}">
                <a16:creationId xmlns:a16="http://schemas.microsoft.com/office/drawing/2014/main" id="{A9FF1799-43F4-44AD-847C-DF444F638C19}"/>
              </a:ext>
            </a:extLst>
          </p:cNvPr>
          <p:cNvGraphicFramePr>
            <a:graphicFrameLocks/>
          </p:cNvGraphicFramePr>
          <p:nvPr>
            <p:extLst>
              <p:ext uri="{D42A27DB-BD31-4B8C-83A1-F6EECF244321}">
                <p14:modId xmlns:p14="http://schemas.microsoft.com/office/powerpoint/2010/main" val="711490215"/>
              </p:ext>
            </p:extLst>
          </p:nvPr>
        </p:nvGraphicFramePr>
        <p:xfrm>
          <a:off x="469900" y="1011208"/>
          <a:ext cx="11311132" cy="2704229"/>
        </p:xfrm>
        <a:graphic>
          <a:graphicData uri="http://schemas.openxmlformats.org/drawingml/2006/table">
            <a:tbl>
              <a:tblPr firstRow="1" bandRow="1">
                <a:tableStyleId>{5940675A-B579-460E-94D1-54222C63F5DA}</a:tableStyleId>
              </a:tblPr>
              <a:tblGrid>
                <a:gridCol w="6883632">
                  <a:extLst>
                    <a:ext uri="{9D8B030D-6E8A-4147-A177-3AD203B41FA5}">
                      <a16:colId xmlns:a16="http://schemas.microsoft.com/office/drawing/2014/main" val="20000"/>
                    </a:ext>
                  </a:extLst>
                </a:gridCol>
                <a:gridCol w="2213750">
                  <a:extLst>
                    <a:ext uri="{9D8B030D-6E8A-4147-A177-3AD203B41FA5}">
                      <a16:colId xmlns:a16="http://schemas.microsoft.com/office/drawing/2014/main" val="218177854"/>
                    </a:ext>
                  </a:extLst>
                </a:gridCol>
                <a:gridCol w="2213750">
                  <a:extLst>
                    <a:ext uri="{9D8B030D-6E8A-4147-A177-3AD203B41FA5}">
                      <a16:colId xmlns:a16="http://schemas.microsoft.com/office/drawing/2014/main" val="20001"/>
                    </a:ext>
                  </a:extLst>
                </a:gridCol>
              </a:tblGrid>
              <a:tr h="359242">
                <a:tc>
                  <a:txBody>
                    <a:bodyPr/>
                    <a:lstStyle/>
                    <a:p>
                      <a:pPr marL="91440" algn="ctr"/>
                      <a:r>
                        <a:rPr lang="en-US" sz="1300" b="1" dirty="0">
                          <a:solidFill>
                            <a:schemeClr val="tx1"/>
                          </a:solidFill>
                          <a:latin typeface="+mj-lt"/>
                        </a:rPr>
                        <a:t>Next Steps</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00"/>
                    </a:solidFill>
                  </a:tcPr>
                </a:tc>
                <a:tc>
                  <a:txBody>
                    <a:bodyPr/>
                    <a:lstStyle/>
                    <a:p>
                      <a:pPr marL="91440" algn="ctr"/>
                      <a:r>
                        <a:rPr lang="en-US" sz="1300" b="1">
                          <a:solidFill>
                            <a:schemeClr val="tx1"/>
                          </a:solidFill>
                          <a:latin typeface="+mj-lt"/>
                        </a:rPr>
                        <a:t>Due Date</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00"/>
                    </a:solidFill>
                  </a:tcPr>
                </a:tc>
                <a:tc>
                  <a:txBody>
                    <a:bodyPr/>
                    <a:lstStyle/>
                    <a:p>
                      <a:pPr marL="91440" algn="ctr"/>
                      <a:r>
                        <a:rPr lang="en-US" sz="1300" b="1">
                          <a:solidFill>
                            <a:schemeClr val="tx1"/>
                          </a:solidFill>
                        </a:rPr>
                        <a:t>Owner</a:t>
                      </a:r>
                      <a:endParaRPr lang="en-US" sz="1300" b="1">
                        <a:solidFill>
                          <a:schemeClr val="tx1"/>
                        </a:solidFill>
                        <a:latin typeface="+mj-lt"/>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00"/>
                    </a:solidFill>
                  </a:tcPr>
                </a:tc>
                <a:extLst>
                  <a:ext uri="{0D108BD9-81ED-4DB2-BD59-A6C34878D82A}">
                    <a16:rowId xmlns:a16="http://schemas.microsoft.com/office/drawing/2014/main" val="10000"/>
                  </a:ext>
                </a:extLst>
              </a:tr>
              <a:tr h="384101">
                <a:tc>
                  <a:txBody>
                    <a:bodyPr/>
                    <a:lstStyle/>
                    <a:p>
                      <a:pPr marL="91440"/>
                      <a:r>
                        <a:rPr lang="en-US" sz="1200"/>
                        <a:t>Document critical variations / exception scenarios not captured in today’s session</a:t>
                      </a:r>
                      <a:endParaRPr lang="en-US" sz="1200" b="1">
                        <a:latin typeface="+mj-lt"/>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b="0" i="0" kern="1200" baseline="0">
                          <a:solidFill>
                            <a:schemeClr val="dk1"/>
                          </a:solidFill>
                          <a:effectLst/>
                          <a:latin typeface="+mn-lt"/>
                          <a:ea typeface="+mn-ea"/>
                          <a:cs typeface="+mn-cs"/>
                        </a:rPr>
                        <a:t>5/7</a:t>
                      </a:r>
                      <a:endParaRPr lang="en-US" sz="1200" baseline="0">
                        <a:latin typeface="+mj-lt"/>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baseline="0" dirty="0">
                          <a:latin typeface="+mj-lt"/>
                        </a:rPr>
                        <a:t>Client Team</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5920">
                <a:tc>
                  <a:txBody>
                    <a:bodyPr/>
                    <a:lstStyle/>
                    <a:p>
                      <a:pPr marL="91440"/>
                      <a:r>
                        <a:rPr lang="en-US" sz="1200">
                          <a:solidFill>
                            <a:schemeClr val="tx1"/>
                          </a:solidFill>
                        </a:rPr>
                        <a:t>Update process flows based on feedback </a:t>
                      </a:r>
                      <a:endParaRPr lang="en-US" sz="1200" b="0">
                        <a:latin typeface="+mj-lt"/>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b="0" i="0" kern="1200" baseline="0">
                          <a:solidFill>
                            <a:schemeClr val="dk1"/>
                          </a:solidFill>
                          <a:effectLst/>
                          <a:latin typeface="+mn-lt"/>
                          <a:ea typeface="+mn-ea"/>
                          <a:cs typeface="+mn-cs"/>
                        </a:rPr>
                        <a:t>5/15</a:t>
                      </a:r>
                      <a:endParaRPr lang="en-US" sz="1200" baseline="0">
                        <a:latin typeface="+mj-lt"/>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baseline="0" dirty="0">
                          <a:latin typeface="+mj-lt"/>
                        </a:rPr>
                        <a:t>XXX</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5920">
                <a:tc>
                  <a:txBody>
                    <a:bodyPr/>
                    <a:lstStyle/>
                    <a:p>
                      <a:pPr marL="91440"/>
                      <a:r>
                        <a:rPr lang="en-US" sz="1200"/>
                        <a:t>Review and approve user stories</a:t>
                      </a:r>
                      <a:endParaRPr lang="en-US" sz="1200" b="0">
                        <a:solidFill>
                          <a:srgbClr val="FF0000"/>
                        </a:solidFill>
                        <a:latin typeface="+mj-lt"/>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b="0" i="0" kern="1200" baseline="0">
                          <a:solidFill>
                            <a:schemeClr val="dk1"/>
                          </a:solidFill>
                          <a:effectLst/>
                          <a:latin typeface="+mn-lt"/>
                          <a:ea typeface="+mn-ea"/>
                          <a:cs typeface="+mn-cs"/>
                        </a:rPr>
                        <a:t>As per plan</a:t>
                      </a:r>
                      <a:endParaRPr lang="en-US" sz="1200" baseline="0">
                        <a:latin typeface="+mj-lt"/>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kern="1200" baseline="0" dirty="0">
                          <a:solidFill>
                            <a:schemeClr val="tx1"/>
                          </a:solidFill>
                          <a:latin typeface="+mn-lt"/>
                          <a:ea typeface="+mn-ea"/>
                          <a:cs typeface="+mn-cs"/>
                        </a:rPr>
                        <a:t>XXX</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7183399"/>
                  </a:ext>
                </a:extLst>
              </a:tr>
              <a:tr h="375920">
                <a:tc>
                  <a:txBody>
                    <a:bodyPr/>
                    <a:lstStyle/>
                    <a:p>
                      <a:pPr marL="91440"/>
                      <a:r>
                        <a:rPr lang="en-US" sz="1200" b="0">
                          <a:latin typeface="+mj-lt"/>
                        </a:rPr>
                        <a:t>Provide acceptance criteria for each user story </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b="0" i="0" kern="1200" baseline="0">
                          <a:solidFill>
                            <a:schemeClr val="dk1"/>
                          </a:solidFill>
                          <a:effectLst/>
                          <a:latin typeface="+mn-lt"/>
                          <a:ea typeface="+mn-ea"/>
                          <a:cs typeface="+mn-cs"/>
                        </a:rPr>
                        <a:t>As per plan</a:t>
                      </a:r>
                      <a:endParaRPr lang="en-US" sz="1200" baseline="0">
                        <a:latin typeface="+mj-lt"/>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kern="1200" baseline="0" dirty="0">
                          <a:solidFill>
                            <a:schemeClr val="tx1"/>
                          </a:solidFill>
                          <a:latin typeface="+mn-lt"/>
                          <a:ea typeface="+mn-ea"/>
                          <a:cs typeface="+mn-cs"/>
                        </a:rPr>
                        <a:t>XXX</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200" baseline="0" dirty="0">
                        <a:latin typeface="+mj-lt"/>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4914763"/>
                  </a:ext>
                </a:extLst>
              </a:tr>
              <a:tr h="375920">
                <a:tc>
                  <a:txBody>
                    <a:bodyPr/>
                    <a:lstStyle/>
                    <a:p>
                      <a:pPr marL="91440"/>
                      <a:r>
                        <a:rPr lang="en-US" sz="1200"/>
                        <a:t>Document change impacts </a:t>
                      </a:r>
                      <a:endParaRPr lang="en-US" sz="1200" b="0">
                        <a:latin typeface="+mj-lt"/>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b="0" i="0" kern="1200" baseline="0">
                          <a:solidFill>
                            <a:schemeClr val="dk1"/>
                          </a:solidFill>
                          <a:effectLst/>
                          <a:latin typeface="+mn-lt"/>
                          <a:ea typeface="+mn-ea"/>
                          <a:cs typeface="+mn-cs"/>
                        </a:rPr>
                        <a:t>5/7</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kern="1200" baseline="0" dirty="0">
                          <a:solidFill>
                            <a:schemeClr val="tx1"/>
                          </a:solidFill>
                          <a:latin typeface="+mn-lt"/>
                          <a:ea typeface="+mn-ea"/>
                          <a:cs typeface="+mn-cs"/>
                        </a:rPr>
                        <a:t>XXX</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4537343"/>
                  </a:ext>
                </a:extLst>
              </a:tr>
              <a:tr h="375920">
                <a:tc>
                  <a:txBody>
                    <a:bodyPr/>
                    <a:lstStyle/>
                    <a:p>
                      <a:pPr marL="91440"/>
                      <a:r>
                        <a:rPr lang="en-US" sz="1200"/>
                        <a:t>Prepare first draft of Configuration workbooks </a:t>
                      </a:r>
                      <a:endParaRPr lang="en-US" sz="1200" b="0">
                        <a:latin typeface="+mj-lt"/>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b="0" i="0" kern="1200" baseline="0">
                          <a:solidFill>
                            <a:schemeClr val="dk1"/>
                          </a:solidFill>
                          <a:effectLst/>
                          <a:latin typeface="+mn-lt"/>
                          <a:ea typeface="+mn-ea"/>
                          <a:cs typeface="+mn-cs"/>
                        </a:rPr>
                        <a:t>5/22</a:t>
                      </a:r>
                      <a:endParaRPr lang="en-US" sz="1200" baseline="0">
                        <a:latin typeface="+mj-lt"/>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kern="1200" baseline="0" dirty="0">
                          <a:solidFill>
                            <a:schemeClr val="tx1"/>
                          </a:solidFill>
                          <a:latin typeface="+mn-lt"/>
                          <a:ea typeface="+mn-ea"/>
                          <a:cs typeface="+mn-cs"/>
                        </a:rPr>
                        <a:t>XXX</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468282"/>
                  </a:ext>
                </a:extLst>
              </a:tr>
            </a:tbl>
          </a:graphicData>
        </a:graphic>
      </p:graphicFrame>
      <p:sp>
        <p:nvSpPr>
          <p:cNvPr id="6" name="Title 1">
            <a:extLst>
              <a:ext uri="{FF2B5EF4-FFF2-40B4-BE49-F238E27FC236}">
                <a16:creationId xmlns:a16="http://schemas.microsoft.com/office/drawing/2014/main" id="{F44615BA-B62E-49D8-8B7C-193EDEBB4390}"/>
              </a:ext>
            </a:extLst>
          </p:cNvPr>
          <p:cNvSpPr>
            <a:spLocks noGrp="1"/>
          </p:cNvSpPr>
          <p:nvPr>
            <p:ph type="title"/>
          </p:nvPr>
        </p:nvSpPr>
        <p:spPr>
          <a:xfrm>
            <a:off x="469900" y="402586"/>
            <a:ext cx="11252200" cy="692151"/>
          </a:xfrm>
        </p:spPr>
        <p:txBody>
          <a:bodyPr/>
          <a:lstStyle/>
          <a:p>
            <a:r>
              <a:rPr lang="en-US" sz="2400" b="1">
                <a:latin typeface="Proxima Nova" panose="020B0604020202020204" charset="0"/>
              </a:rPr>
              <a:t>Next Steps</a:t>
            </a:r>
          </a:p>
        </p:txBody>
      </p:sp>
    </p:spTree>
    <p:extLst>
      <p:ext uri="{BB962C8B-B14F-4D97-AF65-F5344CB8AC3E}">
        <p14:creationId xmlns:p14="http://schemas.microsoft.com/office/powerpoint/2010/main" val="1900171973"/>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A45218F-3843-4893-A6E9-741349CBF3E1}"/>
              </a:ext>
            </a:extLst>
          </p:cNvPr>
          <p:cNvSpPr>
            <a:spLocks noGrp="1"/>
          </p:cNvSpPr>
          <p:nvPr>
            <p:ph type="title"/>
          </p:nvPr>
        </p:nvSpPr>
        <p:spPr>
          <a:xfrm>
            <a:off x="469900" y="402586"/>
            <a:ext cx="11252200" cy="692151"/>
          </a:xfrm>
        </p:spPr>
        <p:txBody>
          <a:bodyPr/>
          <a:lstStyle/>
          <a:p>
            <a:r>
              <a:rPr lang="en-US" sz="2400">
                <a:latin typeface="Proxima Nova"/>
              </a:rPr>
              <a:t>Sprint 4 - RTR Workshops</a:t>
            </a:r>
          </a:p>
        </p:txBody>
      </p:sp>
      <p:graphicFrame>
        <p:nvGraphicFramePr>
          <p:cNvPr id="4" name="Table 3">
            <a:extLst>
              <a:ext uri="{FF2B5EF4-FFF2-40B4-BE49-F238E27FC236}">
                <a16:creationId xmlns:a16="http://schemas.microsoft.com/office/drawing/2014/main" id="{898C5893-67AC-4441-BCC6-FA8800E80319}"/>
              </a:ext>
            </a:extLst>
          </p:cNvPr>
          <p:cNvGraphicFramePr>
            <a:graphicFrameLocks noGrp="1"/>
          </p:cNvGraphicFramePr>
          <p:nvPr>
            <p:extLst>
              <p:ext uri="{D42A27DB-BD31-4B8C-83A1-F6EECF244321}">
                <p14:modId xmlns:p14="http://schemas.microsoft.com/office/powerpoint/2010/main" val="2338257191"/>
              </p:ext>
            </p:extLst>
          </p:nvPr>
        </p:nvGraphicFramePr>
        <p:xfrm>
          <a:off x="469900" y="992323"/>
          <a:ext cx="11211738" cy="5333063"/>
        </p:xfrm>
        <a:graphic>
          <a:graphicData uri="http://schemas.openxmlformats.org/drawingml/2006/table">
            <a:tbl>
              <a:tblPr/>
              <a:tblGrid>
                <a:gridCol w="630913">
                  <a:extLst>
                    <a:ext uri="{9D8B030D-6E8A-4147-A177-3AD203B41FA5}">
                      <a16:colId xmlns:a16="http://schemas.microsoft.com/office/drawing/2014/main" val="266440202"/>
                    </a:ext>
                  </a:extLst>
                </a:gridCol>
                <a:gridCol w="3447059">
                  <a:extLst>
                    <a:ext uri="{9D8B030D-6E8A-4147-A177-3AD203B41FA5}">
                      <a16:colId xmlns:a16="http://schemas.microsoft.com/office/drawing/2014/main" val="1966320864"/>
                    </a:ext>
                  </a:extLst>
                </a:gridCol>
                <a:gridCol w="5095268">
                  <a:extLst>
                    <a:ext uri="{9D8B030D-6E8A-4147-A177-3AD203B41FA5}">
                      <a16:colId xmlns:a16="http://schemas.microsoft.com/office/drawing/2014/main" val="2101234487"/>
                    </a:ext>
                  </a:extLst>
                </a:gridCol>
                <a:gridCol w="2038498">
                  <a:extLst>
                    <a:ext uri="{9D8B030D-6E8A-4147-A177-3AD203B41FA5}">
                      <a16:colId xmlns:a16="http://schemas.microsoft.com/office/drawing/2014/main" val="1133950258"/>
                    </a:ext>
                  </a:extLst>
                </a:gridCol>
              </a:tblGrid>
              <a:tr h="340852">
                <a:tc>
                  <a:txBody>
                    <a:bodyPr/>
                    <a:lstStyle/>
                    <a:p>
                      <a:pPr algn="ctr" fontAlgn="ctr"/>
                      <a:r>
                        <a:rPr lang="en-US" sz="1050" b="1" i="0" u="none" strike="noStrike">
                          <a:solidFill>
                            <a:srgbClr val="FFFFFF"/>
                          </a:solidFill>
                          <a:effectLst/>
                          <a:latin typeface="Arial" panose="020B0604020202020204" pitchFamily="34" charset="0"/>
                          <a:cs typeface="Arial" panose="020B0604020202020204" pitchFamily="34" charset="0"/>
                        </a:rPr>
                        <a:t>Track</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050" b="1" i="0" u="none" strike="noStrike">
                          <a:solidFill>
                            <a:srgbClr val="FFFFFF"/>
                          </a:solidFill>
                          <a:effectLst/>
                          <a:latin typeface="Arial" panose="020B0604020202020204" pitchFamily="34" charset="0"/>
                          <a:cs typeface="Arial" panose="020B0604020202020204" pitchFamily="34" charset="0"/>
                        </a:rPr>
                        <a:t>Workshop Name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050" b="1" i="0" u="none" strike="noStrike">
                          <a:solidFill>
                            <a:srgbClr val="FFFFFF"/>
                          </a:solidFill>
                          <a:effectLst/>
                          <a:latin typeface="Arial" panose="020B0604020202020204" pitchFamily="34" charset="0"/>
                          <a:cs typeface="Arial" panose="020B0604020202020204" pitchFamily="34" charset="0"/>
                        </a:rPr>
                        <a:t>High-level Agenda</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050" b="1" i="0" u="none" strike="noStrike">
                          <a:solidFill>
                            <a:srgbClr val="FFFFFF"/>
                          </a:solidFill>
                          <a:effectLst/>
                          <a:latin typeface="Arial" panose="020B0604020202020204" pitchFamily="34" charset="0"/>
                          <a:cs typeface="Arial" panose="020B0604020202020204" pitchFamily="34" charset="0"/>
                        </a:rPr>
                        <a:t>Planned Date / Time</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493033504"/>
                  </a:ext>
                </a:extLst>
              </a:tr>
              <a:tr h="960697">
                <a:tc>
                  <a:txBody>
                    <a:bodyPr/>
                    <a:lstStyle/>
                    <a:p>
                      <a:pPr algn="ctr" fontAlgn="ctr"/>
                      <a:r>
                        <a:rPr lang="en-US" sz="1200" b="0" i="0" u="none" strike="noStrike">
                          <a:solidFill>
                            <a:srgbClr val="000000"/>
                          </a:solidFill>
                          <a:effectLst/>
                          <a:latin typeface="Avenir Next LT Pro" panose="020B0504020202020204" pitchFamily="34" charset="0"/>
                          <a:cs typeface="Arial" panose="020B0604020202020204" pitchFamily="34" charset="0"/>
                        </a:rPr>
                        <a:t>RTR</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kern="1200">
                          <a:solidFill>
                            <a:srgbClr val="000000"/>
                          </a:solidFill>
                          <a:effectLst/>
                          <a:latin typeface="Avenir Next LT Pro" panose="020B0504020202020204" pitchFamily="34" charset="0"/>
                          <a:ea typeface="+mn-ea"/>
                          <a:cs typeface="Arial" panose="020B0604020202020204" pitchFamily="34" charset="0"/>
                        </a:rPr>
                        <a:t>RTR - IC - Intercompany Transaction processing</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kern="1200">
                          <a:solidFill>
                            <a:srgbClr val="000000"/>
                          </a:solidFill>
                          <a:effectLst/>
                          <a:latin typeface="Avenir Next LT Pro" panose="020B0504020202020204" pitchFamily="34" charset="0"/>
                          <a:ea typeface="+mn-ea"/>
                          <a:cs typeface="Arial" panose="020B0604020202020204" pitchFamily="34" charset="0"/>
                        </a:rPr>
                        <a:t>- Perform Intercompany transactions - Within Ledger</a:t>
                      </a:r>
                    </a:p>
                    <a:p>
                      <a:pPr algn="l" fontAlgn="ctr"/>
                      <a:r>
                        <a:rPr lang="en-US" sz="1200" b="0" i="0" u="none" strike="noStrike" kern="1200">
                          <a:solidFill>
                            <a:srgbClr val="000000"/>
                          </a:solidFill>
                          <a:effectLst/>
                          <a:latin typeface="Avenir Next LT Pro" panose="020B0504020202020204" pitchFamily="34" charset="0"/>
                          <a:ea typeface="+mn-ea"/>
                          <a:cs typeface="Arial" panose="020B0604020202020204" pitchFamily="34" charset="0"/>
                        </a:rPr>
                        <a:t>- Perform Intercompany transactions - Crossing Ledgers [Journals]</a:t>
                      </a:r>
                    </a:p>
                    <a:p>
                      <a:pPr algn="l" fontAlgn="ctr"/>
                      <a:r>
                        <a:rPr lang="en-US" sz="1200" b="0" i="0" u="none" strike="noStrike" kern="1200">
                          <a:solidFill>
                            <a:srgbClr val="000000"/>
                          </a:solidFill>
                          <a:effectLst/>
                          <a:latin typeface="Avenir Next LT Pro" panose="020B0504020202020204" pitchFamily="34" charset="0"/>
                          <a:ea typeface="+mn-ea"/>
                          <a:cs typeface="Arial" panose="020B0604020202020204" pitchFamily="34" charset="0"/>
                        </a:rPr>
                        <a:t>- Perform Intercompany transactions - Cross Ledgers [Invoices]</a:t>
                      </a:r>
                    </a:p>
                    <a:p>
                      <a:pPr algn="l" fontAlgn="ctr"/>
                      <a:r>
                        <a:rPr lang="en-US" sz="1200" b="0" i="0" u="none" strike="noStrike" kern="1200">
                          <a:solidFill>
                            <a:srgbClr val="000000"/>
                          </a:solidFill>
                          <a:effectLst/>
                          <a:latin typeface="Avenir Next LT Pro" panose="020B0504020202020204" pitchFamily="34" charset="0"/>
                          <a:ea typeface="+mn-ea"/>
                          <a:cs typeface="Arial" panose="020B0604020202020204" pitchFamily="34" charset="0"/>
                        </a:rPr>
                        <a:t>- Discuss Netting/Settlement options for Invoice based IC</a:t>
                      </a:r>
                    </a:p>
                    <a:p>
                      <a:pPr algn="l" fontAlgn="ctr"/>
                      <a:r>
                        <a:rPr lang="en-US" sz="1200" b="0" i="0" u="none" strike="noStrike" kern="1200">
                          <a:solidFill>
                            <a:srgbClr val="000000"/>
                          </a:solidFill>
                          <a:effectLst/>
                          <a:latin typeface="Avenir Next LT Pro" panose="020B0504020202020204" pitchFamily="34" charset="0"/>
                          <a:ea typeface="+mn-ea"/>
                          <a:cs typeface="Arial" panose="020B0604020202020204" pitchFamily="34" charset="0"/>
                        </a:rPr>
                        <a:t>- Intercompany approvals</a:t>
                      </a:r>
                    </a:p>
                    <a:p>
                      <a:pPr algn="l" fontAlgn="ctr"/>
                      <a:r>
                        <a:rPr lang="en-US" sz="1200" b="0" i="0" u="none" strike="noStrike" kern="1200">
                          <a:solidFill>
                            <a:srgbClr val="000000"/>
                          </a:solidFill>
                          <a:effectLst/>
                          <a:latin typeface="Avenir Next LT Pro" panose="020B0504020202020204" pitchFamily="34" charset="0"/>
                          <a:ea typeface="+mn-ea"/>
                          <a:cs typeface="Arial" panose="020B0604020202020204" pitchFamily="34" charset="0"/>
                        </a:rPr>
                        <a:t>- Other IC Setups</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buNone/>
                      </a:pPr>
                      <a:r>
                        <a:rPr lang="en-US" sz="1200">
                          <a:latin typeface="Avenir Next LT Pro" panose="020B0504020202020204" pitchFamily="34" charset="0"/>
                          <a:cs typeface="Arial" panose="020B0604020202020204" pitchFamily="34" charset="0"/>
                        </a:rPr>
                        <a:t>4/27/2020 </a:t>
                      </a:r>
                    </a:p>
                    <a:p>
                      <a:pPr lvl="0" algn="ctr">
                        <a:buNone/>
                      </a:pPr>
                      <a:r>
                        <a:rPr lang="en-US" sz="1200">
                          <a:latin typeface="Avenir Next LT Pro" panose="020B0504020202020204" pitchFamily="34" charset="0"/>
                          <a:cs typeface="Arial" panose="020B0604020202020204" pitchFamily="34" charset="0"/>
                        </a:rPr>
                        <a:t>8 AM to 10 AM PST</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4158868"/>
                  </a:ext>
                </a:extLst>
              </a:tr>
              <a:tr h="636085">
                <a:tc>
                  <a:txBody>
                    <a:bodyPr/>
                    <a:lstStyle/>
                    <a:p>
                      <a:pPr algn="ctr" fontAlgn="ctr"/>
                      <a:r>
                        <a:rPr lang="en-US" sz="1200" b="0" i="0" u="none" strike="noStrike">
                          <a:solidFill>
                            <a:srgbClr val="000000"/>
                          </a:solidFill>
                          <a:effectLst/>
                          <a:latin typeface="Avenir Next LT Pro" panose="020B0504020202020204" pitchFamily="34" charset="0"/>
                          <a:cs typeface="Arial" panose="020B0604020202020204" pitchFamily="34" charset="0"/>
                        </a:rPr>
                        <a:t>RTR</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kern="1200">
                          <a:solidFill>
                            <a:srgbClr val="000000"/>
                          </a:solidFill>
                          <a:effectLst/>
                          <a:latin typeface="Avenir Next LT Pro" panose="020B0504020202020204" pitchFamily="34" charset="0"/>
                          <a:ea typeface="+mn-ea"/>
                          <a:cs typeface="Arial" panose="020B0604020202020204" pitchFamily="34" charset="0"/>
                        </a:rPr>
                        <a:t>RTR - GL - GL Actual Balance Conversion (USGAAP &amp; Local GAAP)</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kern="1200">
                          <a:solidFill>
                            <a:srgbClr val="000000"/>
                          </a:solidFill>
                          <a:effectLst/>
                          <a:latin typeface="Avenir Next LT Pro" panose="020B0504020202020204" pitchFamily="34" charset="0"/>
                          <a:ea typeface="+mn-ea"/>
                          <a:cs typeface="Arial" panose="020B0604020202020204" pitchFamily="34" charset="0"/>
                        </a:rPr>
                        <a:t>GL Balance Conversion - USGAAP &amp; Local GAAP (Actuals)</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buNone/>
                      </a:pPr>
                      <a:r>
                        <a:rPr lang="en-US" sz="1200">
                          <a:latin typeface="Avenir Next LT Pro" panose="020B0504020202020204" pitchFamily="34" charset="0"/>
                          <a:cs typeface="Arial" panose="020B0604020202020204" pitchFamily="34" charset="0"/>
                        </a:rPr>
                        <a:t>4/29/2020</a:t>
                      </a:r>
                    </a:p>
                    <a:p>
                      <a:pPr lvl="0" algn="ctr">
                        <a:buNone/>
                      </a:pPr>
                      <a:r>
                        <a:rPr lang="nn-NO" sz="1200">
                          <a:latin typeface="Avenir Next LT Pro" panose="020B0504020202020204" pitchFamily="34" charset="0"/>
                          <a:cs typeface="Arial" panose="020B0604020202020204" pitchFamily="34" charset="0"/>
                        </a:rPr>
                        <a:t>10 AM PST - 12:30 PM PST</a:t>
                      </a:r>
                      <a:endParaRPr lang="en-US" sz="1200">
                        <a:latin typeface="Avenir Next LT Pro" panose="020B0504020202020204" pitchFamily="34" charset="0"/>
                        <a:cs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2955528"/>
                  </a:ext>
                </a:extLst>
              </a:tr>
              <a:tr h="923826">
                <a:tc>
                  <a:txBody>
                    <a:bodyPr/>
                    <a:lstStyle/>
                    <a:p>
                      <a:pPr algn="ctr" fontAlgn="ctr"/>
                      <a:r>
                        <a:rPr lang="en-US" sz="1200" b="0" i="0" u="none" strike="noStrike">
                          <a:solidFill>
                            <a:srgbClr val="000000"/>
                          </a:solidFill>
                          <a:effectLst/>
                          <a:latin typeface="Avenir Next LT Pro" panose="020B0504020202020204" pitchFamily="34" charset="0"/>
                          <a:cs typeface="Arial" panose="020B0604020202020204" pitchFamily="34" charset="0"/>
                        </a:rPr>
                        <a:t>RTR</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kern="1200">
                          <a:solidFill>
                            <a:srgbClr val="000000"/>
                          </a:solidFill>
                          <a:effectLst/>
                          <a:latin typeface="Avenir Next LT Pro" panose="020B0504020202020204" pitchFamily="34" charset="0"/>
                          <a:ea typeface="+mn-ea"/>
                          <a:cs typeface="Arial" panose="020B0604020202020204" pitchFamily="34" charset="0"/>
                        </a:rPr>
                        <a:t>RTR - CM - Bank Account Maintenance and Bank Statement Reconciliation</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kern="1200">
                          <a:solidFill>
                            <a:srgbClr val="000000"/>
                          </a:solidFill>
                          <a:effectLst/>
                          <a:latin typeface="Avenir Next LT Pro" panose="020B0504020202020204" pitchFamily="34" charset="0"/>
                          <a:ea typeface="+mn-ea"/>
                          <a:cs typeface="Arial" panose="020B0604020202020204" pitchFamily="34" charset="0"/>
                        </a:rPr>
                        <a:t>- Bank account setup &amp; maintenance </a:t>
                      </a:r>
                      <a:br>
                        <a:rPr lang="en-US" sz="1200" b="0" i="0" u="none" strike="noStrike" kern="1200">
                          <a:solidFill>
                            <a:srgbClr val="000000"/>
                          </a:solidFill>
                          <a:effectLst/>
                          <a:latin typeface="Avenir Next LT Pro" panose="020B0504020202020204" pitchFamily="34" charset="0"/>
                          <a:ea typeface="+mn-ea"/>
                          <a:cs typeface="Arial" panose="020B0604020202020204" pitchFamily="34" charset="0"/>
                        </a:rPr>
                      </a:br>
                      <a:r>
                        <a:rPr lang="en-US" sz="1200" b="0" i="0" u="none" strike="noStrike" kern="1200">
                          <a:solidFill>
                            <a:srgbClr val="000000"/>
                          </a:solidFill>
                          <a:effectLst/>
                          <a:latin typeface="Avenir Next LT Pro" panose="020B0504020202020204" pitchFamily="34" charset="0"/>
                          <a:ea typeface="+mn-ea"/>
                          <a:cs typeface="Arial" panose="020B0604020202020204" pitchFamily="34" charset="0"/>
                        </a:rPr>
                        <a:t>- Bank statement processing &amp; bank Statement Reconciliation</a:t>
                      </a:r>
                      <a:br>
                        <a:rPr lang="en-US" sz="1200" b="0" i="0" u="none" strike="noStrike" kern="1200">
                          <a:solidFill>
                            <a:srgbClr val="000000"/>
                          </a:solidFill>
                          <a:effectLst/>
                          <a:latin typeface="Avenir Next LT Pro" panose="020B0504020202020204" pitchFamily="34" charset="0"/>
                          <a:ea typeface="+mn-ea"/>
                          <a:cs typeface="Arial" panose="020B0604020202020204" pitchFamily="34" charset="0"/>
                        </a:rPr>
                      </a:br>
                      <a:r>
                        <a:rPr lang="en-US" sz="1200" b="0" i="0" u="none" strike="noStrike" kern="1200">
                          <a:solidFill>
                            <a:srgbClr val="000000"/>
                          </a:solidFill>
                          <a:effectLst/>
                          <a:latin typeface="Avenir Next LT Pro" panose="020B0504020202020204" pitchFamily="34" charset="0"/>
                          <a:ea typeface="+mn-ea"/>
                          <a:cs typeface="Arial" panose="020B0604020202020204" pitchFamily="34" charset="0"/>
                        </a:rPr>
                        <a:t>- Inter Bank Account transfer​, External transactions</a:t>
                      </a:r>
                      <a:br>
                        <a:rPr lang="en-US" sz="1200" b="0" i="0" u="none" strike="noStrike" kern="1200">
                          <a:solidFill>
                            <a:srgbClr val="000000"/>
                          </a:solidFill>
                          <a:effectLst/>
                          <a:latin typeface="Avenir Next LT Pro" panose="020B0504020202020204" pitchFamily="34" charset="0"/>
                          <a:ea typeface="+mn-ea"/>
                          <a:cs typeface="Arial" panose="020B0604020202020204" pitchFamily="34" charset="0"/>
                        </a:rPr>
                      </a:br>
                      <a:r>
                        <a:rPr lang="en-US" sz="1200" b="0" i="0" u="none" strike="noStrike" kern="1200">
                          <a:solidFill>
                            <a:srgbClr val="000000"/>
                          </a:solidFill>
                          <a:effectLst/>
                          <a:latin typeface="Avenir Next LT Pro" panose="020B0504020202020204" pitchFamily="34" charset="0"/>
                          <a:ea typeface="+mn-ea"/>
                          <a:cs typeface="Arial" panose="020B0604020202020204" pitchFamily="34" charset="0"/>
                        </a:rPr>
                        <a:t>- Cash Forecasting</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buNone/>
                      </a:pPr>
                      <a:r>
                        <a:rPr lang="en-US" sz="1200">
                          <a:latin typeface="Avenir Next LT Pro" panose="020B0504020202020204" pitchFamily="34" charset="0"/>
                          <a:cs typeface="Arial" panose="020B0604020202020204" pitchFamily="34" charset="0"/>
                        </a:rPr>
                        <a:t>4/30/2020</a:t>
                      </a:r>
                    </a:p>
                    <a:p>
                      <a:pPr lvl="0" algn="ctr">
                        <a:buNone/>
                      </a:pPr>
                      <a:r>
                        <a:rPr lang="en-US" sz="1200">
                          <a:latin typeface="Avenir Next LT Pro" panose="020B0504020202020204" pitchFamily="34" charset="0"/>
                          <a:cs typeface="Arial" panose="020B0604020202020204" pitchFamily="34" charset="0"/>
                        </a:rPr>
                        <a:t> 8 AM to 10 AM PST</a:t>
                      </a:r>
                    </a:p>
                    <a:p>
                      <a:pPr lvl="0" algn="ctr">
                        <a:buNone/>
                      </a:pPr>
                      <a:r>
                        <a:rPr lang="en-US" sz="1200">
                          <a:latin typeface="Avenir Next LT Pro" panose="020B0504020202020204" pitchFamily="34" charset="0"/>
                          <a:cs typeface="Arial" panose="020B0604020202020204" pitchFamily="34" charset="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5974519"/>
                  </a:ext>
                </a:extLst>
              </a:tr>
              <a:tr h="772998">
                <a:tc>
                  <a:txBody>
                    <a:bodyPr/>
                    <a:lstStyle/>
                    <a:p>
                      <a:pPr algn="ctr" fontAlgn="ctr"/>
                      <a:r>
                        <a:rPr lang="en-US" sz="1200" b="0" i="0" u="none" strike="noStrike">
                          <a:solidFill>
                            <a:srgbClr val="000000"/>
                          </a:solidFill>
                          <a:effectLst/>
                          <a:latin typeface="Avenir Next LT Pro" panose="020B0504020202020204" pitchFamily="34" charset="0"/>
                          <a:cs typeface="Arial" panose="020B0604020202020204" pitchFamily="34" charset="0"/>
                        </a:rPr>
                        <a:t>RTR</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kern="1200">
                          <a:solidFill>
                            <a:srgbClr val="000000"/>
                          </a:solidFill>
                          <a:effectLst/>
                          <a:latin typeface="Avenir Next LT Pro" panose="020B0504020202020204" pitchFamily="34" charset="0"/>
                          <a:ea typeface="+mn-ea"/>
                          <a:cs typeface="Arial" panose="020B0604020202020204" pitchFamily="34" charset="0"/>
                        </a:rPr>
                        <a:t>RTR - GL - Recurring Journals &amp; Allocations</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kern="1200">
                          <a:solidFill>
                            <a:srgbClr val="000000"/>
                          </a:solidFill>
                          <a:effectLst/>
                          <a:latin typeface="Avenir Next LT Pro" panose="020B0504020202020204" pitchFamily="34" charset="0"/>
                          <a:ea typeface="+mn-ea"/>
                          <a:cs typeface="Arial" panose="020B0604020202020204" pitchFamily="34" charset="0"/>
                        </a:rPr>
                        <a:t>- Recurring Journals</a:t>
                      </a:r>
                      <a:br>
                        <a:rPr lang="en-US" sz="1200" b="0" i="0" u="none" strike="noStrike" kern="1200">
                          <a:solidFill>
                            <a:srgbClr val="000000"/>
                          </a:solidFill>
                          <a:effectLst/>
                          <a:latin typeface="Avenir Next LT Pro" panose="020B0504020202020204" pitchFamily="34" charset="0"/>
                          <a:ea typeface="+mn-ea"/>
                          <a:cs typeface="Arial" panose="020B0604020202020204" pitchFamily="34" charset="0"/>
                        </a:rPr>
                      </a:br>
                      <a:r>
                        <a:rPr lang="en-US" sz="1200" b="0" i="0" u="none" strike="noStrike" kern="1200">
                          <a:solidFill>
                            <a:srgbClr val="000000"/>
                          </a:solidFill>
                          <a:effectLst/>
                          <a:latin typeface="Avenir Next LT Pro" panose="020B0504020202020204" pitchFamily="34" charset="0"/>
                          <a:ea typeface="+mn-ea"/>
                          <a:cs typeface="Arial" panose="020B0604020202020204" pitchFamily="34" charset="0"/>
                        </a:rPr>
                        <a:t>- Allocations</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buNone/>
                      </a:pPr>
                      <a:r>
                        <a:rPr lang="en-US" sz="1200">
                          <a:latin typeface="Avenir Next LT Pro" panose="020B0504020202020204" pitchFamily="34" charset="0"/>
                          <a:cs typeface="Arial" panose="020B0604020202020204" pitchFamily="34" charset="0"/>
                        </a:rPr>
                        <a:t>5/4/2020</a:t>
                      </a:r>
                    </a:p>
                    <a:p>
                      <a:pPr lvl="0" algn="ctr">
                        <a:buNone/>
                      </a:pPr>
                      <a:r>
                        <a:rPr lang="en-US" sz="1200">
                          <a:latin typeface="Avenir Next LT Pro" panose="020B0504020202020204" pitchFamily="34" charset="0"/>
                          <a:cs typeface="Arial" panose="020B0604020202020204" pitchFamily="34" charset="0"/>
                        </a:rPr>
                        <a:t> 8 AM to 10 AM PST</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1867023"/>
                  </a:ext>
                </a:extLst>
              </a:tr>
              <a:tr h="735291">
                <a:tc>
                  <a:txBody>
                    <a:bodyPr/>
                    <a:lstStyle/>
                    <a:p>
                      <a:pPr lvl="0" algn="ctr">
                        <a:buNone/>
                      </a:pPr>
                      <a:r>
                        <a:rPr lang="en-US" sz="1200" b="0" i="0" u="none" strike="noStrike" noProof="0">
                          <a:effectLst/>
                          <a:latin typeface="Avenir Next LT Pro" panose="020B0504020202020204" pitchFamily="34" charset="0"/>
                          <a:cs typeface="Arial" panose="020B0604020202020204" pitchFamily="34" charset="0"/>
                        </a:rPr>
                        <a:t>RTR</a:t>
                      </a:r>
                      <a:endParaRPr lang="en-US" sz="1200">
                        <a:latin typeface="Avenir Next LT Pro" panose="020B0504020202020204" pitchFamily="34" charset="0"/>
                        <a:cs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l" fontAlgn="ctr"/>
                      <a:r>
                        <a:rPr lang="en-US" sz="1200" b="0" i="0" u="none" strike="noStrike" kern="1200">
                          <a:solidFill>
                            <a:srgbClr val="000000"/>
                          </a:solidFill>
                          <a:effectLst/>
                          <a:latin typeface="Avenir Next LT Pro" panose="020B0504020202020204" pitchFamily="34" charset="0"/>
                          <a:ea typeface="+mn-ea"/>
                          <a:cs typeface="Arial" panose="020B0604020202020204" pitchFamily="34" charset="0"/>
                        </a:rPr>
                        <a:t>RTR - GL - Month End Accruals</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l" fontAlgn="ctr"/>
                      <a:r>
                        <a:rPr lang="en-US" sz="1200" b="0" i="0" u="none" strike="noStrike" kern="1200">
                          <a:solidFill>
                            <a:srgbClr val="000000"/>
                          </a:solidFill>
                          <a:effectLst/>
                          <a:latin typeface="Avenir Next LT Pro" panose="020B0504020202020204" pitchFamily="34" charset="0"/>
                          <a:ea typeface="+mn-ea"/>
                          <a:cs typeface="Arial" panose="020B0604020202020204" pitchFamily="34" charset="0"/>
                        </a:rPr>
                        <a:t>Manage Accruals (other than GRNI accruals) (includes 2-Way PO)</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ctr"/>
                      <a:r>
                        <a:rPr lang="en-US" sz="1200" b="0" i="0" u="none" strike="noStrike">
                          <a:solidFill>
                            <a:srgbClr val="000000"/>
                          </a:solidFill>
                          <a:effectLst/>
                          <a:latin typeface="Avenir Next LT Pro" panose="020B0504020202020204" pitchFamily="34" charset="0"/>
                        </a:rPr>
                        <a:t>5/6/2020</a:t>
                      </a:r>
                    </a:p>
                    <a:p>
                      <a:pPr algn="ctr" fontAlgn="ctr"/>
                      <a:r>
                        <a:rPr lang="en-US" sz="1200" b="0" i="0" u="none" strike="noStrike">
                          <a:solidFill>
                            <a:srgbClr val="000000"/>
                          </a:solidFill>
                          <a:effectLst/>
                          <a:latin typeface="Avenir Next LT Pro" panose="020B0504020202020204" pitchFamily="34" charset="0"/>
                        </a:rPr>
                        <a:t> 10 AM to 12 PM PST</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68515644"/>
                  </a:ext>
                </a:extLst>
              </a:tr>
              <a:tr h="735291">
                <a:tc>
                  <a:txBody>
                    <a:bodyPr/>
                    <a:lstStyle/>
                    <a:p>
                      <a:pPr lvl="0" algn="ctr">
                        <a:buNone/>
                      </a:pPr>
                      <a:r>
                        <a:rPr lang="en-US" sz="1200">
                          <a:latin typeface="Avenir Next LT Pro" panose="020B0504020202020204" pitchFamily="34" charset="0"/>
                          <a:cs typeface="Arial" panose="020B0604020202020204" pitchFamily="34" charset="0"/>
                        </a:rPr>
                        <a:t>RTR</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1200" b="0" i="0" u="none" strike="noStrike" kern="1200">
                          <a:solidFill>
                            <a:srgbClr val="000000"/>
                          </a:solidFill>
                          <a:effectLst/>
                          <a:latin typeface="Avenir Next LT Pro" panose="020B0504020202020204" pitchFamily="34" charset="0"/>
                          <a:ea typeface="+mn-ea"/>
                          <a:cs typeface="Arial" panose="020B0604020202020204" pitchFamily="34" charset="0"/>
                        </a:rPr>
                        <a:t>RTR - FA - Corp Book Conversion</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kern="1200">
                          <a:solidFill>
                            <a:srgbClr val="000000"/>
                          </a:solidFill>
                          <a:effectLst/>
                          <a:latin typeface="Avenir Next LT Pro" panose="020B0504020202020204" pitchFamily="34" charset="0"/>
                          <a:ea typeface="+mn-ea"/>
                          <a:cs typeface="Arial" panose="020B0604020202020204" pitchFamily="34" charset="0"/>
                        </a:rPr>
                        <a:t>FA Corp Book Conversion</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venir Next LT Pro" panose="020B0504020202020204" pitchFamily="34" charset="0"/>
                        </a:rPr>
                        <a:t>5/7/2020</a:t>
                      </a:r>
                    </a:p>
                    <a:p>
                      <a:pPr algn="ctr" fontAlgn="ctr"/>
                      <a:r>
                        <a:rPr lang="en-US" sz="1200" b="0" i="0" u="none" strike="noStrike">
                          <a:solidFill>
                            <a:srgbClr val="000000"/>
                          </a:solidFill>
                          <a:effectLst/>
                          <a:latin typeface="Avenir Next LT Pro" panose="020B0504020202020204" pitchFamily="34" charset="0"/>
                        </a:rPr>
                        <a:t>8 AM to 10 AM PST</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5204004"/>
                  </a:ext>
                </a:extLst>
              </a:tr>
            </a:tbl>
          </a:graphicData>
        </a:graphic>
      </p:graphicFrame>
    </p:spTree>
    <p:extLst>
      <p:ext uri="{BB962C8B-B14F-4D97-AF65-F5344CB8AC3E}">
        <p14:creationId xmlns:p14="http://schemas.microsoft.com/office/powerpoint/2010/main" val="766931445"/>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C00"/>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5F105F7-A315-45A8-81AB-9EB3E9E4D7D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85000"/>
              </a:lnSpc>
              <a:spcBef>
                <a:spcPct val="0"/>
              </a:spcBef>
              <a:spcAft>
                <a:spcPct val="0"/>
              </a:spcAft>
              <a:buClrTx/>
              <a:buSzTx/>
              <a:buFontTx/>
              <a:buNone/>
              <a:tabLst/>
              <a:defRPr/>
            </a:pPr>
            <a:endParaRPr kumimoji="0" lang="en-US" sz="2800" b="1" i="0" u="none" strike="noStrike" kern="1200" cap="none" spc="0" normalizeH="0" baseline="0" noProof="0">
              <a:ln>
                <a:noFill/>
              </a:ln>
              <a:solidFill>
                <a:prstClr val="white"/>
              </a:solidFill>
              <a:effectLst/>
              <a:uLnTx/>
              <a:uFillTx/>
              <a:latin typeface="Open Sans" panose="020B0606030504020204" pitchFamily="34" charset="0"/>
              <a:ea typeface="+mn-ea"/>
              <a:cs typeface="+mn-cs"/>
              <a:sym typeface="Open Sans" panose="020B0606030504020204" pitchFamily="34" charset="0"/>
            </a:endParaRPr>
          </a:p>
        </p:txBody>
      </p:sp>
      <p:sp>
        <p:nvSpPr>
          <p:cNvPr id="19" name="Title 3">
            <a:extLst>
              <a:ext uri="{FF2B5EF4-FFF2-40B4-BE49-F238E27FC236}">
                <a16:creationId xmlns:a16="http://schemas.microsoft.com/office/drawing/2014/main" id="{D70FB163-7BA0-4E19-BF71-7A4E55987534}"/>
              </a:ext>
            </a:extLst>
          </p:cNvPr>
          <p:cNvSpPr>
            <a:spLocks noGrp="1"/>
          </p:cNvSpPr>
          <p:nvPr>
            <p:ph type="title"/>
          </p:nvPr>
        </p:nvSpPr>
        <p:spPr>
          <a:xfrm>
            <a:off x="469898" y="3536718"/>
            <a:ext cx="7482299" cy="470898"/>
          </a:xfrm>
        </p:spPr>
        <p:txBody>
          <a:bodyPr wrap="square">
            <a:spAutoFit/>
          </a:bodyPr>
          <a:lstStyle/>
          <a:p>
            <a:r>
              <a:rPr lang="en-US" sz="3600">
                <a:latin typeface="Proxima Nova" panose="020B0604020202020204" charset="0"/>
              </a:rPr>
              <a:t>10. Appendix</a:t>
            </a:r>
          </a:p>
        </p:txBody>
      </p:sp>
    </p:spTree>
    <p:extLst>
      <p:ext uri="{BB962C8B-B14F-4D97-AF65-F5344CB8AC3E}">
        <p14:creationId xmlns:p14="http://schemas.microsoft.com/office/powerpoint/2010/main" val="2414691615"/>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ADA4DC05-C8D4-4E58-955A-9DEC8F80D0EB}"/>
              </a:ext>
            </a:extLst>
          </p:cNvPr>
          <p:cNvSpPr>
            <a:spLocks noGrp="1"/>
          </p:cNvSpPr>
          <p:nvPr>
            <p:ph type="title"/>
          </p:nvPr>
        </p:nvSpPr>
        <p:spPr>
          <a:xfrm>
            <a:off x="469898" y="3536718"/>
            <a:ext cx="7482299" cy="470898"/>
          </a:xfrm>
        </p:spPr>
        <p:txBody>
          <a:bodyPr wrap="square">
            <a:spAutoFit/>
          </a:bodyPr>
          <a:lstStyle/>
          <a:p>
            <a:r>
              <a:rPr lang="en-US" sz="3600">
                <a:latin typeface="Proxima Nova" panose="020B0604020202020204" charset="0"/>
              </a:rPr>
              <a:t>10.1 Abbreviations</a:t>
            </a:r>
          </a:p>
        </p:txBody>
      </p:sp>
    </p:spTree>
    <p:extLst>
      <p:ext uri="{BB962C8B-B14F-4D97-AF65-F5344CB8AC3E}">
        <p14:creationId xmlns:p14="http://schemas.microsoft.com/office/powerpoint/2010/main" val="1611117583"/>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ontent Placeholder 1">
            <a:extLst>
              <a:ext uri="{FF2B5EF4-FFF2-40B4-BE49-F238E27FC236}">
                <a16:creationId xmlns:a16="http://schemas.microsoft.com/office/drawing/2014/main" id="{710C48A4-03F0-4E30-A7D9-FC15C16BBFC1}"/>
              </a:ext>
            </a:extLst>
          </p:cNvPr>
          <p:cNvSpPr txBox="1">
            <a:spLocks/>
          </p:cNvSpPr>
          <p:nvPr/>
        </p:nvSpPr>
        <p:spPr>
          <a:xfrm>
            <a:off x="609600" y="1066800"/>
            <a:ext cx="11247120" cy="3942080"/>
          </a:xfrm>
          <a:prstGeom prst="rect">
            <a:avLst/>
          </a:prstGeom>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endParaRPr lang="en-US" sz="1600" b="1">
              <a:latin typeface="Avenir Next LT Pro" panose="020B0504020202020204" pitchFamily="34" charset="0"/>
            </a:endParaRPr>
          </a:p>
        </p:txBody>
      </p:sp>
      <p:graphicFrame>
        <p:nvGraphicFramePr>
          <p:cNvPr id="5" name="Content Placeholder 4">
            <a:extLst>
              <a:ext uri="{FF2B5EF4-FFF2-40B4-BE49-F238E27FC236}">
                <a16:creationId xmlns:a16="http://schemas.microsoft.com/office/drawing/2014/main" id="{7084708D-215B-4046-B7DF-0CAEC69FF7F2}"/>
              </a:ext>
            </a:extLst>
          </p:cNvPr>
          <p:cNvGraphicFramePr>
            <a:graphicFrameLocks/>
          </p:cNvGraphicFramePr>
          <p:nvPr/>
        </p:nvGraphicFramePr>
        <p:xfrm>
          <a:off x="335280" y="1033799"/>
          <a:ext cx="3651929" cy="3657654"/>
        </p:xfrm>
        <a:graphic>
          <a:graphicData uri="http://schemas.openxmlformats.org/drawingml/2006/table">
            <a:tbl>
              <a:tblPr firstRow="1" bandRow="1">
                <a:tableStyleId>{5940675A-B579-460E-94D1-54222C63F5DA}</a:tableStyleId>
              </a:tblPr>
              <a:tblGrid>
                <a:gridCol w="1460863">
                  <a:extLst>
                    <a:ext uri="{9D8B030D-6E8A-4147-A177-3AD203B41FA5}">
                      <a16:colId xmlns:a16="http://schemas.microsoft.com/office/drawing/2014/main" val="20000"/>
                    </a:ext>
                  </a:extLst>
                </a:gridCol>
                <a:gridCol w="2191066">
                  <a:extLst>
                    <a:ext uri="{9D8B030D-6E8A-4147-A177-3AD203B41FA5}">
                      <a16:colId xmlns:a16="http://schemas.microsoft.com/office/drawing/2014/main" val="20001"/>
                    </a:ext>
                  </a:extLst>
                </a:gridCol>
              </a:tblGrid>
              <a:tr h="0">
                <a:tc>
                  <a:txBody>
                    <a:bodyPr/>
                    <a:lstStyle/>
                    <a:p>
                      <a:pPr marL="91440" algn="l"/>
                      <a:r>
                        <a:rPr lang="en-US" sz="1200" b="1">
                          <a:solidFill>
                            <a:schemeClr val="tx1"/>
                          </a:solidFill>
                          <a:latin typeface="Avenir Next LT Pro" panose="020B0504020202020204" pitchFamily="34" charset="0"/>
                        </a:rPr>
                        <a:t>Abbreviations</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00"/>
                    </a:solidFill>
                  </a:tcPr>
                </a:tc>
                <a:tc>
                  <a:txBody>
                    <a:bodyPr/>
                    <a:lstStyle/>
                    <a:p>
                      <a:pPr marL="91440" algn="l"/>
                      <a:r>
                        <a:rPr lang="en-US" sz="1200" b="1">
                          <a:solidFill>
                            <a:schemeClr val="tx1"/>
                          </a:solidFill>
                          <a:latin typeface="Avenir Next LT Pro" panose="020B0504020202020204" pitchFamily="34" charset="0"/>
                        </a:rPr>
                        <a:t>Meaning</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00"/>
                    </a:solidFill>
                  </a:tcPr>
                </a:tc>
                <a:extLst>
                  <a:ext uri="{0D108BD9-81ED-4DB2-BD59-A6C34878D82A}">
                    <a16:rowId xmlns:a16="http://schemas.microsoft.com/office/drawing/2014/main" val="10000"/>
                  </a:ext>
                </a:extLst>
              </a:tr>
              <a:tr h="0">
                <a:tc>
                  <a:txBody>
                    <a:bodyPr/>
                    <a:lstStyle/>
                    <a:p>
                      <a:pPr marL="91440"/>
                      <a:r>
                        <a:rPr lang="en-US" sz="1200">
                          <a:latin typeface="Avenir Next LT Pro" panose="020B0504020202020204" pitchFamily="34" charset="0"/>
                        </a:rPr>
                        <a:t>R2R OR RTR</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a:latin typeface="Avenir Next LT Pro" panose="020B0504020202020204" pitchFamily="34" charset="0"/>
                        </a:rPr>
                        <a:t>Record to Report</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91440"/>
                      <a:r>
                        <a:rPr lang="en-US" sz="1200">
                          <a:latin typeface="Avenir Next LT Pro" panose="020B0504020202020204" pitchFamily="34" charset="0"/>
                        </a:rPr>
                        <a:t>P2P OR PTP</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a:latin typeface="Avenir Next LT Pro" panose="020B0504020202020204" pitchFamily="34" charset="0"/>
                        </a:rPr>
                        <a:t>Procure to Pay</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1571454"/>
                  </a:ext>
                </a:extLst>
              </a:tr>
              <a:tr h="0">
                <a:tc>
                  <a:txBody>
                    <a:bodyPr/>
                    <a:lstStyle/>
                    <a:p>
                      <a:pPr marL="91440"/>
                      <a:r>
                        <a:rPr lang="en-US" sz="1200">
                          <a:latin typeface="Avenir Next LT Pro" panose="020B0504020202020204" pitchFamily="34" charset="0"/>
                        </a:rPr>
                        <a:t>O2C or OTC</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a:latin typeface="Avenir Next LT Pro" panose="020B0504020202020204" pitchFamily="34" charset="0"/>
                        </a:rPr>
                        <a:t>Order to Cash</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9635077"/>
                  </a:ext>
                </a:extLst>
              </a:tr>
              <a:tr h="0">
                <a:tc>
                  <a:txBody>
                    <a:bodyPr/>
                    <a:lstStyle/>
                    <a:p>
                      <a:pPr marL="91440"/>
                      <a:r>
                        <a:rPr lang="en-US" sz="1200" b="0">
                          <a:latin typeface="Avenir Next LT Pro" panose="020B0504020202020204" pitchFamily="34" charset="0"/>
                        </a:rPr>
                        <a:t>FA</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a:latin typeface="Avenir Next LT Pro" panose="020B0504020202020204" pitchFamily="34" charset="0"/>
                        </a:rPr>
                        <a:t>Fixed asset</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0012222"/>
                  </a:ext>
                </a:extLst>
              </a:tr>
              <a:tr h="0">
                <a:tc>
                  <a:txBody>
                    <a:bodyPr/>
                    <a:lstStyle/>
                    <a:p>
                      <a:pPr marL="91440"/>
                      <a:r>
                        <a:rPr lang="en-US" sz="1200" b="0">
                          <a:latin typeface="Avenir Next LT Pro" panose="020B0504020202020204" pitchFamily="34" charset="0"/>
                        </a:rPr>
                        <a:t>AP</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a:latin typeface="Avenir Next LT Pro" panose="020B0504020202020204" pitchFamily="34" charset="0"/>
                        </a:rPr>
                        <a:t>Accounts Payables</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5770751"/>
                  </a:ext>
                </a:extLst>
              </a:tr>
              <a:tr h="0">
                <a:tc>
                  <a:txBody>
                    <a:bodyPr/>
                    <a:lstStyle/>
                    <a:p>
                      <a:pPr marL="91440"/>
                      <a:r>
                        <a:rPr lang="en-US" sz="1200" b="0">
                          <a:latin typeface="Avenir Next LT Pro" panose="020B0504020202020204" pitchFamily="34" charset="0"/>
                        </a:rPr>
                        <a:t>GL</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a:latin typeface="Avenir Next LT Pro" panose="020B0504020202020204" pitchFamily="34" charset="0"/>
                        </a:rPr>
                        <a:t>General Ledger</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0343100"/>
                  </a:ext>
                </a:extLst>
              </a:tr>
              <a:tr h="0">
                <a:tc>
                  <a:txBody>
                    <a:bodyPr/>
                    <a:lstStyle/>
                    <a:p>
                      <a:pPr marL="91440"/>
                      <a:r>
                        <a:rPr lang="en-US" sz="1200" b="0">
                          <a:latin typeface="Avenir Next LT Pro" panose="020B0504020202020204" pitchFamily="34" charset="0"/>
                        </a:rPr>
                        <a:t>AR</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a:latin typeface="Avenir Next LT Pro" panose="020B0504020202020204" pitchFamily="34" charset="0"/>
                        </a:rPr>
                        <a:t>Accounts Receivables</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570066"/>
                  </a:ext>
                </a:extLst>
              </a:tr>
              <a:tr h="0">
                <a:tc>
                  <a:txBody>
                    <a:bodyPr/>
                    <a:lstStyle/>
                    <a:p>
                      <a:pPr marL="91440"/>
                      <a:r>
                        <a:rPr lang="en-US" sz="1200" b="0">
                          <a:latin typeface="Avenir Next LT Pro" panose="020B0504020202020204" pitchFamily="34" charset="0"/>
                        </a:rPr>
                        <a:t>CM</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a:latin typeface="Avenir Next LT Pro" panose="020B0504020202020204" pitchFamily="34" charset="0"/>
                        </a:rPr>
                        <a:t>Cash Management</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7112630"/>
                  </a:ext>
                </a:extLst>
              </a:tr>
              <a:tr h="0">
                <a:tc>
                  <a:txBody>
                    <a:bodyPr/>
                    <a:lstStyle/>
                    <a:p>
                      <a:pPr marL="91440"/>
                      <a:r>
                        <a:rPr lang="en-US" sz="1200" b="0">
                          <a:latin typeface="Avenir Next LT Pro" panose="020B0504020202020204" pitchFamily="34" charset="0"/>
                        </a:rPr>
                        <a:t>IC</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a:latin typeface="Avenir Next LT Pro" panose="020B0504020202020204" pitchFamily="34" charset="0"/>
                        </a:rPr>
                        <a:t>Intercompany</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0486502"/>
                  </a:ext>
                </a:extLst>
              </a:tr>
              <a:tr h="164095">
                <a:tc>
                  <a:txBody>
                    <a:bodyPr/>
                    <a:lstStyle/>
                    <a:p>
                      <a:pPr marL="91440"/>
                      <a:r>
                        <a:rPr lang="en-US" sz="1200" b="0">
                          <a:latin typeface="Avenir Next LT Pro" panose="020B0504020202020204" pitchFamily="34" charset="0"/>
                        </a:rPr>
                        <a:t>FCCS</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aseline="0">
                          <a:latin typeface="Avenir Next LT Pro" panose="020B0504020202020204" pitchFamily="34" charset="0"/>
                        </a:rPr>
                        <a:t>Financial Consolidation and Close Cloud Service</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2428119"/>
                  </a:ext>
                </a:extLst>
              </a:tr>
              <a:tr h="164095">
                <a:tc>
                  <a:txBody>
                    <a:bodyPr/>
                    <a:lstStyle/>
                    <a:p>
                      <a:pPr marL="91440"/>
                      <a:r>
                        <a:rPr lang="en-US" sz="1200" b="0">
                          <a:latin typeface="Avenir Next LT Pro" panose="020B0504020202020204" pitchFamily="34" charset="0"/>
                        </a:rPr>
                        <a:t>EPBCS</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aseline="0">
                          <a:latin typeface="Avenir Next LT Pro" panose="020B0504020202020204" pitchFamily="34" charset="0"/>
                        </a:rPr>
                        <a:t>Enterprise Planning and Budgeting Cloud Service</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1821039"/>
                  </a:ext>
                </a:extLst>
              </a:tr>
            </a:tbl>
          </a:graphicData>
        </a:graphic>
      </p:graphicFrame>
      <p:sp>
        <p:nvSpPr>
          <p:cNvPr id="7" name="Title 1">
            <a:extLst>
              <a:ext uri="{FF2B5EF4-FFF2-40B4-BE49-F238E27FC236}">
                <a16:creationId xmlns:a16="http://schemas.microsoft.com/office/drawing/2014/main" id="{3F521E22-C6F8-4F41-8710-4656C0F6A97B}"/>
              </a:ext>
            </a:extLst>
          </p:cNvPr>
          <p:cNvSpPr>
            <a:spLocks noGrp="1"/>
          </p:cNvSpPr>
          <p:nvPr>
            <p:ph type="title"/>
          </p:nvPr>
        </p:nvSpPr>
        <p:spPr>
          <a:xfrm>
            <a:off x="469900" y="402586"/>
            <a:ext cx="11252200" cy="692151"/>
          </a:xfrm>
        </p:spPr>
        <p:txBody>
          <a:bodyPr/>
          <a:lstStyle/>
          <a:p>
            <a:r>
              <a:rPr lang="en-US" sz="2400" b="1">
                <a:solidFill>
                  <a:schemeClr val="tx1"/>
                </a:solidFill>
                <a:latin typeface="Proxima Nova" panose="020B0604020202020204" charset="0"/>
              </a:rPr>
              <a:t>Abbreviations</a:t>
            </a:r>
          </a:p>
        </p:txBody>
      </p:sp>
      <p:graphicFrame>
        <p:nvGraphicFramePr>
          <p:cNvPr id="8" name="Content Placeholder 4">
            <a:extLst>
              <a:ext uri="{FF2B5EF4-FFF2-40B4-BE49-F238E27FC236}">
                <a16:creationId xmlns:a16="http://schemas.microsoft.com/office/drawing/2014/main" id="{C2F004A4-AA0B-4C86-913B-053C49F2FD55}"/>
              </a:ext>
            </a:extLst>
          </p:cNvPr>
          <p:cNvGraphicFramePr>
            <a:graphicFrameLocks/>
          </p:cNvGraphicFramePr>
          <p:nvPr/>
        </p:nvGraphicFramePr>
        <p:xfrm>
          <a:off x="4206198" y="1041514"/>
          <a:ext cx="3648456" cy="5413900"/>
        </p:xfrm>
        <a:graphic>
          <a:graphicData uri="http://schemas.openxmlformats.org/drawingml/2006/table">
            <a:tbl>
              <a:tblPr firstRow="1" bandRow="1">
                <a:tableStyleId>{5940675A-B579-460E-94D1-54222C63F5DA}</a:tableStyleId>
              </a:tblPr>
              <a:tblGrid>
                <a:gridCol w="1421716">
                  <a:extLst>
                    <a:ext uri="{9D8B030D-6E8A-4147-A177-3AD203B41FA5}">
                      <a16:colId xmlns:a16="http://schemas.microsoft.com/office/drawing/2014/main" val="20000"/>
                    </a:ext>
                  </a:extLst>
                </a:gridCol>
                <a:gridCol w="2226740">
                  <a:extLst>
                    <a:ext uri="{9D8B030D-6E8A-4147-A177-3AD203B41FA5}">
                      <a16:colId xmlns:a16="http://schemas.microsoft.com/office/drawing/2014/main" val="20001"/>
                    </a:ext>
                  </a:extLst>
                </a:gridCol>
              </a:tblGrid>
              <a:tr h="289836">
                <a:tc>
                  <a:txBody>
                    <a:bodyPr/>
                    <a:lstStyle/>
                    <a:p>
                      <a:pPr marL="91440" algn="l"/>
                      <a:r>
                        <a:rPr lang="en-US" sz="1200" b="1">
                          <a:solidFill>
                            <a:schemeClr val="tx1"/>
                          </a:solidFill>
                          <a:latin typeface="Avenir Next LT Pro" panose="020B0504020202020204" pitchFamily="34" charset="0"/>
                        </a:rPr>
                        <a:t>Abbreviations</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00"/>
                    </a:solidFill>
                  </a:tcPr>
                </a:tc>
                <a:tc>
                  <a:txBody>
                    <a:bodyPr/>
                    <a:lstStyle/>
                    <a:p>
                      <a:pPr marL="91440" algn="l"/>
                      <a:r>
                        <a:rPr lang="en-US" sz="1200" b="1">
                          <a:solidFill>
                            <a:schemeClr val="tx1"/>
                          </a:solidFill>
                          <a:latin typeface="Avenir Next LT Pro" panose="020B0504020202020204" pitchFamily="34" charset="0"/>
                        </a:rPr>
                        <a:t>Meaning</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00"/>
                    </a:solidFill>
                  </a:tcPr>
                </a:tc>
                <a:extLst>
                  <a:ext uri="{0D108BD9-81ED-4DB2-BD59-A6C34878D82A}">
                    <a16:rowId xmlns:a16="http://schemas.microsoft.com/office/drawing/2014/main" val="10000"/>
                  </a:ext>
                </a:extLst>
              </a:tr>
              <a:tr h="274582">
                <a:tc>
                  <a:txBody>
                    <a:bodyPr/>
                    <a:lstStyle/>
                    <a:p>
                      <a:pPr marL="91440"/>
                      <a:r>
                        <a:rPr lang="en-US" sz="1200" b="0">
                          <a:latin typeface="Avenir Next LT Pro" panose="020B0504020202020204" pitchFamily="34" charset="0"/>
                        </a:rPr>
                        <a:t>KDD</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a:latin typeface="Avenir Next LT Pro" panose="020B0504020202020204" pitchFamily="34" charset="0"/>
                        </a:rPr>
                        <a:t>Key Design Decisions</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74582">
                <a:tc>
                  <a:txBody>
                    <a:bodyPr/>
                    <a:lstStyle/>
                    <a:p>
                      <a:pPr marL="91440"/>
                      <a:r>
                        <a:rPr lang="en-US" sz="1200" b="0">
                          <a:latin typeface="Avenir Next LT Pro" panose="020B0504020202020204" pitchFamily="34" charset="0"/>
                        </a:rPr>
                        <a:t>KFF</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a:latin typeface="Avenir Next LT Pro" panose="020B0504020202020204" pitchFamily="34" charset="0"/>
                        </a:rPr>
                        <a:t>Key Flexfield</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8661517"/>
                  </a:ext>
                </a:extLst>
              </a:tr>
              <a:tr h="274582">
                <a:tc>
                  <a:txBody>
                    <a:bodyPr/>
                    <a:lstStyle/>
                    <a:p>
                      <a:pPr marL="91440"/>
                      <a:r>
                        <a:rPr lang="en-US" sz="1200" b="0">
                          <a:latin typeface="Avenir Next LT Pro" panose="020B0504020202020204" pitchFamily="34" charset="0"/>
                        </a:rPr>
                        <a:t>DFF</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aseline="0">
                          <a:latin typeface="Avenir Next LT Pro" panose="020B0504020202020204" pitchFamily="34" charset="0"/>
                        </a:rPr>
                        <a:t>Descriptive Flexfield</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2610867"/>
                  </a:ext>
                </a:extLst>
              </a:tr>
              <a:tr h="274582">
                <a:tc>
                  <a:txBody>
                    <a:bodyPr/>
                    <a:lstStyle/>
                    <a:p>
                      <a:pPr marL="91440"/>
                      <a:r>
                        <a:rPr lang="en-US" sz="1200" b="0">
                          <a:latin typeface="Avenir Next LT Pro" panose="020B0504020202020204" pitchFamily="34" charset="0"/>
                        </a:rPr>
                        <a:t>LE</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aseline="0">
                          <a:latin typeface="Avenir Next LT Pro" panose="020B0504020202020204" pitchFamily="34" charset="0"/>
                        </a:rPr>
                        <a:t>Legal Entity</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0960251"/>
                  </a:ext>
                </a:extLst>
              </a:tr>
              <a:tr h="274582">
                <a:tc>
                  <a:txBody>
                    <a:bodyPr/>
                    <a:lstStyle/>
                    <a:p>
                      <a:pPr marL="91440"/>
                      <a:r>
                        <a:rPr lang="en-US" sz="1200" b="0">
                          <a:latin typeface="Avenir Next LT Pro" panose="020B0504020202020204" pitchFamily="34" charset="0"/>
                        </a:rPr>
                        <a:t>BU</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aseline="0">
                          <a:latin typeface="Avenir Next LT Pro" panose="020B0504020202020204" pitchFamily="34" charset="0"/>
                        </a:rPr>
                        <a:t>Business Unit</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1896205"/>
                  </a:ext>
                </a:extLst>
              </a:tr>
              <a:tr h="274582">
                <a:tc>
                  <a:txBody>
                    <a:bodyPr/>
                    <a:lstStyle/>
                    <a:p>
                      <a:pPr marL="91440"/>
                      <a:r>
                        <a:rPr lang="en-US" sz="1200" b="0">
                          <a:latin typeface="Avenir Next LT Pro" panose="020B0504020202020204" pitchFamily="34" charset="0"/>
                        </a:rPr>
                        <a:t>BSV</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aseline="0">
                          <a:latin typeface="Avenir Next LT Pro" panose="020B0504020202020204" pitchFamily="34" charset="0"/>
                        </a:rPr>
                        <a:t>Balancing Segment Value</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97452053"/>
                  </a:ext>
                </a:extLst>
              </a:tr>
              <a:tr h="274582">
                <a:tc>
                  <a:txBody>
                    <a:bodyPr/>
                    <a:lstStyle/>
                    <a:p>
                      <a:pPr marL="91440"/>
                      <a:r>
                        <a:rPr lang="en-US" sz="1200" b="0">
                          <a:latin typeface="Avenir Next LT Pro" panose="020B0504020202020204" pitchFamily="34" charset="0"/>
                        </a:rPr>
                        <a:t>COA</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aseline="0">
                          <a:latin typeface="Avenir Next LT Pro" panose="020B0504020202020204" pitchFamily="34" charset="0"/>
                        </a:rPr>
                        <a:t>Chart of Accounts</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364137"/>
                  </a:ext>
                </a:extLst>
              </a:tr>
              <a:tr h="274582">
                <a:tc>
                  <a:txBody>
                    <a:bodyPr/>
                    <a:lstStyle/>
                    <a:p>
                      <a:pPr marL="91440"/>
                      <a:r>
                        <a:rPr lang="en-US" sz="1200" b="0">
                          <a:latin typeface="Avenir Next LT Pro" panose="020B0504020202020204" pitchFamily="34" charset="0"/>
                        </a:rPr>
                        <a:t>FBDI</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aseline="0">
                          <a:latin typeface="Avenir Next LT Pro" panose="020B0504020202020204" pitchFamily="34" charset="0"/>
                        </a:rPr>
                        <a:t>File based data import</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4485198"/>
                  </a:ext>
                </a:extLst>
              </a:tr>
              <a:tr h="457632">
                <a:tc>
                  <a:txBody>
                    <a:bodyPr/>
                    <a:lstStyle/>
                    <a:p>
                      <a:pPr marL="91440"/>
                      <a:r>
                        <a:rPr lang="en-US" sz="1200" b="0">
                          <a:latin typeface="Avenir Next LT Pro" panose="020B0504020202020204" pitchFamily="34" charset="0"/>
                        </a:rPr>
                        <a:t>ADFDI</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aseline="0">
                          <a:latin typeface="Avenir Next LT Pro" panose="020B0504020202020204" pitchFamily="34" charset="0"/>
                        </a:rPr>
                        <a:t>ADF Desktop Integrator (Spreadsheet data upload with validations)</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485549"/>
                  </a:ext>
                </a:extLst>
              </a:tr>
              <a:tr h="274582">
                <a:tc>
                  <a:txBody>
                    <a:bodyPr/>
                    <a:lstStyle/>
                    <a:p>
                      <a:pPr marL="91440"/>
                      <a:r>
                        <a:rPr lang="en-US" sz="1200" b="0">
                          <a:latin typeface="Avenir Next LT Pro" panose="020B0504020202020204" pitchFamily="34" charset="0"/>
                        </a:rPr>
                        <a:t>SLA </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aseline="0">
                          <a:latin typeface="Avenir Next LT Pro" panose="020B0504020202020204" pitchFamily="34" charset="0"/>
                        </a:rPr>
                        <a:t>Subledger Accounting </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0384837"/>
                  </a:ext>
                </a:extLst>
              </a:tr>
              <a:tr h="274582">
                <a:tc>
                  <a:txBody>
                    <a:bodyPr/>
                    <a:lstStyle/>
                    <a:p>
                      <a:pPr marL="91440"/>
                      <a:r>
                        <a:rPr lang="en-US" sz="1200" b="0">
                          <a:latin typeface="Avenir Next LT Pro" panose="020B0504020202020204" pitchFamily="34" charset="0"/>
                        </a:rPr>
                        <a:t>TBD</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aseline="0">
                          <a:latin typeface="Avenir Next LT Pro" panose="020B0504020202020204" pitchFamily="34" charset="0"/>
                        </a:rPr>
                        <a:t>To be decided</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0214678"/>
                  </a:ext>
                </a:extLst>
              </a:tr>
              <a:tr h="274582">
                <a:tc>
                  <a:txBody>
                    <a:bodyPr/>
                    <a:lstStyle/>
                    <a:p>
                      <a:pPr marL="91440"/>
                      <a:r>
                        <a:rPr lang="en-US" sz="1200" b="0">
                          <a:latin typeface="Avenir Next LT Pro" panose="020B0504020202020204" pitchFamily="34" charset="0"/>
                        </a:rPr>
                        <a:t>PTD</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aseline="0">
                          <a:latin typeface="Avenir Next LT Pro" panose="020B0504020202020204" pitchFamily="34" charset="0"/>
                        </a:rPr>
                        <a:t>Period to Date</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6251053"/>
                  </a:ext>
                </a:extLst>
              </a:tr>
              <a:tr h="274582">
                <a:tc>
                  <a:txBody>
                    <a:bodyPr/>
                    <a:lstStyle/>
                    <a:p>
                      <a:pPr marL="91440"/>
                      <a:r>
                        <a:rPr lang="en-US" sz="1200" b="0">
                          <a:latin typeface="Avenir Next LT Pro" panose="020B0504020202020204" pitchFamily="34" charset="0"/>
                        </a:rPr>
                        <a:t>YTD</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aseline="0">
                          <a:latin typeface="Avenir Next LT Pro" panose="020B0504020202020204" pitchFamily="34" charset="0"/>
                        </a:rPr>
                        <a:t>Year to Date</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13777671"/>
                  </a:ext>
                </a:extLst>
              </a:tr>
              <a:tr h="274582">
                <a:tc>
                  <a:txBody>
                    <a:bodyPr/>
                    <a:lstStyle/>
                    <a:p>
                      <a:pPr marL="91440"/>
                      <a:r>
                        <a:rPr lang="en-US" sz="1200" b="0">
                          <a:latin typeface="Avenir Next LT Pro" panose="020B0504020202020204" pitchFamily="34" charset="0"/>
                        </a:rPr>
                        <a:t>DPIS</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aseline="0">
                          <a:latin typeface="Avenir Next LT Pro" panose="020B0504020202020204" pitchFamily="34" charset="0"/>
                        </a:rPr>
                        <a:t>Date Placed In Service</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5726706"/>
                  </a:ext>
                </a:extLst>
              </a:tr>
              <a:tr h="274582">
                <a:tc>
                  <a:txBody>
                    <a:bodyPr/>
                    <a:lstStyle/>
                    <a:p>
                      <a:pPr marL="91440"/>
                      <a:r>
                        <a:rPr lang="en-US" sz="1200" b="0">
                          <a:latin typeface="Avenir Next LT Pro" panose="020B0504020202020204" pitchFamily="34" charset="0"/>
                        </a:rPr>
                        <a:t>ACRS</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aseline="0">
                          <a:latin typeface="Avenir Next LT Pro" panose="020B0504020202020204" pitchFamily="34" charset="0"/>
                        </a:rPr>
                        <a:t>Accelerated Cost Recovery System</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8272112"/>
                  </a:ext>
                </a:extLst>
              </a:tr>
              <a:tr h="274582">
                <a:tc>
                  <a:txBody>
                    <a:bodyPr/>
                    <a:lstStyle/>
                    <a:p>
                      <a:pPr marL="91440"/>
                      <a:r>
                        <a:rPr lang="en-US" sz="1200" b="0">
                          <a:latin typeface="Avenir Next LT Pro" panose="020B0504020202020204" pitchFamily="34" charset="0"/>
                        </a:rPr>
                        <a:t>MCRS</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baseline="0">
                          <a:solidFill>
                            <a:schemeClr val="tx1"/>
                          </a:solidFill>
                          <a:latin typeface="Avenir Next LT Pro" panose="020B0504020202020204" pitchFamily="34" charset="0"/>
                          <a:ea typeface="+mn-ea"/>
                          <a:cs typeface="+mn-cs"/>
                        </a:rPr>
                        <a:t>Modified Accelerated Cost Recovery System</a:t>
                      </a:r>
                      <a:endParaRPr lang="en-US" sz="1200" baseline="0">
                        <a:latin typeface="Avenir Next LT Pro" panose="020B0504020202020204" pitchFamily="34" charset="0"/>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290757"/>
                  </a:ext>
                </a:extLst>
              </a:tr>
            </a:tbl>
          </a:graphicData>
        </a:graphic>
      </p:graphicFrame>
      <p:graphicFrame>
        <p:nvGraphicFramePr>
          <p:cNvPr id="9" name="Content Placeholder 4">
            <a:extLst>
              <a:ext uri="{FF2B5EF4-FFF2-40B4-BE49-F238E27FC236}">
                <a16:creationId xmlns:a16="http://schemas.microsoft.com/office/drawing/2014/main" id="{C26025A4-2717-4EF5-A9B2-69015A86FD84}"/>
              </a:ext>
            </a:extLst>
          </p:cNvPr>
          <p:cNvGraphicFramePr>
            <a:graphicFrameLocks/>
          </p:cNvGraphicFramePr>
          <p:nvPr/>
        </p:nvGraphicFramePr>
        <p:xfrm>
          <a:off x="8073643" y="1033799"/>
          <a:ext cx="3648456" cy="4866198"/>
        </p:xfrm>
        <a:graphic>
          <a:graphicData uri="http://schemas.openxmlformats.org/drawingml/2006/table">
            <a:tbl>
              <a:tblPr firstRow="1" bandRow="1">
                <a:tableStyleId>{5940675A-B579-460E-94D1-54222C63F5DA}</a:tableStyleId>
              </a:tblPr>
              <a:tblGrid>
                <a:gridCol w="1396928">
                  <a:extLst>
                    <a:ext uri="{9D8B030D-6E8A-4147-A177-3AD203B41FA5}">
                      <a16:colId xmlns:a16="http://schemas.microsoft.com/office/drawing/2014/main" val="20000"/>
                    </a:ext>
                  </a:extLst>
                </a:gridCol>
                <a:gridCol w="2251528">
                  <a:extLst>
                    <a:ext uri="{9D8B030D-6E8A-4147-A177-3AD203B41FA5}">
                      <a16:colId xmlns:a16="http://schemas.microsoft.com/office/drawing/2014/main" val="20001"/>
                    </a:ext>
                  </a:extLst>
                </a:gridCol>
              </a:tblGrid>
              <a:tr h="289836">
                <a:tc>
                  <a:txBody>
                    <a:bodyPr/>
                    <a:lstStyle/>
                    <a:p>
                      <a:pPr marL="91440" algn="l"/>
                      <a:r>
                        <a:rPr lang="en-US" sz="1200" b="1">
                          <a:solidFill>
                            <a:schemeClr val="tx1"/>
                          </a:solidFill>
                          <a:latin typeface="Avenir Next LT Pro" panose="020B0504020202020204" pitchFamily="34" charset="0"/>
                        </a:rPr>
                        <a:t>Abbreviations</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00"/>
                    </a:solidFill>
                  </a:tcPr>
                </a:tc>
                <a:tc>
                  <a:txBody>
                    <a:bodyPr/>
                    <a:lstStyle/>
                    <a:p>
                      <a:pPr marL="91440" algn="l"/>
                      <a:r>
                        <a:rPr lang="en-US" sz="1200" b="1">
                          <a:solidFill>
                            <a:schemeClr val="tx1"/>
                          </a:solidFill>
                          <a:latin typeface="Avenir Next LT Pro" panose="020B0504020202020204" pitchFamily="34" charset="0"/>
                        </a:rPr>
                        <a:t>Meaning</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00"/>
                    </a:solidFill>
                  </a:tcPr>
                </a:tc>
                <a:extLst>
                  <a:ext uri="{0D108BD9-81ED-4DB2-BD59-A6C34878D82A}">
                    <a16:rowId xmlns:a16="http://schemas.microsoft.com/office/drawing/2014/main" val="10000"/>
                  </a:ext>
                </a:extLst>
              </a:tr>
              <a:tr h="274582">
                <a:tc>
                  <a:txBody>
                    <a:bodyPr/>
                    <a:lstStyle/>
                    <a:p>
                      <a:pPr marL="91440"/>
                      <a:r>
                        <a:rPr lang="en-US" sz="1200" b="0">
                          <a:latin typeface="Avenir Next LT Pro" panose="020B0504020202020204" pitchFamily="34" charset="0"/>
                        </a:rPr>
                        <a:t>LOV</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a:latin typeface="Avenir Next LT Pro" panose="020B0504020202020204" pitchFamily="34" charset="0"/>
                        </a:rPr>
                        <a:t>List of Values</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74582">
                <a:tc>
                  <a:txBody>
                    <a:bodyPr/>
                    <a:lstStyle/>
                    <a:p>
                      <a:pPr marL="91440"/>
                      <a:r>
                        <a:rPr lang="en-US" sz="1200" b="0">
                          <a:latin typeface="Avenir Next LT Pro" panose="020B0504020202020204" pitchFamily="34" charset="0"/>
                        </a:rPr>
                        <a:t>CVR</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a:latin typeface="Avenir Next LT Pro" panose="020B0504020202020204" pitchFamily="34" charset="0"/>
                        </a:rPr>
                        <a:t>Cross Validation Rules</a:t>
                      </a: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8661517"/>
                  </a:ext>
                </a:extLst>
              </a:tr>
              <a:tr h="274582">
                <a:tc>
                  <a:txBody>
                    <a:bodyPr/>
                    <a:lstStyle/>
                    <a:p>
                      <a:pPr marL="91440"/>
                      <a:endParaRPr lang="en-US" sz="1200" b="0">
                        <a:latin typeface="Avenir Next LT Pro" panose="020B0504020202020204" pitchFamily="34" charset="0"/>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aseline="0">
                        <a:latin typeface="Avenir Next LT Pro" panose="020B0504020202020204" pitchFamily="34" charset="0"/>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2610867"/>
                  </a:ext>
                </a:extLst>
              </a:tr>
              <a:tr h="274582">
                <a:tc>
                  <a:txBody>
                    <a:bodyPr/>
                    <a:lstStyle/>
                    <a:p>
                      <a:pPr marL="91440"/>
                      <a:endParaRPr lang="en-US" sz="1200" b="0">
                        <a:latin typeface="Avenir Next LT Pro" panose="020B0504020202020204" pitchFamily="34" charset="0"/>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aseline="0">
                        <a:latin typeface="Avenir Next LT Pro" panose="020B0504020202020204" pitchFamily="34" charset="0"/>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0960251"/>
                  </a:ext>
                </a:extLst>
              </a:tr>
              <a:tr h="274582">
                <a:tc>
                  <a:txBody>
                    <a:bodyPr/>
                    <a:lstStyle/>
                    <a:p>
                      <a:pPr marL="91440"/>
                      <a:endParaRPr lang="en-US" sz="1200" b="0">
                        <a:latin typeface="Avenir Next LT Pro" panose="020B0504020202020204" pitchFamily="34" charset="0"/>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aseline="0">
                        <a:latin typeface="Avenir Next LT Pro" panose="020B0504020202020204" pitchFamily="34" charset="0"/>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1896205"/>
                  </a:ext>
                </a:extLst>
              </a:tr>
              <a:tr h="274582">
                <a:tc>
                  <a:txBody>
                    <a:bodyPr/>
                    <a:lstStyle/>
                    <a:p>
                      <a:pPr marL="91440"/>
                      <a:endParaRPr lang="en-US" sz="1200" b="0">
                        <a:latin typeface="Avenir Next LT Pro" panose="020B0504020202020204" pitchFamily="34" charset="0"/>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aseline="0">
                        <a:latin typeface="Avenir Next LT Pro" panose="020B0504020202020204" pitchFamily="34" charset="0"/>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97452053"/>
                  </a:ext>
                </a:extLst>
              </a:tr>
              <a:tr h="274582">
                <a:tc>
                  <a:txBody>
                    <a:bodyPr/>
                    <a:lstStyle/>
                    <a:p>
                      <a:pPr marL="91440"/>
                      <a:endParaRPr lang="en-US" sz="1200" b="0">
                        <a:latin typeface="Avenir Next LT Pro" panose="020B0504020202020204" pitchFamily="34" charset="0"/>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aseline="0">
                        <a:latin typeface="Avenir Next LT Pro" panose="020B0504020202020204" pitchFamily="34" charset="0"/>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364137"/>
                  </a:ext>
                </a:extLst>
              </a:tr>
              <a:tr h="274582">
                <a:tc>
                  <a:txBody>
                    <a:bodyPr/>
                    <a:lstStyle/>
                    <a:p>
                      <a:pPr marL="91440"/>
                      <a:endParaRPr lang="en-US" sz="1200" b="0">
                        <a:latin typeface="Avenir Next LT Pro" panose="020B0504020202020204" pitchFamily="34" charset="0"/>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aseline="0">
                        <a:latin typeface="Avenir Next LT Pro" panose="020B0504020202020204" pitchFamily="34" charset="0"/>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4485198"/>
                  </a:ext>
                </a:extLst>
              </a:tr>
              <a:tr h="457632">
                <a:tc>
                  <a:txBody>
                    <a:bodyPr/>
                    <a:lstStyle/>
                    <a:p>
                      <a:pPr marL="91440"/>
                      <a:endParaRPr lang="en-US" sz="1200" b="0">
                        <a:latin typeface="Avenir Next LT Pro" panose="020B0504020202020204" pitchFamily="34" charset="0"/>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aseline="0">
                        <a:latin typeface="Avenir Next LT Pro" panose="020B0504020202020204" pitchFamily="34" charset="0"/>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485549"/>
                  </a:ext>
                </a:extLst>
              </a:tr>
              <a:tr h="274582">
                <a:tc>
                  <a:txBody>
                    <a:bodyPr/>
                    <a:lstStyle/>
                    <a:p>
                      <a:pPr marL="91440"/>
                      <a:endParaRPr lang="en-US" sz="1200" b="0">
                        <a:latin typeface="Avenir Next LT Pro" panose="020B0504020202020204" pitchFamily="34" charset="0"/>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aseline="0">
                        <a:latin typeface="Avenir Next LT Pro" panose="020B0504020202020204" pitchFamily="34" charset="0"/>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0384837"/>
                  </a:ext>
                </a:extLst>
              </a:tr>
              <a:tr h="274582">
                <a:tc>
                  <a:txBody>
                    <a:bodyPr/>
                    <a:lstStyle/>
                    <a:p>
                      <a:pPr marL="91440"/>
                      <a:endParaRPr lang="en-US" sz="1200" b="0">
                        <a:latin typeface="Avenir Next LT Pro" panose="020B0504020202020204" pitchFamily="34" charset="0"/>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aseline="0">
                        <a:latin typeface="Avenir Next LT Pro" panose="020B0504020202020204" pitchFamily="34" charset="0"/>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0214678"/>
                  </a:ext>
                </a:extLst>
              </a:tr>
              <a:tr h="274582">
                <a:tc>
                  <a:txBody>
                    <a:bodyPr/>
                    <a:lstStyle/>
                    <a:p>
                      <a:pPr marL="91440"/>
                      <a:endParaRPr lang="en-US" sz="1200" b="0">
                        <a:latin typeface="Avenir Next LT Pro" panose="020B0504020202020204" pitchFamily="34" charset="0"/>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aseline="0">
                        <a:latin typeface="Avenir Next LT Pro" panose="020B0504020202020204" pitchFamily="34" charset="0"/>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6251053"/>
                  </a:ext>
                </a:extLst>
              </a:tr>
              <a:tr h="274582">
                <a:tc>
                  <a:txBody>
                    <a:bodyPr/>
                    <a:lstStyle/>
                    <a:p>
                      <a:pPr marL="91440"/>
                      <a:endParaRPr lang="en-US" sz="1200" b="0">
                        <a:latin typeface="Avenir Next LT Pro" panose="020B0504020202020204" pitchFamily="34" charset="0"/>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aseline="0">
                        <a:latin typeface="Avenir Next LT Pro" panose="020B0504020202020204" pitchFamily="34" charset="0"/>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13777671"/>
                  </a:ext>
                </a:extLst>
              </a:tr>
              <a:tr h="274582">
                <a:tc>
                  <a:txBody>
                    <a:bodyPr/>
                    <a:lstStyle/>
                    <a:p>
                      <a:pPr marL="91440"/>
                      <a:endParaRPr lang="en-US" sz="1200" b="0">
                        <a:latin typeface="Avenir Next LT Pro" panose="020B0504020202020204" pitchFamily="34" charset="0"/>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aseline="0">
                        <a:latin typeface="Avenir Next LT Pro" panose="020B0504020202020204" pitchFamily="34" charset="0"/>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5726706"/>
                  </a:ext>
                </a:extLst>
              </a:tr>
              <a:tr h="274582">
                <a:tc>
                  <a:txBody>
                    <a:bodyPr/>
                    <a:lstStyle/>
                    <a:p>
                      <a:pPr marL="91440"/>
                      <a:endParaRPr lang="en-US" sz="1200" b="0">
                        <a:latin typeface="Avenir Next LT Pro" panose="020B0504020202020204" pitchFamily="34" charset="0"/>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aseline="0">
                        <a:latin typeface="Avenir Next LT Pro" panose="020B0504020202020204" pitchFamily="34" charset="0"/>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8272112"/>
                  </a:ext>
                </a:extLst>
              </a:tr>
              <a:tr h="274582">
                <a:tc>
                  <a:txBody>
                    <a:bodyPr/>
                    <a:lstStyle/>
                    <a:p>
                      <a:pPr marL="91440"/>
                      <a:endParaRPr lang="en-US" sz="1200" b="0">
                        <a:latin typeface="+mj-lt"/>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aseline="0">
                        <a:latin typeface="+mj-lt"/>
                      </a:endParaRPr>
                    </a:p>
                  </a:txBody>
                  <a:tcPr marT="45723" marB="45723"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290757"/>
                  </a:ext>
                </a:extLst>
              </a:tr>
            </a:tbl>
          </a:graphicData>
        </a:graphic>
      </p:graphicFrame>
      <p:grpSp>
        <p:nvGrpSpPr>
          <p:cNvPr id="11" name="Group 10">
            <a:extLst>
              <a:ext uri="{FF2B5EF4-FFF2-40B4-BE49-F238E27FC236}">
                <a16:creationId xmlns:a16="http://schemas.microsoft.com/office/drawing/2014/main" id="{D5526A34-65AB-4E82-A7A9-455A0E42E344}"/>
              </a:ext>
            </a:extLst>
          </p:cNvPr>
          <p:cNvGrpSpPr/>
          <p:nvPr/>
        </p:nvGrpSpPr>
        <p:grpSpPr>
          <a:xfrm>
            <a:off x="469900" y="5791200"/>
            <a:ext cx="3517309" cy="436506"/>
            <a:chOff x="2845168" y="6025251"/>
            <a:chExt cx="3517309" cy="436506"/>
          </a:xfrm>
        </p:grpSpPr>
        <p:sp>
          <p:nvSpPr>
            <p:cNvPr id="12" name="Rectangle: Rounded Corners 11">
              <a:extLst>
                <a:ext uri="{FF2B5EF4-FFF2-40B4-BE49-F238E27FC236}">
                  <a16:creationId xmlns:a16="http://schemas.microsoft.com/office/drawing/2014/main" id="{A8E97CED-18BA-4A62-8552-57E3703E053B}"/>
                </a:ext>
              </a:extLst>
            </p:cNvPr>
            <p:cNvSpPr/>
            <p:nvPr/>
          </p:nvSpPr>
          <p:spPr bwMode="gray">
            <a:xfrm>
              <a:off x="2845168" y="6025251"/>
              <a:ext cx="3517309" cy="436506"/>
            </a:xfrm>
            <a:prstGeom prst="roundRect">
              <a:avLst/>
            </a:prstGeom>
            <a:solidFill>
              <a:schemeClr val="accent6">
                <a:lumMod val="20000"/>
                <a:lumOff val="80000"/>
              </a:schemeClr>
            </a:solidFill>
            <a:ln w="19050" algn="ctr">
              <a:noFill/>
              <a:miter lim="800000"/>
              <a:headEnd/>
              <a:tailEnd/>
            </a:ln>
          </p:spPr>
          <p:txBody>
            <a:bodyPr wrap="square" lIns="88900" tIns="88900" rIns="88900" bIns="88900" rtlCol="0" anchor="ctr"/>
            <a:lstStyle/>
            <a:p>
              <a:pPr marL="628650" lvl="1" indent="-171450">
                <a:lnSpc>
                  <a:spcPct val="106000"/>
                </a:lnSpc>
                <a:buFont typeface="Arial" panose="020B0604020202020204" pitchFamily="34" charset="0"/>
                <a:buChar char="•"/>
              </a:pPr>
              <a:r>
                <a:rPr lang="en-US" sz="1200">
                  <a:latin typeface="Avenir Next LT Pro" panose="020B0504020202020204" pitchFamily="34" charset="0"/>
                </a:rPr>
                <a:t>Session notes</a:t>
              </a:r>
            </a:p>
          </p:txBody>
        </p:sp>
        <p:sp>
          <p:nvSpPr>
            <p:cNvPr id="13" name="Office_Fill_30">
              <a:extLst>
                <a:ext uri="{FF2B5EF4-FFF2-40B4-BE49-F238E27FC236}">
                  <a16:creationId xmlns:a16="http://schemas.microsoft.com/office/drawing/2014/main" id="{6F337275-B5E8-4A44-BD95-444FC96BAF3B}"/>
                </a:ext>
              </a:extLst>
            </p:cNvPr>
            <p:cNvSpPr>
              <a:spLocks noChangeAspect="1" noEditPoints="1"/>
            </p:cNvSpPr>
            <p:nvPr/>
          </p:nvSpPr>
          <p:spPr bwMode="auto">
            <a:xfrm>
              <a:off x="2886007" y="6055356"/>
              <a:ext cx="406400" cy="406400"/>
            </a:xfrm>
            <a:custGeom>
              <a:avLst/>
              <a:gdLst>
                <a:gd name="T0" fmla="*/ 120 w 384"/>
                <a:gd name="T1" fmla="*/ 184 h 384"/>
                <a:gd name="T2" fmla="*/ 136 w 384"/>
                <a:gd name="T3" fmla="*/ 168 h 384"/>
                <a:gd name="T4" fmla="*/ 152 w 384"/>
                <a:gd name="T5" fmla="*/ 184 h 384"/>
                <a:gd name="T6" fmla="*/ 136 w 384"/>
                <a:gd name="T7" fmla="*/ 200 h 384"/>
                <a:gd name="T8" fmla="*/ 120 w 384"/>
                <a:gd name="T9" fmla="*/ 184 h 384"/>
                <a:gd name="T10" fmla="*/ 384 w 384"/>
                <a:gd name="T11" fmla="*/ 192 h 384"/>
                <a:gd name="T12" fmla="*/ 192 w 384"/>
                <a:gd name="T13" fmla="*/ 384 h 384"/>
                <a:gd name="T14" fmla="*/ 0 w 384"/>
                <a:gd name="T15" fmla="*/ 192 h 384"/>
                <a:gd name="T16" fmla="*/ 192 w 384"/>
                <a:gd name="T17" fmla="*/ 0 h 384"/>
                <a:gd name="T18" fmla="*/ 384 w 384"/>
                <a:gd name="T19" fmla="*/ 192 h 384"/>
                <a:gd name="T20" fmla="*/ 104 w 384"/>
                <a:gd name="T21" fmla="*/ 184 h 384"/>
                <a:gd name="T22" fmla="*/ 136 w 384"/>
                <a:gd name="T23" fmla="*/ 216 h 384"/>
                <a:gd name="T24" fmla="*/ 168 w 384"/>
                <a:gd name="T25" fmla="*/ 184 h 384"/>
                <a:gd name="T26" fmla="*/ 136 w 384"/>
                <a:gd name="T27" fmla="*/ 152 h 384"/>
                <a:gd name="T28" fmla="*/ 104 w 384"/>
                <a:gd name="T29" fmla="*/ 184 h 384"/>
                <a:gd name="T30" fmla="*/ 192 w 384"/>
                <a:gd name="T31" fmla="*/ 240 h 384"/>
                <a:gd name="T32" fmla="*/ 184 w 384"/>
                <a:gd name="T33" fmla="*/ 232 h 384"/>
                <a:gd name="T34" fmla="*/ 88 w 384"/>
                <a:gd name="T35" fmla="*/ 232 h 384"/>
                <a:gd name="T36" fmla="*/ 80 w 384"/>
                <a:gd name="T37" fmla="*/ 240 h 384"/>
                <a:gd name="T38" fmla="*/ 80 w 384"/>
                <a:gd name="T39" fmla="*/ 264 h 384"/>
                <a:gd name="T40" fmla="*/ 88 w 384"/>
                <a:gd name="T41" fmla="*/ 272 h 384"/>
                <a:gd name="T42" fmla="*/ 96 w 384"/>
                <a:gd name="T43" fmla="*/ 264 h 384"/>
                <a:gd name="T44" fmla="*/ 96 w 384"/>
                <a:gd name="T45" fmla="*/ 248 h 384"/>
                <a:gd name="T46" fmla="*/ 176 w 384"/>
                <a:gd name="T47" fmla="*/ 248 h 384"/>
                <a:gd name="T48" fmla="*/ 176 w 384"/>
                <a:gd name="T49" fmla="*/ 264 h 384"/>
                <a:gd name="T50" fmla="*/ 184 w 384"/>
                <a:gd name="T51" fmla="*/ 272 h 384"/>
                <a:gd name="T52" fmla="*/ 192 w 384"/>
                <a:gd name="T53" fmla="*/ 264 h 384"/>
                <a:gd name="T54" fmla="*/ 192 w 384"/>
                <a:gd name="T55" fmla="*/ 240 h 384"/>
                <a:gd name="T56" fmla="*/ 216 w 384"/>
                <a:gd name="T57" fmla="*/ 183 h 384"/>
                <a:gd name="T58" fmla="*/ 207 w 384"/>
                <a:gd name="T59" fmla="*/ 162 h 384"/>
                <a:gd name="T60" fmla="*/ 196 w 384"/>
                <a:gd name="T61" fmla="*/ 161 h 384"/>
                <a:gd name="T62" fmla="*/ 196 w 384"/>
                <a:gd name="T63" fmla="*/ 172 h 384"/>
                <a:gd name="T64" fmla="*/ 200 w 384"/>
                <a:gd name="T65" fmla="*/ 183 h 384"/>
                <a:gd name="T66" fmla="*/ 196 w 384"/>
                <a:gd name="T67" fmla="*/ 194 h 384"/>
                <a:gd name="T68" fmla="*/ 196 w 384"/>
                <a:gd name="T69" fmla="*/ 205 h 384"/>
                <a:gd name="T70" fmla="*/ 202 w 384"/>
                <a:gd name="T71" fmla="*/ 207 h 384"/>
                <a:gd name="T72" fmla="*/ 207 w 384"/>
                <a:gd name="T73" fmla="*/ 205 h 384"/>
                <a:gd name="T74" fmla="*/ 216 w 384"/>
                <a:gd name="T75" fmla="*/ 183 h 384"/>
                <a:gd name="T76" fmla="*/ 258 w 384"/>
                <a:gd name="T77" fmla="*/ 183 h 384"/>
                <a:gd name="T78" fmla="*/ 233 w 384"/>
                <a:gd name="T79" fmla="*/ 129 h 384"/>
                <a:gd name="T80" fmla="*/ 221 w 384"/>
                <a:gd name="T81" fmla="*/ 130 h 384"/>
                <a:gd name="T82" fmla="*/ 222 w 384"/>
                <a:gd name="T83" fmla="*/ 141 h 384"/>
                <a:gd name="T84" fmla="*/ 242 w 384"/>
                <a:gd name="T85" fmla="*/ 183 h 384"/>
                <a:gd name="T86" fmla="*/ 222 w 384"/>
                <a:gd name="T87" fmla="*/ 225 h 384"/>
                <a:gd name="T88" fmla="*/ 221 w 384"/>
                <a:gd name="T89" fmla="*/ 237 h 384"/>
                <a:gd name="T90" fmla="*/ 227 w 384"/>
                <a:gd name="T91" fmla="*/ 239 h 384"/>
                <a:gd name="T92" fmla="*/ 233 w 384"/>
                <a:gd name="T93" fmla="*/ 238 h 384"/>
                <a:gd name="T94" fmla="*/ 258 w 384"/>
                <a:gd name="T95" fmla="*/ 183 h 384"/>
                <a:gd name="T96" fmla="*/ 301 w 384"/>
                <a:gd name="T97" fmla="*/ 183 h 384"/>
                <a:gd name="T98" fmla="*/ 258 w 384"/>
                <a:gd name="T99" fmla="*/ 96 h 384"/>
                <a:gd name="T100" fmla="*/ 247 w 384"/>
                <a:gd name="T101" fmla="*/ 98 h 384"/>
                <a:gd name="T102" fmla="*/ 248 w 384"/>
                <a:gd name="T103" fmla="*/ 109 h 384"/>
                <a:gd name="T104" fmla="*/ 285 w 384"/>
                <a:gd name="T105" fmla="*/ 183 h 384"/>
                <a:gd name="T106" fmla="*/ 248 w 384"/>
                <a:gd name="T107" fmla="*/ 257 h 384"/>
                <a:gd name="T108" fmla="*/ 247 w 384"/>
                <a:gd name="T109" fmla="*/ 269 h 384"/>
                <a:gd name="T110" fmla="*/ 253 w 384"/>
                <a:gd name="T111" fmla="*/ 272 h 384"/>
                <a:gd name="T112" fmla="*/ 258 w 384"/>
                <a:gd name="T113" fmla="*/ 270 h 384"/>
                <a:gd name="T114" fmla="*/ 301 w 384"/>
                <a:gd name="T115" fmla="*/ 18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4" h="384">
                  <a:moveTo>
                    <a:pt x="120" y="184"/>
                  </a:moveTo>
                  <a:cubicBezTo>
                    <a:pt x="120" y="175"/>
                    <a:pt x="127" y="168"/>
                    <a:pt x="136" y="168"/>
                  </a:cubicBezTo>
                  <a:cubicBezTo>
                    <a:pt x="144" y="168"/>
                    <a:pt x="152" y="175"/>
                    <a:pt x="152" y="184"/>
                  </a:cubicBezTo>
                  <a:cubicBezTo>
                    <a:pt x="152" y="192"/>
                    <a:pt x="144" y="200"/>
                    <a:pt x="136" y="200"/>
                  </a:cubicBezTo>
                  <a:cubicBezTo>
                    <a:pt x="127" y="200"/>
                    <a:pt x="120" y="192"/>
                    <a:pt x="120" y="184"/>
                  </a:cubicBezTo>
                  <a:close/>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104" y="184"/>
                  </a:moveTo>
                  <a:cubicBezTo>
                    <a:pt x="104" y="201"/>
                    <a:pt x="118" y="216"/>
                    <a:pt x="136" y="216"/>
                  </a:cubicBezTo>
                  <a:cubicBezTo>
                    <a:pt x="153" y="216"/>
                    <a:pt x="168" y="201"/>
                    <a:pt x="168" y="184"/>
                  </a:cubicBezTo>
                  <a:cubicBezTo>
                    <a:pt x="168" y="166"/>
                    <a:pt x="153" y="152"/>
                    <a:pt x="136" y="152"/>
                  </a:cubicBezTo>
                  <a:cubicBezTo>
                    <a:pt x="118" y="152"/>
                    <a:pt x="104" y="166"/>
                    <a:pt x="104" y="184"/>
                  </a:cubicBezTo>
                  <a:close/>
                  <a:moveTo>
                    <a:pt x="192" y="240"/>
                  </a:moveTo>
                  <a:cubicBezTo>
                    <a:pt x="192" y="235"/>
                    <a:pt x="188" y="232"/>
                    <a:pt x="184" y="232"/>
                  </a:cubicBezTo>
                  <a:cubicBezTo>
                    <a:pt x="88" y="232"/>
                    <a:pt x="88" y="232"/>
                    <a:pt x="88" y="232"/>
                  </a:cubicBezTo>
                  <a:cubicBezTo>
                    <a:pt x="83" y="232"/>
                    <a:pt x="80" y="235"/>
                    <a:pt x="80" y="240"/>
                  </a:cubicBezTo>
                  <a:cubicBezTo>
                    <a:pt x="80" y="264"/>
                    <a:pt x="80" y="264"/>
                    <a:pt x="80" y="264"/>
                  </a:cubicBezTo>
                  <a:cubicBezTo>
                    <a:pt x="80" y="268"/>
                    <a:pt x="83" y="272"/>
                    <a:pt x="88" y="272"/>
                  </a:cubicBezTo>
                  <a:cubicBezTo>
                    <a:pt x="92" y="272"/>
                    <a:pt x="96" y="268"/>
                    <a:pt x="96" y="264"/>
                  </a:cubicBezTo>
                  <a:cubicBezTo>
                    <a:pt x="96" y="248"/>
                    <a:pt x="96" y="248"/>
                    <a:pt x="96" y="248"/>
                  </a:cubicBezTo>
                  <a:cubicBezTo>
                    <a:pt x="176" y="248"/>
                    <a:pt x="176" y="248"/>
                    <a:pt x="176" y="248"/>
                  </a:cubicBezTo>
                  <a:cubicBezTo>
                    <a:pt x="176" y="264"/>
                    <a:pt x="176" y="264"/>
                    <a:pt x="176" y="264"/>
                  </a:cubicBezTo>
                  <a:cubicBezTo>
                    <a:pt x="176" y="268"/>
                    <a:pt x="179" y="272"/>
                    <a:pt x="184" y="272"/>
                  </a:cubicBezTo>
                  <a:cubicBezTo>
                    <a:pt x="188" y="272"/>
                    <a:pt x="192" y="268"/>
                    <a:pt x="192" y="264"/>
                  </a:cubicBezTo>
                  <a:lnTo>
                    <a:pt x="192" y="240"/>
                  </a:lnTo>
                  <a:close/>
                  <a:moveTo>
                    <a:pt x="216" y="183"/>
                  </a:moveTo>
                  <a:cubicBezTo>
                    <a:pt x="216" y="175"/>
                    <a:pt x="213" y="167"/>
                    <a:pt x="207" y="162"/>
                  </a:cubicBezTo>
                  <a:cubicBezTo>
                    <a:pt x="204" y="158"/>
                    <a:pt x="199" y="158"/>
                    <a:pt x="196" y="161"/>
                  </a:cubicBezTo>
                  <a:cubicBezTo>
                    <a:pt x="193" y="164"/>
                    <a:pt x="193" y="169"/>
                    <a:pt x="196" y="172"/>
                  </a:cubicBezTo>
                  <a:cubicBezTo>
                    <a:pt x="198" y="175"/>
                    <a:pt x="200" y="179"/>
                    <a:pt x="200" y="183"/>
                  </a:cubicBezTo>
                  <a:cubicBezTo>
                    <a:pt x="200" y="187"/>
                    <a:pt x="198" y="191"/>
                    <a:pt x="196" y="194"/>
                  </a:cubicBezTo>
                  <a:cubicBezTo>
                    <a:pt x="193" y="197"/>
                    <a:pt x="193" y="202"/>
                    <a:pt x="196" y="205"/>
                  </a:cubicBezTo>
                  <a:cubicBezTo>
                    <a:pt x="198" y="206"/>
                    <a:pt x="200" y="207"/>
                    <a:pt x="202" y="207"/>
                  </a:cubicBezTo>
                  <a:cubicBezTo>
                    <a:pt x="204" y="207"/>
                    <a:pt x="206" y="206"/>
                    <a:pt x="207" y="205"/>
                  </a:cubicBezTo>
                  <a:cubicBezTo>
                    <a:pt x="213" y="199"/>
                    <a:pt x="216" y="191"/>
                    <a:pt x="216" y="183"/>
                  </a:cubicBezTo>
                  <a:close/>
                  <a:moveTo>
                    <a:pt x="258" y="183"/>
                  </a:moveTo>
                  <a:cubicBezTo>
                    <a:pt x="258" y="162"/>
                    <a:pt x="249" y="142"/>
                    <a:pt x="233" y="129"/>
                  </a:cubicBezTo>
                  <a:cubicBezTo>
                    <a:pt x="229" y="126"/>
                    <a:pt x="224" y="126"/>
                    <a:pt x="221" y="130"/>
                  </a:cubicBezTo>
                  <a:cubicBezTo>
                    <a:pt x="218" y="133"/>
                    <a:pt x="219" y="138"/>
                    <a:pt x="222" y="141"/>
                  </a:cubicBezTo>
                  <a:cubicBezTo>
                    <a:pt x="235" y="152"/>
                    <a:pt x="242" y="167"/>
                    <a:pt x="242" y="183"/>
                  </a:cubicBezTo>
                  <a:cubicBezTo>
                    <a:pt x="242" y="199"/>
                    <a:pt x="235" y="215"/>
                    <a:pt x="222" y="225"/>
                  </a:cubicBezTo>
                  <a:cubicBezTo>
                    <a:pt x="219" y="228"/>
                    <a:pt x="218" y="233"/>
                    <a:pt x="221" y="237"/>
                  </a:cubicBezTo>
                  <a:cubicBezTo>
                    <a:pt x="223" y="238"/>
                    <a:pt x="225" y="239"/>
                    <a:pt x="227" y="239"/>
                  </a:cubicBezTo>
                  <a:cubicBezTo>
                    <a:pt x="229" y="239"/>
                    <a:pt x="231" y="239"/>
                    <a:pt x="233" y="238"/>
                  </a:cubicBezTo>
                  <a:cubicBezTo>
                    <a:pt x="249" y="224"/>
                    <a:pt x="258" y="204"/>
                    <a:pt x="258" y="183"/>
                  </a:cubicBezTo>
                  <a:close/>
                  <a:moveTo>
                    <a:pt x="301" y="183"/>
                  </a:moveTo>
                  <a:cubicBezTo>
                    <a:pt x="301" y="149"/>
                    <a:pt x="285" y="118"/>
                    <a:pt x="258" y="96"/>
                  </a:cubicBezTo>
                  <a:cubicBezTo>
                    <a:pt x="254" y="94"/>
                    <a:pt x="249" y="94"/>
                    <a:pt x="247" y="98"/>
                  </a:cubicBezTo>
                  <a:cubicBezTo>
                    <a:pt x="244" y="101"/>
                    <a:pt x="244" y="106"/>
                    <a:pt x="248" y="109"/>
                  </a:cubicBezTo>
                  <a:cubicBezTo>
                    <a:pt x="271" y="127"/>
                    <a:pt x="285" y="154"/>
                    <a:pt x="285" y="183"/>
                  </a:cubicBezTo>
                  <a:cubicBezTo>
                    <a:pt x="285" y="212"/>
                    <a:pt x="271" y="239"/>
                    <a:pt x="248" y="257"/>
                  </a:cubicBezTo>
                  <a:cubicBezTo>
                    <a:pt x="244" y="260"/>
                    <a:pt x="244" y="265"/>
                    <a:pt x="247" y="269"/>
                  </a:cubicBezTo>
                  <a:cubicBezTo>
                    <a:pt x="248" y="271"/>
                    <a:pt x="251" y="272"/>
                    <a:pt x="253" y="272"/>
                  </a:cubicBezTo>
                  <a:cubicBezTo>
                    <a:pt x="255" y="272"/>
                    <a:pt x="256" y="271"/>
                    <a:pt x="258" y="270"/>
                  </a:cubicBezTo>
                  <a:cubicBezTo>
                    <a:pt x="285" y="248"/>
                    <a:pt x="301" y="217"/>
                    <a:pt x="301" y="183"/>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sz="1200"/>
            </a:p>
          </p:txBody>
        </p:sp>
      </p:grpSp>
      <p:grpSp>
        <p:nvGrpSpPr>
          <p:cNvPr id="14" name="Group 13">
            <a:extLst>
              <a:ext uri="{FF2B5EF4-FFF2-40B4-BE49-F238E27FC236}">
                <a16:creationId xmlns:a16="http://schemas.microsoft.com/office/drawing/2014/main" id="{547A5860-21A8-4F51-97A2-9B6941C26B7F}"/>
              </a:ext>
            </a:extLst>
          </p:cNvPr>
          <p:cNvGrpSpPr/>
          <p:nvPr/>
        </p:nvGrpSpPr>
        <p:grpSpPr>
          <a:xfrm>
            <a:off x="456144" y="5166031"/>
            <a:ext cx="3531065" cy="563246"/>
            <a:chOff x="3216068" y="5189839"/>
            <a:chExt cx="3531065" cy="563246"/>
          </a:xfrm>
          <a:solidFill>
            <a:schemeClr val="accent1"/>
          </a:solidFill>
        </p:grpSpPr>
        <p:sp>
          <p:nvSpPr>
            <p:cNvPr id="15" name="Rectangle: Rounded Corners 14">
              <a:extLst>
                <a:ext uri="{FF2B5EF4-FFF2-40B4-BE49-F238E27FC236}">
                  <a16:creationId xmlns:a16="http://schemas.microsoft.com/office/drawing/2014/main" id="{34B70264-271F-4103-8C78-062843031EF9}"/>
                </a:ext>
              </a:extLst>
            </p:cNvPr>
            <p:cNvSpPr/>
            <p:nvPr/>
          </p:nvSpPr>
          <p:spPr bwMode="gray">
            <a:xfrm>
              <a:off x="3216068" y="5189839"/>
              <a:ext cx="3531065" cy="563246"/>
            </a:xfrm>
            <a:prstGeom prst="roundRect">
              <a:avLst/>
            </a:prstGeom>
            <a:grpFill/>
            <a:ln w="19050" algn="ctr">
              <a:noFill/>
              <a:miter lim="800000"/>
              <a:headEnd/>
              <a:tailEnd/>
            </a:ln>
          </p:spPr>
          <p:txBody>
            <a:bodyPr wrap="square" lIns="88900" tIns="88900" rIns="88900" bIns="88900" rtlCol="0" anchor="ctr"/>
            <a:lstStyle/>
            <a:p>
              <a:pPr marL="800100" lvl="1" indent="-342900">
                <a:lnSpc>
                  <a:spcPct val="106000"/>
                </a:lnSpc>
                <a:buFont typeface="Arial" panose="020B0604020202020204" pitchFamily="34" charset="0"/>
                <a:buChar char="•"/>
              </a:pPr>
              <a:r>
                <a:rPr lang="en-US" sz="1200">
                  <a:latin typeface="Avenir Next LT Pro" panose="020B0504020202020204" pitchFamily="34" charset="0"/>
                </a:rPr>
                <a:t>Key discussion or conclusion topics</a:t>
              </a:r>
            </a:p>
          </p:txBody>
        </p:sp>
        <p:pic>
          <p:nvPicPr>
            <p:cNvPr id="16" name="Picture 2" descr="C:\Users\VelezJoe\AppData\Local\Microsoft\Windows\Temporary Internet Files\Content.IE5\Y8P70473\MC900383836[2].wmf">
              <a:extLst>
                <a:ext uri="{FF2B5EF4-FFF2-40B4-BE49-F238E27FC236}">
                  <a16:creationId xmlns:a16="http://schemas.microsoft.com/office/drawing/2014/main" id="{BBBC0FEF-54A7-438E-83EA-97975E5E38A7}"/>
                </a:ext>
              </a:extLst>
            </p:cNvPr>
            <p:cNvPicPr>
              <a:picLocks noChangeAspect="1" noChangeArrowheads="1"/>
            </p:cNvPicPr>
            <p:nvPr/>
          </p:nvPicPr>
          <p:blipFill>
            <a:blip r:embed="rId3" cstate="print"/>
            <a:srcRect/>
            <a:stretch>
              <a:fillRect/>
            </a:stretch>
          </p:blipFill>
          <p:spPr bwMode="auto">
            <a:xfrm>
              <a:off x="3270663" y="5325612"/>
              <a:ext cx="490205" cy="313267"/>
            </a:xfrm>
            <a:prstGeom prst="rect">
              <a:avLst/>
            </a:prstGeom>
            <a:grpFill/>
          </p:spPr>
        </p:pic>
      </p:grpSp>
    </p:spTree>
    <p:extLst>
      <p:ext uri="{BB962C8B-B14F-4D97-AF65-F5344CB8AC3E}">
        <p14:creationId xmlns:p14="http://schemas.microsoft.com/office/powerpoint/2010/main" val="966981488"/>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ADA4DC05-C8D4-4E58-955A-9DEC8F80D0EB}"/>
              </a:ext>
            </a:extLst>
          </p:cNvPr>
          <p:cNvSpPr>
            <a:spLocks noGrp="1"/>
          </p:cNvSpPr>
          <p:nvPr>
            <p:ph type="title"/>
          </p:nvPr>
        </p:nvSpPr>
        <p:spPr>
          <a:xfrm>
            <a:off x="469898" y="3589040"/>
            <a:ext cx="10721977" cy="418576"/>
          </a:xfrm>
        </p:spPr>
        <p:txBody>
          <a:bodyPr wrap="square">
            <a:spAutoFit/>
          </a:bodyPr>
          <a:lstStyle/>
          <a:p>
            <a:r>
              <a:rPr lang="en-US" sz="3200">
                <a:latin typeface="Proxima Nova" panose="020B0604020202020204" charset="0"/>
              </a:rPr>
              <a:t>10.2 Key Bank Statement Reconciliation Setups</a:t>
            </a:r>
          </a:p>
        </p:txBody>
      </p:sp>
    </p:spTree>
    <p:extLst>
      <p:ext uri="{BB962C8B-B14F-4D97-AF65-F5344CB8AC3E}">
        <p14:creationId xmlns:p14="http://schemas.microsoft.com/office/powerpoint/2010/main" val="426849426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7D7BCCC-751A-4729-B03A-0C9860CB4205}"/>
              </a:ext>
            </a:extLst>
          </p:cNvPr>
          <p:cNvSpPr>
            <a:spLocks noGrp="1"/>
          </p:cNvSpPr>
          <p:nvPr>
            <p:ph type="title"/>
          </p:nvPr>
        </p:nvSpPr>
        <p:spPr>
          <a:xfrm>
            <a:off x="469900" y="402587"/>
            <a:ext cx="11252200" cy="451942"/>
          </a:xfrm>
        </p:spPr>
        <p:txBody>
          <a:bodyPr/>
          <a:lstStyle/>
          <a:p>
            <a:r>
              <a:rPr lang="en-US" sz="2400" b="1">
                <a:latin typeface="Proxima Nova" panose="020B0604020202020204" charset="0"/>
              </a:rPr>
              <a:t>Key Capability Overview – Reconciliation Matching Rules</a:t>
            </a:r>
            <a:endParaRPr lang="en-US" sz="2400" b="1">
              <a:solidFill>
                <a:schemeClr val="tx1"/>
              </a:solidFill>
              <a:latin typeface="Proxima Nova" panose="020B0604020202020204" charset="0"/>
            </a:endParaRPr>
          </a:p>
        </p:txBody>
      </p:sp>
      <p:sp>
        <p:nvSpPr>
          <p:cNvPr id="7" name="TextBox 6">
            <a:extLst>
              <a:ext uri="{FF2B5EF4-FFF2-40B4-BE49-F238E27FC236}">
                <a16:creationId xmlns:a16="http://schemas.microsoft.com/office/drawing/2014/main" id="{7227A23A-B71B-47EB-80A1-7B7CC5F73FCB}"/>
              </a:ext>
            </a:extLst>
          </p:cNvPr>
          <p:cNvSpPr txBox="1"/>
          <p:nvPr/>
        </p:nvSpPr>
        <p:spPr bwMode="gray">
          <a:xfrm>
            <a:off x="494811" y="952775"/>
            <a:ext cx="11391014" cy="716364"/>
          </a:xfrm>
          <a:prstGeom prst="rect">
            <a:avLst/>
          </a:prstGeom>
        </p:spPr>
        <p:txBody>
          <a:bodyPr wrap="square" lIns="0" rIns="0" rtlCol="0" anchor="t" anchorCtr="0">
            <a:noAutofit/>
          </a:bodyPr>
          <a:lstStyle/>
          <a:p>
            <a:pPr marL="285750" indent="-285750">
              <a:buFont typeface="Arial" panose="020B0604020202020204" pitchFamily="34" charset="0"/>
              <a:buChar char="•"/>
            </a:pPr>
            <a:r>
              <a:rPr lang="en-US" sz="1400">
                <a:latin typeface="Avenir Next LT Pro" panose="020B0504020202020204" pitchFamily="34" charset="0"/>
              </a:rPr>
              <a:t>Matching rules allow you to determine how to match bank statement lines and application transactions. </a:t>
            </a:r>
          </a:p>
          <a:p>
            <a:pPr marL="285750" indent="-285750">
              <a:buFont typeface="Arial" panose="020B0604020202020204" pitchFamily="34" charset="0"/>
              <a:buChar char="•"/>
            </a:pPr>
            <a:r>
              <a:rPr lang="en-US" sz="1400">
                <a:latin typeface="Avenir Next LT Pro" panose="020B0504020202020204" pitchFamily="34" charset="0"/>
              </a:rPr>
              <a:t>This helps to achieve a higher match rate in automatic reconciliation and minimizing the need for manual intervention. You define bank statement automatic reconciliation matching rules and assign them to bank statement automatic reconciliation rule sets. </a:t>
            </a:r>
          </a:p>
        </p:txBody>
      </p:sp>
      <p:pic>
        <p:nvPicPr>
          <p:cNvPr id="2" name="Picture 1">
            <a:extLst>
              <a:ext uri="{FF2B5EF4-FFF2-40B4-BE49-F238E27FC236}">
                <a16:creationId xmlns:a16="http://schemas.microsoft.com/office/drawing/2014/main" id="{A98BDB87-808E-484F-9E7F-65B9C776EF03}"/>
              </a:ext>
            </a:extLst>
          </p:cNvPr>
          <p:cNvPicPr>
            <a:picLocks noChangeAspect="1"/>
          </p:cNvPicPr>
          <p:nvPr/>
        </p:nvPicPr>
        <p:blipFill>
          <a:blip r:embed="rId3"/>
          <a:stretch>
            <a:fillRect/>
          </a:stretch>
        </p:blipFill>
        <p:spPr>
          <a:xfrm>
            <a:off x="494811" y="1767385"/>
            <a:ext cx="5832021" cy="4164579"/>
          </a:xfrm>
          <a:prstGeom prst="rect">
            <a:avLst/>
          </a:prstGeom>
          <a:ln>
            <a:solidFill>
              <a:schemeClr val="tx1"/>
            </a:solidFill>
          </a:ln>
        </p:spPr>
      </p:pic>
      <p:sp>
        <p:nvSpPr>
          <p:cNvPr id="4" name="Rectangle 3">
            <a:extLst>
              <a:ext uri="{FF2B5EF4-FFF2-40B4-BE49-F238E27FC236}">
                <a16:creationId xmlns:a16="http://schemas.microsoft.com/office/drawing/2014/main" id="{C91CE1E1-D2AF-4D87-BF13-A2C3EFF80A95}"/>
              </a:ext>
            </a:extLst>
          </p:cNvPr>
          <p:cNvSpPr/>
          <p:nvPr/>
        </p:nvSpPr>
        <p:spPr bwMode="gray">
          <a:xfrm>
            <a:off x="3755571" y="2177143"/>
            <a:ext cx="2166258" cy="1643743"/>
          </a:xfrm>
          <a:prstGeom prst="rect">
            <a:avLst/>
          </a:prstGeom>
          <a:noFill/>
          <a:ln w="19050" algn="ctr">
            <a:solidFill>
              <a:srgbClr val="FF0000"/>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8" name="Rectangle 7">
            <a:extLst>
              <a:ext uri="{FF2B5EF4-FFF2-40B4-BE49-F238E27FC236}">
                <a16:creationId xmlns:a16="http://schemas.microsoft.com/office/drawing/2014/main" id="{5DBEFC0F-472B-4F91-BC04-8559FF4697D1}"/>
              </a:ext>
            </a:extLst>
          </p:cNvPr>
          <p:cNvSpPr/>
          <p:nvPr/>
        </p:nvSpPr>
        <p:spPr bwMode="gray">
          <a:xfrm>
            <a:off x="664027" y="2307773"/>
            <a:ext cx="2416629" cy="283027"/>
          </a:xfrm>
          <a:prstGeom prst="rect">
            <a:avLst/>
          </a:prstGeom>
          <a:noFill/>
          <a:ln w="19050" algn="ctr">
            <a:solidFill>
              <a:srgbClr val="FF0000"/>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10" name="Rectangle 9">
            <a:extLst>
              <a:ext uri="{FF2B5EF4-FFF2-40B4-BE49-F238E27FC236}">
                <a16:creationId xmlns:a16="http://schemas.microsoft.com/office/drawing/2014/main" id="{29B3B7F3-01E0-44E5-B61E-3D8DC21E2841}"/>
              </a:ext>
            </a:extLst>
          </p:cNvPr>
          <p:cNvSpPr/>
          <p:nvPr/>
        </p:nvSpPr>
        <p:spPr bwMode="gray">
          <a:xfrm>
            <a:off x="1752599" y="4060372"/>
            <a:ext cx="2166258" cy="413657"/>
          </a:xfrm>
          <a:prstGeom prst="rect">
            <a:avLst/>
          </a:prstGeom>
          <a:noFill/>
          <a:ln w="19050" algn="ctr">
            <a:solidFill>
              <a:srgbClr val="FF0000"/>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11" name="Rectangle 10">
            <a:extLst>
              <a:ext uri="{FF2B5EF4-FFF2-40B4-BE49-F238E27FC236}">
                <a16:creationId xmlns:a16="http://schemas.microsoft.com/office/drawing/2014/main" id="{5A4269AD-2207-4A63-9223-B7633BEABAA7}"/>
              </a:ext>
            </a:extLst>
          </p:cNvPr>
          <p:cNvSpPr/>
          <p:nvPr/>
        </p:nvSpPr>
        <p:spPr bwMode="gray">
          <a:xfrm>
            <a:off x="538355" y="4676959"/>
            <a:ext cx="1573475" cy="1228267"/>
          </a:xfrm>
          <a:prstGeom prst="rect">
            <a:avLst/>
          </a:prstGeom>
          <a:noFill/>
          <a:ln w="19050" algn="ctr">
            <a:solidFill>
              <a:srgbClr val="FF0000"/>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Tree>
    <p:extLst>
      <p:ext uri="{BB962C8B-B14F-4D97-AF65-F5344CB8AC3E}">
        <p14:creationId xmlns:p14="http://schemas.microsoft.com/office/powerpoint/2010/main" val="3518379305"/>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E8DB9A4-2DAD-4979-B353-0C3053775407}"/>
              </a:ext>
            </a:extLst>
          </p:cNvPr>
          <p:cNvSpPr txBox="1"/>
          <p:nvPr/>
        </p:nvSpPr>
        <p:spPr bwMode="gray">
          <a:xfrm>
            <a:off x="494811" y="952775"/>
            <a:ext cx="11391014" cy="1649024"/>
          </a:xfrm>
          <a:prstGeom prst="rect">
            <a:avLst/>
          </a:prstGeom>
        </p:spPr>
        <p:txBody>
          <a:bodyPr wrap="square" lIns="0" rIns="0" rtlCol="0" anchor="t" anchorCtr="0">
            <a:noAutofit/>
          </a:bodyPr>
          <a:lstStyle/>
          <a:p>
            <a:pPr marL="285750" indent="-285750">
              <a:buFont typeface="Arial" panose="020B0604020202020204" pitchFamily="34" charset="0"/>
              <a:buChar char="•"/>
            </a:pPr>
            <a:r>
              <a:rPr lang="en-US" sz="1400">
                <a:latin typeface="Avenir Next LT Pro" panose="020B0504020202020204" pitchFamily="34" charset="0"/>
              </a:rPr>
              <a:t>Define bank statement automatic reconciliation matching rules and assign them to bank statement automatic reconciliation rule sets. After you assign the rule sets to the bank account, the Auto reconciliation process picks up the reconciliation matching rules to achieve a higher match rate.</a:t>
            </a:r>
          </a:p>
          <a:p>
            <a:pPr marL="285750" indent="-285750">
              <a:buFont typeface="Arial" panose="020B0604020202020204" pitchFamily="34" charset="0"/>
              <a:buChar char="•"/>
            </a:pPr>
            <a:r>
              <a:rPr lang="en-US" sz="1400">
                <a:latin typeface="Avenir Next LT Pro" panose="020B0504020202020204" pitchFamily="34" charset="0"/>
              </a:rPr>
              <a:t>Specify the following for each matching rule:</a:t>
            </a:r>
          </a:p>
          <a:p>
            <a:pPr marL="285750" indent="-285750">
              <a:buFont typeface="Arial" panose="020B0604020202020204" pitchFamily="34" charset="0"/>
              <a:buChar char="•"/>
            </a:pPr>
            <a:r>
              <a:rPr lang="en-US" sz="1400">
                <a:latin typeface="Avenir Next LT Pro" panose="020B0504020202020204" pitchFamily="34" charset="0"/>
              </a:rPr>
              <a:t>Transaction Sources: Payables, Payroll, or External.</a:t>
            </a:r>
          </a:p>
          <a:p>
            <a:pPr marL="285750" indent="-285750">
              <a:buFont typeface="Arial" panose="020B0604020202020204" pitchFamily="34" charset="0"/>
              <a:buChar char="•"/>
            </a:pPr>
            <a:r>
              <a:rPr lang="en-US" sz="1400">
                <a:latin typeface="Avenir Next LT Pro" panose="020B0504020202020204" pitchFamily="34" charset="0"/>
              </a:rPr>
              <a:t>Matching Type: One to One, One to Many, Many to One, or Many to Many. The following table explains the different matching types available in Oracle Fusion Cash Management:</a:t>
            </a:r>
          </a:p>
        </p:txBody>
      </p:sp>
      <p:sp>
        <p:nvSpPr>
          <p:cNvPr id="11" name="Title 1">
            <a:extLst>
              <a:ext uri="{FF2B5EF4-FFF2-40B4-BE49-F238E27FC236}">
                <a16:creationId xmlns:a16="http://schemas.microsoft.com/office/drawing/2014/main" id="{BCFA952C-A498-4357-970E-ABBC1C8869AC}"/>
              </a:ext>
            </a:extLst>
          </p:cNvPr>
          <p:cNvSpPr>
            <a:spLocks noGrp="1"/>
          </p:cNvSpPr>
          <p:nvPr>
            <p:ph type="title"/>
          </p:nvPr>
        </p:nvSpPr>
        <p:spPr>
          <a:xfrm>
            <a:off x="469900" y="402587"/>
            <a:ext cx="11252200" cy="451942"/>
          </a:xfrm>
        </p:spPr>
        <p:txBody>
          <a:bodyPr/>
          <a:lstStyle/>
          <a:p>
            <a:r>
              <a:rPr lang="en-US" sz="2400" b="1">
                <a:latin typeface="Proxima Nova" panose="020B0604020202020204" charset="0"/>
              </a:rPr>
              <a:t>Key Capability Overview – Reconciliation Matching Rules</a:t>
            </a:r>
            <a:endParaRPr lang="en-US" sz="2400" b="1">
              <a:solidFill>
                <a:schemeClr val="tx1"/>
              </a:solidFill>
              <a:latin typeface="Proxima Nova" panose="020B0604020202020204" charset="0"/>
            </a:endParaRPr>
          </a:p>
        </p:txBody>
      </p:sp>
      <p:graphicFrame>
        <p:nvGraphicFramePr>
          <p:cNvPr id="12" name="Table 11">
            <a:extLst>
              <a:ext uri="{FF2B5EF4-FFF2-40B4-BE49-F238E27FC236}">
                <a16:creationId xmlns:a16="http://schemas.microsoft.com/office/drawing/2014/main" id="{36CBE74D-4DB1-4ACD-A0AF-FD3386BAF4A1}"/>
              </a:ext>
            </a:extLst>
          </p:cNvPr>
          <p:cNvGraphicFramePr>
            <a:graphicFrameLocks noGrp="1"/>
          </p:cNvGraphicFramePr>
          <p:nvPr/>
        </p:nvGraphicFramePr>
        <p:xfrm>
          <a:off x="494811" y="2819142"/>
          <a:ext cx="10363200" cy="1415850"/>
        </p:xfrm>
        <a:graphic>
          <a:graphicData uri="http://schemas.openxmlformats.org/drawingml/2006/table">
            <a:tbl>
              <a:tblPr firstRow="1" bandRow="1">
                <a:tableStyleId>{10A1B5D5-9B99-4C35-A422-299274C87663}</a:tableStyleId>
              </a:tblPr>
              <a:tblGrid>
                <a:gridCol w="2213658">
                  <a:extLst>
                    <a:ext uri="{9D8B030D-6E8A-4147-A177-3AD203B41FA5}">
                      <a16:colId xmlns:a16="http://schemas.microsoft.com/office/drawing/2014/main" val="1891853402"/>
                    </a:ext>
                  </a:extLst>
                </a:gridCol>
                <a:gridCol w="8149542">
                  <a:extLst>
                    <a:ext uri="{9D8B030D-6E8A-4147-A177-3AD203B41FA5}">
                      <a16:colId xmlns:a16="http://schemas.microsoft.com/office/drawing/2014/main" val="1743304847"/>
                    </a:ext>
                  </a:extLst>
                </a:gridCol>
              </a:tblGrid>
              <a:tr h="299559">
                <a:tc>
                  <a:txBody>
                    <a:bodyPr/>
                    <a:lstStyle/>
                    <a:p>
                      <a:pPr marL="0" marR="0" algn="ctr">
                        <a:spcBef>
                          <a:spcPts val="0"/>
                        </a:spcBef>
                        <a:spcAft>
                          <a:spcPts val="0"/>
                        </a:spcAft>
                      </a:pPr>
                      <a:r>
                        <a:rPr lang="en-US" sz="1200" kern="1200">
                          <a:latin typeface="Avenir Next LT Pro" panose="020B0504020202020204" pitchFamily="34" charset="0"/>
                        </a:rPr>
                        <a:t>Matching Type</a:t>
                      </a:r>
                      <a:endParaRPr lang="en-US" sz="1200" b="1" kern="1200">
                        <a:solidFill>
                          <a:schemeClr val="bg2"/>
                        </a:solidFill>
                        <a:latin typeface="Avenir Next LT Pro" panose="020B0504020202020204" pitchFamily="34" charset="0"/>
                        <a:ea typeface="+mn-ea"/>
                        <a:cs typeface="+mn-cs"/>
                      </a:endParaRPr>
                    </a:p>
                  </a:txBody>
                  <a:tcPr marL="68580" marR="68580" marT="0" marB="0" anchor="ctr"/>
                </a:tc>
                <a:tc>
                  <a:txBody>
                    <a:bodyPr/>
                    <a:lstStyle/>
                    <a:p>
                      <a:pPr marL="0" marR="0" algn="ctr">
                        <a:spcBef>
                          <a:spcPts val="0"/>
                        </a:spcBef>
                        <a:spcAft>
                          <a:spcPts val="0"/>
                        </a:spcAft>
                      </a:pPr>
                      <a:r>
                        <a:rPr lang="en-US" sz="1200" kern="1200">
                          <a:latin typeface="Avenir Next LT Pro" panose="020B0504020202020204" pitchFamily="34" charset="0"/>
                        </a:rPr>
                        <a:t>Description</a:t>
                      </a:r>
                      <a:endParaRPr lang="en-US" sz="1200" b="1" kern="1200">
                        <a:solidFill>
                          <a:schemeClr val="bg2"/>
                        </a:solidFill>
                        <a:latin typeface="Avenir Next LT Pro" panose="020B0504020202020204" pitchFamily="34" charset="0"/>
                        <a:ea typeface="+mn-ea"/>
                        <a:cs typeface="+mn-cs"/>
                      </a:endParaRPr>
                    </a:p>
                  </a:txBody>
                  <a:tcPr marL="68580" marR="68580" marT="0" marB="0" anchor="ctr"/>
                </a:tc>
                <a:extLst>
                  <a:ext uri="{0D108BD9-81ED-4DB2-BD59-A6C34878D82A}">
                    <a16:rowId xmlns:a16="http://schemas.microsoft.com/office/drawing/2014/main" val="2346744906"/>
                  </a:ext>
                </a:extLst>
              </a:tr>
              <a:tr h="292835">
                <a:tc>
                  <a:txBody>
                    <a:bodyPr/>
                    <a:lstStyle/>
                    <a:p>
                      <a:pPr marL="0" algn="l" defTabSz="914400" rtl="0" eaLnBrk="1" latinLnBrk="0" hangingPunct="1"/>
                      <a:r>
                        <a:rPr lang="en-US" sz="1200">
                          <a:latin typeface="Avenir Next LT Pro" panose="020B0504020202020204" pitchFamily="34" charset="0"/>
                        </a:rPr>
                        <a:t>One to One</a:t>
                      </a:r>
                      <a:endParaRPr lang="en-US" sz="1200" kern="1200" baseline="0">
                        <a:solidFill>
                          <a:srgbClr val="080808"/>
                        </a:solidFill>
                        <a:latin typeface="Avenir Next LT Pro" panose="020B0504020202020204" pitchFamily="34" charset="0"/>
                        <a:ea typeface="+mn-ea"/>
                        <a:cs typeface="Calibri" pitchFamily="34" charset="0"/>
                      </a:endParaRPr>
                    </a:p>
                  </a:txBody>
                  <a:tcPr marL="64294" marR="64294" marT="32147" marB="32147"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venir Next LT Pro" panose="020B0504020202020204" pitchFamily="34" charset="0"/>
                        </a:rPr>
                        <a:t>A bank statement line is matched with a system transaction and reconciled against each other</a:t>
                      </a:r>
                      <a:endParaRPr lang="en-US" sz="1200" b="0" kern="1200" baseline="0">
                        <a:solidFill>
                          <a:srgbClr val="080808"/>
                        </a:solidFill>
                        <a:latin typeface="Avenir Next LT Pro" panose="020B0504020202020204" pitchFamily="34" charset="0"/>
                        <a:ea typeface="+mn-ea"/>
                        <a:cs typeface="Calibri" pitchFamily="34" charset="0"/>
                      </a:endParaRPr>
                    </a:p>
                  </a:txBody>
                  <a:tcPr marL="64294" marR="64294" marT="32147" marB="32147" anchor="ctr"/>
                </a:tc>
                <a:extLst>
                  <a:ext uri="{0D108BD9-81ED-4DB2-BD59-A6C34878D82A}">
                    <a16:rowId xmlns:a16="http://schemas.microsoft.com/office/drawing/2014/main" val="1490705674"/>
                  </a:ext>
                </a:extLst>
              </a:tr>
              <a:tr h="278517">
                <a:tc>
                  <a:txBody>
                    <a:bodyPr/>
                    <a:lstStyle/>
                    <a:p>
                      <a:pPr marL="0" algn="l" defTabSz="914400" rtl="0" eaLnBrk="1" latinLnBrk="0" hangingPunct="1"/>
                      <a:r>
                        <a:rPr lang="en-US" sz="1200">
                          <a:latin typeface="Avenir Next LT Pro" panose="020B0504020202020204" pitchFamily="34" charset="0"/>
                        </a:rPr>
                        <a:t>One to Many</a:t>
                      </a:r>
                      <a:endParaRPr lang="en-US" sz="1200" kern="1200" baseline="0">
                        <a:solidFill>
                          <a:srgbClr val="080808"/>
                        </a:solidFill>
                        <a:latin typeface="Avenir Next LT Pro" panose="020B0504020202020204" pitchFamily="34" charset="0"/>
                        <a:ea typeface="+mn-ea"/>
                        <a:cs typeface="Calibri" pitchFamily="34" charset="0"/>
                      </a:endParaRPr>
                    </a:p>
                  </a:txBody>
                  <a:tcPr marL="64294" marR="64294" marT="32147" marB="32147"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venir Next LT Pro" panose="020B0504020202020204" pitchFamily="34" charset="0"/>
                        </a:rPr>
                        <a:t>A bank statement line is reconciled against many system transactions</a:t>
                      </a:r>
                      <a:endParaRPr lang="en-US" sz="1200" b="0" kern="1200" baseline="0">
                        <a:solidFill>
                          <a:srgbClr val="080808"/>
                        </a:solidFill>
                        <a:latin typeface="Avenir Next LT Pro" panose="020B0504020202020204" pitchFamily="34" charset="0"/>
                        <a:ea typeface="+mn-ea"/>
                        <a:cs typeface="Calibri" pitchFamily="34" charset="0"/>
                      </a:endParaRPr>
                    </a:p>
                  </a:txBody>
                  <a:tcPr marL="64294" marR="64294" marT="32147" marB="32147" anchor="ctr"/>
                </a:tc>
                <a:extLst>
                  <a:ext uri="{0D108BD9-81ED-4DB2-BD59-A6C34878D82A}">
                    <a16:rowId xmlns:a16="http://schemas.microsoft.com/office/drawing/2014/main" val="796367772"/>
                  </a:ext>
                </a:extLst>
              </a:tr>
              <a:tr h="259964">
                <a:tc>
                  <a:txBody>
                    <a:bodyPr/>
                    <a:lstStyle/>
                    <a:p>
                      <a:pPr marL="0" algn="l" defTabSz="914400" rtl="0" eaLnBrk="1" latinLnBrk="0" hangingPunct="1"/>
                      <a:r>
                        <a:rPr lang="en-US" sz="1200">
                          <a:latin typeface="Avenir Next LT Pro" panose="020B0504020202020204" pitchFamily="34" charset="0"/>
                        </a:rPr>
                        <a:t>Many to One</a:t>
                      </a:r>
                      <a:endParaRPr lang="en-US" sz="1200" kern="1200" baseline="0">
                        <a:solidFill>
                          <a:srgbClr val="080808"/>
                        </a:solidFill>
                        <a:latin typeface="Avenir Next LT Pro" panose="020B0504020202020204" pitchFamily="34" charset="0"/>
                        <a:ea typeface="+mn-ea"/>
                        <a:cs typeface="Calibri" pitchFamily="34" charset="0"/>
                      </a:endParaRPr>
                    </a:p>
                  </a:txBody>
                  <a:tcPr marL="64294" marR="64294" marT="32147" marB="32147"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venir Next LT Pro" panose="020B0504020202020204" pitchFamily="34" charset="0"/>
                        </a:rPr>
                        <a:t>Many bank statement lines are grouped and reconciled against a system transaction</a:t>
                      </a:r>
                      <a:endParaRPr lang="en-US" sz="1200" b="0" kern="1200" baseline="0">
                        <a:solidFill>
                          <a:srgbClr val="080808"/>
                        </a:solidFill>
                        <a:latin typeface="Avenir Next LT Pro" panose="020B0504020202020204" pitchFamily="34" charset="0"/>
                        <a:ea typeface="+mn-ea"/>
                        <a:cs typeface="Calibri" pitchFamily="34" charset="0"/>
                      </a:endParaRPr>
                    </a:p>
                  </a:txBody>
                  <a:tcPr marL="64294" marR="64294" marT="32147" marB="32147" anchor="ctr"/>
                </a:tc>
                <a:extLst>
                  <a:ext uri="{0D108BD9-81ED-4DB2-BD59-A6C34878D82A}">
                    <a16:rowId xmlns:a16="http://schemas.microsoft.com/office/drawing/2014/main" val="2186395374"/>
                  </a:ext>
                </a:extLst>
              </a:tr>
              <a:tr h="284975">
                <a:tc>
                  <a:txBody>
                    <a:bodyPr/>
                    <a:lstStyle/>
                    <a:p>
                      <a:pPr marL="0" algn="l" defTabSz="914400" rtl="0" eaLnBrk="1" latinLnBrk="0" hangingPunct="1"/>
                      <a:r>
                        <a:rPr lang="en-US" sz="1200">
                          <a:latin typeface="Avenir Next LT Pro" panose="020B0504020202020204" pitchFamily="34" charset="0"/>
                        </a:rPr>
                        <a:t>Many to Many</a:t>
                      </a:r>
                      <a:endParaRPr lang="en-US" sz="1200" kern="1200" baseline="0">
                        <a:solidFill>
                          <a:srgbClr val="080808"/>
                        </a:solidFill>
                        <a:latin typeface="Avenir Next LT Pro" panose="020B0504020202020204" pitchFamily="34" charset="0"/>
                        <a:ea typeface="+mn-ea"/>
                        <a:cs typeface="Calibri" pitchFamily="34" charset="0"/>
                      </a:endParaRPr>
                    </a:p>
                  </a:txBody>
                  <a:tcPr marL="64294" marR="64294" marT="32147" marB="32147"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venir Next LT Pro" panose="020B0504020202020204" pitchFamily="34" charset="0"/>
                        </a:rPr>
                        <a:t>Many statement lines are grouped and reconciled against many system transactions</a:t>
                      </a:r>
                      <a:endParaRPr lang="en-US" sz="1200" b="0" kern="1200" baseline="0">
                        <a:solidFill>
                          <a:srgbClr val="080808"/>
                        </a:solidFill>
                        <a:latin typeface="Avenir Next LT Pro" panose="020B0504020202020204" pitchFamily="34" charset="0"/>
                        <a:ea typeface="+mn-ea"/>
                        <a:cs typeface="Calibri" pitchFamily="34" charset="0"/>
                      </a:endParaRPr>
                    </a:p>
                  </a:txBody>
                  <a:tcPr marL="64294" marR="64294" marT="32147" marB="32147" anchor="ctr"/>
                </a:tc>
                <a:extLst>
                  <a:ext uri="{0D108BD9-81ED-4DB2-BD59-A6C34878D82A}">
                    <a16:rowId xmlns:a16="http://schemas.microsoft.com/office/drawing/2014/main" val="2291995146"/>
                  </a:ext>
                </a:extLst>
              </a:tr>
            </a:tbl>
          </a:graphicData>
        </a:graphic>
      </p:graphicFrame>
      <p:sp>
        <p:nvSpPr>
          <p:cNvPr id="13" name="Rectangle 12">
            <a:extLst>
              <a:ext uri="{FF2B5EF4-FFF2-40B4-BE49-F238E27FC236}">
                <a16:creationId xmlns:a16="http://schemas.microsoft.com/office/drawing/2014/main" id="{F7EF004E-DD24-469A-B485-725A94DBBA5F}"/>
              </a:ext>
            </a:extLst>
          </p:cNvPr>
          <p:cNvSpPr/>
          <p:nvPr/>
        </p:nvSpPr>
        <p:spPr>
          <a:xfrm>
            <a:off x="188661" y="4452335"/>
            <a:ext cx="10975499" cy="1609225"/>
          </a:xfrm>
          <a:prstGeom prst="rect">
            <a:avLst/>
          </a:prstGeom>
          <a:ln>
            <a:noFill/>
          </a:ln>
        </p:spPr>
        <p:txBody>
          <a:bodyPr wrap="square" lIns="130622" tIns="65311" rIns="130622" bIns="65311">
            <a:spAutoFit/>
          </a:bodyPr>
          <a:lstStyle/>
          <a:p>
            <a:pPr marL="171450" indent="-171450">
              <a:buFont typeface="Arial" panose="020B0604020202020204" pitchFamily="34" charset="0"/>
              <a:buChar char="•"/>
            </a:pPr>
            <a:r>
              <a:rPr lang="en-US" sz="1200" b="1">
                <a:latin typeface="Avenir Next LT Pro" panose="020B0504020202020204" pitchFamily="34" charset="0"/>
              </a:rPr>
              <a:t>Grouping Attributes: </a:t>
            </a:r>
            <a:r>
              <a:rPr lang="en-US" sz="1200">
                <a:latin typeface="Avenir Next LT Pro" panose="020B0504020202020204" pitchFamily="34" charset="0"/>
              </a:rPr>
              <a:t>Used to group bank statement lines and system transactions based on the matching type you select. The combination of the attributes you select also determine what you can use as the matching criteria. You can use date, transaction type, and reconciliation reference as matching criteria only after you select these as grouping attributes.</a:t>
            </a:r>
          </a:p>
          <a:p>
            <a:pPr marL="128588" indent="-128588">
              <a:buFont typeface="Arial" panose="020B0604020202020204" pitchFamily="34" charset="0"/>
              <a:buChar char="•"/>
            </a:pPr>
            <a:endParaRPr lang="en-US" sz="1200">
              <a:latin typeface="Avenir Next LT Pro" panose="020B0504020202020204" pitchFamily="34" charset="0"/>
            </a:endParaRPr>
          </a:p>
          <a:p>
            <a:pPr marL="128588" indent="-128588">
              <a:buFont typeface="Arial" panose="020B0604020202020204" pitchFamily="34" charset="0"/>
              <a:buChar char="•"/>
            </a:pPr>
            <a:r>
              <a:rPr lang="en-US" sz="1200" b="1">
                <a:latin typeface="Avenir Next LT Pro" panose="020B0504020202020204" pitchFamily="34" charset="0"/>
              </a:rPr>
              <a:t>Matching Criteria:</a:t>
            </a:r>
            <a:r>
              <a:rPr lang="en-US" sz="1200">
                <a:latin typeface="Avenir Next LT Pro" panose="020B0504020202020204" pitchFamily="34" charset="0"/>
              </a:rPr>
              <a:t> Includes a list of commonly used matching attributes. You can simply select the attributes to include them in the matching rule you selected. The selected attributes define the matching conditions between the bank statement lines and the system transactions to be matched successfully when they're reconciled. Advanced Matching Criteria enables you to specify additional matching logic or filtering conditions that must be true for the bank statement lines and system transactions to match successfully.</a:t>
            </a:r>
          </a:p>
        </p:txBody>
      </p:sp>
    </p:spTree>
    <p:extLst>
      <p:ext uri="{BB962C8B-B14F-4D97-AF65-F5344CB8AC3E}">
        <p14:creationId xmlns:p14="http://schemas.microsoft.com/office/powerpoint/2010/main" val="2970540921"/>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7D7BCCC-751A-4729-B03A-0C9860CB4205}"/>
              </a:ext>
            </a:extLst>
          </p:cNvPr>
          <p:cNvSpPr>
            <a:spLocks noGrp="1"/>
          </p:cNvSpPr>
          <p:nvPr>
            <p:ph type="title"/>
          </p:nvPr>
        </p:nvSpPr>
        <p:spPr>
          <a:xfrm>
            <a:off x="469900" y="402587"/>
            <a:ext cx="11252200" cy="451942"/>
          </a:xfrm>
        </p:spPr>
        <p:txBody>
          <a:bodyPr/>
          <a:lstStyle/>
          <a:p>
            <a:r>
              <a:rPr lang="en-US" sz="2400" b="1">
                <a:latin typeface="Proxima Nova" panose="020B0604020202020204" charset="0"/>
              </a:rPr>
              <a:t>Key Capability Overview – Transaction Codes</a:t>
            </a:r>
            <a:endParaRPr lang="en-US" sz="2400" b="1">
              <a:solidFill>
                <a:schemeClr val="tx1"/>
              </a:solidFill>
              <a:latin typeface="Proxima Nova" panose="020B0604020202020204" charset="0"/>
            </a:endParaRPr>
          </a:p>
        </p:txBody>
      </p:sp>
      <p:sp>
        <p:nvSpPr>
          <p:cNvPr id="7" name="TextBox 6">
            <a:extLst>
              <a:ext uri="{FF2B5EF4-FFF2-40B4-BE49-F238E27FC236}">
                <a16:creationId xmlns:a16="http://schemas.microsoft.com/office/drawing/2014/main" id="{6E8DB9A4-2DAD-4979-B353-0C3053775407}"/>
              </a:ext>
            </a:extLst>
          </p:cNvPr>
          <p:cNvSpPr txBox="1"/>
          <p:nvPr/>
        </p:nvSpPr>
        <p:spPr bwMode="gray">
          <a:xfrm>
            <a:off x="494811" y="952775"/>
            <a:ext cx="11391014" cy="2902788"/>
          </a:xfrm>
          <a:prstGeom prst="rect">
            <a:avLst/>
          </a:prstGeom>
        </p:spPr>
        <p:txBody>
          <a:bodyPr wrap="square" lIns="0" rIns="0" rtlCol="0" anchor="t" anchorCtr="0">
            <a:noAutofit/>
          </a:bodyPr>
          <a:lstStyle/>
          <a:p>
            <a:r>
              <a:rPr lang="en-US" sz="1400">
                <a:latin typeface="Avenir Next LT Pro" panose="020B0504020202020204" pitchFamily="34" charset="0"/>
              </a:rPr>
              <a:t>Bank statement transaction codes are the internal codes that are used on a bank statement line to identify the type of transaction being reported. These are also referred to as: </a:t>
            </a:r>
          </a:p>
          <a:p>
            <a:pPr marL="285750" indent="-285750">
              <a:buFont typeface="Arial" panose="020B0604020202020204" pitchFamily="34" charset="0"/>
              <a:buChar char="•"/>
            </a:pPr>
            <a:r>
              <a:rPr lang="en-US" sz="1400">
                <a:latin typeface="Avenir Next LT Pro" panose="020B0504020202020204" pitchFamily="34" charset="0"/>
              </a:rPr>
              <a:t>Transaction codes</a:t>
            </a:r>
          </a:p>
          <a:p>
            <a:pPr marL="285750" indent="-285750">
              <a:buFont typeface="Arial" panose="020B0604020202020204" pitchFamily="34" charset="0"/>
              <a:buChar char="•"/>
            </a:pPr>
            <a:r>
              <a:rPr lang="en-US" sz="1400">
                <a:latin typeface="Avenir Next LT Pro" panose="020B0504020202020204" pitchFamily="34" charset="0"/>
              </a:rPr>
              <a:t>Statement codes</a:t>
            </a:r>
          </a:p>
          <a:p>
            <a:endParaRPr lang="en-US" sz="1400">
              <a:latin typeface="Avenir Next LT Pro" panose="020B0504020202020204" pitchFamily="34" charset="0"/>
            </a:endParaRPr>
          </a:p>
          <a:p>
            <a:r>
              <a:rPr lang="en-US" sz="1400">
                <a:latin typeface="Avenir Next LT Pro" panose="020B0504020202020204" pitchFamily="34" charset="0"/>
              </a:rPr>
              <a:t>The following codes are examples –</a:t>
            </a:r>
          </a:p>
          <a:p>
            <a:pPr marL="285750" indent="-285750">
              <a:buFont typeface="Arial" panose="020B0604020202020204" pitchFamily="34" charset="0"/>
              <a:buChar char="•"/>
            </a:pPr>
            <a:r>
              <a:rPr lang="en-US" sz="1400">
                <a:latin typeface="Avenir Next LT Pro" panose="020B0504020202020204" pitchFamily="34" charset="0"/>
              </a:rPr>
              <a:t>115 - Lockbox Deposit</a:t>
            </a:r>
          </a:p>
          <a:p>
            <a:pPr marL="285750" indent="-285750">
              <a:buFont typeface="Arial" panose="020B0604020202020204" pitchFamily="34" charset="0"/>
              <a:buChar char="•"/>
            </a:pPr>
            <a:r>
              <a:rPr lang="en-US" sz="1400">
                <a:latin typeface="Avenir Next LT Pro" panose="020B0504020202020204" pitchFamily="34" charset="0"/>
              </a:rPr>
              <a:t>475 - Check paid</a:t>
            </a:r>
          </a:p>
          <a:p>
            <a:pPr marL="285750" indent="-285750">
              <a:buFont typeface="Arial" panose="020B0604020202020204" pitchFamily="34" charset="0"/>
              <a:buChar char="•"/>
            </a:pPr>
            <a:r>
              <a:rPr lang="en-US" sz="1400">
                <a:latin typeface="Avenir Next LT Pro" panose="020B0504020202020204" pitchFamily="34" charset="0"/>
              </a:rPr>
              <a:t>698 - Miscellaneous Fee</a:t>
            </a:r>
          </a:p>
          <a:p>
            <a:endParaRPr lang="en-US" sz="1400">
              <a:latin typeface="Avenir Next LT Pro" panose="020B0504020202020204" pitchFamily="34" charset="0"/>
            </a:endParaRPr>
          </a:p>
          <a:p>
            <a:r>
              <a:rPr lang="en-US" sz="1400">
                <a:latin typeface="Avenir Next LT Pro" panose="020B0504020202020204" pitchFamily="34" charset="0"/>
              </a:rPr>
              <a:t>Oracle Fusion Cash Management maintains a single set of these codes and transform externally reported transaction codes from other formats into this single normalized set. </a:t>
            </a:r>
          </a:p>
        </p:txBody>
      </p:sp>
      <p:pic>
        <p:nvPicPr>
          <p:cNvPr id="4" name="Picture 3">
            <a:extLst>
              <a:ext uri="{FF2B5EF4-FFF2-40B4-BE49-F238E27FC236}">
                <a16:creationId xmlns:a16="http://schemas.microsoft.com/office/drawing/2014/main" id="{1EB66813-DA5D-44F6-85F1-E023CB808740}"/>
              </a:ext>
            </a:extLst>
          </p:cNvPr>
          <p:cNvPicPr>
            <a:picLocks noChangeAspect="1"/>
          </p:cNvPicPr>
          <p:nvPr/>
        </p:nvPicPr>
        <p:blipFill>
          <a:blip r:embed="rId3"/>
          <a:stretch>
            <a:fillRect/>
          </a:stretch>
        </p:blipFill>
        <p:spPr>
          <a:xfrm>
            <a:off x="891263" y="3855563"/>
            <a:ext cx="9112709" cy="2169870"/>
          </a:xfrm>
          <a:prstGeom prst="rect">
            <a:avLst/>
          </a:prstGeom>
          <a:ln>
            <a:solidFill>
              <a:schemeClr val="tx1"/>
            </a:solidFill>
          </a:ln>
        </p:spPr>
      </p:pic>
    </p:spTree>
    <p:extLst>
      <p:ext uri="{BB962C8B-B14F-4D97-AF65-F5344CB8AC3E}">
        <p14:creationId xmlns:p14="http://schemas.microsoft.com/office/powerpoint/2010/main" val="634362453"/>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7D7BCCC-751A-4729-B03A-0C9860CB4205}"/>
              </a:ext>
            </a:extLst>
          </p:cNvPr>
          <p:cNvSpPr>
            <a:spLocks noGrp="1"/>
          </p:cNvSpPr>
          <p:nvPr>
            <p:ph type="title"/>
          </p:nvPr>
        </p:nvSpPr>
        <p:spPr>
          <a:xfrm>
            <a:off x="469900" y="402587"/>
            <a:ext cx="11252200" cy="451942"/>
          </a:xfrm>
        </p:spPr>
        <p:txBody>
          <a:bodyPr/>
          <a:lstStyle/>
          <a:p>
            <a:r>
              <a:rPr lang="en-US" sz="2400" b="1">
                <a:latin typeface="Proxima Nova" panose="020B0604020202020204" charset="0"/>
              </a:rPr>
              <a:t>Key Capability Overview – Parse Rule Sets</a:t>
            </a:r>
            <a:endParaRPr lang="en-US" sz="2400" b="1">
              <a:solidFill>
                <a:schemeClr val="tx1"/>
              </a:solidFill>
              <a:latin typeface="Proxima Nova" panose="020B0604020202020204" charset="0"/>
            </a:endParaRPr>
          </a:p>
        </p:txBody>
      </p:sp>
      <p:sp>
        <p:nvSpPr>
          <p:cNvPr id="7" name="TextBox 6">
            <a:extLst>
              <a:ext uri="{FF2B5EF4-FFF2-40B4-BE49-F238E27FC236}">
                <a16:creationId xmlns:a16="http://schemas.microsoft.com/office/drawing/2014/main" id="{6E8DB9A4-2DAD-4979-B353-0C3053775407}"/>
              </a:ext>
            </a:extLst>
          </p:cNvPr>
          <p:cNvSpPr txBox="1"/>
          <p:nvPr/>
        </p:nvSpPr>
        <p:spPr bwMode="gray">
          <a:xfrm>
            <a:off x="494811" y="952775"/>
            <a:ext cx="11391014" cy="2617739"/>
          </a:xfrm>
          <a:prstGeom prst="rect">
            <a:avLst/>
          </a:prstGeom>
        </p:spPr>
        <p:txBody>
          <a:bodyPr wrap="square" lIns="0" rIns="0" rtlCol="0" anchor="t" anchorCtr="0">
            <a:noAutofit/>
          </a:bodyPr>
          <a:lstStyle/>
          <a:p>
            <a:r>
              <a:rPr lang="en-US" sz="1400">
                <a:latin typeface="Avenir Next LT Pro" panose="020B0504020202020204" pitchFamily="34" charset="0"/>
              </a:rPr>
              <a:t>Bank statement transaction codes are the internal codes that are used on a bank statement line to identify the type of transaction being To transform data during the bank statement import process and to move data from one field to another. The parse rule set is associated to a bank account in the bank account setup; most commonly used to parse data from the statement line addenda field into more specific statement line fields. Each parse rule within a parse rule set consists of the following fields: </a:t>
            </a:r>
          </a:p>
          <a:p>
            <a:pPr marL="742950" lvl="1" indent="-285750">
              <a:buFont typeface="Arial" panose="020B0604020202020204" pitchFamily="34" charset="0"/>
              <a:buChar char="•"/>
            </a:pPr>
            <a:r>
              <a:rPr lang="en-US" sz="1400">
                <a:latin typeface="Avenir Next LT Pro" panose="020B0504020202020204" pitchFamily="34" charset="0"/>
              </a:rPr>
              <a:t>Sequence determines the order in which to process the rules. </a:t>
            </a:r>
          </a:p>
          <a:p>
            <a:pPr marL="742950" lvl="1" indent="-285750">
              <a:buFont typeface="Arial" panose="020B0604020202020204" pitchFamily="34" charset="0"/>
              <a:buChar char="•"/>
            </a:pPr>
            <a:r>
              <a:rPr lang="en-US" sz="1400">
                <a:latin typeface="Avenir Next LT Pro" panose="020B0504020202020204" pitchFamily="34" charset="0"/>
              </a:rPr>
              <a:t>Transaction Code is the code used to determine the statement line type. </a:t>
            </a:r>
          </a:p>
          <a:p>
            <a:pPr marL="742950" lvl="1" indent="-285750">
              <a:buFont typeface="Arial" panose="020B0604020202020204" pitchFamily="34" charset="0"/>
              <a:buChar char="•"/>
            </a:pPr>
            <a:r>
              <a:rPr lang="en-US" sz="1400">
                <a:latin typeface="Avenir Next LT Pro" panose="020B0504020202020204" pitchFamily="34" charset="0"/>
              </a:rPr>
              <a:t>Source is the interface table field that contains the data to be parsed. </a:t>
            </a:r>
          </a:p>
          <a:p>
            <a:pPr marL="742950" lvl="1" indent="-285750">
              <a:buFont typeface="Arial" panose="020B0604020202020204" pitchFamily="34" charset="0"/>
              <a:buChar char="•"/>
            </a:pPr>
            <a:r>
              <a:rPr lang="en-US" sz="1400">
                <a:latin typeface="Avenir Next LT Pro" panose="020B0504020202020204" pitchFamily="34" charset="0"/>
              </a:rPr>
              <a:t>Target is the statement line field that the data is to be parsed to. </a:t>
            </a:r>
          </a:p>
          <a:p>
            <a:pPr marL="742950" lvl="1" indent="-285750">
              <a:buFont typeface="Arial" panose="020B0604020202020204" pitchFamily="34" charset="0"/>
              <a:buChar char="•"/>
            </a:pPr>
            <a:r>
              <a:rPr lang="en-US" sz="1400">
                <a:latin typeface="Avenir Next LT Pro" panose="020B0504020202020204" pitchFamily="34" charset="0"/>
              </a:rPr>
              <a:t>Rule contains the syntax for determining the data within the source field to be parsed. </a:t>
            </a:r>
          </a:p>
          <a:p>
            <a:pPr marL="742950" lvl="1" indent="-285750">
              <a:buFont typeface="Arial" panose="020B0604020202020204" pitchFamily="34" charset="0"/>
              <a:buChar char="•"/>
            </a:pPr>
            <a:r>
              <a:rPr lang="en-US" sz="1400">
                <a:latin typeface="Avenir Next LT Pro" panose="020B0504020202020204" pitchFamily="34" charset="0"/>
              </a:rPr>
              <a:t>Overwrite is used to control whether to overwrite existing data in a target field or skip parsing the data. </a:t>
            </a:r>
          </a:p>
        </p:txBody>
      </p:sp>
      <p:pic>
        <p:nvPicPr>
          <p:cNvPr id="2" name="Picture 1">
            <a:extLst>
              <a:ext uri="{FF2B5EF4-FFF2-40B4-BE49-F238E27FC236}">
                <a16:creationId xmlns:a16="http://schemas.microsoft.com/office/drawing/2014/main" id="{75572E56-F768-40FE-AEC4-D8A036C964D3}"/>
              </a:ext>
            </a:extLst>
          </p:cNvPr>
          <p:cNvPicPr>
            <a:picLocks noChangeAspect="1"/>
          </p:cNvPicPr>
          <p:nvPr/>
        </p:nvPicPr>
        <p:blipFill>
          <a:blip r:embed="rId3"/>
          <a:stretch>
            <a:fillRect/>
          </a:stretch>
        </p:blipFill>
        <p:spPr>
          <a:xfrm>
            <a:off x="494811" y="3152913"/>
            <a:ext cx="9672446" cy="3302500"/>
          </a:xfrm>
          <a:prstGeom prst="rect">
            <a:avLst/>
          </a:prstGeom>
          <a:ln>
            <a:solidFill>
              <a:schemeClr val="tx1"/>
            </a:solidFill>
          </a:ln>
        </p:spPr>
      </p:pic>
    </p:spTree>
    <p:extLst>
      <p:ext uri="{BB962C8B-B14F-4D97-AF65-F5344CB8AC3E}">
        <p14:creationId xmlns:p14="http://schemas.microsoft.com/office/powerpoint/2010/main" val="344247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7EB16C8-626C-4D38-A70E-DA1C99FF39C2}"/>
              </a:ext>
            </a:extLst>
          </p:cNvPr>
          <p:cNvSpPr txBox="1"/>
          <p:nvPr/>
        </p:nvSpPr>
        <p:spPr bwMode="gray">
          <a:xfrm>
            <a:off x="8975324" y="1020932"/>
            <a:ext cx="3071674" cy="2032986"/>
          </a:xfrm>
          <a:prstGeom prst="rect">
            <a:avLst/>
          </a:prstGeom>
        </p:spPr>
        <p:txBody>
          <a:bodyPr wrap="square" lIns="0" rIns="0" rtlCol="0" anchor="b" anchorCtr="0">
            <a:normAutofit/>
          </a:bodyPr>
          <a:lstStyle/>
          <a:p>
            <a:pPr>
              <a:lnSpc>
                <a:spcPts val="900"/>
              </a:lnSpc>
            </a:pPr>
            <a:endParaRPr lang="en-US" sz="1300" b="1">
              <a:solidFill>
                <a:schemeClr val="tx1"/>
              </a:solidFill>
            </a:endParaRPr>
          </a:p>
        </p:txBody>
      </p:sp>
      <p:sp>
        <p:nvSpPr>
          <p:cNvPr id="8" name="Rectangle 7">
            <a:extLst>
              <a:ext uri="{FF2B5EF4-FFF2-40B4-BE49-F238E27FC236}">
                <a16:creationId xmlns:a16="http://schemas.microsoft.com/office/drawing/2014/main" id="{3837D30C-C0E9-4022-B8A3-13ACA8C7CF75}"/>
              </a:ext>
            </a:extLst>
          </p:cNvPr>
          <p:cNvSpPr/>
          <p:nvPr/>
        </p:nvSpPr>
        <p:spPr>
          <a:xfrm>
            <a:off x="498407" y="1529823"/>
            <a:ext cx="1463040" cy="142008"/>
          </a:xfrm>
          <a:prstGeom prst="rect">
            <a:avLst/>
          </a:prstGeom>
          <a:solidFill>
            <a:srgbClr val="FFFF00"/>
          </a:solidFill>
          <a:ln w="19050" cap="flat" cmpd="sng" algn="ctr">
            <a:noFill/>
            <a:prstDash val="solid"/>
          </a:ln>
          <a:effectLst/>
        </p:spPr>
        <p:txBody>
          <a:bodyPr lIns="91440" tIns="0" rIns="0" bIns="0" rtlCol="0" anchor="ctr"/>
          <a:lstStyle/>
          <a:p>
            <a:pPr marR="0" lvl="0" algn="l" defTabSz="914103" rtl="0" eaLnBrk="0" fontAlgn="base" latinLnBrk="0" hangingPunct="0">
              <a:lnSpc>
                <a:spcPct val="106000"/>
              </a:lnSpc>
              <a:spcBef>
                <a:spcPct val="0"/>
              </a:spcBef>
              <a:spcAft>
                <a:spcPct val="0"/>
              </a:spcAft>
              <a:buClrTx/>
              <a:buSzTx/>
              <a:tabLst/>
              <a:defRPr/>
            </a:pPr>
            <a:endParaRPr kumimoji="0" lang="en-US" sz="1000" b="0" i="0" u="none" strike="noStrike" kern="0" cap="none" spc="0" normalizeH="0" baseline="0" noProof="0">
              <a:ln>
                <a:noFill/>
              </a:ln>
              <a:solidFill>
                <a:prstClr val="black"/>
              </a:solidFill>
              <a:effectLst/>
              <a:uLnTx/>
              <a:uFillTx/>
              <a:latin typeface="AvenirNext LT Pro Regular"/>
              <a:ea typeface="+mn-ea"/>
              <a:cs typeface="+mn-cs"/>
            </a:endParaRPr>
          </a:p>
        </p:txBody>
      </p:sp>
      <p:sp>
        <p:nvSpPr>
          <p:cNvPr id="29" name="Rectangle 28">
            <a:extLst>
              <a:ext uri="{FF2B5EF4-FFF2-40B4-BE49-F238E27FC236}">
                <a16:creationId xmlns:a16="http://schemas.microsoft.com/office/drawing/2014/main" id="{0524FD51-5D4A-4EDF-BD6D-228E5475D088}"/>
              </a:ext>
            </a:extLst>
          </p:cNvPr>
          <p:cNvSpPr/>
          <p:nvPr/>
        </p:nvSpPr>
        <p:spPr>
          <a:xfrm>
            <a:off x="494252" y="1925006"/>
            <a:ext cx="1463040" cy="712440"/>
          </a:xfrm>
          <a:prstGeom prst="rect">
            <a:avLst/>
          </a:prstGeom>
          <a:noFill/>
          <a:ln w="19050" cap="flat" cmpd="sng" algn="ctr">
            <a:noFill/>
            <a:prstDash val="solid"/>
          </a:ln>
          <a:effectLst/>
        </p:spPr>
        <p:txBody>
          <a:bodyPr lIns="0" tIns="0" rIns="0" bIns="0" rtlCol="0" anchor="t"/>
          <a:lstStyle/>
          <a:p>
            <a:pPr marL="171450" marR="0" lvl="0" indent="-171450" defTabSz="914103" rtl="0" eaLnBrk="0" fontAlgn="base" latinLnBrk="0" hangingPunct="0">
              <a:lnSpc>
                <a:spcPct val="106000"/>
              </a:lnSpc>
              <a:spcBef>
                <a:spcPct val="0"/>
              </a:spcBef>
              <a:spcAft>
                <a:spcPct val="0"/>
              </a:spcAft>
              <a:buClrTx/>
              <a:buSzTx/>
              <a:buFont typeface="Arial" panose="020B0604020202020204" pitchFamily="34" charset="0"/>
              <a:buChar char="•"/>
              <a:tabLst/>
              <a:defRPr/>
            </a:pPr>
            <a:r>
              <a:rPr kumimoji="0" lang="en-US" sz="1200" i="0" u="none" strike="noStrike" kern="0" cap="none" spc="0" normalizeH="0" baseline="0" noProof="0">
                <a:ln>
                  <a:noFill/>
                </a:ln>
                <a:solidFill>
                  <a:prstClr val="black"/>
                </a:solidFill>
                <a:effectLst/>
                <a:uLnTx/>
                <a:uFillTx/>
                <a:latin typeface="AvenirNext LT Pro Regular"/>
                <a:ea typeface="+mn-ea"/>
                <a:cs typeface="+mn-cs"/>
              </a:rPr>
              <a:t>Make business process and design decisions </a:t>
            </a:r>
          </a:p>
          <a:p>
            <a:pPr marL="171450" marR="0" lvl="0" indent="-171450" defTabSz="914103" rtl="0" eaLnBrk="0" fontAlgn="base" latinLnBrk="0" hangingPunct="0">
              <a:lnSpc>
                <a:spcPct val="106000"/>
              </a:lnSpc>
              <a:spcBef>
                <a:spcPct val="0"/>
              </a:spcBef>
              <a:spcAft>
                <a:spcPct val="0"/>
              </a:spcAft>
              <a:buClrTx/>
              <a:buSzTx/>
              <a:buFont typeface="Arial" panose="020B0604020202020204" pitchFamily="34" charset="0"/>
              <a:buChar char="•"/>
              <a:tabLst/>
              <a:defRPr/>
            </a:pPr>
            <a:r>
              <a:rPr lang="en-US" sz="1200" kern="0">
                <a:solidFill>
                  <a:prstClr val="black"/>
                </a:solidFill>
                <a:latin typeface="AvenirNext LT Pro Regular"/>
              </a:rPr>
              <a:t>Provide / validate user stories (requirements)</a:t>
            </a:r>
          </a:p>
          <a:p>
            <a:pPr marL="171450" marR="0" lvl="0" indent="-171450" defTabSz="914103" rtl="0" eaLnBrk="0" fontAlgn="base" latinLnBrk="0" hangingPunct="0">
              <a:lnSpc>
                <a:spcPct val="106000"/>
              </a:lnSpc>
              <a:spcBef>
                <a:spcPct val="0"/>
              </a:spcBef>
              <a:spcAft>
                <a:spcPct val="0"/>
              </a:spcAft>
              <a:buClrTx/>
              <a:buSzTx/>
              <a:buFont typeface="Arial" panose="020B0604020202020204" pitchFamily="34" charset="0"/>
              <a:buChar char="•"/>
              <a:tabLst/>
              <a:defRPr/>
            </a:pPr>
            <a:r>
              <a:rPr lang="en-US" sz="1200" kern="0">
                <a:solidFill>
                  <a:prstClr val="black"/>
                </a:solidFill>
                <a:latin typeface="AvenirNext LT Pro Regular"/>
              </a:rPr>
              <a:t>Asking ‘why not’ for adopting standard process and tools</a:t>
            </a:r>
          </a:p>
          <a:p>
            <a:pPr marL="171450" marR="0" lvl="0" indent="-171450" defTabSz="914103" rtl="0" eaLnBrk="0" fontAlgn="base" latinLnBrk="0" hangingPunct="0">
              <a:lnSpc>
                <a:spcPct val="106000"/>
              </a:lnSpc>
              <a:spcBef>
                <a:spcPct val="0"/>
              </a:spcBef>
              <a:spcAft>
                <a:spcPct val="0"/>
              </a:spcAft>
              <a:buClrTx/>
              <a:buSzTx/>
              <a:buFont typeface="Arial" panose="020B0604020202020204" pitchFamily="34" charset="0"/>
              <a:buChar char="•"/>
              <a:tabLst/>
              <a:defRPr/>
            </a:pPr>
            <a:endParaRPr lang="en-US" sz="1200" kern="0">
              <a:solidFill>
                <a:prstClr val="black"/>
              </a:solidFill>
              <a:latin typeface="AvenirNext LT Pro Regular"/>
            </a:endParaRPr>
          </a:p>
          <a:p>
            <a:pPr marL="171450" marR="0" lvl="0" indent="-171450" defTabSz="914103" rtl="0" eaLnBrk="0" fontAlgn="base" latinLnBrk="0" hangingPunct="0">
              <a:lnSpc>
                <a:spcPct val="106000"/>
              </a:lnSpc>
              <a:spcBef>
                <a:spcPct val="0"/>
              </a:spcBef>
              <a:spcAft>
                <a:spcPct val="0"/>
              </a:spcAft>
              <a:buClrTx/>
              <a:buSzTx/>
              <a:buFont typeface="Arial" panose="020B0604020202020204" pitchFamily="34" charset="0"/>
              <a:buChar char="•"/>
              <a:tabLst/>
              <a:defRPr/>
            </a:pPr>
            <a:endParaRPr kumimoji="0" lang="en-US" sz="1200" i="0" u="none" strike="noStrike" kern="0" cap="none" spc="0" normalizeH="0" baseline="0" noProof="0">
              <a:ln>
                <a:noFill/>
              </a:ln>
              <a:solidFill>
                <a:prstClr val="black"/>
              </a:solidFill>
              <a:effectLst/>
              <a:uLnTx/>
              <a:uFillTx/>
              <a:latin typeface="AvenirNext LT Pro Regular"/>
              <a:ea typeface="+mn-ea"/>
              <a:cs typeface="+mn-cs"/>
            </a:endParaRPr>
          </a:p>
          <a:p>
            <a:pPr marL="171450" marR="0" lvl="0" indent="-171450" defTabSz="914103" rtl="0" eaLnBrk="0" fontAlgn="base" latinLnBrk="0" hangingPunct="0">
              <a:lnSpc>
                <a:spcPct val="106000"/>
              </a:lnSpc>
              <a:spcBef>
                <a:spcPct val="0"/>
              </a:spcBef>
              <a:spcAft>
                <a:spcPct val="0"/>
              </a:spcAft>
              <a:buClrTx/>
              <a:buSzTx/>
              <a:buFont typeface="Arial" panose="020B0604020202020204" pitchFamily="34" charset="0"/>
              <a:buChar char="•"/>
              <a:tabLst/>
              <a:defRPr/>
            </a:pPr>
            <a:endParaRPr kumimoji="0" lang="en-US" sz="1200" i="0" u="none" strike="noStrike" kern="0" cap="none" spc="0" normalizeH="0" baseline="0" noProof="0">
              <a:ln>
                <a:noFill/>
              </a:ln>
              <a:solidFill>
                <a:prstClr val="black"/>
              </a:solidFill>
              <a:effectLst/>
              <a:uLnTx/>
              <a:uFillTx/>
              <a:latin typeface="AvenirNext LT Pro Regular"/>
              <a:ea typeface="+mn-ea"/>
              <a:cs typeface="+mn-cs"/>
            </a:endParaRPr>
          </a:p>
        </p:txBody>
      </p:sp>
      <p:graphicFrame>
        <p:nvGraphicFramePr>
          <p:cNvPr id="33" name="Table 32">
            <a:extLst>
              <a:ext uri="{FF2B5EF4-FFF2-40B4-BE49-F238E27FC236}">
                <a16:creationId xmlns:a16="http://schemas.microsoft.com/office/drawing/2014/main" id="{E4705442-C221-4630-82B5-98231AAD7BFC}"/>
              </a:ext>
            </a:extLst>
          </p:cNvPr>
          <p:cNvGraphicFramePr>
            <a:graphicFrameLocks noGrp="1"/>
          </p:cNvGraphicFramePr>
          <p:nvPr>
            <p:extLst>
              <p:ext uri="{D42A27DB-BD31-4B8C-83A1-F6EECF244321}">
                <p14:modId xmlns:p14="http://schemas.microsoft.com/office/powerpoint/2010/main" val="3205413815"/>
              </p:ext>
            </p:extLst>
          </p:nvPr>
        </p:nvGraphicFramePr>
        <p:xfrm>
          <a:off x="5475224" y="5743001"/>
          <a:ext cx="1888664" cy="251460"/>
        </p:xfrm>
        <a:graphic>
          <a:graphicData uri="http://schemas.openxmlformats.org/drawingml/2006/table">
            <a:tbl>
              <a:tblPr firstRow="1" bandRow="1">
                <a:tableStyleId>{5C22544A-7EE6-4342-B048-85BDC9FD1C3A}</a:tableStyleId>
              </a:tblPr>
              <a:tblGrid>
                <a:gridCol w="944332">
                  <a:extLst>
                    <a:ext uri="{9D8B030D-6E8A-4147-A177-3AD203B41FA5}">
                      <a16:colId xmlns:a16="http://schemas.microsoft.com/office/drawing/2014/main" val="20000"/>
                    </a:ext>
                  </a:extLst>
                </a:gridCol>
                <a:gridCol w="944332">
                  <a:extLst>
                    <a:ext uri="{9D8B030D-6E8A-4147-A177-3AD203B41FA5}">
                      <a16:colId xmlns:a16="http://schemas.microsoft.com/office/drawing/2014/main" val="20001"/>
                    </a:ext>
                  </a:extLst>
                </a:gridCol>
              </a:tblGrid>
              <a:tr h="0">
                <a:tc>
                  <a:txBody>
                    <a:bodyPr/>
                    <a:lstStyle/>
                    <a:p>
                      <a:pPr algn="ctr"/>
                      <a:r>
                        <a:rPr lang="en-US" sz="1050" b="1" dirty="0">
                          <a:solidFill>
                            <a:schemeClr val="tx1"/>
                          </a:solidFill>
                          <a:latin typeface="Ariel"/>
                        </a:rPr>
                        <a:t>client</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1">
                          <a:solidFill>
                            <a:schemeClr val="bg1"/>
                          </a:solidFill>
                          <a:latin typeface="Ariel"/>
                        </a:rPr>
                        <a:t>Deloitte</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bl>
          </a:graphicData>
        </a:graphic>
      </p:graphicFrame>
      <p:sp>
        <p:nvSpPr>
          <p:cNvPr id="34" name="Rectangle 33">
            <a:extLst>
              <a:ext uri="{FF2B5EF4-FFF2-40B4-BE49-F238E27FC236}">
                <a16:creationId xmlns:a16="http://schemas.microsoft.com/office/drawing/2014/main" id="{A5DC8FAA-46C6-414A-B54C-DCEECFF1930C}"/>
              </a:ext>
            </a:extLst>
          </p:cNvPr>
          <p:cNvSpPr/>
          <p:nvPr/>
        </p:nvSpPr>
        <p:spPr>
          <a:xfrm>
            <a:off x="2127227" y="1925177"/>
            <a:ext cx="1463040" cy="712440"/>
          </a:xfrm>
          <a:prstGeom prst="rect">
            <a:avLst/>
          </a:prstGeom>
          <a:noFill/>
          <a:ln w="19050" cap="flat" cmpd="sng" algn="ctr">
            <a:noFill/>
            <a:prstDash val="solid"/>
          </a:ln>
          <a:effectLst/>
        </p:spPr>
        <p:txBody>
          <a:bodyPr lIns="0" tIns="0" rIns="0" bIns="0" rtlCol="0" anchor="t"/>
          <a:lstStyle/>
          <a:p>
            <a:pPr marL="171450" marR="0" lvl="0" indent="-171450" defTabSz="914103" rtl="0" eaLnBrk="0" fontAlgn="base" latinLnBrk="0" hangingPunct="0">
              <a:lnSpc>
                <a:spcPct val="106000"/>
              </a:lnSpc>
              <a:spcBef>
                <a:spcPct val="0"/>
              </a:spcBef>
              <a:spcAft>
                <a:spcPct val="0"/>
              </a:spcAft>
              <a:buClrTx/>
              <a:buSzTx/>
              <a:buFont typeface="Arial" panose="020B0604020202020204" pitchFamily="34" charset="0"/>
              <a:buChar char="•"/>
              <a:tabLst/>
              <a:defRPr/>
            </a:pPr>
            <a:r>
              <a:rPr kumimoji="0" lang="en-US" sz="1200" i="0" u="none" strike="noStrike" kern="0" cap="none" spc="0" normalizeH="0" baseline="0" noProof="0">
                <a:ln>
                  <a:noFill/>
                </a:ln>
                <a:solidFill>
                  <a:prstClr val="black"/>
                </a:solidFill>
                <a:effectLst/>
                <a:uLnTx/>
                <a:uFillTx/>
                <a:latin typeface="AvenirNext LT Pro Regular"/>
                <a:ea typeface="+mn-ea"/>
                <a:cs typeface="+mn-cs"/>
              </a:rPr>
              <a:t>Provide input on business needs and decision making</a:t>
            </a:r>
          </a:p>
          <a:p>
            <a:pPr marL="171450" marR="0" lvl="0" indent="-171450" defTabSz="914103" rtl="0" eaLnBrk="0" fontAlgn="base" latinLnBrk="0" hangingPunct="0">
              <a:lnSpc>
                <a:spcPct val="106000"/>
              </a:lnSpc>
              <a:spcBef>
                <a:spcPct val="0"/>
              </a:spcBef>
              <a:spcAft>
                <a:spcPct val="0"/>
              </a:spcAft>
              <a:buClrTx/>
              <a:buSzTx/>
              <a:buFont typeface="Arial" panose="020B0604020202020204" pitchFamily="34" charset="0"/>
              <a:buChar char="•"/>
              <a:tabLst/>
              <a:defRPr/>
            </a:pPr>
            <a:r>
              <a:rPr lang="en-US" sz="1200" kern="0">
                <a:solidFill>
                  <a:prstClr val="black"/>
                </a:solidFill>
                <a:latin typeface="AvenirNext LT Pro Regular"/>
              </a:rPr>
              <a:t>Provide / validate user stories (requirements)</a:t>
            </a:r>
          </a:p>
          <a:p>
            <a:pPr marL="171450" marR="0" lvl="0" indent="-171450" defTabSz="914103" rtl="0" eaLnBrk="0" fontAlgn="base" latinLnBrk="0" hangingPunct="0">
              <a:lnSpc>
                <a:spcPct val="106000"/>
              </a:lnSpc>
              <a:spcBef>
                <a:spcPct val="0"/>
              </a:spcBef>
              <a:spcAft>
                <a:spcPct val="0"/>
              </a:spcAft>
              <a:buClrTx/>
              <a:buSzTx/>
              <a:buFont typeface="Arial" panose="020B0604020202020204" pitchFamily="34" charset="0"/>
              <a:buChar char="•"/>
              <a:tabLst/>
              <a:defRPr/>
            </a:pPr>
            <a:endParaRPr kumimoji="0" lang="en-US" sz="1200" i="0" u="none" strike="noStrike" kern="0" cap="none" spc="0" normalizeH="0" baseline="0" noProof="0">
              <a:ln>
                <a:noFill/>
              </a:ln>
              <a:solidFill>
                <a:prstClr val="black"/>
              </a:solidFill>
              <a:effectLst/>
              <a:uLnTx/>
              <a:uFillTx/>
              <a:latin typeface="AvenirNext LT Pro Regular"/>
              <a:ea typeface="+mn-ea"/>
              <a:cs typeface="+mn-cs"/>
            </a:endParaRPr>
          </a:p>
          <a:p>
            <a:pPr marL="171450" marR="0" lvl="0" indent="-171450" defTabSz="914103" rtl="0" eaLnBrk="0" fontAlgn="base" latinLnBrk="0" hangingPunct="0">
              <a:lnSpc>
                <a:spcPct val="106000"/>
              </a:lnSpc>
              <a:spcBef>
                <a:spcPct val="0"/>
              </a:spcBef>
              <a:spcAft>
                <a:spcPct val="0"/>
              </a:spcAft>
              <a:buClrTx/>
              <a:buSzTx/>
              <a:buFont typeface="Arial" panose="020B0604020202020204" pitchFamily="34" charset="0"/>
              <a:buChar char="•"/>
              <a:tabLst/>
              <a:defRPr/>
            </a:pPr>
            <a:endParaRPr kumimoji="0" lang="en-US" sz="1200" i="0" u="none" strike="noStrike" kern="0" cap="none" spc="0" normalizeH="0" baseline="0" noProof="0">
              <a:ln>
                <a:noFill/>
              </a:ln>
              <a:solidFill>
                <a:prstClr val="black"/>
              </a:solidFill>
              <a:effectLst/>
              <a:uLnTx/>
              <a:uFillTx/>
              <a:latin typeface="AvenirNext LT Pro Regular"/>
              <a:ea typeface="+mn-ea"/>
              <a:cs typeface="+mn-cs"/>
            </a:endParaRPr>
          </a:p>
        </p:txBody>
      </p:sp>
      <p:sp>
        <p:nvSpPr>
          <p:cNvPr id="41" name="Rectangle 40">
            <a:extLst>
              <a:ext uri="{FF2B5EF4-FFF2-40B4-BE49-F238E27FC236}">
                <a16:creationId xmlns:a16="http://schemas.microsoft.com/office/drawing/2014/main" id="{5CEFF21E-CEE3-4DCC-9177-4E5B3910D27D}"/>
              </a:ext>
            </a:extLst>
          </p:cNvPr>
          <p:cNvSpPr/>
          <p:nvPr/>
        </p:nvSpPr>
        <p:spPr>
          <a:xfrm>
            <a:off x="7747076" y="1915592"/>
            <a:ext cx="1463040" cy="712440"/>
          </a:xfrm>
          <a:prstGeom prst="rect">
            <a:avLst/>
          </a:prstGeom>
          <a:noFill/>
          <a:ln w="19050" cap="flat" cmpd="sng" algn="ctr">
            <a:noFill/>
            <a:prstDash val="solid"/>
          </a:ln>
          <a:effectLst/>
        </p:spPr>
        <p:txBody>
          <a:bodyPr lIns="0" tIns="0" rIns="0" bIns="0" rtlCol="0" anchor="t"/>
          <a:lstStyle/>
          <a:p>
            <a:pPr marL="171450" marR="0" lvl="0" indent="-171450" defTabSz="914103" rtl="0" eaLnBrk="0" fontAlgn="base" latinLnBrk="0" hangingPunct="0">
              <a:lnSpc>
                <a:spcPct val="106000"/>
              </a:lnSpc>
              <a:spcBef>
                <a:spcPct val="0"/>
              </a:spcBef>
              <a:spcAft>
                <a:spcPct val="0"/>
              </a:spcAft>
              <a:buClrTx/>
              <a:buSzTx/>
              <a:buFont typeface="Arial" panose="020B0604020202020204" pitchFamily="34" charset="0"/>
              <a:buChar char="•"/>
              <a:tabLst/>
              <a:defRPr/>
            </a:pPr>
            <a:r>
              <a:rPr kumimoji="0" lang="en-US" sz="1200" i="0" u="none" strike="noStrike" kern="0" cap="none" spc="0" normalizeH="0" baseline="0" noProof="0">
                <a:ln>
                  <a:noFill/>
                </a:ln>
                <a:solidFill>
                  <a:prstClr val="black"/>
                </a:solidFill>
                <a:effectLst/>
                <a:uLnTx/>
                <a:uFillTx/>
                <a:latin typeface="AvenirNext LT Pro Regular"/>
                <a:ea typeface="+mn-ea"/>
                <a:cs typeface="+mn-cs"/>
              </a:rPr>
              <a:t>Facilitate session </a:t>
            </a:r>
          </a:p>
          <a:p>
            <a:pPr marL="171450" marR="0" lvl="0" indent="-171450" defTabSz="914103" rtl="0" eaLnBrk="0" fontAlgn="base" latinLnBrk="0" hangingPunct="0">
              <a:lnSpc>
                <a:spcPct val="106000"/>
              </a:lnSpc>
              <a:spcBef>
                <a:spcPct val="0"/>
              </a:spcBef>
              <a:spcAft>
                <a:spcPct val="0"/>
              </a:spcAft>
              <a:buClrTx/>
              <a:buSzTx/>
              <a:buFont typeface="Arial" panose="020B0604020202020204" pitchFamily="34" charset="0"/>
              <a:buChar char="•"/>
              <a:tabLst/>
              <a:defRPr/>
            </a:pPr>
            <a:r>
              <a:rPr lang="en-US" sz="1200" kern="0">
                <a:solidFill>
                  <a:prstClr val="black"/>
                </a:solidFill>
                <a:latin typeface="AvenirNext LT Pro Regular"/>
              </a:rPr>
              <a:t>Present standard industry processes and Oracle capabilities</a:t>
            </a:r>
            <a:endParaRPr kumimoji="0" lang="en-US" sz="1200" i="0" u="none" strike="noStrike" kern="0" cap="none" spc="0" normalizeH="0" baseline="0" noProof="0">
              <a:ln>
                <a:noFill/>
              </a:ln>
              <a:solidFill>
                <a:prstClr val="black"/>
              </a:solidFill>
              <a:effectLst/>
              <a:uLnTx/>
              <a:uFillTx/>
              <a:latin typeface="AvenirNext LT Pro Regular"/>
              <a:ea typeface="+mn-ea"/>
              <a:cs typeface="+mn-cs"/>
            </a:endParaRPr>
          </a:p>
        </p:txBody>
      </p:sp>
      <p:sp>
        <p:nvSpPr>
          <p:cNvPr id="42" name="Rectangle 41">
            <a:extLst>
              <a:ext uri="{FF2B5EF4-FFF2-40B4-BE49-F238E27FC236}">
                <a16:creationId xmlns:a16="http://schemas.microsoft.com/office/drawing/2014/main" id="{00334969-FDDD-448B-84CA-69D350C9122A}"/>
              </a:ext>
            </a:extLst>
          </p:cNvPr>
          <p:cNvSpPr/>
          <p:nvPr/>
        </p:nvSpPr>
        <p:spPr>
          <a:xfrm>
            <a:off x="494252" y="4628105"/>
            <a:ext cx="1463040" cy="712440"/>
          </a:xfrm>
          <a:prstGeom prst="rect">
            <a:avLst/>
          </a:prstGeom>
          <a:noFill/>
          <a:ln w="19050" cap="flat" cmpd="sng" algn="ctr">
            <a:noFill/>
            <a:prstDash val="solid"/>
          </a:ln>
          <a:effectLst/>
        </p:spPr>
        <p:txBody>
          <a:bodyPr lIns="0" tIns="0" rIns="0" bIns="0" rtlCol="0" anchor="t"/>
          <a:lstStyle/>
          <a:p>
            <a:pPr marL="171450" marR="0" lvl="0" indent="-171450" defTabSz="914103" rtl="0" eaLnBrk="0" fontAlgn="base" latinLnBrk="0" hangingPunct="0">
              <a:lnSpc>
                <a:spcPct val="106000"/>
              </a:lnSpc>
              <a:spcBef>
                <a:spcPct val="0"/>
              </a:spcBef>
              <a:spcAft>
                <a:spcPct val="0"/>
              </a:spcAft>
              <a:buClrTx/>
              <a:buSzTx/>
              <a:buFont typeface="Arial" panose="020B0604020202020204" pitchFamily="34" charset="0"/>
              <a:buChar char="•"/>
              <a:tabLst/>
              <a:defRPr/>
            </a:pPr>
            <a:r>
              <a:rPr kumimoji="0" lang="en-US" sz="1200" i="0" u="none" strike="noStrike" kern="0" cap="none" spc="0" normalizeH="0" baseline="0" noProof="0">
                <a:ln>
                  <a:noFill/>
                </a:ln>
                <a:solidFill>
                  <a:prstClr val="black"/>
                </a:solidFill>
                <a:effectLst/>
                <a:uLnTx/>
                <a:uFillTx/>
                <a:latin typeface="AvenirNext LT Pro Regular"/>
                <a:ea typeface="+mn-ea"/>
                <a:cs typeface="+mn-cs"/>
              </a:rPr>
              <a:t>Capture meeting minutes, user stories, potential gaps and process deviations</a:t>
            </a:r>
          </a:p>
        </p:txBody>
      </p:sp>
      <p:sp>
        <p:nvSpPr>
          <p:cNvPr id="44" name="Rectangle 43">
            <a:extLst>
              <a:ext uri="{FF2B5EF4-FFF2-40B4-BE49-F238E27FC236}">
                <a16:creationId xmlns:a16="http://schemas.microsoft.com/office/drawing/2014/main" id="{1710BC14-A7AC-4642-A555-19CA455E1744}"/>
              </a:ext>
            </a:extLst>
          </p:cNvPr>
          <p:cNvSpPr/>
          <p:nvPr/>
        </p:nvSpPr>
        <p:spPr>
          <a:xfrm>
            <a:off x="2102105" y="4628105"/>
            <a:ext cx="1463040" cy="712440"/>
          </a:xfrm>
          <a:prstGeom prst="rect">
            <a:avLst/>
          </a:prstGeom>
          <a:noFill/>
          <a:ln w="19050" cap="flat" cmpd="sng" algn="ctr">
            <a:noFill/>
            <a:prstDash val="solid"/>
          </a:ln>
          <a:effectLst/>
        </p:spPr>
        <p:txBody>
          <a:bodyPr lIns="0" tIns="0" rIns="0" bIns="0" rtlCol="0" anchor="t"/>
          <a:lstStyle/>
          <a:p>
            <a:pPr marL="171450" indent="-171450" defTabSz="914103" eaLnBrk="0" fontAlgn="base" hangingPunct="0">
              <a:lnSpc>
                <a:spcPct val="106000"/>
              </a:lnSpc>
              <a:spcBef>
                <a:spcPct val="0"/>
              </a:spcBef>
              <a:spcAft>
                <a:spcPct val="0"/>
              </a:spcAft>
              <a:buFont typeface="Arial" panose="020B0604020202020204" pitchFamily="34" charset="0"/>
              <a:buChar char="•"/>
              <a:defRPr/>
            </a:pPr>
            <a:r>
              <a:rPr lang="en-US" sz="1200" kern="0">
                <a:latin typeface="AvenirNext LT Pro Regular"/>
              </a:rPr>
              <a:t>Participate in key relevant workshops</a:t>
            </a:r>
          </a:p>
          <a:p>
            <a:pPr marL="171450" indent="-171450" defTabSz="914103" eaLnBrk="0" fontAlgn="base" hangingPunct="0">
              <a:lnSpc>
                <a:spcPct val="106000"/>
              </a:lnSpc>
              <a:spcBef>
                <a:spcPct val="0"/>
              </a:spcBef>
              <a:spcAft>
                <a:spcPct val="0"/>
              </a:spcAft>
              <a:buFont typeface="Arial" panose="020B0604020202020204" pitchFamily="34" charset="0"/>
              <a:buChar char="•"/>
              <a:defRPr/>
            </a:pPr>
            <a:r>
              <a:rPr kumimoji="0" lang="en-US" sz="1200" i="0" u="none" strike="noStrike" kern="0" cap="none" spc="0" normalizeH="0" baseline="0" noProof="0">
                <a:ln>
                  <a:noFill/>
                </a:ln>
                <a:effectLst/>
                <a:uLnTx/>
                <a:uFillTx/>
                <a:latin typeface="AvenirNext LT Pro Regular"/>
                <a:ea typeface="+mn-ea"/>
                <a:cs typeface="+mn-cs"/>
              </a:rPr>
              <a:t>C</a:t>
            </a:r>
            <a:r>
              <a:rPr lang="en-US" sz="1200" kern="0">
                <a:latin typeface="AvenirNext LT Pro Regular"/>
              </a:rPr>
              <a:t>apture change impacts, complexity of the change, impacted roles and type of support required</a:t>
            </a:r>
          </a:p>
          <a:p>
            <a:pPr marL="171450" marR="0" lvl="0" indent="-171450" defTabSz="914103" rtl="0" eaLnBrk="0" fontAlgn="base" latinLnBrk="0" hangingPunct="0">
              <a:lnSpc>
                <a:spcPct val="106000"/>
              </a:lnSpc>
              <a:spcBef>
                <a:spcPct val="0"/>
              </a:spcBef>
              <a:spcAft>
                <a:spcPct val="0"/>
              </a:spcAft>
              <a:buClrTx/>
              <a:buSzTx/>
              <a:buFont typeface="Arial" panose="020B0604020202020204" pitchFamily="34" charset="0"/>
              <a:buChar char="•"/>
              <a:tabLst/>
              <a:defRPr/>
            </a:pPr>
            <a:endParaRPr kumimoji="0" lang="en-US" sz="1200" i="0" u="none" strike="noStrike" kern="0" cap="none" spc="0" normalizeH="0" baseline="0" noProof="0">
              <a:ln>
                <a:noFill/>
              </a:ln>
              <a:solidFill>
                <a:prstClr val="black"/>
              </a:solidFill>
              <a:effectLst/>
              <a:uLnTx/>
              <a:uFillTx/>
              <a:latin typeface="AvenirNext LT Pro Regular"/>
              <a:ea typeface="+mn-ea"/>
              <a:cs typeface="+mn-cs"/>
            </a:endParaRPr>
          </a:p>
        </p:txBody>
      </p:sp>
      <p:sp>
        <p:nvSpPr>
          <p:cNvPr id="2" name="TextBox 1">
            <a:extLst>
              <a:ext uri="{FF2B5EF4-FFF2-40B4-BE49-F238E27FC236}">
                <a16:creationId xmlns:a16="http://schemas.microsoft.com/office/drawing/2014/main" id="{F0808D6F-5DF8-4A95-8604-7218D6B6440C}"/>
              </a:ext>
            </a:extLst>
          </p:cNvPr>
          <p:cNvSpPr txBox="1"/>
          <p:nvPr/>
        </p:nvSpPr>
        <p:spPr bwMode="gray">
          <a:xfrm>
            <a:off x="494252" y="1152655"/>
            <a:ext cx="1329751" cy="328207"/>
          </a:xfrm>
          <a:prstGeom prst="rect">
            <a:avLst/>
          </a:prstGeom>
        </p:spPr>
        <p:txBody>
          <a:bodyPr wrap="square" lIns="0" rIns="0" rtlCol="0" anchor="b" anchorCtr="0">
            <a:normAutofit/>
          </a:bodyPr>
          <a:lstStyle/>
          <a:p>
            <a:pPr>
              <a:lnSpc>
                <a:spcPts val="900"/>
              </a:lnSpc>
            </a:pPr>
            <a:r>
              <a:rPr lang="en-US" sz="1200" b="1">
                <a:solidFill>
                  <a:schemeClr val="tx1"/>
                </a:solidFill>
              </a:rPr>
              <a:t>Process Owner</a:t>
            </a:r>
          </a:p>
        </p:txBody>
      </p:sp>
      <p:sp>
        <p:nvSpPr>
          <p:cNvPr id="45" name="Rectangle 44">
            <a:extLst>
              <a:ext uri="{FF2B5EF4-FFF2-40B4-BE49-F238E27FC236}">
                <a16:creationId xmlns:a16="http://schemas.microsoft.com/office/drawing/2014/main" id="{618DB20E-B912-4371-99D9-237E7EFE9AB9}"/>
              </a:ext>
            </a:extLst>
          </p:cNvPr>
          <p:cNvSpPr/>
          <p:nvPr/>
        </p:nvSpPr>
        <p:spPr>
          <a:xfrm>
            <a:off x="2151517" y="1529823"/>
            <a:ext cx="1463040" cy="142008"/>
          </a:xfrm>
          <a:prstGeom prst="rect">
            <a:avLst/>
          </a:prstGeom>
          <a:solidFill>
            <a:srgbClr val="FFFF00"/>
          </a:solidFill>
          <a:ln w="19050" cap="flat" cmpd="sng" algn="ctr">
            <a:noFill/>
            <a:prstDash val="solid"/>
          </a:ln>
          <a:effectLst/>
        </p:spPr>
        <p:txBody>
          <a:bodyPr lIns="91440" tIns="0" rIns="0" bIns="0" rtlCol="0" anchor="ctr"/>
          <a:lstStyle/>
          <a:p>
            <a:pPr marR="0" lvl="0" algn="l" defTabSz="914103" rtl="0" eaLnBrk="0" fontAlgn="base" latinLnBrk="0" hangingPunct="0">
              <a:lnSpc>
                <a:spcPct val="106000"/>
              </a:lnSpc>
              <a:spcBef>
                <a:spcPct val="0"/>
              </a:spcBef>
              <a:spcAft>
                <a:spcPct val="0"/>
              </a:spcAft>
              <a:buClrTx/>
              <a:buSzTx/>
              <a:tabLst/>
              <a:defRPr/>
            </a:pPr>
            <a:endParaRPr kumimoji="0" lang="en-US" sz="1000" b="0" i="0" u="none" strike="noStrike" kern="0" cap="none" spc="0" normalizeH="0" baseline="0" noProof="0">
              <a:ln>
                <a:noFill/>
              </a:ln>
              <a:solidFill>
                <a:prstClr val="black"/>
              </a:solidFill>
              <a:effectLst/>
              <a:uLnTx/>
              <a:uFillTx/>
              <a:latin typeface="AvenirNext LT Pro Regular"/>
              <a:ea typeface="+mn-ea"/>
              <a:cs typeface="+mn-cs"/>
            </a:endParaRPr>
          </a:p>
        </p:txBody>
      </p:sp>
      <p:sp>
        <p:nvSpPr>
          <p:cNvPr id="46" name="TextBox 45">
            <a:extLst>
              <a:ext uri="{FF2B5EF4-FFF2-40B4-BE49-F238E27FC236}">
                <a16:creationId xmlns:a16="http://schemas.microsoft.com/office/drawing/2014/main" id="{55C9F9CA-28C3-4198-B5B4-07493D6B391E}"/>
              </a:ext>
            </a:extLst>
          </p:cNvPr>
          <p:cNvSpPr txBox="1"/>
          <p:nvPr/>
        </p:nvSpPr>
        <p:spPr bwMode="gray">
          <a:xfrm>
            <a:off x="2151517" y="1144634"/>
            <a:ext cx="1329751" cy="328207"/>
          </a:xfrm>
          <a:prstGeom prst="rect">
            <a:avLst/>
          </a:prstGeom>
        </p:spPr>
        <p:txBody>
          <a:bodyPr wrap="square" lIns="0" rIns="0" rtlCol="0" anchor="b" anchorCtr="0">
            <a:normAutofit/>
          </a:bodyPr>
          <a:lstStyle/>
          <a:p>
            <a:pPr>
              <a:lnSpc>
                <a:spcPts val="900"/>
              </a:lnSpc>
            </a:pPr>
            <a:r>
              <a:rPr lang="en-US" sz="1200" b="1">
                <a:solidFill>
                  <a:schemeClr val="tx1"/>
                </a:solidFill>
              </a:rPr>
              <a:t>Process SME</a:t>
            </a:r>
          </a:p>
        </p:txBody>
      </p:sp>
      <p:sp>
        <p:nvSpPr>
          <p:cNvPr id="53" name="Rectangle 52">
            <a:extLst>
              <a:ext uri="{FF2B5EF4-FFF2-40B4-BE49-F238E27FC236}">
                <a16:creationId xmlns:a16="http://schemas.microsoft.com/office/drawing/2014/main" id="{CD1E54BD-4490-42AB-A03E-465D6BC270BC}"/>
              </a:ext>
            </a:extLst>
          </p:cNvPr>
          <p:cNvSpPr/>
          <p:nvPr/>
        </p:nvSpPr>
        <p:spPr>
          <a:xfrm>
            <a:off x="3788647" y="1531501"/>
            <a:ext cx="1463040" cy="142008"/>
          </a:xfrm>
          <a:prstGeom prst="rect">
            <a:avLst/>
          </a:prstGeom>
          <a:solidFill>
            <a:srgbClr val="FFFF00"/>
          </a:solidFill>
          <a:ln w="19050" cap="flat" cmpd="sng" algn="ctr">
            <a:noFill/>
            <a:prstDash val="solid"/>
          </a:ln>
          <a:effectLst/>
        </p:spPr>
        <p:txBody>
          <a:bodyPr lIns="91440" tIns="0" rIns="0" bIns="0" rtlCol="0" anchor="ctr"/>
          <a:lstStyle/>
          <a:p>
            <a:pPr marR="0" lvl="0" algn="l" defTabSz="914103" rtl="0" eaLnBrk="0" fontAlgn="base" latinLnBrk="0" hangingPunct="0">
              <a:lnSpc>
                <a:spcPct val="106000"/>
              </a:lnSpc>
              <a:spcBef>
                <a:spcPct val="0"/>
              </a:spcBef>
              <a:spcAft>
                <a:spcPct val="0"/>
              </a:spcAft>
              <a:buClrTx/>
              <a:buSzTx/>
              <a:tabLst/>
              <a:defRPr/>
            </a:pPr>
            <a:endParaRPr kumimoji="0" lang="en-US" sz="1000" b="0" i="0" u="none" strike="noStrike" kern="0" cap="none" spc="0" normalizeH="0" baseline="0" noProof="0">
              <a:ln>
                <a:noFill/>
              </a:ln>
              <a:solidFill>
                <a:prstClr val="black"/>
              </a:solidFill>
              <a:effectLst/>
              <a:uLnTx/>
              <a:uFillTx/>
              <a:latin typeface="AvenirNext LT Pro Regular"/>
              <a:ea typeface="+mn-ea"/>
              <a:cs typeface="+mn-cs"/>
            </a:endParaRPr>
          </a:p>
        </p:txBody>
      </p:sp>
      <p:sp>
        <p:nvSpPr>
          <p:cNvPr id="54" name="TextBox 53">
            <a:extLst>
              <a:ext uri="{FF2B5EF4-FFF2-40B4-BE49-F238E27FC236}">
                <a16:creationId xmlns:a16="http://schemas.microsoft.com/office/drawing/2014/main" id="{1D9FBEC0-026D-4AC6-833B-7C70CDE62684}"/>
              </a:ext>
            </a:extLst>
          </p:cNvPr>
          <p:cNvSpPr txBox="1"/>
          <p:nvPr/>
        </p:nvSpPr>
        <p:spPr bwMode="gray">
          <a:xfrm>
            <a:off x="3788647" y="1144634"/>
            <a:ext cx="1463040" cy="328207"/>
          </a:xfrm>
          <a:prstGeom prst="rect">
            <a:avLst/>
          </a:prstGeom>
        </p:spPr>
        <p:txBody>
          <a:bodyPr wrap="square" lIns="0" rIns="0" rtlCol="0" anchor="b" anchorCtr="0">
            <a:normAutofit/>
          </a:bodyPr>
          <a:lstStyle/>
          <a:p>
            <a:pPr>
              <a:lnSpc>
                <a:spcPts val="900"/>
              </a:lnSpc>
            </a:pPr>
            <a:r>
              <a:rPr lang="en-US" sz="1200" b="1">
                <a:solidFill>
                  <a:schemeClr val="tx1"/>
                </a:solidFill>
              </a:rPr>
              <a:t>Product Manager</a:t>
            </a:r>
          </a:p>
        </p:txBody>
      </p:sp>
      <p:sp>
        <p:nvSpPr>
          <p:cNvPr id="55" name="Rectangle 54">
            <a:extLst>
              <a:ext uri="{FF2B5EF4-FFF2-40B4-BE49-F238E27FC236}">
                <a16:creationId xmlns:a16="http://schemas.microsoft.com/office/drawing/2014/main" id="{2B9BE1FA-FF67-4550-A15E-7C7D1D70FB93}"/>
              </a:ext>
            </a:extLst>
          </p:cNvPr>
          <p:cNvSpPr/>
          <p:nvPr/>
        </p:nvSpPr>
        <p:spPr>
          <a:xfrm>
            <a:off x="5627908" y="1529821"/>
            <a:ext cx="1735980" cy="150029"/>
          </a:xfrm>
          <a:prstGeom prst="rect">
            <a:avLst/>
          </a:prstGeom>
          <a:solidFill>
            <a:srgbClr val="FFFF00"/>
          </a:solidFill>
          <a:ln w="19050" cap="flat" cmpd="sng" algn="ctr">
            <a:noFill/>
            <a:prstDash val="solid"/>
          </a:ln>
          <a:effectLst/>
        </p:spPr>
        <p:txBody>
          <a:bodyPr lIns="91440" tIns="0" rIns="0" bIns="0" rtlCol="0" anchor="ctr"/>
          <a:lstStyle/>
          <a:p>
            <a:pPr marR="0" lvl="0" algn="l" defTabSz="914103" rtl="0" eaLnBrk="0" fontAlgn="base" latinLnBrk="0" hangingPunct="0">
              <a:lnSpc>
                <a:spcPct val="106000"/>
              </a:lnSpc>
              <a:spcBef>
                <a:spcPct val="0"/>
              </a:spcBef>
              <a:spcAft>
                <a:spcPct val="0"/>
              </a:spcAft>
              <a:buClrTx/>
              <a:buSzTx/>
              <a:tabLst/>
              <a:defRPr/>
            </a:pPr>
            <a:endParaRPr kumimoji="0" lang="en-US" sz="1000" b="0" i="0" u="none" strike="noStrike" kern="0" cap="none" spc="0" normalizeH="0" baseline="0" noProof="0">
              <a:ln>
                <a:noFill/>
              </a:ln>
              <a:solidFill>
                <a:prstClr val="black"/>
              </a:solidFill>
              <a:effectLst/>
              <a:uLnTx/>
              <a:uFillTx/>
              <a:latin typeface="AvenirNext LT Pro Regular"/>
              <a:ea typeface="+mn-ea"/>
              <a:cs typeface="+mn-cs"/>
            </a:endParaRPr>
          </a:p>
        </p:txBody>
      </p:sp>
      <p:sp>
        <p:nvSpPr>
          <p:cNvPr id="56" name="TextBox 55">
            <a:extLst>
              <a:ext uri="{FF2B5EF4-FFF2-40B4-BE49-F238E27FC236}">
                <a16:creationId xmlns:a16="http://schemas.microsoft.com/office/drawing/2014/main" id="{3831D4D7-83F5-4854-A5E7-16F5A31B6EDF}"/>
              </a:ext>
            </a:extLst>
          </p:cNvPr>
          <p:cNvSpPr txBox="1"/>
          <p:nvPr/>
        </p:nvSpPr>
        <p:spPr bwMode="gray">
          <a:xfrm>
            <a:off x="5676385" y="1152654"/>
            <a:ext cx="1687503" cy="328207"/>
          </a:xfrm>
          <a:prstGeom prst="rect">
            <a:avLst/>
          </a:prstGeom>
        </p:spPr>
        <p:txBody>
          <a:bodyPr wrap="square" lIns="0" rIns="0" rtlCol="0" anchor="b" anchorCtr="0">
            <a:normAutofit/>
          </a:bodyPr>
          <a:lstStyle/>
          <a:p>
            <a:pPr>
              <a:lnSpc>
                <a:spcPts val="900"/>
              </a:lnSpc>
            </a:pPr>
            <a:r>
              <a:rPr lang="en-US" sz="1200" b="1">
                <a:solidFill>
                  <a:schemeClr val="tx1"/>
                </a:solidFill>
              </a:rPr>
              <a:t>Business / IT SMEs</a:t>
            </a:r>
          </a:p>
        </p:txBody>
      </p:sp>
      <p:sp>
        <p:nvSpPr>
          <p:cNvPr id="57" name="Rectangle 56">
            <a:extLst>
              <a:ext uri="{FF2B5EF4-FFF2-40B4-BE49-F238E27FC236}">
                <a16:creationId xmlns:a16="http://schemas.microsoft.com/office/drawing/2014/main" id="{87252165-A137-4D70-BB96-CF66EBB9A97F}"/>
              </a:ext>
            </a:extLst>
          </p:cNvPr>
          <p:cNvSpPr/>
          <p:nvPr/>
        </p:nvSpPr>
        <p:spPr>
          <a:xfrm>
            <a:off x="7747076" y="1529823"/>
            <a:ext cx="1463040" cy="142008"/>
          </a:xfrm>
          <a:prstGeom prst="rect">
            <a:avLst/>
          </a:prstGeom>
          <a:solidFill>
            <a:srgbClr val="000000"/>
          </a:solidFill>
          <a:ln w="19050" cap="flat" cmpd="sng" algn="ctr">
            <a:noFill/>
            <a:prstDash val="solid"/>
          </a:ln>
          <a:effectLst/>
        </p:spPr>
        <p:txBody>
          <a:bodyPr lIns="91440" tIns="0" rIns="0" bIns="0" rtlCol="0" anchor="ctr"/>
          <a:lstStyle/>
          <a:p>
            <a:pPr marR="0" lvl="0" algn="l" defTabSz="914103" rtl="0" eaLnBrk="0" fontAlgn="base" latinLnBrk="0" hangingPunct="0">
              <a:lnSpc>
                <a:spcPct val="106000"/>
              </a:lnSpc>
              <a:spcBef>
                <a:spcPct val="0"/>
              </a:spcBef>
              <a:spcAft>
                <a:spcPct val="0"/>
              </a:spcAft>
              <a:buClrTx/>
              <a:buSzTx/>
              <a:tabLst/>
              <a:defRPr/>
            </a:pPr>
            <a:endParaRPr kumimoji="0" lang="en-US" sz="1000" b="0" i="0" u="none" strike="noStrike" kern="0" cap="none" spc="0" normalizeH="0" baseline="0" noProof="0">
              <a:ln>
                <a:noFill/>
              </a:ln>
              <a:solidFill>
                <a:prstClr val="black"/>
              </a:solidFill>
              <a:effectLst/>
              <a:uLnTx/>
              <a:uFillTx/>
              <a:latin typeface="AvenirNext LT Pro Regular"/>
              <a:ea typeface="+mn-ea"/>
              <a:cs typeface="+mn-cs"/>
            </a:endParaRPr>
          </a:p>
        </p:txBody>
      </p:sp>
      <p:sp>
        <p:nvSpPr>
          <p:cNvPr id="58" name="TextBox 57">
            <a:extLst>
              <a:ext uri="{FF2B5EF4-FFF2-40B4-BE49-F238E27FC236}">
                <a16:creationId xmlns:a16="http://schemas.microsoft.com/office/drawing/2014/main" id="{1827EC8F-E2DE-43A2-9196-B34E143B5452}"/>
              </a:ext>
            </a:extLst>
          </p:cNvPr>
          <p:cNvSpPr txBox="1"/>
          <p:nvPr/>
        </p:nvSpPr>
        <p:spPr bwMode="gray">
          <a:xfrm>
            <a:off x="7742921" y="1152655"/>
            <a:ext cx="1329751" cy="328207"/>
          </a:xfrm>
          <a:prstGeom prst="rect">
            <a:avLst/>
          </a:prstGeom>
        </p:spPr>
        <p:txBody>
          <a:bodyPr wrap="square" lIns="0" rIns="0" rtlCol="0" anchor="b" anchorCtr="0">
            <a:normAutofit/>
          </a:bodyPr>
          <a:lstStyle/>
          <a:p>
            <a:pPr>
              <a:lnSpc>
                <a:spcPts val="900"/>
              </a:lnSpc>
            </a:pPr>
            <a:r>
              <a:rPr lang="en-US" sz="1200" b="1">
                <a:solidFill>
                  <a:schemeClr val="tx1"/>
                </a:solidFill>
              </a:rPr>
              <a:t>Process Lead</a:t>
            </a:r>
          </a:p>
        </p:txBody>
      </p:sp>
      <p:sp>
        <p:nvSpPr>
          <p:cNvPr id="59" name="Rectangle 58">
            <a:extLst>
              <a:ext uri="{FF2B5EF4-FFF2-40B4-BE49-F238E27FC236}">
                <a16:creationId xmlns:a16="http://schemas.microsoft.com/office/drawing/2014/main" id="{40FF3D5E-A713-4D3A-8716-9D1738F28257}"/>
              </a:ext>
            </a:extLst>
          </p:cNvPr>
          <p:cNvSpPr/>
          <p:nvPr/>
        </p:nvSpPr>
        <p:spPr>
          <a:xfrm>
            <a:off x="574220" y="4393321"/>
            <a:ext cx="651053" cy="142008"/>
          </a:xfrm>
          <a:prstGeom prst="rect">
            <a:avLst/>
          </a:prstGeom>
          <a:solidFill>
            <a:srgbClr val="FFFF00"/>
          </a:solidFill>
          <a:ln w="19050" cap="flat" cmpd="sng" algn="ctr">
            <a:noFill/>
            <a:prstDash val="solid"/>
          </a:ln>
          <a:effectLst/>
        </p:spPr>
        <p:txBody>
          <a:bodyPr lIns="91440" tIns="0" rIns="0" bIns="0" rtlCol="0" anchor="ctr"/>
          <a:lstStyle/>
          <a:p>
            <a:pPr marR="0" lvl="0" algn="l" defTabSz="914103" rtl="0" eaLnBrk="0" fontAlgn="base" latinLnBrk="0" hangingPunct="0">
              <a:lnSpc>
                <a:spcPct val="106000"/>
              </a:lnSpc>
              <a:spcBef>
                <a:spcPct val="0"/>
              </a:spcBef>
              <a:spcAft>
                <a:spcPct val="0"/>
              </a:spcAft>
              <a:buClrTx/>
              <a:buSzTx/>
              <a:tabLst/>
              <a:defRPr/>
            </a:pPr>
            <a:endParaRPr kumimoji="0" lang="en-US" sz="1000" b="0" i="0" u="none" strike="noStrike" kern="0" cap="none" spc="0" normalizeH="0" baseline="0" noProof="0">
              <a:ln>
                <a:noFill/>
              </a:ln>
              <a:solidFill>
                <a:prstClr val="black"/>
              </a:solidFill>
              <a:effectLst/>
              <a:uLnTx/>
              <a:uFillTx/>
              <a:latin typeface="AvenirNext LT Pro Regular"/>
              <a:ea typeface="+mn-ea"/>
              <a:cs typeface="+mn-cs"/>
            </a:endParaRPr>
          </a:p>
        </p:txBody>
      </p:sp>
      <p:sp>
        <p:nvSpPr>
          <p:cNvPr id="60" name="Rectangle 59">
            <a:extLst>
              <a:ext uri="{FF2B5EF4-FFF2-40B4-BE49-F238E27FC236}">
                <a16:creationId xmlns:a16="http://schemas.microsoft.com/office/drawing/2014/main" id="{E07E2985-FB86-4D4C-A5BD-ED9ECD78D2F1}"/>
              </a:ext>
            </a:extLst>
          </p:cNvPr>
          <p:cNvSpPr/>
          <p:nvPr/>
        </p:nvSpPr>
        <p:spPr>
          <a:xfrm>
            <a:off x="1225273" y="4393321"/>
            <a:ext cx="651053" cy="142008"/>
          </a:xfrm>
          <a:prstGeom prst="rect">
            <a:avLst/>
          </a:prstGeom>
          <a:solidFill>
            <a:srgbClr val="000000"/>
          </a:solidFill>
          <a:ln w="19050" cap="flat" cmpd="sng" algn="ctr">
            <a:noFill/>
            <a:prstDash val="solid"/>
          </a:ln>
          <a:effectLst/>
        </p:spPr>
        <p:txBody>
          <a:bodyPr lIns="91440" tIns="0" rIns="0" bIns="0" rtlCol="0" anchor="ctr"/>
          <a:lstStyle/>
          <a:p>
            <a:pPr marR="0" lvl="0" algn="l" defTabSz="914103" rtl="0" eaLnBrk="0" fontAlgn="base" latinLnBrk="0" hangingPunct="0">
              <a:lnSpc>
                <a:spcPct val="106000"/>
              </a:lnSpc>
              <a:spcBef>
                <a:spcPct val="0"/>
              </a:spcBef>
              <a:spcAft>
                <a:spcPct val="0"/>
              </a:spcAft>
              <a:buClrTx/>
              <a:buSzTx/>
              <a:tabLst/>
              <a:defRPr/>
            </a:pPr>
            <a:endParaRPr kumimoji="0" lang="en-US" sz="1000" b="0" i="0" u="none" strike="noStrike" kern="0" cap="none" spc="0" normalizeH="0" baseline="0" noProof="0">
              <a:ln>
                <a:noFill/>
              </a:ln>
              <a:solidFill>
                <a:prstClr val="black"/>
              </a:solidFill>
              <a:effectLst/>
              <a:uLnTx/>
              <a:uFillTx/>
              <a:latin typeface="AvenirNext LT Pro Regular"/>
              <a:ea typeface="+mn-ea"/>
              <a:cs typeface="+mn-cs"/>
            </a:endParaRPr>
          </a:p>
        </p:txBody>
      </p:sp>
      <p:sp>
        <p:nvSpPr>
          <p:cNvPr id="61" name="Rectangle 60">
            <a:extLst>
              <a:ext uri="{FF2B5EF4-FFF2-40B4-BE49-F238E27FC236}">
                <a16:creationId xmlns:a16="http://schemas.microsoft.com/office/drawing/2014/main" id="{45521FF4-C06A-4565-8871-4F81EAF47C21}"/>
              </a:ext>
            </a:extLst>
          </p:cNvPr>
          <p:cNvSpPr/>
          <p:nvPr/>
        </p:nvSpPr>
        <p:spPr>
          <a:xfrm>
            <a:off x="2205455" y="4393321"/>
            <a:ext cx="651053" cy="142008"/>
          </a:xfrm>
          <a:prstGeom prst="rect">
            <a:avLst/>
          </a:prstGeom>
          <a:solidFill>
            <a:srgbClr val="FFFF00"/>
          </a:solidFill>
          <a:ln w="19050" cap="flat" cmpd="sng" algn="ctr">
            <a:noFill/>
            <a:prstDash val="solid"/>
          </a:ln>
          <a:effectLst/>
        </p:spPr>
        <p:txBody>
          <a:bodyPr lIns="91440" tIns="0" rIns="0" bIns="0" rtlCol="0" anchor="ctr"/>
          <a:lstStyle/>
          <a:p>
            <a:pPr marR="0" lvl="0" algn="l" defTabSz="914103" rtl="0" eaLnBrk="0" fontAlgn="base" latinLnBrk="0" hangingPunct="0">
              <a:lnSpc>
                <a:spcPct val="106000"/>
              </a:lnSpc>
              <a:spcBef>
                <a:spcPct val="0"/>
              </a:spcBef>
              <a:spcAft>
                <a:spcPct val="0"/>
              </a:spcAft>
              <a:buClrTx/>
              <a:buSzTx/>
              <a:tabLst/>
              <a:defRPr/>
            </a:pPr>
            <a:endParaRPr kumimoji="0" lang="en-US" sz="1000" b="0" i="0" u="none" strike="noStrike" kern="0" cap="none" spc="0" normalizeH="0" baseline="0" noProof="0">
              <a:ln>
                <a:noFill/>
              </a:ln>
              <a:solidFill>
                <a:prstClr val="black"/>
              </a:solidFill>
              <a:effectLst/>
              <a:uLnTx/>
              <a:uFillTx/>
              <a:latin typeface="AvenirNext LT Pro Regular"/>
              <a:ea typeface="+mn-ea"/>
              <a:cs typeface="+mn-cs"/>
            </a:endParaRPr>
          </a:p>
        </p:txBody>
      </p:sp>
      <p:sp>
        <p:nvSpPr>
          <p:cNvPr id="62" name="Rectangle 61">
            <a:extLst>
              <a:ext uri="{FF2B5EF4-FFF2-40B4-BE49-F238E27FC236}">
                <a16:creationId xmlns:a16="http://schemas.microsoft.com/office/drawing/2014/main" id="{E5B682BC-8494-4EF0-9ECC-CA9AF68C670E}"/>
              </a:ext>
            </a:extLst>
          </p:cNvPr>
          <p:cNvSpPr/>
          <p:nvPr/>
        </p:nvSpPr>
        <p:spPr>
          <a:xfrm>
            <a:off x="2856508" y="4393321"/>
            <a:ext cx="651053" cy="142008"/>
          </a:xfrm>
          <a:prstGeom prst="rect">
            <a:avLst/>
          </a:prstGeom>
          <a:solidFill>
            <a:srgbClr val="000000"/>
          </a:solidFill>
          <a:ln w="19050" cap="flat" cmpd="sng" algn="ctr">
            <a:noFill/>
            <a:prstDash val="solid"/>
          </a:ln>
          <a:effectLst/>
        </p:spPr>
        <p:txBody>
          <a:bodyPr lIns="91440" tIns="0" rIns="0" bIns="0" rtlCol="0" anchor="ctr"/>
          <a:lstStyle/>
          <a:p>
            <a:pPr marR="0" lvl="0" algn="l" defTabSz="914103" rtl="0" eaLnBrk="0" fontAlgn="base" latinLnBrk="0" hangingPunct="0">
              <a:lnSpc>
                <a:spcPct val="106000"/>
              </a:lnSpc>
              <a:spcBef>
                <a:spcPct val="0"/>
              </a:spcBef>
              <a:spcAft>
                <a:spcPct val="0"/>
              </a:spcAft>
              <a:buClrTx/>
              <a:buSzTx/>
              <a:tabLst/>
              <a:defRPr/>
            </a:pPr>
            <a:endParaRPr kumimoji="0" lang="en-US" sz="1000" b="0" i="0" u="none" strike="noStrike" kern="0" cap="none" spc="0" normalizeH="0" baseline="0" noProof="0">
              <a:ln>
                <a:noFill/>
              </a:ln>
              <a:solidFill>
                <a:prstClr val="black"/>
              </a:solidFill>
              <a:effectLst/>
              <a:uLnTx/>
              <a:uFillTx/>
              <a:latin typeface="AvenirNext LT Pro Regular"/>
              <a:ea typeface="+mn-ea"/>
              <a:cs typeface="+mn-cs"/>
            </a:endParaRPr>
          </a:p>
        </p:txBody>
      </p:sp>
      <p:sp>
        <p:nvSpPr>
          <p:cNvPr id="63" name="TextBox 62">
            <a:extLst>
              <a:ext uri="{FF2B5EF4-FFF2-40B4-BE49-F238E27FC236}">
                <a16:creationId xmlns:a16="http://schemas.microsoft.com/office/drawing/2014/main" id="{357D95F6-EDC5-4838-B0B6-D657AB472563}"/>
              </a:ext>
            </a:extLst>
          </p:cNvPr>
          <p:cNvSpPr txBox="1"/>
          <p:nvPr/>
        </p:nvSpPr>
        <p:spPr bwMode="gray">
          <a:xfrm>
            <a:off x="574220" y="4014561"/>
            <a:ext cx="1329751" cy="328207"/>
          </a:xfrm>
          <a:prstGeom prst="rect">
            <a:avLst/>
          </a:prstGeom>
        </p:spPr>
        <p:txBody>
          <a:bodyPr wrap="square" lIns="0" rIns="0" rtlCol="0" anchor="b" anchorCtr="0">
            <a:normAutofit/>
          </a:bodyPr>
          <a:lstStyle/>
          <a:p>
            <a:pPr>
              <a:lnSpc>
                <a:spcPts val="900"/>
              </a:lnSpc>
            </a:pPr>
            <a:r>
              <a:rPr lang="en-US" sz="1200" b="1">
                <a:solidFill>
                  <a:schemeClr val="tx1"/>
                </a:solidFill>
              </a:rPr>
              <a:t>Scribe</a:t>
            </a:r>
          </a:p>
        </p:txBody>
      </p:sp>
      <p:sp>
        <p:nvSpPr>
          <p:cNvPr id="64" name="TextBox 63">
            <a:extLst>
              <a:ext uri="{FF2B5EF4-FFF2-40B4-BE49-F238E27FC236}">
                <a16:creationId xmlns:a16="http://schemas.microsoft.com/office/drawing/2014/main" id="{1133BDE0-AC49-45FF-B2D4-DE558E38C406}"/>
              </a:ext>
            </a:extLst>
          </p:cNvPr>
          <p:cNvSpPr txBox="1"/>
          <p:nvPr/>
        </p:nvSpPr>
        <p:spPr bwMode="gray">
          <a:xfrm>
            <a:off x="2201771" y="4014560"/>
            <a:ext cx="1329751" cy="328207"/>
          </a:xfrm>
          <a:prstGeom prst="rect">
            <a:avLst/>
          </a:prstGeom>
        </p:spPr>
        <p:txBody>
          <a:bodyPr wrap="square" lIns="0" rIns="0" rtlCol="0" anchor="b" anchorCtr="0">
            <a:normAutofit/>
          </a:bodyPr>
          <a:lstStyle/>
          <a:p>
            <a:pPr>
              <a:lnSpc>
                <a:spcPts val="900"/>
              </a:lnSpc>
            </a:pPr>
            <a:r>
              <a:rPr lang="en-US" sz="1200" b="1">
                <a:solidFill>
                  <a:schemeClr val="tx1"/>
                </a:solidFill>
              </a:rPr>
              <a:t>Change</a:t>
            </a:r>
          </a:p>
        </p:txBody>
      </p:sp>
      <p:sp>
        <p:nvSpPr>
          <p:cNvPr id="65" name="Rectangle 64">
            <a:extLst>
              <a:ext uri="{FF2B5EF4-FFF2-40B4-BE49-F238E27FC236}">
                <a16:creationId xmlns:a16="http://schemas.microsoft.com/office/drawing/2014/main" id="{C3906CE4-5670-4D2D-8F13-743DF7FB480C}"/>
              </a:ext>
            </a:extLst>
          </p:cNvPr>
          <p:cNvSpPr/>
          <p:nvPr/>
        </p:nvSpPr>
        <p:spPr>
          <a:xfrm>
            <a:off x="3788647" y="1913796"/>
            <a:ext cx="1463040" cy="712440"/>
          </a:xfrm>
          <a:prstGeom prst="rect">
            <a:avLst/>
          </a:prstGeom>
          <a:noFill/>
          <a:ln w="19050" cap="flat" cmpd="sng" algn="ctr">
            <a:noFill/>
            <a:prstDash val="solid"/>
          </a:ln>
          <a:effectLst/>
        </p:spPr>
        <p:txBody>
          <a:bodyPr lIns="0" tIns="0" rIns="0" bIns="0" rtlCol="0" anchor="t"/>
          <a:lstStyle/>
          <a:p>
            <a:pPr marL="171450" marR="0" lvl="0" indent="-171450" defTabSz="914103" rtl="0" eaLnBrk="0" fontAlgn="base" latinLnBrk="0" hangingPunct="0">
              <a:lnSpc>
                <a:spcPct val="106000"/>
              </a:lnSpc>
              <a:spcBef>
                <a:spcPct val="0"/>
              </a:spcBef>
              <a:spcAft>
                <a:spcPct val="0"/>
              </a:spcAft>
              <a:buClrTx/>
              <a:buSzTx/>
              <a:buFont typeface="Arial" panose="020B0604020202020204" pitchFamily="34" charset="0"/>
              <a:buChar char="•"/>
              <a:tabLst/>
              <a:defRPr/>
            </a:pPr>
            <a:r>
              <a:rPr kumimoji="0" lang="en-US" sz="1200" i="0" u="none" strike="noStrike" kern="0" cap="none" spc="0" normalizeH="0" baseline="0" noProof="0">
                <a:ln>
                  <a:noFill/>
                </a:ln>
                <a:solidFill>
                  <a:prstClr val="black"/>
                </a:solidFill>
                <a:effectLst/>
                <a:uLnTx/>
                <a:uFillTx/>
                <a:latin typeface="AvenirNext LT Pro Regular"/>
                <a:ea typeface="+mn-ea"/>
                <a:cs typeface="+mn-cs"/>
              </a:rPr>
              <a:t>Provide inputs on IT landscape / Application </a:t>
            </a:r>
          </a:p>
          <a:p>
            <a:pPr marL="171450" marR="0" lvl="0" indent="-171450" defTabSz="914103" rtl="0" eaLnBrk="0" fontAlgn="base" latinLnBrk="0" hangingPunct="0">
              <a:lnSpc>
                <a:spcPct val="106000"/>
              </a:lnSpc>
              <a:spcBef>
                <a:spcPct val="0"/>
              </a:spcBef>
              <a:spcAft>
                <a:spcPct val="0"/>
              </a:spcAft>
              <a:buClrTx/>
              <a:buSzTx/>
              <a:buFont typeface="Arial" panose="020B0604020202020204" pitchFamily="34" charset="0"/>
              <a:buChar char="•"/>
              <a:tabLst/>
              <a:defRPr/>
            </a:pPr>
            <a:r>
              <a:rPr lang="en-US" sz="1200" kern="0">
                <a:solidFill>
                  <a:prstClr val="black"/>
                </a:solidFill>
                <a:latin typeface="AvenirNext LT Pro Regular"/>
              </a:rPr>
              <a:t>Support process owners with decision making (through IT lens) </a:t>
            </a:r>
          </a:p>
          <a:p>
            <a:pPr marL="171450" marR="0" lvl="0" indent="-171450" defTabSz="914103" rtl="0" eaLnBrk="0" fontAlgn="base" latinLnBrk="0" hangingPunct="0">
              <a:lnSpc>
                <a:spcPct val="106000"/>
              </a:lnSpc>
              <a:spcBef>
                <a:spcPct val="0"/>
              </a:spcBef>
              <a:spcAft>
                <a:spcPct val="0"/>
              </a:spcAft>
              <a:buClrTx/>
              <a:buSzTx/>
              <a:buFont typeface="Arial" panose="020B0604020202020204" pitchFamily="34" charset="0"/>
              <a:buChar char="•"/>
              <a:tabLst/>
              <a:defRPr/>
            </a:pPr>
            <a:r>
              <a:rPr lang="en-US" sz="1200" kern="0">
                <a:solidFill>
                  <a:prstClr val="black"/>
                </a:solidFill>
                <a:latin typeface="AvenirNext LT Pro Regular"/>
              </a:rPr>
              <a:t>Support with data requests</a:t>
            </a:r>
            <a:endParaRPr kumimoji="0" lang="en-US" sz="1200" i="0" u="none" strike="noStrike" kern="0" cap="none" spc="0" normalizeH="0" baseline="0" noProof="0">
              <a:ln>
                <a:noFill/>
              </a:ln>
              <a:solidFill>
                <a:prstClr val="black"/>
              </a:solidFill>
              <a:effectLst/>
              <a:uLnTx/>
              <a:uFillTx/>
              <a:latin typeface="AvenirNext LT Pro Regular"/>
              <a:ea typeface="+mn-ea"/>
              <a:cs typeface="+mn-cs"/>
            </a:endParaRPr>
          </a:p>
        </p:txBody>
      </p:sp>
      <p:sp>
        <p:nvSpPr>
          <p:cNvPr id="66" name="Rectangle 65">
            <a:extLst>
              <a:ext uri="{FF2B5EF4-FFF2-40B4-BE49-F238E27FC236}">
                <a16:creationId xmlns:a16="http://schemas.microsoft.com/office/drawing/2014/main" id="{C42AB887-C26E-4668-89FC-C54CD4406736}"/>
              </a:ext>
            </a:extLst>
          </p:cNvPr>
          <p:cNvSpPr/>
          <p:nvPr/>
        </p:nvSpPr>
        <p:spPr>
          <a:xfrm>
            <a:off x="5676385" y="1921553"/>
            <a:ext cx="1463040" cy="712440"/>
          </a:xfrm>
          <a:prstGeom prst="rect">
            <a:avLst/>
          </a:prstGeom>
          <a:noFill/>
          <a:ln w="19050" cap="flat" cmpd="sng" algn="ctr">
            <a:noFill/>
            <a:prstDash val="solid"/>
          </a:ln>
          <a:effectLst/>
        </p:spPr>
        <p:txBody>
          <a:bodyPr lIns="0" tIns="0" rIns="0" bIns="0" rtlCol="0" anchor="t"/>
          <a:lstStyle/>
          <a:p>
            <a:pPr marL="171450" marR="0" lvl="0" indent="-171450" defTabSz="914103" rtl="0" eaLnBrk="0" fontAlgn="base" latinLnBrk="0" hangingPunct="0">
              <a:lnSpc>
                <a:spcPct val="106000"/>
              </a:lnSpc>
              <a:spcBef>
                <a:spcPct val="0"/>
              </a:spcBef>
              <a:spcAft>
                <a:spcPct val="0"/>
              </a:spcAft>
              <a:buClrTx/>
              <a:buSzTx/>
              <a:buFont typeface="Arial" panose="020B0604020202020204" pitchFamily="34" charset="0"/>
              <a:buChar char="•"/>
              <a:tabLst/>
              <a:defRPr/>
            </a:pPr>
            <a:r>
              <a:rPr kumimoji="0" lang="en-US" sz="1200" i="0" u="none" strike="noStrike" kern="0" cap="none" spc="0" normalizeH="0" baseline="0" noProof="0">
                <a:ln>
                  <a:noFill/>
                </a:ln>
                <a:solidFill>
                  <a:prstClr val="black"/>
                </a:solidFill>
                <a:effectLst/>
                <a:uLnTx/>
                <a:uFillTx/>
                <a:latin typeface="AvenirNext LT Pro Regular"/>
                <a:ea typeface="+mn-ea"/>
                <a:cs typeface="+mn-cs"/>
              </a:rPr>
              <a:t>Provide subject matter expertise on specific functional areas and support data requests</a:t>
            </a:r>
          </a:p>
          <a:p>
            <a:pPr marL="171450" lvl="0" indent="-171450" defTabSz="914103" eaLnBrk="0" fontAlgn="base" hangingPunct="0">
              <a:lnSpc>
                <a:spcPct val="106000"/>
              </a:lnSpc>
              <a:spcBef>
                <a:spcPct val="0"/>
              </a:spcBef>
              <a:spcAft>
                <a:spcPct val="0"/>
              </a:spcAft>
              <a:buFont typeface="Arial" panose="020B0604020202020204" pitchFamily="34" charset="0"/>
              <a:buChar char="•"/>
              <a:defRPr/>
            </a:pPr>
            <a:r>
              <a:rPr lang="en-US" sz="1200" kern="0">
                <a:solidFill>
                  <a:prstClr val="black"/>
                </a:solidFill>
                <a:latin typeface="AvenirNext LT Pro Regular"/>
              </a:rPr>
              <a:t>Provide / validate user stories (requirements)</a:t>
            </a:r>
            <a:r>
              <a:rPr kumimoji="0" lang="en-US" sz="1200" i="0" u="none" strike="noStrike" kern="0" cap="none" spc="0" normalizeH="0" baseline="0" noProof="0">
                <a:ln>
                  <a:noFill/>
                </a:ln>
                <a:solidFill>
                  <a:prstClr val="black"/>
                </a:solidFill>
                <a:effectLst/>
                <a:uLnTx/>
                <a:uFillTx/>
                <a:latin typeface="AvenirNext LT Pro Regular"/>
                <a:ea typeface="+mn-ea"/>
                <a:cs typeface="+mn-cs"/>
              </a:rPr>
              <a:t> </a:t>
            </a:r>
          </a:p>
          <a:p>
            <a:pPr marL="171450" marR="0" lvl="0" indent="-171450" defTabSz="914103" rtl="0" eaLnBrk="0" fontAlgn="base" latinLnBrk="0" hangingPunct="0">
              <a:lnSpc>
                <a:spcPct val="106000"/>
              </a:lnSpc>
              <a:spcBef>
                <a:spcPct val="0"/>
              </a:spcBef>
              <a:spcAft>
                <a:spcPct val="0"/>
              </a:spcAft>
              <a:buClrTx/>
              <a:buSzTx/>
              <a:buFont typeface="Arial" panose="020B0604020202020204" pitchFamily="34" charset="0"/>
              <a:buChar char="•"/>
              <a:tabLst/>
              <a:defRPr/>
            </a:pPr>
            <a:endParaRPr kumimoji="0" lang="en-US" sz="1200" i="0" u="none" strike="noStrike" kern="0" cap="none" spc="0" normalizeH="0" baseline="0" noProof="0">
              <a:ln>
                <a:noFill/>
              </a:ln>
              <a:solidFill>
                <a:prstClr val="black"/>
              </a:solidFill>
              <a:effectLst/>
              <a:uLnTx/>
              <a:uFillTx/>
              <a:latin typeface="AvenirNext LT Pro Regular"/>
              <a:ea typeface="+mn-ea"/>
              <a:cs typeface="+mn-cs"/>
            </a:endParaRPr>
          </a:p>
        </p:txBody>
      </p:sp>
      <p:sp>
        <p:nvSpPr>
          <p:cNvPr id="30" name="Title 1">
            <a:extLst>
              <a:ext uri="{FF2B5EF4-FFF2-40B4-BE49-F238E27FC236}">
                <a16:creationId xmlns:a16="http://schemas.microsoft.com/office/drawing/2014/main" id="{D3654747-8E5F-4706-ADD0-C4D65F72D350}"/>
              </a:ext>
            </a:extLst>
          </p:cNvPr>
          <p:cNvSpPr>
            <a:spLocks noGrp="1"/>
          </p:cNvSpPr>
          <p:nvPr>
            <p:ph type="title"/>
          </p:nvPr>
        </p:nvSpPr>
        <p:spPr>
          <a:xfrm>
            <a:off x="469900" y="402586"/>
            <a:ext cx="11252200" cy="692151"/>
          </a:xfrm>
        </p:spPr>
        <p:txBody>
          <a:bodyPr/>
          <a:lstStyle/>
          <a:p>
            <a:r>
              <a:rPr lang="en-US" sz="2400" b="1">
                <a:solidFill>
                  <a:schemeClr val="tx1"/>
                </a:solidFill>
                <a:latin typeface="Proxima Nova" panose="020B0604020202020204" charset="0"/>
              </a:rPr>
              <a:t>Solution Confirmation Workshop – Roles &amp; Responsibilities</a:t>
            </a:r>
          </a:p>
        </p:txBody>
      </p:sp>
    </p:spTree>
    <p:extLst>
      <p:ext uri="{BB962C8B-B14F-4D97-AF65-F5344CB8AC3E}">
        <p14:creationId xmlns:p14="http://schemas.microsoft.com/office/powerpoint/2010/main" val="2939489129"/>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952B0E-3E7B-42B0-A876-DB69866F76E8}"/>
              </a:ext>
            </a:extLst>
          </p:cNvPr>
          <p:cNvPicPr>
            <a:picLocks noChangeAspect="1"/>
          </p:cNvPicPr>
          <p:nvPr/>
        </p:nvPicPr>
        <p:blipFill>
          <a:blip r:embed="rId3"/>
          <a:stretch>
            <a:fillRect/>
          </a:stretch>
        </p:blipFill>
        <p:spPr>
          <a:xfrm>
            <a:off x="469900" y="1635533"/>
            <a:ext cx="10089561" cy="3382782"/>
          </a:xfrm>
          <a:prstGeom prst="rect">
            <a:avLst/>
          </a:prstGeom>
          <a:ln>
            <a:solidFill>
              <a:schemeClr val="tx1"/>
            </a:solidFill>
          </a:ln>
        </p:spPr>
      </p:pic>
      <p:sp>
        <p:nvSpPr>
          <p:cNvPr id="6" name="Title 1">
            <a:extLst>
              <a:ext uri="{FF2B5EF4-FFF2-40B4-BE49-F238E27FC236}">
                <a16:creationId xmlns:a16="http://schemas.microsoft.com/office/drawing/2014/main" id="{AF8C0982-1804-4ED3-9FDF-B86D3D42E982}"/>
              </a:ext>
            </a:extLst>
          </p:cNvPr>
          <p:cNvSpPr>
            <a:spLocks noGrp="1"/>
          </p:cNvSpPr>
          <p:nvPr>
            <p:ph type="title"/>
          </p:nvPr>
        </p:nvSpPr>
        <p:spPr>
          <a:xfrm>
            <a:off x="469900" y="402587"/>
            <a:ext cx="11252200" cy="451942"/>
          </a:xfrm>
        </p:spPr>
        <p:txBody>
          <a:bodyPr/>
          <a:lstStyle/>
          <a:p>
            <a:r>
              <a:rPr lang="en-US" sz="2400" b="1">
                <a:latin typeface="Proxima Nova" panose="020B0604020202020204" charset="0"/>
              </a:rPr>
              <a:t>Assigning Rule sets to Bank Account</a:t>
            </a:r>
            <a:endParaRPr lang="en-US" sz="2400" b="1">
              <a:solidFill>
                <a:schemeClr val="tx1"/>
              </a:solidFill>
              <a:latin typeface="Proxima Nova" panose="020B0604020202020204" charset="0"/>
            </a:endParaRPr>
          </a:p>
        </p:txBody>
      </p:sp>
      <p:sp>
        <p:nvSpPr>
          <p:cNvPr id="7" name="TextBox 6">
            <a:extLst>
              <a:ext uri="{FF2B5EF4-FFF2-40B4-BE49-F238E27FC236}">
                <a16:creationId xmlns:a16="http://schemas.microsoft.com/office/drawing/2014/main" id="{4DB82545-30A6-47CF-8A40-CF356454BD3F}"/>
              </a:ext>
            </a:extLst>
          </p:cNvPr>
          <p:cNvSpPr txBox="1"/>
          <p:nvPr/>
        </p:nvSpPr>
        <p:spPr bwMode="gray">
          <a:xfrm>
            <a:off x="494811" y="952774"/>
            <a:ext cx="11391014" cy="451943"/>
          </a:xfrm>
          <a:prstGeom prst="rect">
            <a:avLst/>
          </a:prstGeom>
        </p:spPr>
        <p:txBody>
          <a:bodyPr wrap="square" lIns="0" rIns="0" rtlCol="0" anchor="t" anchorCtr="0">
            <a:noAutofit/>
          </a:bodyPr>
          <a:lstStyle/>
          <a:p>
            <a:r>
              <a:rPr lang="en-US" sz="1400">
                <a:latin typeface="Avenir Next LT Pro" panose="020B0504020202020204" pitchFamily="34" charset="0"/>
              </a:rPr>
              <a:t>Manage Bank Account – Assign Automatic Reconciliation Rule Set &amp; Parsing Rule Set to Bank Accoun</a:t>
            </a:r>
            <a:r>
              <a:rPr lang="en-US" sz="1400" b="1">
                <a:latin typeface="Avenir Next LT Pro" panose="020B0504020202020204" pitchFamily="34" charset="0"/>
              </a:rPr>
              <a:t>t</a:t>
            </a:r>
          </a:p>
          <a:p>
            <a:r>
              <a:rPr lang="en-US" sz="1400">
                <a:latin typeface="Avenir Next LT Pro" panose="020B0504020202020204" pitchFamily="34" charset="0"/>
              </a:rPr>
              <a:t>.</a:t>
            </a:r>
          </a:p>
        </p:txBody>
      </p:sp>
      <p:sp>
        <p:nvSpPr>
          <p:cNvPr id="8" name="Rectangle 7">
            <a:extLst>
              <a:ext uri="{FF2B5EF4-FFF2-40B4-BE49-F238E27FC236}">
                <a16:creationId xmlns:a16="http://schemas.microsoft.com/office/drawing/2014/main" id="{A38051BB-B743-4D90-869E-E17E505A2975}"/>
              </a:ext>
            </a:extLst>
          </p:cNvPr>
          <p:cNvSpPr/>
          <p:nvPr/>
        </p:nvSpPr>
        <p:spPr bwMode="gray">
          <a:xfrm>
            <a:off x="6847114" y="4060371"/>
            <a:ext cx="2786743" cy="217715"/>
          </a:xfrm>
          <a:prstGeom prst="rect">
            <a:avLst/>
          </a:prstGeom>
          <a:noFill/>
          <a:ln w="19050" algn="ctr">
            <a:solidFill>
              <a:srgbClr val="FF0000"/>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9" name="Rectangle 8">
            <a:extLst>
              <a:ext uri="{FF2B5EF4-FFF2-40B4-BE49-F238E27FC236}">
                <a16:creationId xmlns:a16="http://schemas.microsoft.com/office/drawing/2014/main" id="{B540391B-91D3-4339-AB40-505AD64DA816}"/>
              </a:ext>
            </a:extLst>
          </p:cNvPr>
          <p:cNvSpPr/>
          <p:nvPr/>
        </p:nvSpPr>
        <p:spPr bwMode="gray">
          <a:xfrm>
            <a:off x="1905000" y="4027713"/>
            <a:ext cx="2786743" cy="217715"/>
          </a:xfrm>
          <a:prstGeom prst="rect">
            <a:avLst/>
          </a:prstGeom>
          <a:noFill/>
          <a:ln w="19050" algn="ctr">
            <a:solidFill>
              <a:srgbClr val="FF0000"/>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Tree>
    <p:extLst>
      <p:ext uri="{BB962C8B-B14F-4D97-AF65-F5344CB8AC3E}">
        <p14:creationId xmlns:p14="http://schemas.microsoft.com/office/powerpoint/2010/main" val="421876891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C00"/>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5F105F7-A315-45A8-81AB-9EB3E9E4D7D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85000"/>
              </a:lnSpc>
              <a:spcBef>
                <a:spcPct val="0"/>
              </a:spcBef>
              <a:spcAft>
                <a:spcPct val="0"/>
              </a:spcAft>
              <a:buClrTx/>
              <a:buSzTx/>
              <a:buFontTx/>
              <a:buNone/>
              <a:tabLst/>
              <a:defRPr/>
            </a:pPr>
            <a:endParaRPr kumimoji="0" lang="en-US" sz="2800" b="1" i="0" u="none" strike="noStrike" kern="1200" cap="none" spc="0" normalizeH="0" baseline="0" noProof="0">
              <a:ln>
                <a:noFill/>
              </a:ln>
              <a:solidFill>
                <a:prstClr val="white"/>
              </a:solidFill>
              <a:effectLst/>
              <a:uLnTx/>
              <a:uFillTx/>
              <a:latin typeface="Open Sans" panose="020B0606030504020204" pitchFamily="34" charset="0"/>
              <a:ea typeface="+mn-ea"/>
              <a:cs typeface="+mn-cs"/>
              <a:sym typeface="Open Sans" panose="020B0606030504020204" pitchFamily="34" charset="0"/>
            </a:endParaRPr>
          </a:p>
        </p:txBody>
      </p:sp>
      <p:sp>
        <p:nvSpPr>
          <p:cNvPr id="19" name="Title 3">
            <a:extLst>
              <a:ext uri="{FF2B5EF4-FFF2-40B4-BE49-F238E27FC236}">
                <a16:creationId xmlns:a16="http://schemas.microsoft.com/office/drawing/2014/main" id="{D70FB163-7BA0-4E19-BF71-7A4E55987534}"/>
              </a:ext>
            </a:extLst>
          </p:cNvPr>
          <p:cNvSpPr>
            <a:spLocks noGrp="1"/>
          </p:cNvSpPr>
          <p:nvPr>
            <p:ph type="title"/>
          </p:nvPr>
        </p:nvSpPr>
        <p:spPr>
          <a:xfrm>
            <a:off x="469899" y="3536718"/>
            <a:ext cx="6403512" cy="470898"/>
          </a:xfrm>
        </p:spPr>
        <p:txBody>
          <a:bodyPr wrap="square">
            <a:spAutoFit/>
          </a:bodyPr>
          <a:lstStyle/>
          <a:p>
            <a:r>
              <a:rPr lang="en-US" sz="3600">
                <a:latin typeface="Proxima Nova" panose="020B0604020202020204" charset="0"/>
              </a:rPr>
              <a:t>2. Change Management</a:t>
            </a:r>
          </a:p>
        </p:txBody>
      </p:sp>
    </p:spTree>
    <p:extLst>
      <p:ext uri="{BB962C8B-B14F-4D97-AF65-F5344CB8AC3E}">
        <p14:creationId xmlns:p14="http://schemas.microsoft.com/office/powerpoint/2010/main" val="185407213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fhZDme2kQYmsNTd_BdphE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fhZDme2kQYmsNTd_BdphE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fhZDme2kQYmsNTd_BdphE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fhZDme2kQYmsNTd_BdphE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fhZDme2kQYmsNTd_BdphE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fhZDme2kQYmsNTd_BdphE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fhZDme2kQYmsNTd_BdphE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fhZDme2kQYmsNTd_BdphE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fhZDme2kQYmsNTd_BdphE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fhZDme2kQYmsNTd_BdphE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fhZDme2kQYmsNTd_BdphEQ"/>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fhZDme2kQYmsNTd_BdphE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fhZDme2kQYmsNTd_BdphEQ"/>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fhZDme2kQYmsNTd_BdphE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Consulting_Pursuit_Onscreen_Oral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2">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bodyPr lIns="0" rIns="0" anchor="b" anchorCtr="0">
        <a:normAutofit fontScale="92500"/>
      </a:bodyPr>
      <a:lstStyle>
        <a:defPPr>
          <a:lnSpc>
            <a:spcPts val="900"/>
          </a:lnSpc>
          <a:defRPr sz="1300" b="1" dirty="0">
            <a:solidFill>
              <a:schemeClr val="tx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B250B804-2FDB-4928-98F0-F76F4A35E307}" vid="{34B986A3-8F99-4F88-AF27-8B60A5DA0FDB}"/>
    </a:ext>
  </a:ext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bodyPr lIns="0" rIns="0" anchor="b" anchorCtr="0">
        <a:normAutofit fontScale="92500"/>
      </a:bodyPr>
      <a:lstStyle>
        <a:defPPr>
          <a:lnSpc>
            <a:spcPts val="900"/>
          </a:lnSpc>
          <a:defRPr sz="1300" b="1" dirty="0">
            <a:solidFill>
              <a:schemeClr val="tx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B250B804-2FDB-4928-98F0-F76F4A35E307}" vid="{34B986A3-8F99-4F88-AF27-8B60A5DA0FDB}"/>
    </a:ext>
  </a:extLst>
</a:theme>
</file>

<file path=ppt/theme/theme5.xml><?xml version="1.0" encoding="utf-8"?>
<a:theme xmlns:a="http://schemas.openxmlformats.org/drawingml/2006/main" name="3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bodyPr lIns="0" rIns="0" anchor="b" anchorCtr="0">
        <a:normAutofit fontScale="92500"/>
      </a:bodyPr>
      <a:lstStyle>
        <a:defPPr>
          <a:lnSpc>
            <a:spcPts val="900"/>
          </a:lnSpc>
          <a:defRPr sz="1300" b="1" dirty="0">
            <a:solidFill>
              <a:schemeClr val="tx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B250B804-2FDB-4928-98F0-F76F4A35E307}" vid="{34B986A3-8F99-4F88-AF27-8B60A5DA0FD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605c320-b55e-4af4-addb-d1a9d1bdf49a">
      <UserInfo>
        <DisplayName/>
        <AccountId xsi:nil="true"/>
        <AccountType/>
      </UserInfo>
    </SharedWithUsers>
    <lcf76f155ced4ddcb4097134ff3c332f xmlns="ecdbe5b9-5499-446f-91f2-35ffe1354dc7">
      <Terms xmlns="http://schemas.microsoft.com/office/infopath/2007/PartnerControls"/>
    </lcf76f155ced4ddcb4097134ff3c332f>
    <TaxCatchAll xmlns="f605c320-b55e-4af4-addb-d1a9d1bdf4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8A6DCCE3A4D6246BDCC3A99887E7EBF" ma:contentTypeVersion="17" ma:contentTypeDescription="Create a new document." ma:contentTypeScope="" ma:versionID="affd4296e8f1351782c9a0c46419815a">
  <xsd:schema xmlns:xsd="http://www.w3.org/2001/XMLSchema" xmlns:xs="http://www.w3.org/2001/XMLSchema" xmlns:p="http://schemas.microsoft.com/office/2006/metadata/properties" xmlns:ns2="ecdbe5b9-5499-446f-91f2-35ffe1354dc7" xmlns:ns3="f605c320-b55e-4af4-addb-d1a9d1bdf49a" targetNamespace="http://schemas.microsoft.com/office/2006/metadata/properties" ma:root="true" ma:fieldsID="b2e98148e58719572f5b792c854782dd" ns2:_="" ns3:_="">
    <xsd:import namespace="ecdbe5b9-5499-446f-91f2-35ffe1354dc7"/>
    <xsd:import namespace="f605c320-b55e-4af4-addb-d1a9d1bdf49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bjectDetectorVersions"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be5b9-5499-446f-91f2-35ffe1354d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OCR" ma:index="23" nillable="true" ma:displayName="Extracted Text" ma:internalName="MediaServiceOCR" ma:readOnly="true">
      <xsd:simpleType>
        <xsd:restriction base="dms:Note">
          <xsd:maxLength value="255"/>
        </xsd:restriction>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605c320-b55e-4af4-addb-d1a9d1bdf4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ea543a0b-041d-4ba4-9f31-868688cb4e3e}" ma:internalName="TaxCatchAll" ma:showField="CatchAllData" ma:web="f605c320-b55e-4af4-addb-d1a9d1bdf4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97A2A7-310A-4B38-B244-D9857335CFAA}">
  <ds:schemaRefs>
    <ds:schemaRef ds:uri="http://www.w3.org/XML/1998/namespace"/>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purl.org/dc/elements/1.1/"/>
    <ds:schemaRef ds:uri="http://purl.org/dc/terms/"/>
    <ds:schemaRef ds:uri="http://schemas.microsoft.com/office/infopath/2007/PartnerControls"/>
    <ds:schemaRef ds:uri="89cf2090-4e94-45e8-800e-4ae7defbba47"/>
    <ds:schemaRef ds:uri="f7e229d3-6e83-48ef-9e11-19a5fdd1a2f3"/>
    <ds:schemaRef ds:uri="f605c320-b55e-4af4-addb-d1a9d1bdf49a"/>
    <ds:schemaRef ds:uri="ecdbe5b9-5499-446f-91f2-35ffe1354dc7"/>
  </ds:schemaRefs>
</ds:datastoreItem>
</file>

<file path=customXml/itemProps2.xml><?xml version="1.0" encoding="utf-8"?>
<ds:datastoreItem xmlns:ds="http://schemas.openxmlformats.org/officeDocument/2006/customXml" ds:itemID="{51EBCA90-ABEC-4949-84E1-4644E27B4B20}">
  <ds:schemaRefs>
    <ds:schemaRef ds:uri="http://schemas.microsoft.com/sharepoint/v3/contenttype/forms"/>
  </ds:schemaRefs>
</ds:datastoreItem>
</file>

<file path=customXml/itemProps3.xml><?xml version="1.0" encoding="utf-8"?>
<ds:datastoreItem xmlns:ds="http://schemas.openxmlformats.org/officeDocument/2006/customXml" ds:itemID="{EE6701AA-6AF8-418A-9191-EC841E8918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be5b9-5499-446f-91f2-35ffe1354dc7"/>
    <ds:schemaRef ds:uri="f605c320-b55e-4af4-addb-d1a9d1bdf4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95</TotalTime>
  <Words>6367</Words>
  <Application>Microsoft Office PowerPoint</Application>
  <PresentationFormat>Widescreen</PresentationFormat>
  <Paragraphs>1065</Paragraphs>
  <Slides>80</Slides>
  <Notes>57</Notes>
  <HiddenSlides>0</HiddenSlides>
  <MMClips>0</MMClips>
  <ScaleCrop>false</ScaleCrop>
  <HeadingPairs>
    <vt:vector size="8" baseType="variant">
      <vt:variant>
        <vt:lpstr>Fonts Used</vt:lpstr>
      </vt:variant>
      <vt:variant>
        <vt:i4>14</vt:i4>
      </vt:variant>
      <vt:variant>
        <vt:lpstr>Theme</vt:lpstr>
      </vt:variant>
      <vt:variant>
        <vt:i4>5</vt:i4>
      </vt:variant>
      <vt:variant>
        <vt:lpstr>Embedded OLE Servers</vt:lpstr>
      </vt:variant>
      <vt:variant>
        <vt:i4>2</vt:i4>
      </vt:variant>
      <vt:variant>
        <vt:lpstr>Slide Titles</vt:lpstr>
      </vt:variant>
      <vt:variant>
        <vt:i4>80</vt:i4>
      </vt:variant>
    </vt:vector>
  </HeadingPairs>
  <TitlesOfParts>
    <vt:vector size="101" baseType="lpstr">
      <vt:lpstr>Arial</vt:lpstr>
      <vt:lpstr>Ariel</vt:lpstr>
      <vt:lpstr>Avenir Next LT Pro</vt:lpstr>
      <vt:lpstr>AvenirNext LT Pro Regular</vt:lpstr>
      <vt:lpstr>AvenirNextLTPro-Regular</vt:lpstr>
      <vt:lpstr>Calibri</vt:lpstr>
      <vt:lpstr>Courier New</vt:lpstr>
      <vt:lpstr>Helvetica Neue Light</vt:lpstr>
      <vt:lpstr>Open Sans</vt:lpstr>
      <vt:lpstr>Open Sans Light</vt:lpstr>
      <vt:lpstr>Proxima Nova</vt:lpstr>
      <vt:lpstr>Verdana</vt:lpstr>
      <vt:lpstr>Wingdings</vt:lpstr>
      <vt:lpstr>Wingdings 2</vt:lpstr>
      <vt:lpstr>Deloitte_US_Consulting_Pursuit_Onscreen_Orals</vt:lpstr>
      <vt:lpstr>1_Deloitte_US_Onscreen</vt:lpstr>
      <vt:lpstr>Simple Light</vt:lpstr>
      <vt:lpstr>2_Deloitte_US_Onscreen</vt:lpstr>
      <vt:lpstr>3_Deloitte_US_Onscreen</vt:lpstr>
      <vt:lpstr>think-cell Slide</vt:lpstr>
      <vt:lpstr>Worksheet</vt:lpstr>
      <vt:lpstr>Cash Management</vt:lpstr>
      <vt:lpstr>Agenda</vt:lpstr>
      <vt:lpstr>1. Program Background</vt:lpstr>
      <vt:lpstr>Timeline</vt:lpstr>
      <vt:lpstr>Process and Platform Scope</vt:lpstr>
      <vt:lpstr>PowerPoint Presentation</vt:lpstr>
      <vt:lpstr>Solution Confirmation Workshop Types</vt:lpstr>
      <vt:lpstr>Solution Confirmation Workshop – Roles &amp; Responsibilities</vt:lpstr>
      <vt:lpstr>2. Change Management</vt:lpstr>
      <vt:lpstr>Project Notorious: Introduction to Change Impact Assessment</vt:lpstr>
      <vt:lpstr>PowerPoint Presentation</vt:lpstr>
      <vt:lpstr>3. Process and Platform Scope</vt:lpstr>
      <vt:lpstr>Industry Print Business Process Taxonomy </vt:lpstr>
      <vt:lpstr>Project Notorious – ERP Process Scope</vt:lpstr>
      <vt:lpstr>Approach, Objective &amp; Expectation for the Session</vt:lpstr>
      <vt:lpstr>Project Notorious - RTR High-level system landscape</vt:lpstr>
      <vt:lpstr>RTR Platforms – By Function – Current vs To Be </vt:lpstr>
      <vt:lpstr>4. Maintain Bank Account</vt:lpstr>
      <vt:lpstr>L2 – Maintain Bank Account - Process Flow</vt:lpstr>
      <vt:lpstr>L2 – Maintain Bank Account</vt:lpstr>
      <vt:lpstr>High level overview of Bank Structure</vt:lpstr>
      <vt:lpstr>Banks and Branches</vt:lpstr>
      <vt:lpstr>Internal Bank Account</vt:lpstr>
      <vt:lpstr>Internal Bank Account Model</vt:lpstr>
      <vt:lpstr>Bank Validations</vt:lpstr>
      <vt:lpstr>4.1 Conversion – Internal Bank Accounts &amp; Associated Banks / Branches</vt:lpstr>
      <vt:lpstr>Conversion</vt:lpstr>
      <vt:lpstr>Creating Banks, Branches and Internal Accounts using Spreadsheet</vt:lpstr>
      <vt:lpstr>4.2 Maintenance – Banks &amp; Branches</vt:lpstr>
      <vt:lpstr>Maintain Bank Account - Banks </vt:lpstr>
      <vt:lpstr>Maintain Bank Account – Bank Branches</vt:lpstr>
      <vt:lpstr>4.2 Maintenance – Internal Bank Accounts</vt:lpstr>
      <vt:lpstr>Maintain Bank Account – Bank Accounts</vt:lpstr>
      <vt:lpstr>PowerPoint Presentation</vt:lpstr>
      <vt:lpstr>L2 – Process Flow – Bank Statement Reconciliation</vt:lpstr>
      <vt:lpstr>L2 – Reconcile Bank Statements</vt:lpstr>
      <vt:lpstr>5.1 Bank Statement Processing</vt:lpstr>
      <vt:lpstr>Reconciliation Process Overview</vt:lpstr>
      <vt:lpstr>Load Bank Statement</vt:lpstr>
      <vt:lpstr>Load Bank Statement for standard formats – Import Options</vt:lpstr>
      <vt:lpstr>Load Bank Statement for non-standard formats – Import Options</vt:lpstr>
      <vt:lpstr>5.2 Bank Statement Reconciliation</vt:lpstr>
      <vt:lpstr>Reconcile Bank Statements</vt:lpstr>
      <vt:lpstr>Bank Statement &amp; Reconciliation Dashboard</vt:lpstr>
      <vt:lpstr>PowerPoint Presentation</vt:lpstr>
      <vt:lpstr>Bank Statement Reconciliation – Automatic Approach</vt:lpstr>
      <vt:lpstr>Flexible framework for Bank Statement Reconciliations</vt:lpstr>
      <vt:lpstr>PowerPoint Presentation</vt:lpstr>
      <vt:lpstr>Bank Statement Reconciliation – Manual Approach</vt:lpstr>
      <vt:lpstr>PowerPoint Presentation</vt:lpstr>
      <vt:lpstr>Reconciliation Bank Statements Standard Reports</vt:lpstr>
      <vt:lpstr>PowerPoint Presentation</vt:lpstr>
      <vt:lpstr>6.1 Inter Bank Account Transfer</vt:lpstr>
      <vt:lpstr>Internal Bank Account Transfer</vt:lpstr>
      <vt:lpstr>Internal Bank Account Transfer</vt:lpstr>
      <vt:lpstr>6.1 External Transactions</vt:lpstr>
      <vt:lpstr>External Transactions - Manual</vt:lpstr>
      <vt:lpstr>External Transactions – Manual</vt:lpstr>
      <vt:lpstr>External Transactions – Automated</vt:lpstr>
      <vt:lpstr>7. Cash Forecasting</vt:lpstr>
      <vt:lpstr>Cash Forecasting</vt:lpstr>
      <vt:lpstr>Cash Forecasting – For 5 Days (Front end)</vt:lpstr>
      <vt:lpstr>Cash Forecasting – Using SmartView </vt:lpstr>
      <vt:lpstr>Cash Forecasting – Using SmartView</vt:lpstr>
      <vt:lpstr>8. User Stories</vt:lpstr>
      <vt:lpstr>What is a user story?</vt:lpstr>
      <vt:lpstr>Acceptance Criteria</vt:lpstr>
      <vt:lpstr>User Stories</vt:lpstr>
      <vt:lpstr>9. Next Steps</vt:lpstr>
      <vt:lpstr>Next Steps</vt:lpstr>
      <vt:lpstr>Sprint 4 - RTR Workshops</vt:lpstr>
      <vt:lpstr>10. Appendix</vt:lpstr>
      <vt:lpstr>10.1 Abbreviations</vt:lpstr>
      <vt:lpstr>Abbreviations</vt:lpstr>
      <vt:lpstr>10.2 Key Bank Statement Reconciliation Setups</vt:lpstr>
      <vt:lpstr>Key Capability Overview – Reconciliation Matching Rules</vt:lpstr>
      <vt:lpstr>Key Capability Overview – Reconciliation Matching Rules</vt:lpstr>
      <vt:lpstr>Key Capability Overview – Transaction Codes</vt:lpstr>
      <vt:lpstr>Key Capability Overview – Parse Rule Sets</vt:lpstr>
      <vt:lpstr>Assigning Rule sets to Bank Account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 Saikat</dc:creator>
  <cp:lastModifiedBy>Janakiraman, Divya</cp:lastModifiedBy>
  <cp:revision>5</cp:revision>
  <cp:lastPrinted>2020-01-15T23:50:20Z</cp:lastPrinted>
  <dcterms:created xsi:type="dcterms:W3CDTF">2019-09-12T07:37:18Z</dcterms:created>
  <dcterms:modified xsi:type="dcterms:W3CDTF">2024-04-09T10:36:11Z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0x01010088A6DCCE3A4D6246BDCC3A99887E7EBF</vt:lpwstr>
  </property>
  <property fmtid="{D5CDD505-2E9C-101B-9397-08002B2CF9AE}" pid="3" name="Order">
    <vt:r8>118600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MSIP_Label_ea60d57e-af5b-4752-ac57-3e4f28ca11dc_Enabled">
    <vt:lpwstr>true</vt:lpwstr>
  </property>
  <property fmtid="{D5CDD505-2E9C-101B-9397-08002B2CF9AE}" pid="11" name="MSIP_Label_ea60d57e-af5b-4752-ac57-3e4f28ca11dc_SetDate">
    <vt:lpwstr>2023-12-19T14:42:47Z</vt:lpwstr>
  </property>
  <property fmtid="{D5CDD505-2E9C-101B-9397-08002B2CF9AE}" pid="12" name="MSIP_Label_ea60d57e-af5b-4752-ac57-3e4f28ca11dc_Method">
    <vt:lpwstr>Standard</vt:lpwstr>
  </property>
  <property fmtid="{D5CDD505-2E9C-101B-9397-08002B2CF9AE}" pid="13" name="MSIP_Label_ea60d57e-af5b-4752-ac57-3e4f28ca11dc_Name">
    <vt:lpwstr>ea60d57e-af5b-4752-ac57-3e4f28ca11dc</vt:lpwstr>
  </property>
  <property fmtid="{D5CDD505-2E9C-101B-9397-08002B2CF9AE}" pid="14" name="MSIP_Label_ea60d57e-af5b-4752-ac57-3e4f28ca11dc_SiteId">
    <vt:lpwstr>36da45f1-dd2c-4d1f-af13-5abe46b99921</vt:lpwstr>
  </property>
  <property fmtid="{D5CDD505-2E9C-101B-9397-08002B2CF9AE}" pid="15" name="MSIP_Label_ea60d57e-af5b-4752-ac57-3e4f28ca11dc_ActionId">
    <vt:lpwstr>fccee552-6789-4238-a05b-fc44fbcf6a01</vt:lpwstr>
  </property>
  <property fmtid="{D5CDD505-2E9C-101B-9397-08002B2CF9AE}" pid="16" name="MSIP_Label_ea60d57e-af5b-4752-ac57-3e4f28ca11dc_ContentBits">
    <vt:lpwstr>0</vt:lpwstr>
  </property>
  <property fmtid="{D5CDD505-2E9C-101B-9397-08002B2CF9AE}" pid="17" name="MediaServiceImageTags">
    <vt:lpwstr/>
  </property>
</Properties>
</file>