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DD1B-93CF-4194-A59E-FFB350E1BD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D725CE-1302-420F-93B9-A6864EAEA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5F8361-28DF-468C-98A4-B4558DC0B0C8}"/>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5" name="Footer Placeholder 4">
            <a:extLst>
              <a:ext uri="{FF2B5EF4-FFF2-40B4-BE49-F238E27FC236}">
                <a16:creationId xmlns:a16="http://schemas.microsoft.com/office/drawing/2014/main" id="{A62FEC71-B0D2-4BC2-BA11-8A4BCD958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02A092-A7D9-449A-B89B-313A81F66588}"/>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83364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C057-240B-4CEF-AB0E-C2D263C1E7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F2A88F-C53D-4C8E-B9C5-16E4FBC4EC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33F8A-B2E8-4E3B-98AE-DC6F5F57B62D}"/>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5" name="Footer Placeholder 4">
            <a:extLst>
              <a:ext uri="{FF2B5EF4-FFF2-40B4-BE49-F238E27FC236}">
                <a16:creationId xmlns:a16="http://schemas.microsoft.com/office/drawing/2014/main" id="{DBAA74B3-7DEF-4BBB-8A0D-6510084BF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439BC-7F38-448D-8910-B1E835E6F740}"/>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40206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155FF-871B-48BB-BD43-2A004376F2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4EDA8A-62EF-4407-B9AA-8C6AF9B33C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BCB79-5219-4EC6-A5EF-FB8076A2DD06}"/>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5" name="Footer Placeholder 4">
            <a:extLst>
              <a:ext uri="{FF2B5EF4-FFF2-40B4-BE49-F238E27FC236}">
                <a16:creationId xmlns:a16="http://schemas.microsoft.com/office/drawing/2014/main" id="{BDDC9754-C6DB-4F54-9C4D-A00B4ADF5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90435-CF5B-4085-945A-04DF48EC2B11}"/>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253751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8501-B34C-4C96-A1A9-938A250B7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66237C-48F3-496E-881E-A152803E5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E47E6-7FBE-44EB-BF48-205F9E49E418}"/>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5" name="Footer Placeholder 4">
            <a:extLst>
              <a:ext uri="{FF2B5EF4-FFF2-40B4-BE49-F238E27FC236}">
                <a16:creationId xmlns:a16="http://schemas.microsoft.com/office/drawing/2014/main" id="{232164F6-7452-467E-A13D-7D38BF3A1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09EC34-07E9-48B4-9CEF-DE4C7B103B59}"/>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266888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E395-8A28-4BAC-B81F-ACCB6376B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00E06-D61A-450A-B7A9-8D768B7A0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95CCCA-A4FA-4B0C-B9FD-1D80F5AF918F}"/>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5" name="Footer Placeholder 4">
            <a:extLst>
              <a:ext uri="{FF2B5EF4-FFF2-40B4-BE49-F238E27FC236}">
                <a16:creationId xmlns:a16="http://schemas.microsoft.com/office/drawing/2014/main" id="{0CB606B5-70CF-4D57-A489-7EBADB3EC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D54A8-D6B9-4D7B-A50A-6F48D7D27542}"/>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83539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2BA6-7045-48C1-BB73-FA9461AD9B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FD5EF-E212-4828-AB7C-96F5CD23F7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FA4A0A-2002-4D9C-BE44-8433383105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C84290-CB2C-4AFC-AAB2-19328AEE8CE8}"/>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6" name="Footer Placeholder 5">
            <a:extLst>
              <a:ext uri="{FF2B5EF4-FFF2-40B4-BE49-F238E27FC236}">
                <a16:creationId xmlns:a16="http://schemas.microsoft.com/office/drawing/2014/main" id="{EA1AAD2A-FE99-44CF-BCDB-7C65EA45B9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60E72-2D3B-43EA-AF90-7903EAA8B285}"/>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200575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FF2E-74D4-4F6C-88C6-E938EFF68F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FAD067-5F76-46F6-974F-C58C4AE87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469C07-E184-4D60-8DAB-8E3CC36843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620344-853A-4378-A5DD-D415584E5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3CD002-5E1A-4AF7-BBF3-7BF910D1CC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E23D65-51EA-441B-B840-FDE87EDB7460}"/>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8" name="Footer Placeholder 7">
            <a:extLst>
              <a:ext uri="{FF2B5EF4-FFF2-40B4-BE49-F238E27FC236}">
                <a16:creationId xmlns:a16="http://schemas.microsoft.com/office/drawing/2014/main" id="{7CC00412-4D92-4AA6-979F-76B3DB7A23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80B14B-3519-41AB-B8E2-9F0A2A051238}"/>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10683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9FFE-6821-46F7-8A63-DA3BBBA98B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3EB290-7EFC-4AB9-8DAB-7B79BF06E7EA}"/>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4" name="Footer Placeholder 3">
            <a:extLst>
              <a:ext uri="{FF2B5EF4-FFF2-40B4-BE49-F238E27FC236}">
                <a16:creationId xmlns:a16="http://schemas.microsoft.com/office/drawing/2014/main" id="{C211D3A6-F247-4FBA-BDD7-E3DDFC2AE3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C936D1-9504-447D-8CD6-B733FC1B7B7F}"/>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384848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95070-5A8D-41E3-83D4-F4A7B3F3C603}"/>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3" name="Footer Placeholder 2">
            <a:extLst>
              <a:ext uri="{FF2B5EF4-FFF2-40B4-BE49-F238E27FC236}">
                <a16:creationId xmlns:a16="http://schemas.microsoft.com/office/drawing/2014/main" id="{15607B07-14FE-42A6-A7DE-3EAE20EE45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DE92F3-D034-4576-AEF2-6AB17581E073}"/>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135122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9D02-EF58-45B4-B7B5-B86EB2258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9AA1A6-9896-45C0-9CFC-E7F83785F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7F6CD3-B7FA-4C7C-8213-8E8DCE5A0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D3EF65-E948-457A-90B0-C01A2E1BE4D0}"/>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6" name="Footer Placeholder 5">
            <a:extLst>
              <a:ext uri="{FF2B5EF4-FFF2-40B4-BE49-F238E27FC236}">
                <a16:creationId xmlns:a16="http://schemas.microsoft.com/office/drawing/2014/main" id="{04604763-C64C-409A-962F-CD164EC4D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6E738-3A55-45E1-B1B7-C12FC8893D24}"/>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208256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0D16-3748-48AF-9310-18E2A04E5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A136C9-21F7-4D20-91AE-343B7D35B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66A089-9FEB-4779-A83B-EE5288449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581D2-30E5-44B8-A1B5-2D1495EAC2EC}"/>
              </a:ext>
            </a:extLst>
          </p:cNvPr>
          <p:cNvSpPr>
            <a:spLocks noGrp="1"/>
          </p:cNvSpPr>
          <p:nvPr>
            <p:ph type="dt" sz="half" idx="10"/>
          </p:nvPr>
        </p:nvSpPr>
        <p:spPr/>
        <p:txBody>
          <a:bodyPr/>
          <a:lstStyle/>
          <a:p>
            <a:fld id="{8FC42272-FF80-4562-96F1-49AEDAD7A970}" type="datetimeFigureOut">
              <a:rPr lang="en-IN" smtClean="0"/>
              <a:t>18-05-2023</a:t>
            </a:fld>
            <a:endParaRPr lang="en-IN"/>
          </a:p>
        </p:txBody>
      </p:sp>
      <p:sp>
        <p:nvSpPr>
          <p:cNvPr id="6" name="Footer Placeholder 5">
            <a:extLst>
              <a:ext uri="{FF2B5EF4-FFF2-40B4-BE49-F238E27FC236}">
                <a16:creationId xmlns:a16="http://schemas.microsoft.com/office/drawing/2014/main" id="{ADF3800A-42FF-42E1-9A3F-AF96FD3EF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D2F14-977C-4DD5-8825-C9EA1C9A5F0C}"/>
              </a:ext>
            </a:extLst>
          </p:cNvPr>
          <p:cNvSpPr>
            <a:spLocks noGrp="1"/>
          </p:cNvSpPr>
          <p:nvPr>
            <p:ph type="sldNum" sz="quarter" idx="12"/>
          </p:nvPr>
        </p:nvSpPr>
        <p:spPr/>
        <p:txBody>
          <a:bodyPr/>
          <a:lstStyle/>
          <a:p>
            <a:fld id="{2FD70863-1848-40B8-82FB-B99F630F105D}" type="slidenum">
              <a:rPr lang="en-IN" smtClean="0"/>
              <a:t>‹#›</a:t>
            </a:fld>
            <a:endParaRPr lang="en-IN"/>
          </a:p>
        </p:txBody>
      </p:sp>
    </p:spTree>
    <p:extLst>
      <p:ext uri="{BB962C8B-B14F-4D97-AF65-F5344CB8AC3E}">
        <p14:creationId xmlns:p14="http://schemas.microsoft.com/office/powerpoint/2010/main" val="386717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3D5B8-CAB9-4EEC-B64B-4B9D68E0D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F1A41-70B7-41FF-8023-31348E86B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D63DA-017C-4D1C-A748-9DC1573C7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2272-FF80-4562-96F1-49AEDAD7A970}" type="datetimeFigureOut">
              <a:rPr lang="en-IN" smtClean="0"/>
              <a:t>18-05-2023</a:t>
            </a:fld>
            <a:endParaRPr lang="en-IN"/>
          </a:p>
        </p:txBody>
      </p:sp>
      <p:sp>
        <p:nvSpPr>
          <p:cNvPr id="5" name="Footer Placeholder 4">
            <a:extLst>
              <a:ext uri="{FF2B5EF4-FFF2-40B4-BE49-F238E27FC236}">
                <a16:creationId xmlns:a16="http://schemas.microsoft.com/office/drawing/2014/main" id="{01FA4F12-553A-4B70-9D80-A7EFA22D2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3C99D3-35E7-460D-B351-9E26D3848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0863-1848-40B8-82FB-B99F630F105D}" type="slidenum">
              <a:rPr lang="en-IN" smtClean="0"/>
              <a:t>‹#›</a:t>
            </a:fld>
            <a:endParaRPr lang="en-IN"/>
          </a:p>
        </p:txBody>
      </p:sp>
    </p:spTree>
    <p:extLst>
      <p:ext uri="{BB962C8B-B14F-4D97-AF65-F5344CB8AC3E}">
        <p14:creationId xmlns:p14="http://schemas.microsoft.com/office/powerpoint/2010/main" val="3841156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ome.js,contact.j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A830-F905-4DDC-B284-41553CB445D1}"/>
              </a:ext>
            </a:extLst>
          </p:cNvPr>
          <p:cNvSpPr>
            <a:spLocks noGrp="1"/>
          </p:cNvSpPr>
          <p:nvPr>
            <p:ph type="ctrTitle"/>
          </p:nvPr>
        </p:nvSpPr>
        <p:spPr>
          <a:xfrm>
            <a:off x="1069145" y="112542"/>
            <a:ext cx="9598855" cy="1041009"/>
          </a:xfrm>
        </p:spPr>
        <p:txBody>
          <a:bodyPr>
            <a:normAutofit/>
          </a:bodyPr>
          <a:lstStyle/>
          <a:p>
            <a:r>
              <a:rPr lang="en-US" sz="4000" b="1" u="sng" dirty="0">
                <a:latin typeface="Times New Roman" panose="02020603050405020304" pitchFamily="18" charset="0"/>
                <a:cs typeface="Times New Roman" panose="02020603050405020304" pitchFamily="18" charset="0"/>
              </a:rPr>
              <a:t>1. Control flow of Next Js.</a:t>
            </a:r>
            <a:endParaRPr lang="en-IN" sz="40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63A6F1-76D5-4A62-A9C3-9ADEB4CBEC18}"/>
              </a:ext>
            </a:extLst>
          </p:cNvPr>
          <p:cNvSpPr>
            <a:spLocks noGrp="1"/>
          </p:cNvSpPr>
          <p:nvPr>
            <p:ph type="subTitle" idx="1"/>
          </p:nvPr>
        </p:nvSpPr>
        <p:spPr>
          <a:xfrm>
            <a:off x="1298917" y="1379343"/>
            <a:ext cx="9144000" cy="3839720"/>
          </a:xfrm>
        </p:spPr>
        <p:txBody>
          <a:bodyPr/>
          <a:lstStyle/>
          <a:p>
            <a:endParaRPr lang="en-IN" dirty="0"/>
          </a:p>
        </p:txBody>
      </p:sp>
      <p:pic>
        <p:nvPicPr>
          <p:cNvPr id="5" name="Picture 4">
            <a:extLst>
              <a:ext uri="{FF2B5EF4-FFF2-40B4-BE49-F238E27FC236}">
                <a16:creationId xmlns:a16="http://schemas.microsoft.com/office/drawing/2014/main" id="{1ADAB36B-D2D3-420E-83D5-98A2C8D66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72" y="1379342"/>
            <a:ext cx="9143999" cy="3839720"/>
          </a:xfrm>
          <a:prstGeom prst="rect">
            <a:avLst/>
          </a:prstGeom>
        </p:spPr>
      </p:pic>
      <p:sp>
        <p:nvSpPr>
          <p:cNvPr id="11" name="TextBox 10">
            <a:extLst>
              <a:ext uri="{FF2B5EF4-FFF2-40B4-BE49-F238E27FC236}">
                <a16:creationId xmlns:a16="http://schemas.microsoft.com/office/drawing/2014/main" id="{63244415-3DA5-44F4-A5B6-3D83E26E7560}"/>
              </a:ext>
            </a:extLst>
          </p:cNvPr>
          <p:cNvSpPr txBox="1"/>
          <p:nvPr/>
        </p:nvSpPr>
        <p:spPr>
          <a:xfrm>
            <a:off x="1158240" y="5534928"/>
            <a:ext cx="9875519"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As we run our application using “</a:t>
            </a:r>
            <a:r>
              <a:rPr lang="en-US" sz="2000" dirty="0" err="1">
                <a:latin typeface="Times New Roman" panose="02020603050405020304" pitchFamily="18" charset="0"/>
                <a:cs typeface="Times New Roman" panose="02020603050405020304" pitchFamily="18" charset="0"/>
              </a:rPr>
              <a:t>npm</a:t>
            </a:r>
            <a:r>
              <a:rPr lang="en-US" sz="2000" dirty="0">
                <a:latin typeface="Times New Roman" panose="02020603050405020304" pitchFamily="18" charset="0"/>
                <a:cs typeface="Times New Roman" panose="02020603050405020304" pitchFamily="18" charset="0"/>
              </a:rPr>
              <a:t> run dev”- the control flow will goes to _app.js file then this file will execute index.js file.  _app.js file will executes more than one / all component files like index.js, </a:t>
            </a:r>
            <a:r>
              <a:rPr lang="en-US" sz="2000" dirty="0">
                <a:latin typeface="Times New Roman" panose="02020603050405020304" pitchFamily="18" charset="0"/>
                <a:cs typeface="Times New Roman" panose="02020603050405020304" pitchFamily="18" charset="0"/>
                <a:hlinkClick r:id="rId3"/>
              </a:rPr>
              <a:t>home.js, contact.js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ect</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767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2B9D21-4C85-4565-8319-A0E59A1F6BF5}"/>
              </a:ext>
            </a:extLst>
          </p:cNvPr>
          <p:cNvSpPr/>
          <p:nvPr/>
        </p:nvSpPr>
        <p:spPr>
          <a:xfrm>
            <a:off x="576775" y="578005"/>
            <a:ext cx="11071274" cy="286232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Since firstly control flow goes to _app.js file that’s why it is called entry point of the next Js application.</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When we run our application for the first time _app.js file will search for index.js file. If index.js file available then _app.js file will execute  index.js. If index.js file not available it will through 404 error.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_app.js component have two arguments- component and </a:t>
            </a:r>
            <a:r>
              <a:rPr lang="en-US" sz="2000" dirty="0" err="1">
                <a:latin typeface="Times New Roman" panose="02020603050405020304" pitchFamily="18" charset="0"/>
                <a:cs typeface="Times New Roman" panose="02020603050405020304" pitchFamily="18" charset="0"/>
              </a:rPr>
              <a:t>pageProps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All component are received inside ‘component’ ,argument of _app.js file. </a:t>
            </a:r>
            <a:r>
              <a:rPr lang="en-US" sz="2000" dirty="0" err="1">
                <a:latin typeface="Times New Roman" panose="02020603050405020304" pitchFamily="18" charset="0"/>
                <a:cs typeface="Times New Roman" panose="02020603050405020304" pitchFamily="18" charset="0"/>
              </a:rPr>
              <a:t>pageProps</a:t>
            </a:r>
            <a:r>
              <a:rPr lang="en-US" sz="2000" dirty="0">
                <a:latin typeface="Times New Roman" panose="02020603050405020304" pitchFamily="18" charset="0"/>
                <a:cs typeface="Times New Roman" panose="02020603050405020304" pitchFamily="18" charset="0"/>
              </a:rPr>
              <a:t> receives data of component and return with component.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98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D083-8E87-4756-A897-5B0D07D4D6C0}"/>
              </a:ext>
            </a:extLst>
          </p:cNvPr>
          <p:cNvSpPr>
            <a:spLocks noGrp="1"/>
          </p:cNvSpPr>
          <p:nvPr>
            <p:ph type="title"/>
          </p:nvPr>
        </p:nvSpPr>
        <p:spPr/>
        <p:txBody>
          <a:bodyPr/>
          <a:lstStyle/>
          <a:p>
            <a:r>
              <a:rPr lang="en-US" dirty="0"/>
              <a:t>			</a:t>
            </a:r>
            <a:r>
              <a:rPr lang="en-US" sz="4000" b="1" u="sng" dirty="0">
                <a:latin typeface="Times New Roman" panose="02020603050405020304" pitchFamily="18" charset="0"/>
                <a:cs typeface="Times New Roman" panose="02020603050405020304" pitchFamily="18" charset="0"/>
              </a:rPr>
              <a:t>2. Routing in Next Js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E575FA-F463-4248-BB2F-0DC988E4E7B7}"/>
              </a:ext>
            </a:extLst>
          </p:cNvPr>
          <p:cNvSpPr>
            <a:spLocks noGrp="1"/>
          </p:cNvSpPr>
          <p:nvPr>
            <p:ph idx="1"/>
          </p:nvPr>
        </p:nvSpPr>
        <p:spPr/>
        <p:txBody>
          <a:bodyPr/>
          <a:lstStyle/>
          <a:p>
            <a:r>
              <a:rPr lang="en-US" b="1" i="1" u="sng" dirty="0">
                <a:latin typeface="Times New Roman" panose="02020603050405020304" pitchFamily="18" charset="0"/>
                <a:cs typeface="Times New Roman" panose="02020603050405020304" pitchFamily="18" charset="0"/>
              </a:rPr>
              <a:t>Routing in React Js-</a:t>
            </a:r>
          </a:p>
          <a:p>
            <a:r>
              <a:rPr lang="en-US" sz="2000" dirty="0">
                <a:latin typeface="Times New Roman" panose="02020603050405020304" pitchFamily="18" charset="0"/>
                <a:cs typeface="Times New Roman" panose="02020603050405020304" pitchFamily="18" charset="0"/>
              </a:rPr>
              <a:t>1. Firstly we have to install a third party package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 ‘react-router-</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Then we have to create a file ‘routes.js’ to configure the routes.</a:t>
            </a:r>
          </a:p>
          <a:p>
            <a:r>
              <a:rPr lang="en-US" sz="2000" dirty="0">
                <a:latin typeface="Times New Roman" panose="02020603050405020304" pitchFamily="18" charset="0"/>
                <a:cs typeface="Times New Roman" panose="02020603050405020304" pitchFamily="18" charset="0"/>
              </a:rPr>
              <a:t>3. For every route we have to create a component, export the component, import in routes.js file and then configure new route with path property.</a:t>
            </a:r>
          </a:p>
          <a:p>
            <a:endParaRPr lang="en-US" sz="2000" dirty="0">
              <a:latin typeface="Times New Roman" panose="02020603050405020304" pitchFamily="18" charset="0"/>
              <a:cs typeface="Times New Roman" panose="02020603050405020304" pitchFamily="18" charset="0"/>
            </a:endParaRPr>
          </a:p>
          <a:p>
            <a:r>
              <a:rPr lang="en-US" b="1" i="1" u="sng" dirty="0">
                <a:latin typeface="Times New Roman" panose="02020603050405020304" pitchFamily="18" charset="0"/>
                <a:cs typeface="Times New Roman" panose="02020603050405020304" pitchFamily="18" charset="0"/>
              </a:rPr>
              <a:t>Routing in Next Js-</a:t>
            </a:r>
          </a:p>
          <a:p>
            <a:r>
              <a:rPr lang="en-US" sz="2000" dirty="0">
                <a:latin typeface="Times New Roman" panose="02020603050405020304" pitchFamily="18" charset="0"/>
                <a:cs typeface="Times New Roman" panose="02020603050405020304" pitchFamily="18" charset="0"/>
              </a:rPr>
              <a:t>1.In Next Js  there is no need to install any third party package to define the route. As we create new components, next Js application automatically creates route as the name of file.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80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8DEC-A104-4878-B6FD-A013902D59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2.1 File Base Routing</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999912-AC4C-430D-A248-B579F707874C}"/>
              </a:ext>
            </a:extLst>
          </p:cNvPr>
          <p:cNvSpPr>
            <a:spLocks noGrp="1"/>
          </p:cNvSpPr>
          <p:nvPr>
            <p:ph idx="1"/>
          </p:nvPr>
        </p:nvSpPr>
        <p:spPr>
          <a:xfrm>
            <a:off x="838200" y="1825624"/>
            <a:ext cx="10515600" cy="4870597"/>
          </a:xfrm>
        </p:spPr>
        <p:txBody>
          <a:bodyPr>
            <a:normAutofit/>
          </a:bodyPr>
          <a:lstStyle/>
          <a:p>
            <a:r>
              <a:rPr lang="en-US" sz="2000" dirty="0">
                <a:latin typeface="Times New Roman" panose="02020603050405020304" pitchFamily="18" charset="0"/>
                <a:cs typeface="Times New Roman" panose="02020603050405020304" pitchFamily="18" charset="0"/>
              </a:rPr>
              <a:t>1. When a file is added to the page directory in a project, it automatically becomes available as a route, this is called file based routing concept.</a:t>
            </a:r>
          </a:p>
          <a:p>
            <a:r>
              <a:rPr lang="en-US" sz="2000" dirty="0">
                <a:latin typeface="Times New Roman" panose="02020603050405020304" pitchFamily="18" charset="0"/>
                <a:cs typeface="Times New Roman" panose="02020603050405020304" pitchFamily="18" charset="0"/>
              </a:rPr>
              <a:t>2. Next Js defines routes and paths using folders and files.</a:t>
            </a:r>
          </a:p>
          <a:p>
            <a:r>
              <a:rPr lang="en-US" sz="2000" dirty="0">
                <a:latin typeface="Times New Roman" panose="02020603050405020304" pitchFamily="18" charset="0"/>
                <a:cs typeface="Times New Roman" panose="02020603050405020304" pitchFamily="18" charset="0"/>
              </a:rPr>
              <a:t>3. In Next Js we create and export React component file, in a special folder called “pages”. Then next Js will automatically creates route for that particular file.</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Just creating files inside pages directory, it’s route automatically will be set.</a:t>
            </a:r>
          </a:p>
          <a:p>
            <a:pPr marL="0" indent="0">
              <a:buNone/>
            </a:pPr>
            <a:r>
              <a:rPr lang="en-US" sz="2000" dirty="0">
                <a:latin typeface="Times New Roman" panose="02020603050405020304" pitchFamily="18" charset="0"/>
                <a:cs typeface="Times New Roman" panose="02020603050405020304" pitchFamily="18" charset="0"/>
              </a:rPr>
              <a:t>		             This is called file based routing. </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52C8ED-B9CB-48AE-9EF5-47C6961A7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500" y="3553073"/>
            <a:ext cx="2161905" cy="2790476"/>
          </a:xfrm>
          <a:prstGeom prst="rect">
            <a:avLst/>
          </a:prstGeom>
        </p:spPr>
      </p:pic>
      <p:pic>
        <p:nvPicPr>
          <p:cNvPr id="9" name="Picture 8">
            <a:extLst>
              <a:ext uri="{FF2B5EF4-FFF2-40B4-BE49-F238E27FC236}">
                <a16:creationId xmlns:a16="http://schemas.microsoft.com/office/drawing/2014/main" id="{A57960FF-52C5-4243-B395-47206EEEF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088" y="3553073"/>
            <a:ext cx="3370675" cy="1438095"/>
          </a:xfrm>
          <a:prstGeom prst="rect">
            <a:avLst/>
          </a:prstGeom>
        </p:spPr>
      </p:pic>
    </p:spTree>
    <p:extLst>
      <p:ext uri="{BB962C8B-B14F-4D97-AF65-F5344CB8AC3E}">
        <p14:creationId xmlns:p14="http://schemas.microsoft.com/office/powerpoint/2010/main" val="356615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051B-AF73-4806-9AEB-5FC9B9039E9B}"/>
              </a:ext>
            </a:extLst>
          </p:cNvPr>
          <p:cNvSpPr>
            <a:spLocks noGrp="1"/>
          </p:cNvSpPr>
          <p:nvPr>
            <p:ph type="title"/>
          </p:nvPr>
        </p:nvSpPr>
        <p:spPr/>
        <p:txBody>
          <a:bodyPr/>
          <a:lstStyle/>
          <a:p>
            <a:r>
              <a:rPr lang="en-US" dirty="0"/>
              <a:t>     		</a:t>
            </a:r>
            <a:r>
              <a:rPr lang="en-US" sz="4000" b="1" dirty="0"/>
              <a:t>	</a:t>
            </a:r>
            <a:r>
              <a:rPr lang="en-US" sz="4000" b="1" u="sng" dirty="0">
                <a:latin typeface="Times New Roman" panose="02020603050405020304" pitchFamily="18" charset="0"/>
                <a:cs typeface="Times New Roman" panose="02020603050405020304" pitchFamily="18" charset="0"/>
              </a:rPr>
              <a:t>2.2 Nested Routing</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03E090-F9A0-401A-87D1-BDC00AC43E8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 when one folder is inserted into another folder, called nesting. Routes made by nesting component is called Nested Routing.</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71742AF-B7FF-49C6-BA81-0725FDA0A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04248"/>
            <a:ext cx="2190476" cy="4152381"/>
          </a:xfrm>
          <a:prstGeom prst="rect">
            <a:avLst/>
          </a:prstGeom>
        </p:spPr>
      </p:pic>
      <p:pic>
        <p:nvPicPr>
          <p:cNvPr id="7" name="Picture 6">
            <a:extLst>
              <a:ext uri="{FF2B5EF4-FFF2-40B4-BE49-F238E27FC236}">
                <a16:creationId xmlns:a16="http://schemas.microsoft.com/office/drawing/2014/main" id="{C2C129F8-AB9F-4D97-8178-9BFEA847E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092" y="2504249"/>
            <a:ext cx="2323809" cy="4152381"/>
          </a:xfrm>
          <a:prstGeom prst="rect">
            <a:avLst/>
          </a:prstGeom>
        </p:spPr>
      </p:pic>
      <p:pic>
        <p:nvPicPr>
          <p:cNvPr id="9" name="Picture 8">
            <a:extLst>
              <a:ext uri="{FF2B5EF4-FFF2-40B4-BE49-F238E27FC236}">
                <a16:creationId xmlns:a16="http://schemas.microsoft.com/office/drawing/2014/main" id="{BE11EE3E-05D8-47BF-A9FA-459CDF88A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4946" y="2500731"/>
            <a:ext cx="5523809" cy="1257143"/>
          </a:xfrm>
          <a:prstGeom prst="rect">
            <a:avLst/>
          </a:prstGeom>
        </p:spPr>
      </p:pic>
      <p:pic>
        <p:nvPicPr>
          <p:cNvPr id="13" name="Picture 12">
            <a:extLst>
              <a:ext uri="{FF2B5EF4-FFF2-40B4-BE49-F238E27FC236}">
                <a16:creationId xmlns:a16="http://schemas.microsoft.com/office/drawing/2014/main" id="{00C3A408-B527-4B93-A9FF-F11B808E4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4946" y="3892810"/>
            <a:ext cx="5523808" cy="1396642"/>
          </a:xfrm>
          <a:prstGeom prst="rect">
            <a:avLst/>
          </a:prstGeom>
        </p:spPr>
      </p:pic>
    </p:spTree>
    <p:extLst>
      <p:ext uri="{BB962C8B-B14F-4D97-AF65-F5344CB8AC3E}">
        <p14:creationId xmlns:p14="http://schemas.microsoft.com/office/powerpoint/2010/main" val="27179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8BBF-E4C4-4980-A9C0-19C4AAD59210}"/>
              </a:ext>
            </a:extLst>
          </p:cNvPr>
          <p:cNvSpPr>
            <a:spLocks noGrp="1"/>
          </p:cNvSpPr>
          <p:nvPr>
            <p:ph type="title"/>
          </p:nvPr>
        </p:nvSpPr>
        <p:spPr/>
        <p:txBody>
          <a:bodyPr/>
          <a:lstStyle/>
          <a:p>
            <a:r>
              <a:rPr lang="en-IN" dirty="0"/>
              <a:t>			</a:t>
            </a:r>
            <a:r>
              <a:rPr lang="en-IN" sz="4000" b="1" u="sng" dirty="0">
                <a:latin typeface="Times New Roman" panose="02020603050405020304" pitchFamily="18" charset="0"/>
                <a:cs typeface="Times New Roman" panose="02020603050405020304" pitchFamily="18" charset="0"/>
              </a:rPr>
              <a:t>2.3 Dynamic Routes</a:t>
            </a:r>
          </a:p>
        </p:txBody>
      </p:sp>
      <p:sp>
        <p:nvSpPr>
          <p:cNvPr id="3" name="Content Placeholder 2">
            <a:extLst>
              <a:ext uri="{FF2B5EF4-FFF2-40B4-BE49-F238E27FC236}">
                <a16:creationId xmlns:a16="http://schemas.microsoft.com/office/drawing/2014/main" id="{552C6B8F-30A7-4181-B6A6-D26CA951925E}"/>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Dynamic Routes</a:t>
            </a:r>
            <a:r>
              <a:rPr lang="en-US" sz="2000" dirty="0">
                <a:latin typeface="Times New Roman" panose="02020603050405020304" pitchFamily="18" charset="0"/>
                <a:cs typeface="Times New Roman" panose="02020603050405020304" pitchFamily="18" charset="0"/>
              </a:rPr>
              <a:t> are pages that allow us to add custom params to our URLs</a:t>
            </a:r>
          </a:p>
          <a:p>
            <a:r>
              <a:rPr lang="en-US" sz="2000" dirty="0">
                <a:latin typeface="Times New Roman" panose="02020603050405020304" pitchFamily="18" charset="0"/>
                <a:cs typeface="Times New Roman" panose="02020603050405020304" pitchFamily="18" charset="0"/>
              </a:rPr>
              <a:t>The Syntax of Dynamic route is- [].</a:t>
            </a:r>
            <a:r>
              <a:rPr lang="en-US" sz="2000" dirty="0" err="1">
                <a:latin typeface="Times New Roman" panose="02020603050405020304" pitchFamily="18" charset="0"/>
                <a:cs typeface="Times New Roman" panose="02020603050405020304" pitchFamily="18" charset="0"/>
              </a:rPr>
              <a:t>js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5D0734-FCCB-4C46-9100-0F3918A16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302" y="2826708"/>
            <a:ext cx="2000000" cy="3350256"/>
          </a:xfrm>
          <a:prstGeom prst="rect">
            <a:avLst/>
          </a:prstGeom>
        </p:spPr>
      </p:pic>
      <p:pic>
        <p:nvPicPr>
          <p:cNvPr id="11" name="Picture 10">
            <a:extLst>
              <a:ext uri="{FF2B5EF4-FFF2-40B4-BE49-F238E27FC236}">
                <a16:creationId xmlns:a16="http://schemas.microsoft.com/office/drawing/2014/main" id="{8681608A-8F99-4CC6-9497-1EC81F44D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39" y="2826708"/>
            <a:ext cx="4590476" cy="1809524"/>
          </a:xfrm>
          <a:prstGeom prst="rect">
            <a:avLst/>
          </a:prstGeom>
        </p:spPr>
      </p:pic>
    </p:spTree>
    <p:extLst>
      <p:ext uri="{BB962C8B-B14F-4D97-AF65-F5344CB8AC3E}">
        <p14:creationId xmlns:p14="http://schemas.microsoft.com/office/powerpoint/2010/main" val="385461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6151-317A-4019-AA54-DFC21FFD1E0A}"/>
              </a:ext>
            </a:extLst>
          </p:cNvPr>
          <p:cNvSpPr>
            <a:spLocks noGrp="1"/>
          </p:cNvSpPr>
          <p:nvPr>
            <p:ph type="title"/>
          </p:nvPr>
        </p:nvSpPr>
        <p:spPr/>
        <p:txBody>
          <a:bodyPr/>
          <a:lstStyle/>
          <a:p>
            <a:r>
              <a:rPr lang="en-IN" dirty="0"/>
              <a:t>	</a:t>
            </a:r>
            <a:r>
              <a:rPr lang="en-IN" sz="4000" b="1" dirty="0">
                <a:latin typeface="Times New Roman" panose="02020603050405020304" pitchFamily="18" charset="0"/>
                <a:cs typeface="Times New Roman" panose="02020603050405020304" pitchFamily="18" charset="0"/>
              </a:rPr>
              <a:t>	</a:t>
            </a:r>
            <a:r>
              <a:rPr lang="en-IN" sz="4000" b="1" u="sng" dirty="0">
                <a:latin typeface="Times New Roman" panose="02020603050405020304" pitchFamily="18" charset="0"/>
                <a:cs typeface="Times New Roman" panose="02020603050405020304" pitchFamily="18" charset="0"/>
              </a:rPr>
              <a:t>2.4 Nested Dynamic Routes</a:t>
            </a:r>
          </a:p>
        </p:txBody>
      </p:sp>
      <p:sp>
        <p:nvSpPr>
          <p:cNvPr id="3" name="Content Placeholder 2">
            <a:extLst>
              <a:ext uri="{FF2B5EF4-FFF2-40B4-BE49-F238E27FC236}">
                <a16:creationId xmlns:a16="http://schemas.microsoft.com/office/drawing/2014/main" id="{AAF0CDAF-116A-4908-BE0A-9CEDB5DCAAEE}"/>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If one dynamic route is inserted into another dynamic route, is called nested dynamic routes.</a:t>
            </a:r>
          </a:p>
        </p:txBody>
      </p:sp>
      <p:pic>
        <p:nvPicPr>
          <p:cNvPr id="11" name="Picture 10">
            <a:extLst>
              <a:ext uri="{FF2B5EF4-FFF2-40B4-BE49-F238E27FC236}">
                <a16:creationId xmlns:a16="http://schemas.microsoft.com/office/drawing/2014/main" id="{37D57A00-3729-4EE2-AF58-50EED87A5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207" y="2553674"/>
            <a:ext cx="6304762" cy="2504762"/>
          </a:xfrm>
          <a:prstGeom prst="rect">
            <a:avLst/>
          </a:prstGeom>
        </p:spPr>
      </p:pic>
      <p:pic>
        <p:nvPicPr>
          <p:cNvPr id="13" name="Picture 12">
            <a:extLst>
              <a:ext uri="{FF2B5EF4-FFF2-40B4-BE49-F238E27FC236}">
                <a16:creationId xmlns:a16="http://schemas.microsoft.com/office/drawing/2014/main" id="{7C33F798-9C66-428F-AFD0-311F8A6FB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44150"/>
            <a:ext cx="2219048" cy="3209536"/>
          </a:xfrm>
          <a:prstGeom prst="rect">
            <a:avLst/>
          </a:prstGeom>
        </p:spPr>
      </p:pic>
    </p:spTree>
    <p:extLst>
      <p:ext uri="{BB962C8B-B14F-4D97-AF65-F5344CB8AC3E}">
        <p14:creationId xmlns:p14="http://schemas.microsoft.com/office/powerpoint/2010/main" val="177472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9A30-E400-4603-BA91-F6CB045FC27B}"/>
              </a:ext>
            </a:extLst>
          </p:cNvPr>
          <p:cNvSpPr>
            <a:spLocks noGrp="1"/>
          </p:cNvSpPr>
          <p:nvPr>
            <p:ph type="title"/>
          </p:nvPr>
        </p:nvSpPr>
        <p:spPr/>
        <p:txBody>
          <a:bodyPr/>
          <a:lstStyle/>
          <a:p>
            <a:r>
              <a:rPr lang="en-IN" dirty="0"/>
              <a:t>			</a:t>
            </a:r>
            <a:r>
              <a:rPr lang="en-IN" sz="4000" b="1" u="sng" dirty="0">
                <a:latin typeface="Times New Roman" panose="02020603050405020304" pitchFamily="18" charset="0"/>
                <a:cs typeface="Times New Roman" panose="02020603050405020304" pitchFamily="18" charset="0"/>
              </a:rPr>
              <a:t>2.5 Catch All Routes</a:t>
            </a:r>
          </a:p>
        </p:txBody>
      </p:sp>
      <p:sp>
        <p:nvSpPr>
          <p:cNvPr id="3" name="Content Placeholder 2">
            <a:extLst>
              <a:ext uri="{FF2B5EF4-FFF2-40B4-BE49-F238E27FC236}">
                <a16:creationId xmlns:a16="http://schemas.microsoft.com/office/drawing/2014/main" id="{3B3C2258-1324-4543-BD22-0804634F5B90}"/>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Catch</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all routes</a:t>
            </a:r>
            <a:r>
              <a:rPr lang="en-US" sz="2000" dirty="0">
                <a:latin typeface="Times New Roman" panose="02020603050405020304" pitchFamily="18" charset="0"/>
                <a:cs typeface="Times New Roman" panose="02020603050405020304" pitchFamily="18" charset="0"/>
              </a:rPr>
              <a:t> are useful when we need to handle a varying number of URL segments.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AF188D-8989-413F-9E23-DD1095B98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118" y="2298213"/>
            <a:ext cx="8742857" cy="3161905"/>
          </a:xfrm>
          <a:prstGeom prst="rect">
            <a:avLst/>
          </a:prstGeom>
        </p:spPr>
      </p:pic>
    </p:spTree>
    <p:extLst>
      <p:ext uri="{BB962C8B-B14F-4D97-AF65-F5344CB8AC3E}">
        <p14:creationId xmlns:p14="http://schemas.microsoft.com/office/powerpoint/2010/main" val="218830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44D39-079F-40A1-A4E5-19F634EC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2" y="450768"/>
            <a:ext cx="6428571" cy="1914286"/>
          </a:xfrm>
          <a:prstGeom prst="rect">
            <a:avLst/>
          </a:prstGeom>
        </p:spPr>
      </p:pic>
      <p:pic>
        <p:nvPicPr>
          <p:cNvPr id="5" name="Picture 4">
            <a:extLst>
              <a:ext uri="{FF2B5EF4-FFF2-40B4-BE49-F238E27FC236}">
                <a16:creationId xmlns:a16="http://schemas.microsoft.com/office/drawing/2014/main" id="{4CBC9BF2-CBC2-43CF-9EF2-7A7204FBB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384" y="450768"/>
            <a:ext cx="5485714" cy="1885714"/>
          </a:xfrm>
          <a:prstGeom prst="rect">
            <a:avLst/>
          </a:prstGeom>
        </p:spPr>
      </p:pic>
      <p:pic>
        <p:nvPicPr>
          <p:cNvPr id="7" name="Picture 6">
            <a:extLst>
              <a:ext uri="{FF2B5EF4-FFF2-40B4-BE49-F238E27FC236}">
                <a16:creationId xmlns:a16="http://schemas.microsoft.com/office/drawing/2014/main" id="{2E1C54EC-4461-4EC8-A33C-CFE6FDFD5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75" y="3469137"/>
            <a:ext cx="4876190" cy="1980952"/>
          </a:xfrm>
          <a:prstGeom prst="rect">
            <a:avLst/>
          </a:prstGeom>
        </p:spPr>
      </p:pic>
      <p:pic>
        <p:nvPicPr>
          <p:cNvPr id="9" name="Picture 8">
            <a:extLst>
              <a:ext uri="{FF2B5EF4-FFF2-40B4-BE49-F238E27FC236}">
                <a16:creationId xmlns:a16="http://schemas.microsoft.com/office/drawing/2014/main" id="{8FF58A09-27E5-4068-82C6-DB8787FA43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69137"/>
            <a:ext cx="5761905" cy="2114286"/>
          </a:xfrm>
          <a:prstGeom prst="rect">
            <a:avLst/>
          </a:prstGeom>
        </p:spPr>
      </p:pic>
    </p:spTree>
    <p:extLst>
      <p:ext uri="{BB962C8B-B14F-4D97-AF65-F5344CB8AC3E}">
        <p14:creationId xmlns:p14="http://schemas.microsoft.com/office/powerpoint/2010/main" val="1252868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545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1. Control flow of Next Js.</vt:lpstr>
      <vt:lpstr>PowerPoint Presentation</vt:lpstr>
      <vt:lpstr>   2. Routing in Next Js</vt:lpstr>
      <vt:lpstr>   2.1 File Base Routing</vt:lpstr>
      <vt:lpstr>        2.2 Nested Routing</vt:lpstr>
      <vt:lpstr>   2.3 Dynamic Routes</vt:lpstr>
      <vt:lpstr>  2.4 Nested Dynamic Routes</vt:lpstr>
      <vt:lpstr>   2.5 Catch All Routes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Control flow of next Js.</dc:title>
  <dc:creator>Dell</dc:creator>
  <cp:lastModifiedBy>Dell</cp:lastModifiedBy>
  <cp:revision>24</cp:revision>
  <dcterms:created xsi:type="dcterms:W3CDTF">2023-05-17T13:06:52Z</dcterms:created>
  <dcterms:modified xsi:type="dcterms:W3CDTF">2023-05-18T15:31:03Z</dcterms:modified>
</cp:coreProperties>
</file>