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61" r:id="rId5"/>
    <p:sldId id="265" r:id="rId6"/>
    <p:sldId id="258" r:id="rId7"/>
    <p:sldId id="257"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56E17FC-5BBB-4921-987A-BA634AEC3D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E17FC-5BBB-4921-987A-BA634AEC3D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E17FC-5BBB-4921-987A-BA634AEC3D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FBDEAD-B938-4D39-B829-44B1A5A2DF34}"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56E17FC-5BBB-4921-987A-BA634AEC3D0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FBDEAD-B938-4D39-B829-44B1A5A2DF34}" type="datetimeFigureOut">
              <a:rPr lang="en-US" smtClean="0"/>
              <a:pPr/>
              <a:t>11/10/2016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6E17FC-5BBB-4921-987A-BA634AEC3D0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590800"/>
            <a:ext cx="5638800" cy="1415772"/>
          </a:xfrm>
          <a:prstGeom prst="rect">
            <a:avLst/>
          </a:prstGeom>
          <a:noFill/>
        </p:spPr>
        <p:txBody>
          <a:bodyPr wrap="square" rtlCol="0">
            <a:spAutoFit/>
          </a:bodyPr>
          <a:lstStyle/>
          <a:p>
            <a:r>
              <a:rPr lang="en-US" dirty="0" smtClean="0"/>
              <a:t>PRESENTATION ON-</a:t>
            </a:r>
          </a:p>
          <a:p>
            <a:endParaRPr lang="en-US" dirty="0" smtClean="0"/>
          </a:p>
          <a:p>
            <a:endParaRPr lang="en-US" dirty="0" smtClean="0"/>
          </a:p>
          <a:p>
            <a:r>
              <a:rPr lang="en-US" sz="3200" b="1" u="sng" dirty="0" smtClean="0"/>
              <a:t>“PAPERLESS BILLING”</a:t>
            </a:r>
            <a:endParaRPr lang="en-US" sz="3200"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33400" y="3200400"/>
            <a:ext cx="3352800" cy="646331"/>
          </a:xfrm>
          <a:prstGeom prst="rect">
            <a:avLst/>
          </a:prstGeom>
          <a:noFill/>
        </p:spPr>
        <p:txBody>
          <a:bodyPr wrap="square" rtlCol="0">
            <a:spAutoFit/>
          </a:bodyPr>
          <a:lstStyle/>
          <a:p>
            <a:r>
              <a:rPr lang="en-US" dirty="0" smtClean="0"/>
              <a:t>Any queries?</a:t>
            </a:r>
          </a:p>
          <a:p>
            <a:endParaRPr lang="en-US" dirty="0"/>
          </a:p>
        </p:txBody>
      </p:sp>
      <p:sp>
        <p:nvSpPr>
          <p:cNvPr id="3" name="TextBox 2"/>
          <p:cNvSpPr txBox="1"/>
          <p:nvPr/>
        </p:nvSpPr>
        <p:spPr>
          <a:xfrm>
            <a:off x="457200" y="1828800"/>
            <a:ext cx="5486400" cy="830997"/>
          </a:xfrm>
          <a:prstGeom prst="rect">
            <a:avLst/>
          </a:prstGeom>
          <a:noFill/>
        </p:spPr>
        <p:txBody>
          <a:bodyPr wrap="square" rtlCol="0">
            <a:spAutoFit/>
          </a:bodyPr>
          <a:lstStyle/>
          <a:p>
            <a:r>
              <a:rPr lang="en-US" sz="4800" dirty="0" smtClean="0"/>
              <a:t>Thank you!</a:t>
            </a:r>
            <a:endParaRPr lang="en-US" sz="4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685800"/>
            <a:ext cx="2819400" cy="461665"/>
          </a:xfrm>
          <a:prstGeom prst="rect">
            <a:avLst/>
          </a:prstGeom>
          <a:noFill/>
        </p:spPr>
        <p:txBody>
          <a:bodyPr wrap="square" rtlCol="0">
            <a:spAutoFit/>
          </a:bodyPr>
          <a:lstStyle/>
          <a:p>
            <a:pPr algn="ctr"/>
            <a:r>
              <a:rPr lang="en-US" sz="2400" u="sng" dirty="0" smtClean="0"/>
              <a:t>Introduction  </a:t>
            </a:r>
            <a:endParaRPr lang="en-US" sz="2400" u="sng" dirty="0"/>
          </a:p>
        </p:txBody>
      </p:sp>
      <p:sp>
        <p:nvSpPr>
          <p:cNvPr id="1025" name="Rectangle 1"/>
          <p:cNvSpPr>
            <a:spLocks noChangeArrowheads="1"/>
          </p:cNvSpPr>
          <p:nvPr/>
        </p:nvSpPr>
        <p:spPr bwMode="auto">
          <a:xfrm>
            <a:off x="609600" y="1447800"/>
            <a:ext cx="7696200" cy="11558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This application is designed by keeping both shopkeepers and customers in mind so </a:t>
            </a:r>
          </a:p>
          <a:p>
            <a:pPr marL="0" marR="0" lvl="0" indent="0" algn="just" defTabSz="914400" rtl="0" eaLnBrk="1" fontAlgn="base" latinLnBrk="0" hangingPunct="1">
              <a:lnSpc>
                <a:spcPct val="150000"/>
              </a:lnSpc>
              <a:spcBef>
                <a:spcPct val="0"/>
              </a:spcBef>
              <a:spcAft>
                <a:spcPct val="0"/>
              </a:spcAft>
              <a:buClrTx/>
              <a:buSzTx/>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to ease in their work and shred the time consumed in all the billing process. It will </a:t>
            </a:r>
          </a:p>
          <a:p>
            <a:pPr marL="0" marR="0" lvl="0" indent="0" algn="just" defTabSz="914400" rtl="0" eaLnBrk="1" fontAlgn="base" latinLnBrk="0" hangingPunct="1">
              <a:lnSpc>
                <a:spcPct val="150000"/>
              </a:lnSpc>
              <a:spcBef>
                <a:spcPct val="0"/>
              </a:spcBef>
              <a:spcAft>
                <a:spcPct val="0"/>
              </a:spcAft>
              <a:buClrTx/>
              <a:buSzTx/>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 a windows based application.</a:t>
            </a:r>
            <a:endParaRPr kumimoji="0" lang="en-US" altLang="ja-JP"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609600" y="3276600"/>
            <a:ext cx="9144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Its GUI will basically comprise of a bill receipt-like structure in the computer screen </a:t>
            </a:r>
          </a:p>
          <a:p>
            <a:pPr marL="0" marR="0" lvl="0" indent="0" algn="just" defTabSz="914400" rtl="0" eaLnBrk="1" fontAlgn="base" latinLnBrk="0" hangingPunct="1">
              <a:lnSpc>
                <a:spcPct val="150000"/>
              </a:lnSpc>
              <a:spcBef>
                <a:spcPct val="0"/>
              </a:spcBef>
              <a:spcAft>
                <a:spcPct val="0"/>
              </a:spcAft>
              <a:buClrTx/>
              <a:buSzTx/>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 basic details of the customer,</a:t>
            </a:r>
            <a:r>
              <a:rPr kumimoji="0" lang="en-US" altLang="ja-JP"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product being purchased, its amount, quantity </a:t>
            </a:r>
          </a:p>
          <a:p>
            <a:pPr marL="0" marR="0" lvl="0" indent="0" algn="just" defTabSz="914400" rtl="0" eaLnBrk="1" fontAlgn="base" latinLnBrk="0" hangingPunct="1">
              <a:lnSpc>
                <a:spcPct val="150000"/>
              </a:lnSpc>
              <a:spcBef>
                <a:spcPct val="0"/>
              </a:spcBef>
              <a:spcAft>
                <a:spcPct val="0"/>
              </a:spcAft>
              <a:buClrTx/>
              <a:buSzTx/>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total amount will be entered by the user. </a:t>
            </a:r>
          </a:p>
          <a:p>
            <a:pPr marL="0" marR="0" lvl="0" indent="0" algn="just" defTabSz="914400" rtl="0" eaLnBrk="1" fontAlgn="base" latinLnBrk="0" hangingPunct="1">
              <a:lnSpc>
                <a:spcPct val="150000"/>
              </a:lnSpc>
              <a:spcBef>
                <a:spcPct val="0"/>
              </a:spcBef>
              <a:spcAft>
                <a:spcPct val="0"/>
              </a:spcAft>
              <a:buClrTx/>
              <a:buSzTx/>
              <a:buFontTx/>
              <a:buNone/>
              <a:tabLst/>
            </a:pPr>
            <a:endParaRPr lang="en-US" altLang="ja-JP" sz="1600" dirty="0" smtClean="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endParaRPr lang="en-US" altLang="ja-JP" sz="1600" dirty="0" smtClean="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Once the customer has billed out his purchase a text message, an email (</a:t>
            </a:r>
            <a:r>
              <a:rPr kumimoji="0" lang="en-US" altLang="ja-JP"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pdf</a:t>
            </a: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the </a:t>
            </a:r>
          </a:p>
          <a:p>
            <a:pPr marL="0" marR="0" lvl="0" indent="0" algn="just" defTabSz="914400" rtl="0" eaLnBrk="1" fontAlgn="base" latinLnBrk="0" hangingPunct="1">
              <a:lnSpc>
                <a:spcPct val="150000"/>
              </a:lnSpc>
              <a:spcBef>
                <a:spcPct val="0"/>
              </a:spcBef>
              <a:spcAft>
                <a:spcPct val="0"/>
              </a:spcAft>
              <a:buClrTx/>
              <a:buSzTx/>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form of bill receipt image) and a </a:t>
            </a:r>
            <a:r>
              <a:rPr kumimoji="0" lang="en-US" altLang="ja-JP"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whatsapp</a:t>
            </a: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text in the form of an image will be sent </a:t>
            </a:r>
          </a:p>
          <a:p>
            <a:pPr marL="0" marR="0" lvl="0" indent="0" algn="just" defTabSz="914400" rtl="0" eaLnBrk="1" fontAlgn="base" latinLnBrk="0" hangingPunct="1">
              <a:lnSpc>
                <a:spcPct val="150000"/>
              </a:lnSpc>
              <a:spcBef>
                <a:spcPct val="0"/>
              </a:spcBef>
              <a:spcAft>
                <a:spcPct val="0"/>
              </a:spcAft>
              <a:buClrTx/>
              <a:buSzTx/>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the respective customer. </a:t>
            </a:r>
            <a:endParaRPr kumimoji="0" lang="en-US" altLang="ja-JP"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457200" y="990600"/>
            <a:ext cx="9144000" cy="10229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Customers will also be provided with an option for how they want to receive their bill receipt (which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will be selected out of 3 available options).one copy of the bill receipt will be available in the database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the shopkeeper.</a:t>
            </a: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58" name="Rectangle 2"/>
          <p:cNvSpPr>
            <a:spLocks noChangeArrowheads="1"/>
          </p:cNvSpPr>
          <p:nvPr/>
        </p:nvSpPr>
        <p:spPr bwMode="auto">
          <a:xfrm>
            <a:off x="457200" y="2895600"/>
            <a:ext cx="9144000" cy="1708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All the work of a bill receipt which is done on paper will be done digitally i.e. a digital bill is going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be generated by our application and it will be transferred to the following customer via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email/</a:t>
            </a:r>
            <a:r>
              <a:rPr kumimoji="0" lang="en-US" altLang="ja-JP"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whatsapp</a:t>
            </a: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/text message. Email will contain a </a:t>
            </a:r>
            <a:r>
              <a:rPr kumimoji="0" lang="en-US" altLang="ja-JP"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pdf</a:t>
            </a: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file which will actually be an image of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bill receipt, </a:t>
            </a:r>
            <a:r>
              <a:rPr kumimoji="0" lang="en-US" altLang="ja-JP"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whatsapp</a:t>
            </a: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message will also contain an image of the bill and the text message will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 a few details regarding the bill.</a:t>
            </a: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59" name="Rectangle 3"/>
          <p:cNvSpPr>
            <a:spLocks noChangeArrowheads="1"/>
          </p:cNvSpPr>
          <p:nvPr/>
        </p:nvSpPr>
        <p:spPr bwMode="auto">
          <a:xfrm>
            <a:off x="457200" y="5257800"/>
            <a:ext cx="73152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altLang="ja-JP"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Initially, this application is being created for a garment Shoppe but in future we will be making this durable as for the use of other shops and organizations.</a:t>
            </a: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29"/>
          <p:cNvSpPr>
            <a:spLocks noChangeArrowheads="1"/>
          </p:cNvSpPr>
          <p:nvPr/>
        </p:nvSpPr>
        <p:spPr bwMode="auto">
          <a:xfrm>
            <a:off x="3048000" y="609600"/>
            <a:ext cx="289290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360363" algn="l"/>
                <a:tab pos="4051300" algn="l"/>
              </a:tabLst>
            </a:pPr>
            <a:r>
              <a:rPr kumimoji="0" lang="en-US" altLang="ja-JP"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a:t>
            </a:r>
            <a:r>
              <a:rPr lang="en-US" altLang="ja-JP" sz="1600" b="1" dirty="0" smtClean="0">
                <a:latin typeface="Times New Roman" pitchFamily="18" charset="0"/>
                <a:ea typeface="Times New Roman" pitchFamily="18" charset="0"/>
                <a:cs typeface="Times New Roman" pitchFamily="18" charset="0"/>
              </a:rPr>
              <a:t>FLOWCHARTS</a:t>
            </a:r>
            <a:r>
              <a:rPr kumimoji="0" lang="en-US" altLang="ja-JP"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9" name="Group 28"/>
          <p:cNvGrpSpPr/>
          <p:nvPr/>
        </p:nvGrpSpPr>
        <p:grpSpPr>
          <a:xfrm>
            <a:off x="5105400" y="1143000"/>
            <a:ext cx="3629036" cy="5186386"/>
            <a:chOff x="3000364" y="214290"/>
            <a:chExt cx="4786346" cy="6572296"/>
          </a:xfrm>
        </p:grpSpPr>
        <p:grpSp>
          <p:nvGrpSpPr>
            <p:cNvPr id="30" name="Group 40"/>
            <p:cNvGrpSpPr/>
            <p:nvPr/>
          </p:nvGrpSpPr>
          <p:grpSpPr>
            <a:xfrm>
              <a:off x="3000364" y="214290"/>
              <a:ext cx="4786346" cy="6572296"/>
              <a:chOff x="3000364" y="214290"/>
              <a:chExt cx="4786346" cy="6572296"/>
            </a:xfrm>
          </p:grpSpPr>
          <p:sp>
            <p:nvSpPr>
              <p:cNvPr id="33" name="Parallelogram 32"/>
              <p:cNvSpPr/>
              <p:nvPr/>
            </p:nvSpPr>
            <p:spPr>
              <a:xfrm>
                <a:off x="3000364" y="5143512"/>
                <a:ext cx="2571768" cy="57150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Send bill</a:t>
                </a:r>
                <a:endParaRPr lang="en-IN" sz="1600" dirty="0">
                  <a:solidFill>
                    <a:schemeClr val="tx1"/>
                  </a:solidFill>
                </a:endParaRPr>
              </a:p>
            </p:txBody>
          </p:sp>
          <p:grpSp>
            <p:nvGrpSpPr>
              <p:cNvPr id="34" name="Group 23"/>
              <p:cNvGrpSpPr/>
              <p:nvPr/>
            </p:nvGrpSpPr>
            <p:grpSpPr>
              <a:xfrm>
                <a:off x="3643306" y="214290"/>
                <a:ext cx="1357322" cy="714380"/>
                <a:chOff x="3643306" y="428604"/>
                <a:chExt cx="1357322" cy="714380"/>
              </a:xfrm>
            </p:grpSpPr>
            <p:sp>
              <p:nvSpPr>
                <p:cNvPr id="56" name="Oval 3"/>
                <p:cNvSpPr/>
                <p:nvPr/>
              </p:nvSpPr>
              <p:spPr>
                <a:xfrm>
                  <a:off x="3643306" y="428604"/>
                  <a:ext cx="1357322"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10"/>
                <p:cNvSpPr txBox="1"/>
                <p:nvPr/>
              </p:nvSpPr>
              <p:spPr>
                <a:xfrm>
                  <a:off x="3967695" y="525166"/>
                  <a:ext cx="803821" cy="429022"/>
                </a:xfrm>
                <a:prstGeom prst="rect">
                  <a:avLst/>
                </a:prstGeom>
                <a:noFill/>
              </p:spPr>
              <p:txBody>
                <a:bodyPr wrap="none" rtlCol="0">
                  <a:spAutoFit/>
                </a:bodyPr>
                <a:lstStyle/>
                <a:p>
                  <a:r>
                    <a:rPr lang="en-IN" sz="1600" dirty="0" smtClean="0"/>
                    <a:t>Start</a:t>
                  </a:r>
                  <a:endParaRPr lang="en-IN" sz="1600" dirty="0"/>
                </a:p>
              </p:txBody>
            </p:sp>
          </p:grpSp>
          <p:grpSp>
            <p:nvGrpSpPr>
              <p:cNvPr id="35" name="Group 18"/>
              <p:cNvGrpSpPr/>
              <p:nvPr/>
            </p:nvGrpSpPr>
            <p:grpSpPr>
              <a:xfrm>
                <a:off x="3428992" y="1285860"/>
                <a:ext cx="1857388" cy="1643074"/>
                <a:chOff x="3357554" y="1285860"/>
                <a:chExt cx="1857388" cy="1643074"/>
              </a:xfrm>
            </p:grpSpPr>
            <p:sp>
              <p:nvSpPr>
                <p:cNvPr id="54" name="Diamond 53"/>
                <p:cNvSpPr/>
                <p:nvPr/>
              </p:nvSpPr>
              <p:spPr>
                <a:xfrm>
                  <a:off x="3357554" y="1285860"/>
                  <a:ext cx="1857388" cy="164307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11"/>
                <p:cNvSpPr txBox="1"/>
                <p:nvPr/>
              </p:nvSpPr>
              <p:spPr>
                <a:xfrm>
                  <a:off x="3594756" y="1643050"/>
                  <a:ext cx="1477237" cy="936050"/>
                </a:xfrm>
                <a:prstGeom prst="rect">
                  <a:avLst/>
                </a:prstGeom>
                <a:noFill/>
              </p:spPr>
              <p:txBody>
                <a:bodyPr wrap="none" rtlCol="0">
                  <a:spAutoFit/>
                </a:bodyPr>
                <a:lstStyle/>
                <a:p>
                  <a:r>
                    <a:rPr lang="en-IN" sz="1400" dirty="0" smtClean="0"/>
                    <a:t>Is customer </a:t>
                  </a:r>
                </a:p>
                <a:p>
                  <a:r>
                    <a:rPr lang="en-IN" sz="1400" dirty="0" smtClean="0"/>
                    <a:t>buying </a:t>
                  </a:r>
                </a:p>
                <a:p>
                  <a:r>
                    <a:rPr lang="en-IN" sz="1400" dirty="0" smtClean="0"/>
                    <a:t>anything?</a:t>
                  </a:r>
                  <a:endParaRPr lang="en-IN" sz="1400" dirty="0"/>
                </a:p>
              </p:txBody>
            </p:sp>
          </p:grpSp>
          <p:grpSp>
            <p:nvGrpSpPr>
              <p:cNvPr id="36" name="Group 19"/>
              <p:cNvGrpSpPr/>
              <p:nvPr/>
            </p:nvGrpSpPr>
            <p:grpSpPr>
              <a:xfrm>
                <a:off x="3071802" y="3207719"/>
                <a:ext cx="2643206" cy="663035"/>
                <a:chOff x="3071802" y="3136281"/>
                <a:chExt cx="2643206" cy="663035"/>
              </a:xfrm>
            </p:grpSpPr>
            <p:sp>
              <p:nvSpPr>
                <p:cNvPr id="52" name="Parallelogram 7"/>
                <p:cNvSpPr/>
                <p:nvPr/>
              </p:nvSpPr>
              <p:spPr>
                <a:xfrm>
                  <a:off x="3071802" y="3214686"/>
                  <a:ext cx="2643206" cy="57150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p:cNvSpPr txBox="1"/>
                <p:nvPr/>
              </p:nvSpPr>
              <p:spPr>
                <a:xfrm>
                  <a:off x="3264192" y="3136281"/>
                  <a:ext cx="2049763" cy="663035"/>
                </a:xfrm>
                <a:prstGeom prst="rect">
                  <a:avLst/>
                </a:prstGeom>
                <a:noFill/>
              </p:spPr>
              <p:txBody>
                <a:bodyPr wrap="none" rtlCol="0">
                  <a:spAutoFit/>
                </a:bodyPr>
                <a:lstStyle/>
                <a:p>
                  <a:r>
                    <a:rPr lang="en-IN" sz="1400" dirty="0" smtClean="0"/>
                    <a:t>Enter Customer’s </a:t>
                  </a:r>
                  <a:endParaRPr lang="en-IN" sz="1400" dirty="0" smtClean="0"/>
                </a:p>
                <a:p>
                  <a:r>
                    <a:rPr lang="en-IN" sz="1400" dirty="0" smtClean="0"/>
                    <a:t>details</a:t>
                  </a:r>
                  <a:endParaRPr lang="en-IN" sz="1400" dirty="0"/>
                </a:p>
              </p:txBody>
            </p:sp>
          </p:grpSp>
          <p:grpSp>
            <p:nvGrpSpPr>
              <p:cNvPr id="37" name="Group 20"/>
              <p:cNvGrpSpPr/>
              <p:nvPr/>
            </p:nvGrpSpPr>
            <p:grpSpPr>
              <a:xfrm>
                <a:off x="3000364" y="4214818"/>
                <a:ext cx="2643206" cy="571504"/>
                <a:chOff x="3071802" y="4357694"/>
                <a:chExt cx="2643206" cy="571504"/>
              </a:xfrm>
            </p:grpSpPr>
            <p:sp>
              <p:nvSpPr>
                <p:cNvPr id="50" name="Parallelogram 49"/>
                <p:cNvSpPr/>
                <p:nvPr/>
              </p:nvSpPr>
              <p:spPr>
                <a:xfrm>
                  <a:off x="3071802" y="4357694"/>
                  <a:ext cx="2643206" cy="57150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p:cNvSpPr txBox="1"/>
                <p:nvPr/>
              </p:nvSpPr>
              <p:spPr>
                <a:xfrm>
                  <a:off x="3571868" y="4429132"/>
                  <a:ext cx="1737876" cy="429023"/>
                </a:xfrm>
                <a:prstGeom prst="rect">
                  <a:avLst/>
                </a:prstGeom>
                <a:noFill/>
              </p:spPr>
              <p:txBody>
                <a:bodyPr wrap="none" rtlCol="0">
                  <a:spAutoFit/>
                </a:bodyPr>
                <a:lstStyle/>
                <a:p>
                  <a:r>
                    <a:rPr lang="en-IN" sz="1600" dirty="0" smtClean="0"/>
                    <a:t>Generate bill</a:t>
                  </a:r>
                  <a:endParaRPr lang="en-IN" sz="1600" dirty="0"/>
                </a:p>
              </p:txBody>
            </p:sp>
          </p:grpSp>
          <p:grpSp>
            <p:nvGrpSpPr>
              <p:cNvPr id="38" name="Group 22"/>
              <p:cNvGrpSpPr/>
              <p:nvPr/>
            </p:nvGrpSpPr>
            <p:grpSpPr>
              <a:xfrm>
                <a:off x="3714744" y="6072206"/>
                <a:ext cx="1357322" cy="714380"/>
                <a:chOff x="3714744" y="6143620"/>
                <a:chExt cx="1357322" cy="714380"/>
              </a:xfrm>
            </p:grpSpPr>
            <p:sp>
              <p:nvSpPr>
                <p:cNvPr id="48" name="Oval 9"/>
                <p:cNvSpPr/>
                <p:nvPr/>
              </p:nvSpPr>
              <p:spPr>
                <a:xfrm>
                  <a:off x="3714744" y="6143620"/>
                  <a:ext cx="1357322"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p:cNvSpPr txBox="1"/>
                <p:nvPr/>
              </p:nvSpPr>
              <p:spPr>
                <a:xfrm>
                  <a:off x="4068195" y="6286521"/>
                  <a:ext cx="685426" cy="429022"/>
                </a:xfrm>
                <a:prstGeom prst="rect">
                  <a:avLst/>
                </a:prstGeom>
                <a:noFill/>
              </p:spPr>
              <p:txBody>
                <a:bodyPr wrap="none" rtlCol="0">
                  <a:spAutoFit/>
                </a:bodyPr>
                <a:lstStyle/>
                <a:p>
                  <a:r>
                    <a:rPr lang="en-IN" sz="1600" dirty="0" smtClean="0"/>
                    <a:t>end</a:t>
                  </a:r>
                  <a:endParaRPr lang="en-IN" sz="1600" dirty="0"/>
                </a:p>
              </p:txBody>
            </p:sp>
          </p:grpSp>
          <p:grpSp>
            <p:nvGrpSpPr>
              <p:cNvPr id="39" name="Group 21"/>
              <p:cNvGrpSpPr/>
              <p:nvPr/>
            </p:nvGrpSpPr>
            <p:grpSpPr>
              <a:xfrm>
                <a:off x="6429388" y="1714488"/>
                <a:ext cx="1357322" cy="714380"/>
                <a:chOff x="6429388" y="1857364"/>
                <a:chExt cx="1357322" cy="714380"/>
              </a:xfrm>
            </p:grpSpPr>
            <p:sp>
              <p:nvSpPr>
                <p:cNvPr id="46" name="TextBox 45"/>
                <p:cNvSpPr txBox="1"/>
                <p:nvPr/>
              </p:nvSpPr>
              <p:spPr>
                <a:xfrm>
                  <a:off x="6781706" y="1998724"/>
                  <a:ext cx="653713" cy="390021"/>
                </a:xfrm>
                <a:prstGeom prst="rect">
                  <a:avLst/>
                </a:prstGeom>
                <a:noFill/>
              </p:spPr>
              <p:txBody>
                <a:bodyPr wrap="none" rtlCol="0">
                  <a:spAutoFit/>
                </a:bodyPr>
                <a:lstStyle/>
                <a:p>
                  <a:r>
                    <a:rPr lang="en-IN" sz="1400" dirty="0" smtClean="0"/>
                    <a:t>End</a:t>
                  </a:r>
                  <a:endParaRPr lang="en-IN" sz="1400" dirty="0"/>
                </a:p>
              </p:txBody>
            </p:sp>
            <p:sp>
              <p:nvSpPr>
                <p:cNvPr id="47" name="Oval 46"/>
                <p:cNvSpPr/>
                <p:nvPr/>
              </p:nvSpPr>
              <p:spPr>
                <a:xfrm>
                  <a:off x="6429388" y="1857364"/>
                  <a:ext cx="1357322"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0" name="Straight Arrow Connector 39"/>
              <p:cNvCxnSpPr/>
              <p:nvPr/>
            </p:nvCxnSpPr>
            <p:spPr>
              <a:xfrm>
                <a:off x="5286380" y="2071678"/>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4178297" y="110647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4179885" y="589281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178297" y="496412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4178297" y="403542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4179885" y="310673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5575701" y="1662723"/>
              <a:ext cx="428322" cy="369331"/>
            </a:xfrm>
            <a:prstGeom prst="rect">
              <a:avLst/>
            </a:prstGeom>
            <a:noFill/>
          </p:spPr>
          <p:txBody>
            <a:bodyPr wrap="none" rtlCol="0">
              <a:spAutoFit/>
            </a:bodyPr>
            <a:lstStyle/>
            <a:p>
              <a:r>
                <a:rPr lang="en-IN" dirty="0" smtClean="0"/>
                <a:t>no</a:t>
              </a:r>
              <a:endParaRPr lang="en-IN" dirty="0"/>
            </a:p>
          </p:txBody>
        </p:sp>
        <p:sp>
          <p:nvSpPr>
            <p:cNvPr id="32" name="TextBox 31"/>
            <p:cNvSpPr txBox="1"/>
            <p:nvPr/>
          </p:nvSpPr>
          <p:spPr>
            <a:xfrm>
              <a:off x="4357686" y="2857496"/>
              <a:ext cx="491225" cy="369332"/>
            </a:xfrm>
            <a:prstGeom prst="rect">
              <a:avLst/>
            </a:prstGeom>
            <a:noFill/>
          </p:spPr>
          <p:txBody>
            <a:bodyPr wrap="none" rtlCol="0">
              <a:spAutoFit/>
            </a:bodyPr>
            <a:lstStyle/>
            <a:p>
              <a:r>
                <a:rPr lang="en-IN" dirty="0" smtClean="0"/>
                <a:t>yes</a:t>
              </a:r>
              <a:endParaRPr lang="en-IN" dirty="0"/>
            </a:p>
          </p:txBody>
        </p:sp>
      </p:grpSp>
      <p:sp>
        <p:nvSpPr>
          <p:cNvPr id="6145" name="Rectangle 1"/>
          <p:cNvSpPr>
            <a:spLocks noChangeArrowheads="1"/>
          </p:cNvSpPr>
          <p:nvPr/>
        </p:nvSpPr>
        <p:spPr bwMode="auto">
          <a:xfrm>
            <a:off x="381000" y="2243078"/>
            <a:ext cx="4114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flowchart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basically comprises of a bill receipt-like structure in the computer screen where basic details of the customer, the product being purchased, its amount, quantity and total amount will be entered by the user. Once the customer has billed out his purchase a text message, an email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pdf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the form of bill receipt image) and a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whatsapp</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text in the form of an image will be sent to the respective customer.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33800" y="990600"/>
            <a:ext cx="5257800" cy="5324500"/>
            <a:chOff x="928662" y="-857280"/>
            <a:chExt cx="7572428" cy="7858180"/>
          </a:xfrm>
        </p:grpSpPr>
        <p:sp>
          <p:nvSpPr>
            <p:cNvPr id="3" name="Oval 2"/>
            <p:cNvSpPr/>
            <p:nvPr/>
          </p:nvSpPr>
          <p:spPr>
            <a:xfrm>
              <a:off x="4000496" y="-857280"/>
              <a:ext cx="1143008"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221022" y="-714404"/>
              <a:ext cx="806195" cy="454234"/>
            </a:xfrm>
            <a:prstGeom prst="rect">
              <a:avLst/>
            </a:prstGeom>
            <a:noFill/>
          </p:spPr>
          <p:txBody>
            <a:bodyPr wrap="none" rtlCol="0">
              <a:spAutoFit/>
            </a:bodyPr>
            <a:lstStyle/>
            <a:p>
              <a:r>
                <a:rPr lang="en-IN" sz="1400" dirty="0" smtClean="0"/>
                <a:t>Start</a:t>
              </a:r>
              <a:endParaRPr lang="en-IN" sz="1400" dirty="0"/>
            </a:p>
          </p:txBody>
        </p:sp>
        <p:grpSp>
          <p:nvGrpSpPr>
            <p:cNvPr id="5" name="Group 27"/>
            <p:cNvGrpSpPr/>
            <p:nvPr/>
          </p:nvGrpSpPr>
          <p:grpSpPr>
            <a:xfrm>
              <a:off x="3786182" y="214290"/>
              <a:ext cx="1571636" cy="1643074"/>
              <a:chOff x="3929058" y="1071546"/>
              <a:chExt cx="1571636" cy="1643074"/>
            </a:xfrm>
          </p:grpSpPr>
          <p:sp>
            <p:nvSpPr>
              <p:cNvPr id="40" name="Diamond 5"/>
              <p:cNvSpPr/>
              <p:nvPr/>
            </p:nvSpPr>
            <p:spPr>
              <a:xfrm>
                <a:off x="3929058" y="1071546"/>
                <a:ext cx="1571636" cy="164307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16"/>
              <p:cNvSpPr txBox="1"/>
              <p:nvPr/>
            </p:nvSpPr>
            <p:spPr>
              <a:xfrm>
                <a:off x="4144408" y="1461956"/>
                <a:ext cx="1098750" cy="953889"/>
              </a:xfrm>
              <a:prstGeom prst="rect">
                <a:avLst/>
              </a:prstGeom>
              <a:noFill/>
            </p:spPr>
            <p:txBody>
              <a:bodyPr wrap="none" rtlCol="0">
                <a:spAutoFit/>
              </a:bodyPr>
              <a:lstStyle/>
              <a:p>
                <a:r>
                  <a:rPr lang="en-IN" sz="1200" dirty="0" smtClean="0"/>
                  <a:t>Modify/</a:t>
                </a:r>
              </a:p>
              <a:p>
                <a:r>
                  <a:rPr lang="en-IN" sz="1200" dirty="0" smtClean="0"/>
                  <a:t>check </a:t>
                </a:r>
              </a:p>
              <a:p>
                <a:r>
                  <a:rPr lang="en-IN" sz="1200" dirty="0" smtClean="0"/>
                  <a:t>content?</a:t>
                </a:r>
                <a:endParaRPr lang="en-IN" sz="1200" dirty="0"/>
              </a:p>
            </p:txBody>
          </p:sp>
        </p:grpSp>
        <p:grpSp>
          <p:nvGrpSpPr>
            <p:cNvPr id="6" name="Group 28"/>
            <p:cNvGrpSpPr/>
            <p:nvPr/>
          </p:nvGrpSpPr>
          <p:grpSpPr>
            <a:xfrm>
              <a:off x="3786182" y="2214554"/>
              <a:ext cx="1643074" cy="1714512"/>
              <a:chOff x="3786182" y="2714620"/>
              <a:chExt cx="1643074" cy="1643074"/>
            </a:xfrm>
          </p:grpSpPr>
          <p:sp>
            <p:nvSpPr>
              <p:cNvPr id="38" name="Diamond 8"/>
              <p:cNvSpPr/>
              <p:nvPr/>
            </p:nvSpPr>
            <p:spPr>
              <a:xfrm>
                <a:off x="3786182" y="2714620"/>
                <a:ext cx="1643074" cy="164307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4001532" y="3071809"/>
                <a:ext cx="1289911" cy="914144"/>
              </a:xfrm>
              <a:prstGeom prst="rect">
                <a:avLst/>
              </a:prstGeom>
              <a:noFill/>
            </p:spPr>
            <p:txBody>
              <a:bodyPr wrap="none" rtlCol="0">
                <a:spAutoFit/>
              </a:bodyPr>
              <a:lstStyle/>
              <a:p>
                <a:r>
                  <a:rPr lang="en-IN" sz="1200" dirty="0" smtClean="0"/>
                  <a:t>Which </a:t>
                </a:r>
              </a:p>
              <a:p>
                <a:r>
                  <a:rPr lang="en-IN" sz="1200" dirty="0" smtClean="0"/>
                  <a:t>category </a:t>
                </a:r>
              </a:p>
              <a:p>
                <a:r>
                  <a:rPr lang="en-IN" sz="1200" dirty="0" smtClean="0"/>
                  <a:t>to modify?</a:t>
                </a:r>
                <a:endParaRPr lang="en-IN" sz="1200" dirty="0"/>
              </a:p>
            </p:txBody>
          </p:sp>
        </p:grpSp>
        <p:grpSp>
          <p:nvGrpSpPr>
            <p:cNvPr id="7" name="Group 24"/>
            <p:cNvGrpSpPr/>
            <p:nvPr/>
          </p:nvGrpSpPr>
          <p:grpSpPr>
            <a:xfrm>
              <a:off x="1357290" y="3528660"/>
              <a:ext cx="2286016" cy="772196"/>
              <a:chOff x="1357290" y="4100164"/>
              <a:chExt cx="2286016" cy="772196"/>
            </a:xfrm>
          </p:grpSpPr>
          <p:sp>
            <p:nvSpPr>
              <p:cNvPr id="36" name="Parallelogram 35"/>
              <p:cNvSpPr/>
              <p:nvPr/>
            </p:nvSpPr>
            <p:spPr>
              <a:xfrm>
                <a:off x="1357290" y="4143380"/>
                <a:ext cx="2286016" cy="642942"/>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1500166" y="4100164"/>
                <a:ext cx="1636214" cy="772196"/>
              </a:xfrm>
              <a:prstGeom prst="rect">
                <a:avLst/>
              </a:prstGeom>
              <a:noFill/>
            </p:spPr>
            <p:txBody>
              <a:bodyPr wrap="none" rtlCol="0">
                <a:spAutoFit/>
              </a:bodyPr>
              <a:lstStyle/>
              <a:p>
                <a:r>
                  <a:rPr lang="en-IN" sz="1400" dirty="0" smtClean="0"/>
                  <a:t>Check/alter </a:t>
                </a:r>
                <a:endParaRPr lang="en-IN" sz="1400" dirty="0" smtClean="0"/>
              </a:p>
              <a:p>
                <a:r>
                  <a:rPr lang="en-IN" sz="1400" dirty="0" smtClean="0"/>
                  <a:t>content</a:t>
                </a:r>
                <a:endParaRPr lang="en-IN" sz="1400" dirty="0"/>
              </a:p>
            </p:txBody>
          </p:sp>
        </p:grpSp>
        <p:grpSp>
          <p:nvGrpSpPr>
            <p:cNvPr id="8" name="Group 25"/>
            <p:cNvGrpSpPr/>
            <p:nvPr/>
          </p:nvGrpSpPr>
          <p:grpSpPr>
            <a:xfrm>
              <a:off x="5929322" y="3528660"/>
              <a:ext cx="2286016" cy="772196"/>
              <a:chOff x="5929322" y="4100164"/>
              <a:chExt cx="2286016" cy="772196"/>
            </a:xfrm>
          </p:grpSpPr>
          <p:sp>
            <p:nvSpPr>
              <p:cNvPr id="34" name="Parallelogram 11"/>
              <p:cNvSpPr/>
              <p:nvPr/>
            </p:nvSpPr>
            <p:spPr>
              <a:xfrm>
                <a:off x="5929322" y="4143380"/>
                <a:ext cx="2286016" cy="642942"/>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6072198" y="4100164"/>
                <a:ext cx="1636214" cy="772196"/>
              </a:xfrm>
              <a:prstGeom prst="rect">
                <a:avLst/>
              </a:prstGeom>
              <a:noFill/>
            </p:spPr>
            <p:txBody>
              <a:bodyPr wrap="none" rtlCol="0">
                <a:spAutoFit/>
              </a:bodyPr>
              <a:lstStyle/>
              <a:p>
                <a:r>
                  <a:rPr lang="en-IN" sz="1400" dirty="0" smtClean="0"/>
                  <a:t>Check/alter </a:t>
                </a:r>
                <a:endParaRPr lang="en-IN" sz="1400" dirty="0" smtClean="0"/>
              </a:p>
              <a:p>
                <a:r>
                  <a:rPr lang="en-IN" sz="1400" dirty="0" smtClean="0"/>
                  <a:t>content</a:t>
                </a:r>
                <a:endParaRPr lang="en-IN" sz="1400" dirty="0"/>
              </a:p>
            </p:txBody>
          </p:sp>
        </p:grpSp>
        <p:grpSp>
          <p:nvGrpSpPr>
            <p:cNvPr id="9" name="Group 26"/>
            <p:cNvGrpSpPr/>
            <p:nvPr/>
          </p:nvGrpSpPr>
          <p:grpSpPr>
            <a:xfrm>
              <a:off x="3929058" y="4572008"/>
              <a:ext cx="1285884" cy="1357322"/>
              <a:chOff x="3929058" y="4786322"/>
              <a:chExt cx="1285884" cy="1357322"/>
            </a:xfrm>
          </p:grpSpPr>
          <p:sp>
            <p:nvSpPr>
              <p:cNvPr id="32" name="Diamond 9"/>
              <p:cNvSpPr/>
              <p:nvPr/>
            </p:nvSpPr>
            <p:spPr>
              <a:xfrm>
                <a:off x="3929058" y="4786322"/>
                <a:ext cx="1285884" cy="135732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4040091" y="5092495"/>
                <a:ext cx="949149" cy="772196"/>
              </a:xfrm>
              <a:prstGeom prst="rect">
                <a:avLst/>
              </a:prstGeom>
              <a:noFill/>
            </p:spPr>
            <p:txBody>
              <a:bodyPr wrap="none" rtlCol="0">
                <a:spAutoFit/>
              </a:bodyPr>
              <a:lstStyle/>
              <a:p>
                <a:r>
                  <a:rPr lang="en-IN" sz="1400" dirty="0" smtClean="0"/>
                  <a:t>Work </a:t>
                </a:r>
              </a:p>
              <a:p>
                <a:r>
                  <a:rPr lang="en-IN" sz="1400" dirty="0" smtClean="0"/>
                  <a:t>done?</a:t>
                </a:r>
                <a:endParaRPr lang="en-IN" sz="1400" dirty="0"/>
              </a:p>
            </p:txBody>
          </p:sp>
        </p:grpSp>
        <p:grpSp>
          <p:nvGrpSpPr>
            <p:cNvPr id="10" name="Group 29"/>
            <p:cNvGrpSpPr/>
            <p:nvPr/>
          </p:nvGrpSpPr>
          <p:grpSpPr>
            <a:xfrm>
              <a:off x="4000496" y="6286520"/>
              <a:ext cx="1143008" cy="714380"/>
              <a:chOff x="4071934" y="6215082"/>
              <a:chExt cx="1143008" cy="714380"/>
            </a:xfrm>
          </p:grpSpPr>
          <p:sp>
            <p:nvSpPr>
              <p:cNvPr id="30" name="Oval 29"/>
              <p:cNvSpPr/>
              <p:nvPr/>
            </p:nvSpPr>
            <p:spPr>
              <a:xfrm>
                <a:off x="4071934" y="6215082"/>
                <a:ext cx="1143008"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u="sng" dirty="0"/>
              </a:p>
            </p:txBody>
          </p:sp>
          <p:sp>
            <p:nvSpPr>
              <p:cNvPr id="31" name="TextBox 30"/>
              <p:cNvSpPr txBox="1"/>
              <p:nvPr/>
            </p:nvSpPr>
            <p:spPr>
              <a:xfrm>
                <a:off x="4292460" y="6345816"/>
                <a:ext cx="852369" cy="499656"/>
              </a:xfrm>
              <a:prstGeom prst="rect">
                <a:avLst/>
              </a:prstGeom>
              <a:noFill/>
            </p:spPr>
            <p:txBody>
              <a:bodyPr wrap="none" rtlCol="0">
                <a:spAutoFit/>
              </a:bodyPr>
              <a:lstStyle/>
              <a:p>
                <a:r>
                  <a:rPr lang="en-IN" sz="1600" dirty="0" smtClean="0"/>
                  <a:t>End </a:t>
                </a:r>
                <a:endParaRPr lang="en-IN" sz="1600" dirty="0"/>
              </a:p>
            </p:txBody>
          </p:sp>
        </p:grpSp>
        <p:grpSp>
          <p:nvGrpSpPr>
            <p:cNvPr id="11" name="Group 50"/>
            <p:cNvGrpSpPr/>
            <p:nvPr/>
          </p:nvGrpSpPr>
          <p:grpSpPr>
            <a:xfrm>
              <a:off x="6215074" y="604700"/>
              <a:ext cx="2286016" cy="772196"/>
              <a:chOff x="6081722" y="1390518"/>
              <a:chExt cx="2286016" cy="772196"/>
            </a:xfrm>
          </p:grpSpPr>
          <p:sp>
            <p:nvSpPr>
              <p:cNvPr id="28" name="Parallelogram 27"/>
              <p:cNvSpPr/>
              <p:nvPr/>
            </p:nvSpPr>
            <p:spPr>
              <a:xfrm>
                <a:off x="6081722" y="1500174"/>
                <a:ext cx="2286016" cy="642942"/>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357950" y="1390518"/>
                <a:ext cx="1386322" cy="772196"/>
              </a:xfrm>
              <a:prstGeom prst="rect">
                <a:avLst/>
              </a:prstGeom>
              <a:noFill/>
            </p:spPr>
            <p:txBody>
              <a:bodyPr wrap="none" rtlCol="0">
                <a:spAutoFit/>
              </a:bodyPr>
              <a:lstStyle/>
              <a:p>
                <a:r>
                  <a:rPr lang="en-IN" sz="1400" dirty="0" smtClean="0"/>
                  <a:t>Return to </a:t>
                </a:r>
                <a:endParaRPr lang="en-IN" sz="1400" dirty="0" smtClean="0"/>
              </a:p>
              <a:p>
                <a:r>
                  <a:rPr lang="en-IN" sz="1400" dirty="0" smtClean="0"/>
                  <a:t>home</a:t>
                </a:r>
                <a:endParaRPr lang="en-IN" sz="1400" dirty="0"/>
              </a:p>
            </p:txBody>
          </p:sp>
        </p:grpSp>
        <p:cxnSp>
          <p:nvCxnSpPr>
            <p:cNvPr id="12" name="Straight Arrow Connector 11"/>
            <p:cNvCxnSpPr/>
            <p:nvPr/>
          </p:nvCxnSpPr>
          <p:spPr>
            <a:xfrm rot="5400000">
              <a:off x="4394199" y="3490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394199" y="610713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394199" y="203516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hape 14"/>
            <p:cNvCxnSpPr/>
            <p:nvPr/>
          </p:nvCxnSpPr>
          <p:spPr>
            <a:xfrm>
              <a:off x="5429256" y="3071810"/>
              <a:ext cx="1643074"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endCxn id="36" idx="1"/>
            </p:cNvCxnSpPr>
            <p:nvPr/>
          </p:nvCxnSpPr>
          <p:spPr>
            <a:xfrm rot="10800000" flipV="1">
              <a:off x="2580666" y="3071810"/>
              <a:ext cx="1205516"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p:nvPr/>
          </p:nvCxnSpPr>
          <p:spPr>
            <a:xfrm rot="10800000" flipV="1">
              <a:off x="4572001" y="4214818"/>
              <a:ext cx="1366253" cy="3571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p:nvPr/>
          </p:nvCxnSpPr>
          <p:spPr>
            <a:xfrm>
              <a:off x="3500430" y="4214818"/>
              <a:ext cx="1071570" cy="3571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57818" y="100010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72133" y="572748"/>
              <a:ext cx="598412" cy="499656"/>
            </a:xfrm>
            <a:prstGeom prst="rect">
              <a:avLst/>
            </a:prstGeom>
            <a:noFill/>
          </p:spPr>
          <p:txBody>
            <a:bodyPr wrap="none" rtlCol="0">
              <a:spAutoFit/>
            </a:bodyPr>
            <a:lstStyle/>
            <a:p>
              <a:r>
                <a:rPr lang="en-IN" sz="1600" dirty="0" smtClean="0"/>
                <a:t>no</a:t>
              </a:r>
              <a:endParaRPr lang="en-IN" sz="1600" dirty="0"/>
            </a:p>
          </p:txBody>
        </p:sp>
        <p:sp>
          <p:nvSpPr>
            <p:cNvPr id="21" name="TextBox 20"/>
            <p:cNvSpPr txBox="1"/>
            <p:nvPr/>
          </p:nvSpPr>
          <p:spPr>
            <a:xfrm>
              <a:off x="4580841" y="1785926"/>
              <a:ext cx="662780" cy="499656"/>
            </a:xfrm>
            <a:prstGeom prst="rect">
              <a:avLst/>
            </a:prstGeom>
            <a:noFill/>
          </p:spPr>
          <p:txBody>
            <a:bodyPr wrap="none" rtlCol="0">
              <a:spAutoFit/>
            </a:bodyPr>
            <a:lstStyle/>
            <a:p>
              <a:r>
                <a:rPr lang="en-IN" sz="1600" dirty="0" smtClean="0"/>
                <a:t>yes</a:t>
              </a:r>
              <a:endParaRPr lang="en-IN" sz="1600" dirty="0"/>
            </a:p>
          </p:txBody>
        </p:sp>
        <p:sp>
          <p:nvSpPr>
            <p:cNvPr id="22" name="TextBox 21"/>
            <p:cNvSpPr txBox="1"/>
            <p:nvPr/>
          </p:nvSpPr>
          <p:spPr>
            <a:xfrm>
              <a:off x="5715007" y="2741440"/>
              <a:ext cx="1199504" cy="454234"/>
            </a:xfrm>
            <a:prstGeom prst="rect">
              <a:avLst/>
            </a:prstGeom>
            <a:noFill/>
          </p:spPr>
          <p:txBody>
            <a:bodyPr wrap="none" rtlCol="0">
              <a:spAutoFit/>
            </a:bodyPr>
            <a:lstStyle/>
            <a:p>
              <a:r>
                <a:rPr lang="en-IN" sz="1400" dirty="0" smtClean="0"/>
                <a:t>children</a:t>
              </a:r>
              <a:endParaRPr lang="en-IN" sz="1400" dirty="0"/>
            </a:p>
          </p:txBody>
        </p:sp>
        <p:sp>
          <p:nvSpPr>
            <p:cNvPr id="23" name="TextBox 22"/>
            <p:cNvSpPr txBox="1"/>
            <p:nvPr/>
          </p:nvSpPr>
          <p:spPr>
            <a:xfrm>
              <a:off x="2684587" y="2741440"/>
              <a:ext cx="1088501" cy="454234"/>
            </a:xfrm>
            <a:prstGeom prst="rect">
              <a:avLst/>
            </a:prstGeom>
            <a:noFill/>
          </p:spPr>
          <p:txBody>
            <a:bodyPr wrap="none" rtlCol="0">
              <a:spAutoFit/>
            </a:bodyPr>
            <a:lstStyle/>
            <a:p>
              <a:r>
                <a:rPr lang="en-IN" sz="1400" dirty="0" smtClean="0"/>
                <a:t>women</a:t>
              </a:r>
              <a:endParaRPr lang="en-IN" sz="1400" dirty="0"/>
            </a:p>
          </p:txBody>
        </p:sp>
        <p:sp>
          <p:nvSpPr>
            <p:cNvPr id="24" name="TextBox 23"/>
            <p:cNvSpPr txBox="1"/>
            <p:nvPr/>
          </p:nvSpPr>
          <p:spPr>
            <a:xfrm>
              <a:off x="4580841" y="5777861"/>
              <a:ext cx="662780" cy="499656"/>
            </a:xfrm>
            <a:prstGeom prst="rect">
              <a:avLst/>
            </a:prstGeom>
            <a:noFill/>
          </p:spPr>
          <p:txBody>
            <a:bodyPr wrap="none" rtlCol="0">
              <a:spAutoFit/>
            </a:bodyPr>
            <a:lstStyle/>
            <a:p>
              <a:r>
                <a:rPr lang="en-IN" sz="1600" dirty="0" smtClean="0"/>
                <a:t>yes</a:t>
              </a:r>
              <a:endParaRPr lang="en-IN" sz="1600" dirty="0"/>
            </a:p>
          </p:txBody>
        </p:sp>
        <p:cxnSp>
          <p:nvCxnSpPr>
            <p:cNvPr id="25" name="Shape 24"/>
            <p:cNvCxnSpPr/>
            <p:nvPr/>
          </p:nvCxnSpPr>
          <p:spPr>
            <a:xfrm rot="10800000">
              <a:off x="928662" y="1000109"/>
              <a:ext cx="3000396" cy="425056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28662" y="1000108"/>
              <a:ext cx="2857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43108" y="4878180"/>
              <a:ext cx="598412" cy="499656"/>
            </a:xfrm>
            <a:prstGeom prst="rect">
              <a:avLst/>
            </a:prstGeom>
            <a:noFill/>
          </p:spPr>
          <p:txBody>
            <a:bodyPr wrap="none" rtlCol="0">
              <a:spAutoFit/>
            </a:bodyPr>
            <a:lstStyle/>
            <a:p>
              <a:r>
                <a:rPr lang="en-IN" sz="1600" dirty="0" smtClean="0"/>
                <a:t>no</a:t>
              </a:r>
              <a:endParaRPr lang="en-IN" sz="1600" dirty="0"/>
            </a:p>
          </p:txBody>
        </p:sp>
      </p:grpSp>
      <p:sp>
        <p:nvSpPr>
          <p:cNvPr id="22529" name="Rectangle 1"/>
          <p:cNvSpPr>
            <a:spLocks noChangeArrowheads="1"/>
          </p:cNvSpPr>
          <p:nvPr/>
        </p:nvSpPr>
        <p:spPr bwMode="auto">
          <a:xfrm>
            <a:off x="228600" y="1676400"/>
            <a:ext cx="3124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Our second module introduces the stock section handling for the local scale businesses. Our basic motto is to provide this facility of digitization in the hands of medium scale businesses, by using this software the owner of the business can manage his/her business and keep track of all the activities and also go through the whole billing procedure without using a single dime of paper.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Users\main\Downloads\admin.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00200" y="1295400"/>
            <a:ext cx="6305550" cy="49625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Users\main\Downloads\home page.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00200" y="914400"/>
            <a:ext cx="5942330" cy="56102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914400"/>
            <a:ext cx="9144000" cy="51552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80975" algn="l"/>
                <a:tab pos="1530350" algn="l"/>
              </a:tabLst>
            </a:pPr>
            <a:r>
              <a:rPr kumimoji="0" lang="en-US" altLang="ja-JP" sz="1600" b="1"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RELATED WORK:</a:t>
            </a:r>
          </a:p>
          <a:p>
            <a:pPr marL="0" marR="0" lvl="0" indent="0" algn="just" defTabSz="914400" rtl="0" eaLnBrk="1" fontAlgn="base" latinLnBrk="0" hangingPunct="1">
              <a:lnSpc>
                <a:spcPct val="100000"/>
              </a:lnSpc>
              <a:spcBef>
                <a:spcPct val="0"/>
              </a:spcBef>
              <a:spcAft>
                <a:spcPct val="0"/>
              </a:spcAft>
              <a:buClrTx/>
              <a:buSzTx/>
              <a:buFontTx/>
              <a:buNone/>
              <a:tabLst>
                <a:tab pos="180975" algn="l"/>
                <a:tab pos="1530350" algn="l"/>
              </a:tabLst>
            </a:pPr>
            <a:endParaRPr lang="en-US" altLang="ja-JP" sz="1600" b="1" dirty="0" smtClean="0">
              <a:solidFill>
                <a:srgbClr val="222222"/>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180975" algn="l"/>
                <a:tab pos="1530350" algn="l"/>
              </a:tabLst>
            </a:pPr>
            <a:endParaRPr kumimoji="0" lang="en-US" altLang="ja-JP" sz="1600" b="1" i="0" u="none" strike="noStrike" cap="none" normalizeH="0" baseline="0" dirty="0" smtClean="0">
              <a:ln>
                <a:noFill/>
              </a:ln>
              <a:solidFill>
                <a:srgbClr val="222222"/>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180975" algn="l"/>
                <a:tab pos="1530350" algn="l"/>
              </a:tabLst>
            </a:pPr>
            <a:endParaRPr kumimoji="0" lang="en-US" altLang="ja-JP"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 Advancement in the digital era had made us dependent on computers. Everything is automated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with the help of computers now-a-days. Maintaining and handling stores with the help of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computers is a common thing now.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lang="en-US" altLang="ja-JP" sz="1600" dirty="0" smtClean="0">
              <a:solidFill>
                <a:srgbClr val="222222"/>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 Billing sector has developed a several applications/</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software which are easy to handle and use. They save time, efforts and energy.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lang="en-US" altLang="ja-JP" sz="1600" dirty="0" smtClean="0">
              <a:solidFill>
                <a:srgbClr val="222222"/>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 This kind of software are used in places where there is a constant need of generating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invoice for every purchase.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lang="en-US" altLang="ja-JP" sz="1600" dirty="0" smtClean="0">
              <a:solidFill>
                <a:srgbClr val="222222"/>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endPar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 Most of the shops which are used to using a atomized system</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 for their handling of goods and keeping track of their activities and sales are the </a:t>
            </a:r>
          </a:p>
          <a:p>
            <a:pPr marL="0" marR="0" lvl="0" indent="0" algn="just" defTabSz="914400" rtl="0" eaLnBrk="0" fontAlgn="base" latinLnBrk="0" hangingPunct="0">
              <a:lnSpc>
                <a:spcPct val="100000"/>
              </a:lnSpc>
              <a:spcBef>
                <a:spcPct val="0"/>
              </a:spcBef>
              <a:spcAft>
                <a:spcPct val="0"/>
              </a:spcAft>
              <a:buClrTx/>
              <a:buSzTx/>
              <a:buFontTx/>
              <a:buNone/>
              <a:tabLst>
                <a:tab pos="180975" algn="l"/>
                <a:tab pos="1530350" algn="l"/>
              </a:tabLst>
            </a:pPr>
            <a:r>
              <a:rPr kumimoji="0" lang="en-US" altLang="ja-JP" sz="16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main target of these software.   </a:t>
            </a:r>
            <a:endParaRPr kumimoji="0" lang="en-US" altLang="ja-JP"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1219200"/>
            <a:ext cx="9144000" cy="33085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360363" algn="l"/>
                <a:tab pos="4051300" algn="l"/>
              </a:tabLst>
            </a:pPr>
            <a:r>
              <a:rPr lang="en-US" altLang="ja-JP" sz="1600" b="1" dirty="0" smtClean="0">
                <a:latin typeface="Times New Roman" pitchFamily="18" charset="0"/>
                <a:ea typeface="Times New Roman" pitchFamily="18" charset="0"/>
                <a:cs typeface="Times New Roman" pitchFamily="18" charset="0"/>
              </a:rPr>
              <a:t>	                                                                 </a:t>
            </a:r>
            <a:r>
              <a:rPr kumimoji="0" lang="en-US" altLang="ja-JP"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APPLICATIONS:</a:t>
            </a:r>
          </a:p>
          <a:p>
            <a:pPr marL="0" marR="0" lvl="0" indent="0" algn="just" defTabSz="914400" rtl="0" eaLnBrk="1" fontAlgn="base" latinLnBrk="0" hangingPunct="1">
              <a:lnSpc>
                <a:spcPct val="100000"/>
              </a:lnSpc>
              <a:spcBef>
                <a:spcPct val="0"/>
              </a:spcBef>
              <a:spcAft>
                <a:spcPct val="0"/>
              </a:spcAft>
              <a:buClrTx/>
              <a:buSzTx/>
              <a:buFontTx/>
              <a:buNone/>
              <a:tabLst>
                <a:tab pos="360363" algn="l"/>
                <a:tab pos="4051300" algn="l"/>
              </a:tabLst>
            </a:pPr>
            <a:endParaRPr lang="en-US" altLang="ja-JP" sz="1600" b="1"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360363" algn="l"/>
                <a:tab pos="4051300" algn="l"/>
              </a:tabLst>
            </a:pPr>
            <a:endParaRPr kumimoji="0" lang="en-US" altLang="ja-JP"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stores with maximum sales record (all categories of stores included)</a:t>
            </a: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Distributors </a:t>
            </a: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Enterprises</a:t>
            </a: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Private businesses </a:t>
            </a: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Institutions</a:t>
            </a: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endParaRPr kumimoji="0" lang="en-US" altLang="ja-JP"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360363" algn="l"/>
                <a:tab pos="4051300" algn="l"/>
              </a:tabLst>
            </a:pPr>
            <a:r>
              <a:rPr kumimoji="0" lang="en-US" altLang="ja-JP"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Wholesale distributors</a:t>
            </a:r>
            <a:endParaRPr kumimoji="0" lang="en-US" altLang="ja-JP"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TotalTime>
  <Words>616</Words>
  <Application>Microsoft Office PowerPoint</Application>
  <PresentationFormat>On-screen Show (4:3)</PresentationFormat>
  <Paragraphs>99</Paragraphs>
  <Slides>10</Slides>
  <Notes>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sony</cp:lastModifiedBy>
  <cp:revision>18</cp:revision>
  <dcterms:created xsi:type="dcterms:W3CDTF">2005-12-31T18:38:04Z</dcterms:created>
  <dcterms:modified xsi:type="dcterms:W3CDTF">2016-11-10T09:15:45Z</dcterms:modified>
</cp:coreProperties>
</file>