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5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7" r:id="rId11"/>
    <p:sldId id="280" r:id="rId12"/>
    <p:sldId id="282" r:id="rId13"/>
    <p:sldId id="283" r:id="rId14"/>
    <p:sldId id="281" r:id="rId15"/>
    <p:sldId id="279" r:id="rId16"/>
    <p:sldId id="284" r:id="rId17"/>
    <p:sldId id="285" r:id="rId18"/>
    <p:sldId id="28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EEEEE"/>
    <a:srgbClr val="FDFDFD"/>
    <a:srgbClr val="269282"/>
    <a:srgbClr val="279282"/>
    <a:srgbClr val="FEAA2C"/>
    <a:srgbClr val="3B5998"/>
    <a:srgbClr val="DC4C41"/>
    <a:srgbClr val="303030"/>
    <a:srgbClr val="F45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38" y="78"/>
      </p:cViewPr>
      <p:guideLst>
        <p:guide orient="horz" pos="9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74325-6603-478C-A1DE-D294EFE1E3E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FEF4D-C38A-4276-877C-3F56CCD3A011}">
      <dgm:prSet phldrT="[Text]" custT="1"/>
      <dgm:spPr>
        <a:solidFill>
          <a:srgbClr val="3B5998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Calibri" panose="020F0502020204030204" pitchFamily="34" charset="0"/>
            </a:rPr>
            <a:t>Facebook Instant Articles</a:t>
          </a:r>
          <a:endParaRPr lang="en-US" sz="120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13EF4A35-CF5C-486F-ADE4-A406B5AB18D5}" type="parTrans" cxnId="{04A1D92D-710F-4D21-8035-A4FDC7E2A34A}">
      <dgm:prSet/>
      <dgm:spPr/>
      <dgm:t>
        <a:bodyPr/>
        <a:lstStyle/>
        <a:p>
          <a:endParaRPr lang="en-US"/>
        </a:p>
      </dgm:t>
    </dgm:pt>
    <dgm:pt modelId="{4CB28625-A551-497F-8C17-635D40A7797A}" type="sibTrans" cxnId="{04A1D92D-710F-4D21-8035-A4FDC7E2A34A}">
      <dgm:prSet/>
      <dgm:spPr/>
      <dgm:t>
        <a:bodyPr/>
        <a:lstStyle/>
        <a:p>
          <a:endParaRPr lang="en-US"/>
        </a:p>
      </dgm:t>
    </dgm:pt>
    <dgm:pt modelId="{CE27A140-A938-483A-8366-0E7069C571C6}">
      <dgm:prSet phldrT="[Text]"/>
      <dgm:spPr>
        <a:solidFill>
          <a:srgbClr val="279282"/>
        </a:solidFill>
      </dgm:spPr>
      <dgm:t>
        <a:bodyPr/>
        <a:lstStyle/>
        <a:p>
          <a:r>
            <a:rPr lang="en-US" b="0" i="0" dirty="0" smtClean="0">
              <a:latin typeface="Calibri" panose="020F0502020204030204" pitchFamily="34" charset="0"/>
            </a:rPr>
            <a:t>Articles only appear inside the Facebook app</a:t>
          </a:r>
          <a:endParaRPr lang="en-US" dirty="0">
            <a:latin typeface="Calibri" panose="020F0502020204030204" pitchFamily="34" charset="0"/>
          </a:endParaRPr>
        </a:p>
      </dgm:t>
    </dgm:pt>
    <dgm:pt modelId="{311F0A0C-DCF5-407A-9AF2-54D95480E9EB}" type="parTrans" cxnId="{12AE14E2-C2CE-4613-BEDC-914D57E6BDBE}">
      <dgm:prSet/>
      <dgm:spPr/>
      <dgm:t>
        <a:bodyPr/>
        <a:lstStyle/>
        <a:p>
          <a:endParaRPr lang="en-US"/>
        </a:p>
      </dgm:t>
    </dgm:pt>
    <dgm:pt modelId="{D3A48FE2-12E4-41DB-979B-40D163556483}" type="sibTrans" cxnId="{12AE14E2-C2CE-4613-BEDC-914D57E6BDBE}">
      <dgm:prSet/>
      <dgm:spPr/>
      <dgm:t>
        <a:bodyPr/>
        <a:lstStyle/>
        <a:p>
          <a:endParaRPr lang="en-US"/>
        </a:p>
      </dgm:t>
    </dgm:pt>
    <dgm:pt modelId="{AF576F5F-CCFF-471A-9BC7-0302925364C2}">
      <dgm:prSet phldrT="[Text]" custT="1"/>
      <dgm:spPr>
        <a:solidFill>
          <a:srgbClr val="DC4C41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Calibri" panose="020F0502020204030204" pitchFamily="34" charset="0"/>
            </a:rPr>
            <a:t>Google AMP</a:t>
          </a:r>
          <a:endParaRPr lang="en-US" sz="120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A80AB97F-32F1-4C68-8F15-AD577DDE2779}" type="parTrans" cxnId="{EC85C02B-C230-4D26-B79F-AD79BA233071}">
      <dgm:prSet/>
      <dgm:spPr/>
      <dgm:t>
        <a:bodyPr/>
        <a:lstStyle/>
        <a:p>
          <a:endParaRPr lang="en-US"/>
        </a:p>
      </dgm:t>
    </dgm:pt>
    <dgm:pt modelId="{AB2B7D8C-4A69-4621-ADF1-276F62A0487E}" type="sibTrans" cxnId="{EC85C02B-C230-4D26-B79F-AD79BA233071}">
      <dgm:prSet/>
      <dgm:spPr/>
      <dgm:t>
        <a:bodyPr/>
        <a:lstStyle/>
        <a:p>
          <a:endParaRPr lang="en-US"/>
        </a:p>
      </dgm:t>
    </dgm:pt>
    <dgm:pt modelId="{51F6247C-EF51-442A-9006-3B8866CCEC1F}">
      <dgm:prSet phldrT="[Text]"/>
      <dgm:spPr>
        <a:solidFill>
          <a:srgbClr val="279282"/>
        </a:solidFill>
      </dgm:spPr>
      <dgm:t>
        <a:bodyPr/>
        <a:lstStyle/>
        <a:p>
          <a:r>
            <a:rPr lang="en-US" b="0" i="0" dirty="0" smtClean="0">
              <a:latin typeface="Calibri" panose="020F0502020204030204" pitchFamily="34" charset="0"/>
            </a:rPr>
            <a:t>AMP articles appear inside your mobile web browser</a:t>
          </a:r>
          <a:endParaRPr lang="en-US" dirty="0">
            <a:latin typeface="Calibri" panose="020F0502020204030204" pitchFamily="34" charset="0"/>
          </a:endParaRPr>
        </a:p>
      </dgm:t>
    </dgm:pt>
    <dgm:pt modelId="{FB39A3AE-C78E-4207-B0DD-75E3205EC652}" type="parTrans" cxnId="{BE8C6C2A-73BA-45A7-A723-D1495F59A359}">
      <dgm:prSet/>
      <dgm:spPr/>
      <dgm:t>
        <a:bodyPr/>
        <a:lstStyle/>
        <a:p>
          <a:endParaRPr lang="en-US"/>
        </a:p>
      </dgm:t>
    </dgm:pt>
    <dgm:pt modelId="{23689D74-E5F0-4AB6-9E0F-9BC532575798}" type="sibTrans" cxnId="{BE8C6C2A-73BA-45A7-A723-D1495F59A359}">
      <dgm:prSet/>
      <dgm:spPr/>
      <dgm:t>
        <a:bodyPr/>
        <a:lstStyle/>
        <a:p>
          <a:endParaRPr lang="en-US"/>
        </a:p>
      </dgm:t>
    </dgm:pt>
    <dgm:pt modelId="{441F9332-C0EE-47A0-AD1A-8DBBBBF83E57}">
      <dgm:prSet phldrT="[Text]"/>
      <dgm:spPr>
        <a:solidFill>
          <a:srgbClr val="279282"/>
        </a:solidFill>
      </dgm:spPr>
      <dgm:t>
        <a:bodyPr/>
        <a:lstStyle/>
        <a:p>
          <a:r>
            <a:rPr lang="en-US" b="0" i="0" dirty="0" smtClean="0">
              <a:latin typeface="Calibri" panose="020F0502020204030204" pitchFamily="34" charset="0"/>
            </a:rPr>
            <a:t>It also appears on Google search pages. </a:t>
          </a:r>
          <a:endParaRPr lang="en-US" dirty="0">
            <a:latin typeface="Calibri" panose="020F0502020204030204" pitchFamily="34" charset="0"/>
          </a:endParaRPr>
        </a:p>
      </dgm:t>
    </dgm:pt>
    <dgm:pt modelId="{4569F920-D68B-49BB-8320-F49615494596}" type="parTrans" cxnId="{920F6DAA-A621-436B-B58F-A2EC6D8F7089}">
      <dgm:prSet/>
      <dgm:spPr/>
      <dgm:t>
        <a:bodyPr/>
        <a:lstStyle/>
        <a:p>
          <a:endParaRPr lang="en-US"/>
        </a:p>
      </dgm:t>
    </dgm:pt>
    <dgm:pt modelId="{8EA2717E-D451-4F62-9576-D146813A0B3A}" type="sibTrans" cxnId="{920F6DAA-A621-436B-B58F-A2EC6D8F7089}">
      <dgm:prSet/>
      <dgm:spPr/>
      <dgm:t>
        <a:bodyPr/>
        <a:lstStyle/>
        <a:p>
          <a:endParaRPr lang="en-US"/>
        </a:p>
      </dgm:t>
    </dgm:pt>
    <dgm:pt modelId="{E1FC5B68-7F8E-4A20-87DD-ACA7AA389397}">
      <dgm:prSet phldrT="[Text]"/>
      <dgm:spPr/>
      <dgm:t>
        <a:bodyPr/>
        <a:lstStyle/>
        <a:p>
          <a:endParaRPr lang="en-US"/>
        </a:p>
      </dgm:t>
    </dgm:pt>
    <dgm:pt modelId="{3316F2B7-A989-45A3-BE23-184279778476}" type="parTrans" cxnId="{052B6534-B7A3-4C09-B238-7450481D88BF}">
      <dgm:prSet/>
      <dgm:spPr/>
      <dgm:t>
        <a:bodyPr/>
        <a:lstStyle/>
        <a:p>
          <a:endParaRPr lang="en-US"/>
        </a:p>
      </dgm:t>
    </dgm:pt>
    <dgm:pt modelId="{3D719EB5-C56C-41CF-AE88-7468CA46B846}" type="sibTrans" cxnId="{052B6534-B7A3-4C09-B238-7450481D88BF}">
      <dgm:prSet/>
      <dgm:spPr/>
      <dgm:t>
        <a:bodyPr/>
        <a:lstStyle/>
        <a:p>
          <a:endParaRPr lang="en-US"/>
        </a:p>
      </dgm:t>
    </dgm:pt>
    <dgm:pt modelId="{FD5C8AB5-667E-4C1D-8AA1-30DF946F4441}" type="pres">
      <dgm:prSet presAssocID="{66174325-6603-478C-A1DE-D294EFE1E3E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BDA39E-47E3-4E20-9243-D05F9E8E771C}" type="pres">
      <dgm:prSet presAssocID="{66174325-6603-478C-A1DE-D294EFE1E3EC}" presName="dummyMaxCanvas" presStyleCnt="0"/>
      <dgm:spPr/>
    </dgm:pt>
    <dgm:pt modelId="{2F1CEF77-4D6B-42EE-9EFE-435024A78368}" type="pres">
      <dgm:prSet presAssocID="{66174325-6603-478C-A1DE-D294EFE1E3EC}" presName="parentComposite" presStyleCnt="0"/>
      <dgm:spPr/>
    </dgm:pt>
    <dgm:pt modelId="{55D957F2-8D50-4C07-8A0C-6CF659F9393A}" type="pres">
      <dgm:prSet presAssocID="{66174325-6603-478C-A1DE-D294EFE1E3EC}" presName="parent1" presStyleLbl="alignAccFollowNode1" presStyleIdx="0" presStyleCnt="4" custLinFactNeighborX="5971" custLinFactNeighborY="107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C33755C-5E8E-4882-88A9-73747F710030}" type="pres">
      <dgm:prSet presAssocID="{66174325-6603-478C-A1DE-D294EFE1E3EC}" presName="parent2" presStyleLbl="alignAccFollowNode1" presStyleIdx="1" presStyleCnt="4" custAng="0" custScaleY="78417" custLinFactNeighborX="12664" custLinFactNeighborY="107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5BBA581-C8E0-490F-A6E2-2CDA2372C531}" type="pres">
      <dgm:prSet presAssocID="{66174325-6603-478C-A1DE-D294EFE1E3EC}" presName="childrenComposite" presStyleCnt="0"/>
      <dgm:spPr/>
    </dgm:pt>
    <dgm:pt modelId="{ABA5AC1E-A3DE-4F8E-AE69-D890326C6C70}" type="pres">
      <dgm:prSet presAssocID="{66174325-6603-478C-A1DE-D294EFE1E3EC}" presName="dummyMaxCanvas_ChildArea" presStyleCnt="0"/>
      <dgm:spPr/>
    </dgm:pt>
    <dgm:pt modelId="{4EAFA128-0477-4DD1-B4F4-B952680863D9}" type="pres">
      <dgm:prSet presAssocID="{66174325-6603-478C-A1DE-D294EFE1E3EC}" presName="fulcrum" presStyleLbl="alignAccFollowNode1" presStyleIdx="2" presStyleCnt="4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CE90125-3667-4F0F-9961-6EC785D4DCB1}" type="pres">
      <dgm:prSet presAssocID="{66174325-6603-478C-A1DE-D294EFE1E3EC}" presName="balance_12" presStyleLbl="alignAccFollowNode1" presStyleIdx="3" presStyleCnt="4">
        <dgm:presLayoutVars>
          <dgm:bulletEnabled val="1"/>
        </dgm:presLayoutVars>
      </dgm:prSet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4291069-D378-4A61-B13B-4EFBA3209B14}" type="pres">
      <dgm:prSet presAssocID="{66174325-6603-478C-A1DE-D294EFE1E3EC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7A7E3-0147-4AA8-BF25-9BDB52CBA294}" type="pres">
      <dgm:prSet presAssocID="{66174325-6603-478C-A1DE-D294EFE1E3EC}" presName="right_12_2" presStyleLbl="node1" presStyleIdx="1" presStyleCnt="3" custLinFactNeighborY="1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82EFE-9136-456A-BC3E-82A2CE88F033}" type="pres">
      <dgm:prSet presAssocID="{66174325-6603-478C-A1DE-D294EFE1E3EC}" presName="left_12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F6DAA-A621-436B-B58F-A2EC6D8F7089}" srcId="{AF576F5F-CCFF-471A-9BC7-0302925364C2}" destId="{441F9332-C0EE-47A0-AD1A-8DBBBBF83E57}" srcOrd="0" destOrd="0" parTransId="{4569F920-D68B-49BB-8320-F49615494596}" sibTransId="{8EA2717E-D451-4F62-9576-D146813A0B3A}"/>
    <dgm:cxn modelId="{FB087165-E4A6-4918-B6EB-4B9E298A2712}" type="presOf" srcId="{51F6247C-EF51-442A-9006-3B8866CCEC1F}" destId="{2927A7E3-0147-4AA8-BF25-9BDB52CBA294}" srcOrd="0" destOrd="0" presId="urn:microsoft.com/office/officeart/2005/8/layout/balance1"/>
    <dgm:cxn modelId="{12AE14E2-C2CE-4613-BEDC-914D57E6BDBE}" srcId="{74DFEF4D-C38A-4276-877C-3F56CCD3A011}" destId="{CE27A140-A938-483A-8366-0E7069C571C6}" srcOrd="0" destOrd="0" parTransId="{311F0A0C-DCF5-407A-9AF2-54D95480E9EB}" sibTransId="{D3A48FE2-12E4-41DB-979B-40D163556483}"/>
    <dgm:cxn modelId="{04A1D92D-710F-4D21-8035-A4FDC7E2A34A}" srcId="{66174325-6603-478C-A1DE-D294EFE1E3EC}" destId="{74DFEF4D-C38A-4276-877C-3F56CCD3A011}" srcOrd="0" destOrd="0" parTransId="{13EF4A35-CF5C-486F-ADE4-A406B5AB18D5}" sibTransId="{4CB28625-A551-497F-8C17-635D40A7797A}"/>
    <dgm:cxn modelId="{425C2248-EFBE-4E1A-8E9E-BDD97C3487DD}" type="presOf" srcId="{AF576F5F-CCFF-471A-9BC7-0302925364C2}" destId="{1C33755C-5E8E-4882-88A9-73747F710030}" srcOrd="0" destOrd="0" presId="urn:microsoft.com/office/officeart/2005/8/layout/balance1"/>
    <dgm:cxn modelId="{EC85C02B-C230-4D26-B79F-AD79BA233071}" srcId="{66174325-6603-478C-A1DE-D294EFE1E3EC}" destId="{AF576F5F-CCFF-471A-9BC7-0302925364C2}" srcOrd="1" destOrd="0" parTransId="{A80AB97F-32F1-4C68-8F15-AD577DDE2779}" sibTransId="{AB2B7D8C-4A69-4621-ADF1-276F62A0487E}"/>
    <dgm:cxn modelId="{6DDC6685-60D0-431E-8D18-F094EC70A049}" type="presOf" srcId="{441F9332-C0EE-47A0-AD1A-8DBBBBF83E57}" destId="{D4291069-D378-4A61-B13B-4EFBA3209B14}" srcOrd="0" destOrd="0" presId="urn:microsoft.com/office/officeart/2005/8/layout/balance1"/>
    <dgm:cxn modelId="{661262BF-257D-47BB-81FF-D4C1C65E9ED0}" type="presOf" srcId="{66174325-6603-478C-A1DE-D294EFE1E3EC}" destId="{FD5C8AB5-667E-4C1D-8AA1-30DF946F4441}" srcOrd="0" destOrd="0" presId="urn:microsoft.com/office/officeart/2005/8/layout/balance1"/>
    <dgm:cxn modelId="{052B6534-B7A3-4C09-B238-7450481D88BF}" srcId="{66174325-6603-478C-A1DE-D294EFE1E3EC}" destId="{E1FC5B68-7F8E-4A20-87DD-ACA7AA389397}" srcOrd="2" destOrd="0" parTransId="{3316F2B7-A989-45A3-BE23-184279778476}" sibTransId="{3D719EB5-C56C-41CF-AE88-7468CA46B846}"/>
    <dgm:cxn modelId="{BE8C6C2A-73BA-45A7-A723-D1495F59A359}" srcId="{AF576F5F-CCFF-471A-9BC7-0302925364C2}" destId="{51F6247C-EF51-442A-9006-3B8866CCEC1F}" srcOrd="1" destOrd="0" parTransId="{FB39A3AE-C78E-4207-B0DD-75E3205EC652}" sibTransId="{23689D74-E5F0-4AB6-9E0F-9BC532575798}"/>
    <dgm:cxn modelId="{52298213-A8F5-4D8C-B0DE-2D934C13321F}" type="presOf" srcId="{74DFEF4D-C38A-4276-877C-3F56CCD3A011}" destId="{55D957F2-8D50-4C07-8A0C-6CF659F9393A}" srcOrd="0" destOrd="0" presId="urn:microsoft.com/office/officeart/2005/8/layout/balance1"/>
    <dgm:cxn modelId="{81306E46-5676-4E65-BD08-16331CE94D77}" type="presOf" srcId="{CE27A140-A938-483A-8366-0E7069C571C6}" destId="{B5B82EFE-9136-456A-BC3E-82A2CE88F033}" srcOrd="0" destOrd="0" presId="urn:microsoft.com/office/officeart/2005/8/layout/balance1"/>
    <dgm:cxn modelId="{AE446F17-6C6F-41FE-B051-08C7D2DAB799}" type="presParOf" srcId="{FD5C8AB5-667E-4C1D-8AA1-30DF946F4441}" destId="{05BDA39E-47E3-4E20-9243-D05F9E8E771C}" srcOrd="0" destOrd="0" presId="urn:microsoft.com/office/officeart/2005/8/layout/balance1"/>
    <dgm:cxn modelId="{3E50C06B-93BE-425D-B6E5-DF6C35A753B9}" type="presParOf" srcId="{FD5C8AB5-667E-4C1D-8AA1-30DF946F4441}" destId="{2F1CEF77-4D6B-42EE-9EFE-435024A78368}" srcOrd="1" destOrd="0" presId="urn:microsoft.com/office/officeart/2005/8/layout/balance1"/>
    <dgm:cxn modelId="{07F5A5C5-712C-4FF8-801E-3663A04F69A2}" type="presParOf" srcId="{2F1CEF77-4D6B-42EE-9EFE-435024A78368}" destId="{55D957F2-8D50-4C07-8A0C-6CF659F9393A}" srcOrd="0" destOrd="0" presId="urn:microsoft.com/office/officeart/2005/8/layout/balance1"/>
    <dgm:cxn modelId="{922F0E65-EF0B-4C6F-8FDA-B7F4FF266298}" type="presParOf" srcId="{2F1CEF77-4D6B-42EE-9EFE-435024A78368}" destId="{1C33755C-5E8E-4882-88A9-73747F710030}" srcOrd="1" destOrd="0" presId="urn:microsoft.com/office/officeart/2005/8/layout/balance1"/>
    <dgm:cxn modelId="{05823C05-6D30-4A6A-837C-6956D9A22575}" type="presParOf" srcId="{FD5C8AB5-667E-4C1D-8AA1-30DF946F4441}" destId="{55BBA581-C8E0-490F-A6E2-2CDA2372C531}" srcOrd="2" destOrd="0" presId="urn:microsoft.com/office/officeart/2005/8/layout/balance1"/>
    <dgm:cxn modelId="{533435B2-7165-4244-8C3B-02BF4A1E0684}" type="presParOf" srcId="{55BBA581-C8E0-490F-A6E2-2CDA2372C531}" destId="{ABA5AC1E-A3DE-4F8E-AE69-D890326C6C70}" srcOrd="0" destOrd="0" presId="urn:microsoft.com/office/officeart/2005/8/layout/balance1"/>
    <dgm:cxn modelId="{31983599-9001-400A-8CB3-B6D9274D764C}" type="presParOf" srcId="{55BBA581-C8E0-490F-A6E2-2CDA2372C531}" destId="{4EAFA128-0477-4DD1-B4F4-B952680863D9}" srcOrd="1" destOrd="0" presId="urn:microsoft.com/office/officeart/2005/8/layout/balance1"/>
    <dgm:cxn modelId="{CB58A9D2-2A08-47F9-80EB-BA8DCAC54241}" type="presParOf" srcId="{55BBA581-C8E0-490F-A6E2-2CDA2372C531}" destId="{DCE90125-3667-4F0F-9961-6EC785D4DCB1}" srcOrd="2" destOrd="0" presId="urn:microsoft.com/office/officeart/2005/8/layout/balance1"/>
    <dgm:cxn modelId="{2E9951B9-E17F-41CF-AA80-DDF1711EF948}" type="presParOf" srcId="{55BBA581-C8E0-490F-A6E2-2CDA2372C531}" destId="{D4291069-D378-4A61-B13B-4EFBA3209B14}" srcOrd="3" destOrd="0" presId="urn:microsoft.com/office/officeart/2005/8/layout/balance1"/>
    <dgm:cxn modelId="{2CB2B239-EE7E-4845-BF7E-83532F65E238}" type="presParOf" srcId="{55BBA581-C8E0-490F-A6E2-2CDA2372C531}" destId="{2927A7E3-0147-4AA8-BF25-9BDB52CBA294}" srcOrd="4" destOrd="0" presId="urn:microsoft.com/office/officeart/2005/8/layout/balance1"/>
    <dgm:cxn modelId="{9DA75FB1-F523-4829-AC68-3FF47757CA41}" type="presParOf" srcId="{55BBA581-C8E0-490F-A6E2-2CDA2372C531}" destId="{B5B82EFE-9136-456A-BC3E-82A2CE88F033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957F2-8D50-4C07-8A0C-6CF659F9393A}">
      <dsp:nvSpPr>
        <dsp:cNvPr id="0" name=""/>
        <dsp:cNvSpPr/>
      </dsp:nvSpPr>
      <dsp:spPr>
        <a:xfrm>
          <a:off x="792981" y="6806"/>
          <a:ext cx="1142897" cy="634942"/>
        </a:xfrm>
        <a:prstGeom prst="roundRect">
          <a:avLst>
            <a:gd name="adj" fmla="val 10000"/>
          </a:avLst>
        </a:prstGeom>
        <a:solidFill>
          <a:srgbClr val="3B5998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Calibri" panose="020F0502020204030204" pitchFamily="34" charset="0"/>
            </a:rPr>
            <a:t>Facebook Instant Articles</a:t>
          </a:r>
          <a:endParaRPr lang="en-US" sz="1200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811578" y="25403"/>
        <a:ext cx="1105703" cy="597748"/>
      </dsp:txXfrm>
    </dsp:sp>
    <dsp:sp modelId="{1C33755C-5E8E-4882-88A9-73747F710030}">
      <dsp:nvSpPr>
        <dsp:cNvPr id="0" name=""/>
        <dsp:cNvSpPr/>
      </dsp:nvSpPr>
      <dsp:spPr>
        <a:xfrm>
          <a:off x="2520327" y="75326"/>
          <a:ext cx="1142897" cy="497903"/>
        </a:xfrm>
        <a:prstGeom prst="roundRect">
          <a:avLst>
            <a:gd name="adj" fmla="val 10000"/>
          </a:avLst>
        </a:prstGeom>
        <a:solidFill>
          <a:srgbClr val="DC4C4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Calibri" panose="020F0502020204030204" pitchFamily="34" charset="0"/>
            </a:rPr>
            <a:t>Google AMP</a:t>
          </a:r>
          <a:endParaRPr lang="en-US" sz="1200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2534910" y="89909"/>
        <a:ext cx="1113731" cy="468737"/>
      </dsp:txXfrm>
    </dsp:sp>
    <dsp:sp modelId="{4EAFA128-0477-4DD1-B4F4-B952680863D9}">
      <dsp:nvSpPr>
        <dsp:cNvPr id="0" name=""/>
        <dsp:cNvSpPr/>
      </dsp:nvSpPr>
      <dsp:spPr>
        <a:xfrm>
          <a:off x="1883509" y="2698506"/>
          <a:ext cx="476207" cy="476207"/>
        </a:xfrm>
        <a:prstGeom prst="triangle">
          <a:avLst/>
        </a:prstGeom>
        <a:solidFill>
          <a:schemeClr val="tx2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0125-3667-4F0F-9961-6EC785D4DCB1}">
      <dsp:nvSpPr>
        <dsp:cNvPr id="0" name=""/>
        <dsp:cNvSpPr/>
      </dsp:nvSpPr>
      <dsp:spPr>
        <a:xfrm rot="240000">
          <a:off x="692555" y="2494446"/>
          <a:ext cx="2858115" cy="199858"/>
        </a:xfrm>
        <a:prstGeom prst="rect">
          <a:avLst/>
        </a:prstGeom>
        <a:solidFill>
          <a:schemeClr val="tx2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91069-D378-4A61-B13B-4EFBA3209B14}">
      <dsp:nvSpPr>
        <dsp:cNvPr id="0" name=""/>
        <dsp:cNvSpPr/>
      </dsp:nvSpPr>
      <dsp:spPr>
        <a:xfrm rot="240000">
          <a:off x="2390557" y="1690867"/>
          <a:ext cx="1176458" cy="834284"/>
        </a:xfrm>
        <a:prstGeom prst="roundRect">
          <a:avLst/>
        </a:prstGeom>
        <a:solidFill>
          <a:srgbClr val="27928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Calibri" panose="020F0502020204030204" pitchFamily="34" charset="0"/>
            </a:rPr>
            <a:t>It also appears on Google search pages. 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2431283" y="1731593"/>
        <a:ext cx="1095006" cy="752832"/>
      </dsp:txXfrm>
    </dsp:sp>
    <dsp:sp modelId="{2927A7E3-0147-4AA8-BF25-9BDB52CBA294}">
      <dsp:nvSpPr>
        <dsp:cNvPr id="0" name=""/>
        <dsp:cNvSpPr/>
      </dsp:nvSpPr>
      <dsp:spPr>
        <a:xfrm rot="240000">
          <a:off x="2454051" y="843501"/>
          <a:ext cx="1176458" cy="834284"/>
        </a:xfrm>
        <a:prstGeom prst="roundRect">
          <a:avLst/>
        </a:prstGeom>
        <a:solidFill>
          <a:srgbClr val="27928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Calibri" panose="020F0502020204030204" pitchFamily="34" charset="0"/>
            </a:rPr>
            <a:t>AMP articles appear inside your mobile web browser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2494777" y="884227"/>
        <a:ext cx="1095006" cy="752832"/>
      </dsp:txXfrm>
    </dsp:sp>
    <dsp:sp modelId="{B5B82EFE-9136-456A-BC3E-82A2CE88F033}">
      <dsp:nvSpPr>
        <dsp:cNvPr id="0" name=""/>
        <dsp:cNvSpPr/>
      </dsp:nvSpPr>
      <dsp:spPr>
        <a:xfrm rot="240000">
          <a:off x="755579" y="1576578"/>
          <a:ext cx="1176458" cy="834284"/>
        </a:xfrm>
        <a:prstGeom prst="roundRect">
          <a:avLst/>
        </a:prstGeom>
        <a:solidFill>
          <a:srgbClr val="27928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Calibri" panose="020F0502020204030204" pitchFamily="34" charset="0"/>
            </a:rPr>
            <a:t>Articles only appear inside the Facebook app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796305" y="1617304"/>
        <a:ext cx="1095006" cy="752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91CB-8770-4E54-94C9-DC411ECBCFC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8F2D-2551-46AD-AB21-491B60BB8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8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844450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2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47AA-4471-464F-B5FF-5807F7C20771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6D28-9B50-4369-A4F9-AD58D82CDD1D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909-E14E-4AEA-A8FC-9D74382AD0C8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47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418D-4BC5-4BAE-B653-5B9620202F4E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5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D838-39B0-4E82-8893-02D05DF81B86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86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5880-5AE5-4503-BD5F-A501503BD7D9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9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9E2A-EAF0-46B5-A41C-71C32B738B20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524-BA45-454A-9E6C-5E43BD72ED11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74A4-4818-43A2-8401-7E8D814AEE3D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9DE3-CD34-410E-B61A-D94F54700758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122D-E8B1-4168-955D-A625F6868180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DE03-0BA2-46DF-B372-5D7A8667FD40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F5C7-CECD-479F-A088-2C90F4555C7D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B82-60D2-473E-9D73-A1F3CBEBCA39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90CD-FBEB-4552-9638-5E0636086EFA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4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36F0-CE23-4EF1-9C31-177D71B918F6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84B1-8104-4FC7-982B-59AD68F9782D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5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4B-908C-4951-B292-495DD5D12D9E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2782-0658-4CF0-9983-ED2D3E937E9B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55AC-4AAD-4E41-BC45-460E728EC71C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A874-2E96-4BBE-8176-8135CAA9A680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A8C-C871-4702-BACD-3CC9D1070C1F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2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52CD-A8AD-4D13-B179-3345438E284B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67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614C-B4F2-43BC-BAD7-6C00A8469B80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9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B19-2422-4891-AF2D-0303AFEC3718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D4F-3E0D-49C0-96E2-5611BF36CCEF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C8D-6201-4804-A9F3-FB79CB8657CC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EB90-36C9-4308-A4AC-D621FE889E2B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8A9-E0B8-4048-8EB5-739407C156C7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6CBD-DCB0-4607-B1EF-13C5F3A001EF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2A04-E9D5-4F7E-AC81-BE99745A736B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E26-8B37-4927-8678-B4925B7066D1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DA-26A6-4572-BF39-E862FD4AB7A3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68D-2A78-4CBC-AA3E-23B3F8E918CA}" type="datetime1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10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B8EC-7CA6-4302-A0D4-405E98EA17EE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8040-2D53-43D4-8128-CD5AEECECBFC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4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C3A-7B80-4AF0-9DF1-A0046026E0F5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9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88C-6505-4B64-8A49-08FA32A1A3A0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B879-0B35-4229-8951-3AAE687C485F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F2B4-C5E7-4B2B-A1BA-D80A1DDFB7B8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6330-AB10-4A75-91D2-51D45F887D7B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FE48-0400-4B1B-A6E9-598B568468BF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9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2075-1FA3-4BBB-B446-15A59D7809CD}" type="datetime1">
              <a:rPr lang="en-IN" smtClean="0"/>
              <a:t>24-10-2016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DED6-E2DE-41B9-86CF-A196FCD5A632}" type="datetime1">
              <a:rPr lang="en-IN" smtClean="0"/>
              <a:t>24-10-2016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D91-3DFF-4558-95AC-AF1694A74FE9}" type="datetime1">
              <a:rPr lang="en-IN" smtClean="0"/>
              <a:t>24-10-2016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58DF-99B2-40AB-8B88-D080BA468DFE}" type="datetime1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73D-1DFA-4339-B26A-443AD2955191}" type="datetime1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4D6B-98F7-419C-B254-BA492A8A5975}" type="datetime1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 dirty="0">
              <a:solidFill>
                <a:schemeClr val="dk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2751783" y="4563417"/>
            <a:ext cx="401934" cy="273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3" r:id="rId17"/>
    <p:sldLayoutId id="2147483864" r:id="rId18"/>
    <p:sldLayoutId id="2147483865" r:id="rId19"/>
    <p:sldLayoutId id="2147483866" r:id="rId20"/>
    <p:sldLayoutId id="2147483867" r:id="rId21"/>
    <p:sldLayoutId id="2147483868" r:id="rId22"/>
    <p:sldLayoutId id="2147483869" r:id="rId23"/>
    <p:sldLayoutId id="2147483870" r:id="rId24"/>
    <p:sldLayoutId id="2147483871" r:id="rId25"/>
    <p:sldLayoutId id="2147483872" r:id="rId26"/>
    <p:sldLayoutId id="2147483873" r:id="rId27"/>
    <p:sldLayoutId id="2147483874" r:id="rId28"/>
    <p:sldLayoutId id="2147483875" r:id="rId29"/>
    <p:sldLayoutId id="2147483876" r:id="rId30"/>
    <p:sldLayoutId id="2147483878" r:id="rId31"/>
    <p:sldLayoutId id="2147483879" r:id="rId32"/>
    <p:sldLayoutId id="2147483880" r:id="rId33"/>
    <p:sldLayoutId id="2147483881" r:id="rId34"/>
    <p:sldLayoutId id="2147483882" r:id="rId35"/>
    <p:sldLayoutId id="2147483883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  <p:sldLayoutId id="2147483891" r:id="rId43"/>
    <p:sldLayoutId id="2147483893" r:id="rId44"/>
    <p:sldLayoutId id="2147483894" r:id="rId45"/>
    <p:sldLayoutId id="2147483895" r:id="rId46"/>
    <p:sldLayoutId id="2147483896" r:id="rId47"/>
    <p:sldLayoutId id="2147483897" r:id="rId4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dn.ampproject.org/c/www.westernunion.com/us/en/amp/send-money-to-india.html" TargetMode="Externa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pproject.org/docs/reference/extended.html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088"/>
            <a:ext cx="9144000" cy="2689412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5"/>
          <a:stretch/>
        </p:blipFill>
        <p:spPr>
          <a:xfrm>
            <a:off x="2958956" y="162859"/>
            <a:ext cx="3226086" cy="19623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46737" y="2035772"/>
            <a:ext cx="485052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EAA2C"/>
                </a:solidFill>
                <a:latin typeface="+mj-lt"/>
                <a:cs typeface="Calibri" panose="020F0502020204030204" pitchFamily="34" charset="0"/>
              </a:rPr>
              <a:t>ACCELERATED MOBILE PAGES PROJECT</a:t>
            </a:r>
            <a:endParaRPr lang="en-US" sz="1800" b="1" dirty="0">
              <a:solidFill>
                <a:srgbClr val="FEAA2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02" y="926847"/>
            <a:ext cx="377061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libri" panose="020F0502020204030204" pitchFamily="34" charset="0"/>
              </a:rPr>
              <a:t>The key strength of AMP isn’t just that it makes your pages fast, but that it makes your pages fast in a way that can be </a:t>
            </a:r>
            <a:r>
              <a:rPr lang="en-US" sz="1300" i="1" dirty="0">
                <a:latin typeface="Calibri" panose="020F0502020204030204" pitchFamily="34" charset="0"/>
              </a:rPr>
              <a:t>validated</a:t>
            </a:r>
            <a:r>
              <a:rPr lang="en-US" sz="1300" dirty="0">
                <a:latin typeface="Calibri" panose="020F0502020204030204" pitchFamily="34" charset="0"/>
              </a:rPr>
              <a:t>. This way, third parties such as Twitter, Instagram or Google Search can feel great about serving AMP pages to readers in increasingly interesting ways</a:t>
            </a:r>
            <a:r>
              <a:rPr lang="en-US" sz="1300" dirty="0" smtClean="0">
                <a:latin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The </a:t>
            </a:r>
            <a:r>
              <a:rPr lang="en-US" sz="1300" dirty="0">
                <a:latin typeface="Calibri" panose="020F0502020204030204" pitchFamily="34" charset="0"/>
              </a:rPr>
              <a:t>AMP Validator comes bundled with the AMP JS library, so it is available on every AMP page out of the box. To validate</a:t>
            </a:r>
            <a:r>
              <a:rPr lang="en-US" sz="1300" dirty="0" smtClean="0">
                <a:latin typeface="Calibri" panose="020F0502020204030204" pitchFamily="34" charset="0"/>
              </a:rPr>
              <a:t>:</a:t>
            </a:r>
            <a:endParaRPr lang="en-US" sz="1300" dirty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</a:t>
            </a:r>
          </a:p>
          <a:p>
            <a:r>
              <a:rPr lang="en-US" sz="1300" dirty="0">
                <a:latin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</a:rPr>
              <a:t>    Open </a:t>
            </a:r>
            <a:r>
              <a:rPr lang="en-US" sz="1300" dirty="0">
                <a:latin typeface="Calibri" panose="020F0502020204030204" pitchFamily="34" charset="0"/>
              </a:rPr>
              <a:t>your AMP page in your </a:t>
            </a:r>
            <a:r>
              <a:rPr lang="en-US" sz="1300" dirty="0" smtClean="0">
                <a:latin typeface="Calibri" panose="020F0502020204030204" pitchFamily="34" charset="0"/>
              </a:rPr>
              <a:t>browser.</a:t>
            </a:r>
            <a:endParaRPr lang="en-US" sz="1300" dirty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</a:t>
            </a:r>
          </a:p>
          <a:p>
            <a:r>
              <a:rPr lang="en-US" sz="1300" dirty="0" smtClean="0">
                <a:latin typeface="Calibri" panose="020F0502020204030204" pitchFamily="34" charset="0"/>
              </a:rPr>
              <a:t>     Append </a:t>
            </a:r>
            <a:r>
              <a:rPr lang="en-US" sz="1300" dirty="0">
                <a:latin typeface="Calibri" panose="020F0502020204030204" pitchFamily="34" charset="0"/>
              </a:rPr>
              <a:t>"#development=1" to the URL, </a:t>
            </a:r>
            <a:endParaRPr lang="en-US" sz="1300" dirty="0" smtClean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  For </a:t>
            </a:r>
            <a:r>
              <a:rPr lang="en-US" sz="1300" dirty="0" err="1" smtClean="0">
                <a:latin typeface="Calibri" panose="020F0502020204030204" pitchFamily="34" charset="0"/>
              </a:rPr>
              <a:t>example,http</a:t>
            </a:r>
            <a:r>
              <a:rPr lang="en-US" sz="1300" dirty="0">
                <a:latin typeface="Calibri" panose="020F0502020204030204" pitchFamily="34" charset="0"/>
              </a:rPr>
              <a:t>://localhost:8000</a:t>
            </a:r>
            <a:r>
              <a:rPr lang="en-US" sz="1300" dirty="0" smtClean="0">
                <a:latin typeface="Calibri" panose="020F0502020204030204" pitchFamily="34" charset="0"/>
              </a:rPr>
              <a:t>/</a:t>
            </a:r>
          </a:p>
          <a:p>
            <a:r>
              <a:rPr lang="en-US" sz="1300" dirty="0" smtClean="0">
                <a:latin typeface="Calibri" panose="020F0502020204030204" pitchFamily="34" charset="0"/>
              </a:rPr>
              <a:t>     </a:t>
            </a:r>
            <a:r>
              <a:rPr lang="en-US" sz="1300" dirty="0" err="1" smtClean="0">
                <a:latin typeface="Calibri" panose="020F0502020204030204" pitchFamily="34" charset="0"/>
              </a:rPr>
              <a:t>released.amp.html#development</a:t>
            </a:r>
            <a:r>
              <a:rPr lang="en-US" sz="1300" dirty="0" smtClean="0">
                <a:latin typeface="Calibri" panose="020F0502020204030204" pitchFamily="34" charset="0"/>
              </a:rPr>
              <a:t>=1</a:t>
            </a:r>
            <a:r>
              <a:rPr lang="en-US" sz="1300" dirty="0">
                <a:latin typeface="Calibri" panose="020F0502020204030204" pitchFamily="34" charset="0"/>
              </a:rPr>
              <a:t>.</a:t>
            </a:r>
          </a:p>
          <a:p>
            <a:endParaRPr lang="en-US" sz="1300" dirty="0" smtClean="0">
              <a:latin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</a:rPr>
              <a:t>     Open </a:t>
            </a:r>
            <a:r>
              <a:rPr lang="en-US" sz="1300" dirty="0">
                <a:latin typeface="Calibri" panose="020F0502020204030204" pitchFamily="34" charset="0"/>
              </a:rPr>
              <a:t>the Chrome DevTools </a:t>
            </a:r>
            <a:r>
              <a:rPr lang="en-US" sz="1300" dirty="0" smtClean="0">
                <a:latin typeface="Calibri" panose="020F0502020204030204" pitchFamily="34" charset="0"/>
              </a:rPr>
              <a:t>console pressing F12    </a:t>
            </a:r>
          </a:p>
          <a:p>
            <a:r>
              <a:rPr lang="en-US" sz="1300" dirty="0">
                <a:latin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</a:rPr>
              <a:t>    and then check </a:t>
            </a:r>
            <a:r>
              <a:rPr lang="en-US" sz="1300" dirty="0">
                <a:latin typeface="Calibri" panose="020F0502020204030204" pitchFamily="34" charset="0"/>
              </a:rPr>
              <a:t>for validation </a:t>
            </a:r>
            <a:r>
              <a:rPr lang="en-US" sz="1300" dirty="0" smtClean="0">
                <a:latin typeface="Calibri" panose="020F0502020204030204" pitchFamily="34" charset="0"/>
              </a:rPr>
              <a:t>error.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24" y="1027585"/>
            <a:ext cx="4438651" cy="15127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8" b="36670"/>
          <a:stretch/>
        </p:blipFill>
        <p:spPr>
          <a:xfrm>
            <a:off x="4532724" y="3284844"/>
            <a:ext cx="4448175" cy="11760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18" y="2396401"/>
            <a:ext cx="397380" cy="397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97" y="4315530"/>
            <a:ext cx="508222" cy="49072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803" y="407578"/>
            <a:ext cx="7055380" cy="392269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How do I check if my page is valid AMP 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700" y="319669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699" y="361622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698" y="437029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55898"/>
            <a:ext cx="72043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803" y="927216"/>
            <a:ext cx="80949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loading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 mobile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search engine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ranking.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visibility for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Publishers.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Ads.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AMP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Visitor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Analytics. 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Publishers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supporting AMP: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BBC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Sankei, New York Times, News Corp and Washington Post and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more.</a:t>
            </a: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providers supporting AMP: Twitter, Pinterest, WordPress.com, </a:t>
            </a:r>
            <a:r>
              <a:rPr lang="en-US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Chartbeat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Parse.ly, Adobe Analytics and</a:t>
            </a:r>
          </a:p>
          <a:p>
            <a:pPr>
              <a:lnSpc>
                <a:spcPct val="200000"/>
              </a:lnSpc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LinkedIn.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Benefits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1786" y="1149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5" y="1566862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784" y="1932628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783" y="234976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782" y="274659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7070" y="3157560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780" y="353699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803" y="927216"/>
            <a:ext cx="7772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leads is restricted, since third-party forms are currently not allowed but there is a solution to add lead capturing forms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Third-party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JavaScript's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are not permitted, which means that if you’re not using Google Analytics or one of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partners for tracking, you may be out of luck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Publishers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became highly dependent on Google’s user experience standards and ad requirements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AMP restricts what you can do in HTML pages, so fancy design is stripped out in favor of speed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Publishers have to make sure that every page is free of errors before Google will even pick it up and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in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AMP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cache.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It could demand more developer hours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Restrictions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785" y="1637462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4" y="2200828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3" y="2579260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782" y="298724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03" y="947243"/>
            <a:ext cx="50188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created a POC using AMP for our client </a:t>
            </a: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Western Union. It was well appreciated by the client and the higher authorities.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And, Google 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included the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Western Union 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AMP 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page in their repository. </a:t>
            </a: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https://cdn.ampproject.org/c/www.westernunion.com/us/en/amp/send-money-to-india.html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960230"/>
            <a:ext cx="1898166" cy="39553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POC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/>
          <a:stretch/>
        </p:blipFill>
        <p:spPr>
          <a:xfrm>
            <a:off x="1571520" y="174661"/>
            <a:ext cx="5774076" cy="4733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87" y="2521957"/>
            <a:ext cx="1325727" cy="52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25" y="1482831"/>
            <a:ext cx="1797978" cy="338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06" y="2466609"/>
            <a:ext cx="2109045" cy="599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81" y="1419326"/>
            <a:ext cx="1830239" cy="496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34" y="3752520"/>
            <a:ext cx="1522160" cy="383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12" y="5674312"/>
            <a:ext cx="2382770" cy="62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01" y="3627441"/>
            <a:ext cx="1712819" cy="531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452656"/>
            <a:ext cx="1693484" cy="59875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Well known Clients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61202" y="1967302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72555" y="192134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61202" y="426017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72555" y="4214222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6683" y="3162760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44206" y="311389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29532" y="3112487"/>
            <a:ext cx="1969518" cy="144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03" y="927216"/>
            <a:ext cx="8305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https://www.ampproject.org/docs/get_started/about-amp.html</a:t>
            </a:r>
            <a:b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http://www.blackboxdesign.com.au/how-googles-amp-will-transform-mobile-web/</a:t>
            </a:r>
            <a: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https://www.netgains.org/blog/impact-of-google-accelerated-mobile-pages-amp-in-seo/</a:t>
            </a:r>
            <a: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https://searchenginewatch.com/2016/02/22/what-will-googles-accelerated-mobile-pages-amp-mean-for-marketers/</a:t>
            </a: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3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References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2062" y="142170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5" y="182068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4" y="221966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4007778" y="627579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B8B8EA1-537E-4CC7-9BF6-B3DF5A97DF7D}" type="slidenum">
              <a:rPr lang="en-US" sz="1400"/>
              <a:pPr algn="r"/>
              <a:t>17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83" y="941799"/>
            <a:ext cx="2471761" cy="24717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69402" y="3507945"/>
            <a:ext cx="2959922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Questions ?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89788" y="1951989"/>
            <a:ext cx="3274247" cy="5085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>
                <a:solidFill>
                  <a:srgbClr val="0F7ABF"/>
                </a:solidFill>
                <a:cs typeface="Calibri" panose="020F0502020204030204" pitchFamily="34" charset="0"/>
              </a:rPr>
              <a:t>Thank you</a:t>
            </a:r>
            <a:endParaRPr lang="en-US" sz="4400" dirty="0">
              <a:solidFill>
                <a:srgbClr val="0F7A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927216"/>
            <a:ext cx="50268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Whenever you surf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internet on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your mobile and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across a really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interesting article with a tempting title. </a:t>
            </a:r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tap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article link, but then you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to wait and, </a:t>
            </a: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wait for more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Well done! If you successfully waited for the article to appear, </a:t>
            </a: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then you are among the most patient mobile readers.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More and more people consume content via their mobile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phones, but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mobile performance is still a </a:t>
            </a:r>
            <a:r>
              <a:rPr lang="en-US" sz="1300" b="1" dirty="0">
                <a:solidFill>
                  <a:srgbClr val="F45D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serious issue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What does this mean for vendors?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If your website has a slow loading time, this is what your readers have to contend with every time they click on your article.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Every time a page loads slower, you lose readers, which means lower subscription rates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and,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less ad revenue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28" y="1022725"/>
            <a:ext cx="2743200" cy="2351314"/>
          </a:xfrm>
          <a:prstGeom prst="rect">
            <a:avLst/>
          </a:prstGeom>
          <a:ln w="19050">
            <a:solidFill>
              <a:srgbClr val="FBC15D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F7ABF"/>
                </a:solidFill>
                <a:cs typeface="Calibri" panose="020F0502020204030204" pitchFamily="34" charset="0"/>
              </a:rPr>
              <a:t>Till Now…What happens?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54803" y="916160"/>
            <a:ext cx="8370762" cy="87501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2015, </a:t>
            </a: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introduced initiatives for design to improve the mobile web experience for users. Both share the goal of making pages that load faster and use less data than desktop pages.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6994730"/>
              </p:ext>
            </p:extLst>
          </p:nvPr>
        </p:nvGraphicFramePr>
        <p:xfrm>
          <a:off x="828675" y="1883061"/>
          <a:ext cx="4243227" cy="317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4" t="7576" r="16305" b="7576"/>
          <a:stretch/>
        </p:blipFill>
        <p:spPr>
          <a:xfrm>
            <a:off x="4590301" y="1968786"/>
            <a:ext cx="3821986" cy="270579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Solutions &amp; why AMP?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927216"/>
            <a:ext cx="745943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Accelerated Mobile Pages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basically designed to provide a great user experience on mobile. </a:t>
            </a:r>
          </a:p>
          <a:p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framework allows to build easy, accessible and customized web pages with faster loading speed. </a:t>
            </a:r>
          </a:p>
          <a:p>
            <a:endParaRPr lang="en-US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speed of loading, which is seriously rapid, will also provide the biggest clue to the fact,</a:t>
            </a: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there is something different about the page; note that AMP pages have had many of the elements that contribute to slow loading times removed, allowing the page to load up to </a:t>
            </a: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85% faster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non-AMP pages.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What is AMP?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785" y="1411430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2062" y="180013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4803" y="946382"/>
            <a:ext cx="5055422" cy="358311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AMP HTML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 subset of HTML with custom tags, properties and restrictions.</a:t>
            </a:r>
          </a:p>
          <a:p>
            <a:pPr marL="0" indent="0">
              <a:buNone/>
            </a:pP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AMP JS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 JavaScript framework for mobile pages.</a:t>
            </a:r>
          </a:p>
          <a:p>
            <a:pPr marL="0" indent="0">
              <a:buNone/>
            </a:pPr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 AMP Cache (AMP CDN)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 a content delivery network (optional), which automatically caches and improves your AMP-enabled pages’ performance.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96" y="1014585"/>
            <a:ext cx="2745082" cy="24105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Components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6" y="1544994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6" y="1872054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927216"/>
            <a:ext cx="8253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 AMP, you should create an 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alternate version of your website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 that meets with strict requirements. This gives your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AMP-optimized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site a separate address, such as: 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yourdomain.com/page/amp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AMP achieves its remarkable loading speed in two ways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300" dirty="0">
              <a:solidFill>
                <a:srgbClr val="FCBA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1" dirty="0" smtClean="0">
                <a:solidFill>
                  <a:srgbClr val="FEAA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300" b="1" dirty="0" smtClean="0">
                <a:solidFill>
                  <a:srgbClr val="279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Streamlining </a:t>
            </a:r>
            <a:r>
              <a:rPr lang="en-US" sz="1300" b="1" dirty="0">
                <a:solidFill>
                  <a:srgbClr val="279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code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 (eliminating third-party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JavaScript's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and slow elements from the code)</a:t>
            </a:r>
          </a:p>
          <a:p>
            <a:r>
              <a:rPr lang="en-US" sz="1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Serving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pages from its </a:t>
            </a:r>
            <a:r>
              <a:rPr lang="en-US" sz="1300" b="1" dirty="0">
                <a:solidFill>
                  <a:srgbClr val="269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high performance global servers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when you visit an AMP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searches for an article on mobile and this article has a valid AMP version, the search directs the mobile user to the cached AMP version of the article.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/>
          <a:stretch/>
        </p:blipFill>
        <p:spPr>
          <a:xfrm>
            <a:off x="3124201" y="3247315"/>
            <a:ext cx="4924424" cy="18009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How Google AMP Works?</a:t>
            </a:r>
            <a:endParaRPr lang="en-US" sz="2000" dirty="0">
              <a:solidFill>
                <a:srgbClr val="0F7AB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0618" y="3930205"/>
            <a:ext cx="1743074" cy="43515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303030"/>
                </a:solidFill>
                <a:latin typeface="Calibri" panose="020F0502020204030204" pitchFamily="34" charset="0"/>
              </a:rPr>
              <a:t>Publishing Flow</a:t>
            </a:r>
            <a:r>
              <a:rPr lang="en-US" sz="1600" dirty="0" smtClean="0">
                <a:solidFill>
                  <a:srgbClr val="303030"/>
                </a:solidFill>
                <a:latin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rgbClr val="303030"/>
                </a:solidFill>
                <a:latin typeface="Calibri" panose="020F0502020204030204" pitchFamily="34" charset="0"/>
              </a:rPr>
            </a:br>
            <a:endParaRPr lang="en-US" sz="1600" dirty="0">
              <a:solidFill>
                <a:srgbClr val="303030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7700" y="203000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699" y="220780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4802" y="927216"/>
            <a:ext cx="7148277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 provides some guidelines or recommendations to use the AMP benefit.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 HTML tags which help us to make the AMP html, i.e. amp-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amp-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amp-carousel etc.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Responsive Power to make the AMP pages responsive which help to run the page across all the devices.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 provides inbuilt UI features like Light Box, Accordion, sidebar, social icons etc.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 provides search engine optimization (SEO) support with amp-analytics tags.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Features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1786" y="1022725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785" y="1647737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784" y="2447409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783" y="3247081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782" y="3872093"/>
            <a:ext cx="102741" cy="102741"/>
          </a:xfrm>
          <a:prstGeom prst="ellipse">
            <a:avLst/>
          </a:prstGeom>
          <a:solidFill>
            <a:srgbClr val="FEA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240809"/>
              </p:ext>
            </p:extLst>
          </p:nvPr>
        </p:nvGraphicFramePr>
        <p:xfrm>
          <a:off x="647700" y="916160"/>
          <a:ext cx="8160728" cy="35224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924300"/>
                <a:gridCol w="4236428"/>
              </a:tblGrid>
              <a:tr h="575713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Tag Name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AMP HTML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Calibri" panose="020F0502020204030204" pitchFamily="34" charset="0"/>
                        </a:rPr>
                        <a:t>Img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img</a:t>
                      </a: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amp-video.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amp-audio.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amp-</a:t>
                      </a:r>
                      <a:r>
                        <a:rPr lang="en-US" sz="1300" dirty="0" err="1">
                          <a:effectLst/>
                          <a:latin typeface="Calibri" panose="020F0502020204030204" pitchFamily="34" charset="0"/>
                        </a:rPr>
                        <a:t>iframe</a:t>
                      </a: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tyle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Replaced with style 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amp-custom.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Specific HTML Tags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803" y="4500831"/>
            <a:ext cx="77437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alibri" panose="020F0502020204030204" pitchFamily="34" charset="0"/>
              </a:rPr>
              <a:t>For more tags:     </a:t>
            </a:r>
            <a:r>
              <a:rPr lang="en-US" sz="1300" dirty="0" smtClean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https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://www.ampproject.org/docs/reference/extended.html</a:t>
            </a:r>
            <a:endParaRPr lang="en-US" sz="13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4803" y="407578"/>
            <a:ext cx="7055380" cy="39263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0F7ABF"/>
                </a:solidFill>
                <a:cs typeface="Calibri" panose="020F0502020204030204" pitchFamily="34" charset="0"/>
              </a:rPr>
              <a:t>AMP Specific Tags</a:t>
            </a:r>
            <a:endParaRPr lang="en-US" sz="2000" dirty="0">
              <a:solidFill>
                <a:srgbClr val="0F7AB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" y="800216"/>
            <a:ext cx="8160728" cy="0"/>
          </a:xfrm>
          <a:prstGeom prst="line">
            <a:avLst/>
          </a:prstGeom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313997"/>
              </p:ext>
            </p:extLst>
          </p:nvPr>
        </p:nvGraphicFramePr>
        <p:xfrm>
          <a:off x="647700" y="916160"/>
          <a:ext cx="8160728" cy="35224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924300"/>
                <a:gridCol w="4236428"/>
              </a:tblGrid>
              <a:tr h="575713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&lt;amp-lightbox&gt;…..&lt;/amp-lightbox&gt;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&lt;amp-font&gt;…..&lt;/amp-font&gt;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anim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&gt;…..&lt;/amp-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anim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&gt;….&lt;/amp-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&lt;amp-vine&gt;….&lt;/amp-vine&gt; 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&gt;….&lt;/amp-</a:t>
                      </a:r>
                      <a:r>
                        <a:rPr lang="en-US" sz="1300" dirty="0" err="1" smtClean="0"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&lt;amp-pixel&gt;….&lt;/amp-pixel&gt;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&lt;amp-audio&gt;….&lt;/amp-audio&gt;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&lt;amp-ad&gt;….&lt;/amp-ad&gt;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&lt;amp-carousel&gt;….&lt;/amp-carousel&gt;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9355"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&lt;amp-twitter&gt;….&lt;/amp-twitter&gt;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</a:rPr>
                        <a:t>&lt;amp-iframe&gt;….&lt;/amp-iframe&gt;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838" y="4828854"/>
            <a:ext cx="318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7CA0E9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6299680-8286-4D62-889F-D867CEE472F0}" vid="{4A4FFBB6-0BF7-42E1-8DF8-3C3E8A55D1F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7743</TotalTime>
  <Words>705</Words>
  <Application>Microsoft Office PowerPoint</Application>
  <PresentationFormat>On-screen Show (16:9)</PresentationFormat>
  <Paragraphs>151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Singh</dc:creator>
  <cp:lastModifiedBy>Manish Singh</cp:lastModifiedBy>
  <cp:revision>194</cp:revision>
  <dcterms:modified xsi:type="dcterms:W3CDTF">2016-10-24T05:19:24Z</dcterms:modified>
</cp:coreProperties>
</file>