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10287000" cx="18288000"/>
  <p:notesSz cx="6858000" cy="9144000"/>
  <p:embeddedFontLs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66l2es2jh7uo8w8xxHIYUHDvm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Black-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9"/>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914400" y="240696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19"/>
          <p:cNvSpPr txBox="1"/>
          <p:nvPr>
            <p:ph idx="2"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20"/>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20"/>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20"/>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20"/>
          <p:cNvSpPr txBox="1"/>
          <p:nvPr>
            <p:ph idx="4"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2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1"/>
          <p:cNvSpPr txBox="1"/>
          <p:nvPr>
            <p:ph idx="1" type="body"/>
          </p:nvPr>
        </p:nvSpPr>
        <p:spPr>
          <a:xfrm>
            <a:off x="91440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8" name="Google Shape;58;p21"/>
          <p:cNvSpPr txBox="1"/>
          <p:nvPr>
            <p:ph idx="2" type="body"/>
          </p:nvPr>
        </p:nvSpPr>
        <p:spPr>
          <a:xfrm>
            <a:off x="647928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9" name="Google Shape;59;p21"/>
          <p:cNvSpPr txBox="1"/>
          <p:nvPr>
            <p:ph idx="3" type="body"/>
          </p:nvPr>
        </p:nvSpPr>
        <p:spPr>
          <a:xfrm>
            <a:off x="1204416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21"/>
          <p:cNvSpPr txBox="1"/>
          <p:nvPr>
            <p:ph idx="4" type="body"/>
          </p:nvPr>
        </p:nvSpPr>
        <p:spPr>
          <a:xfrm>
            <a:off x="91440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21"/>
          <p:cNvSpPr txBox="1"/>
          <p:nvPr>
            <p:ph idx="5" type="body"/>
          </p:nvPr>
        </p:nvSpPr>
        <p:spPr>
          <a:xfrm>
            <a:off x="647928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21"/>
          <p:cNvSpPr txBox="1"/>
          <p:nvPr>
            <p:ph idx="6" type="body"/>
          </p:nvPr>
        </p:nvSpPr>
        <p:spPr>
          <a:xfrm>
            <a:off x="1204416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914400" y="2406960"/>
            <a:ext cx="16458840" cy="59659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13"/>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 name="Google Shape;25;p13"/>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4"/>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15"/>
          <p:cNvSpPr txBox="1"/>
          <p:nvPr>
            <p:ph idx="1" type="subTitle"/>
          </p:nvPr>
        </p:nvSpPr>
        <p:spPr>
          <a:xfrm>
            <a:off x="914400" y="410400"/>
            <a:ext cx="16458840" cy="7962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16"/>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3" name="Google Shape;33;p16"/>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16"/>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8" name="Google Shape;38;p17"/>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7"/>
          <p:cNvSpPr txBox="1"/>
          <p:nvPr>
            <p:ph idx="3"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8"/>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18"/>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18"/>
          <p:cNvSpPr txBox="1"/>
          <p:nvPr>
            <p:ph idx="3"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9"/>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9"/>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
        <p:nvSpPr>
          <p:cNvPr id="13" name="Google Shape;13;p9"/>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9"/>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66"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b="0" l="0" r="0" t="0"/>
          <a:stretch/>
        </p:blipFill>
        <p:spPr>
          <a:xfrm rot="-7839000">
            <a:off x="-3769200" y="3668400"/>
            <a:ext cx="13320720" cy="6889320"/>
          </a:xfrm>
          <a:prstGeom prst="rect">
            <a:avLst/>
          </a:prstGeom>
          <a:noFill/>
          <a:ln>
            <a:noFill/>
          </a:ln>
        </p:spPr>
      </p:pic>
      <p:sp>
        <p:nvSpPr>
          <p:cNvPr id="68" name="Google Shape;68;p1"/>
          <p:cNvSpPr/>
          <p:nvPr/>
        </p:nvSpPr>
        <p:spPr>
          <a:xfrm>
            <a:off x="5085005" y="2385220"/>
            <a:ext cx="13203000" cy="1685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IN" sz="8300" u="none" cap="none" strike="noStrike">
                <a:solidFill>
                  <a:schemeClr val="lt1"/>
                </a:solidFill>
                <a:latin typeface="Arial Black"/>
                <a:ea typeface="Arial Black"/>
                <a:cs typeface="Arial Black"/>
                <a:sym typeface="Arial Black"/>
              </a:rPr>
              <a:t>Advanced Health Care</a:t>
            </a:r>
            <a:endParaRPr b="0" i="0" sz="8300" u="none" cap="none" strike="noStrike">
              <a:solidFill>
                <a:schemeClr val="lt1"/>
              </a:solidFill>
              <a:latin typeface="Arial Black"/>
              <a:ea typeface="Arial Black"/>
              <a:cs typeface="Arial Black"/>
              <a:sym typeface="Arial Black"/>
            </a:endParaRPr>
          </a:p>
        </p:txBody>
      </p:sp>
      <p:sp>
        <p:nvSpPr>
          <p:cNvPr id="69" name="Google Shape;69;p1"/>
          <p:cNvSpPr/>
          <p:nvPr/>
        </p:nvSpPr>
        <p:spPr>
          <a:xfrm>
            <a:off x="251280" y="125280"/>
            <a:ext cx="1806120" cy="1806120"/>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16360775" y="8753475"/>
            <a:ext cx="898525" cy="50419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IN" sz="3000" u="none" cap="none" strike="noStrike">
                <a:solidFill>
                  <a:srgbClr val="141414"/>
                </a:solidFill>
                <a:latin typeface="Arial"/>
                <a:ea typeface="Arial"/>
                <a:cs typeface="Arial"/>
                <a:sym typeface="Arial"/>
              </a:rPr>
              <a:t>01</a:t>
            </a:r>
            <a:endParaRPr b="1" i="0" sz="3000" u="none" cap="none" strike="noStrike">
              <a:solidFill>
                <a:srgbClr val="141414"/>
              </a:solidFill>
              <a:latin typeface="Arial"/>
              <a:ea typeface="Arial"/>
              <a:cs typeface="Arial"/>
              <a:sym typeface="Arial"/>
            </a:endParaRPr>
          </a:p>
        </p:txBody>
      </p:sp>
      <p:pic>
        <p:nvPicPr>
          <p:cNvPr descr="hn" id="71" name="Google Shape;71;p1"/>
          <p:cNvPicPr preferRelativeResize="0"/>
          <p:nvPr/>
        </p:nvPicPr>
        <p:blipFill rotWithShape="1">
          <a:blip r:embed="rId4">
            <a:alphaModFix/>
          </a:blip>
          <a:srcRect b="0" l="0" r="0" t="0"/>
          <a:stretch/>
        </p:blipFill>
        <p:spPr>
          <a:xfrm>
            <a:off x="197485" y="103505"/>
            <a:ext cx="1889125" cy="1889125"/>
          </a:xfrm>
          <a:prstGeom prst="rect">
            <a:avLst/>
          </a:prstGeom>
          <a:noFill/>
          <a:ln>
            <a:noFill/>
          </a:ln>
        </p:spPr>
      </p:pic>
      <p:sp>
        <p:nvSpPr>
          <p:cNvPr id="72" name="Google Shape;72;p1"/>
          <p:cNvSpPr txBox="1"/>
          <p:nvPr/>
        </p:nvSpPr>
        <p:spPr>
          <a:xfrm>
            <a:off x="19748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02FD89"/>
                </a:solidFill>
                <a:latin typeface="Arial"/>
                <a:ea typeface="Arial"/>
                <a:cs typeface="Arial"/>
                <a:sym typeface="Arial"/>
              </a:rPr>
              <a:t>hack</a:t>
            </a:r>
            <a:r>
              <a:rPr b="1" i="0" lang="en-IN" sz="2000" u="none" cap="none" strike="noStrike">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73" name="Google Shape;73;p1"/>
          <p:cNvSpPr/>
          <p:nvPr/>
        </p:nvSpPr>
        <p:spPr>
          <a:xfrm>
            <a:off x="5903805" y="-153412"/>
            <a:ext cx="11939400" cy="37752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lang="en-IN" sz="19900" strike="noStrike">
                <a:solidFill>
                  <a:srgbClr val="F25A3C"/>
                </a:solidFill>
                <a:latin typeface="Arial Black"/>
                <a:ea typeface="Arial Black"/>
                <a:cs typeface="Arial Black"/>
                <a:sym typeface="Arial Black"/>
              </a:rPr>
              <a:t>A</a:t>
            </a:r>
            <a:r>
              <a:rPr b="0" lang="en-IN" sz="19900" strike="noStrike">
                <a:solidFill>
                  <a:srgbClr val="94E744"/>
                </a:solidFill>
                <a:latin typeface="Arial Black"/>
                <a:ea typeface="Arial Black"/>
                <a:cs typeface="Arial Black"/>
                <a:sym typeface="Arial Black"/>
              </a:rPr>
              <a:t>HC</a:t>
            </a:r>
            <a:endParaRPr b="0" sz="19900" strike="noStrike">
              <a:solidFill>
                <a:srgbClr val="94E744"/>
              </a:solidFill>
              <a:latin typeface="Arial Black"/>
              <a:ea typeface="Arial Black"/>
              <a:cs typeface="Arial Black"/>
              <a:sym typeface="Arial Black"/>
            </a:endParaRPr>
          </a:p>
        </p:txBody>
      </p:sp>
      <p:sp>
        <p:nvSpPr>
          <p:cNvPr id="74" name="Google Shape;74;p1"/>
          <p:cNvSpPr txBox="1"/>
          <p:nvPr/>
        </p:nvSpPr>
        <p:spPr>
          <a:xfrm>
            <a:off x="12143740" y="3621790"/>
            <a:ext cx="5892900" cy="52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2800">
                <a:solidFill>
                  <a:srgbClr val="3F3F3F"/>
                </a:solidFill>
                <a:latin typeface="Arial"/>
                <a:ea typeface="Arial"/>
                <a:cs typeface="Arial"/>
                <a:sym typeface="Arial"/>
              </a:rPr>
              <a:t>Implementing Technology for health</a:t>
            </a:r>
            <a:endParaRPr i="1" sz="2800">
              <a:solidFill>
                <a:srgbClr val="3F3F3F"/>
              </a:solidFill>
              <a:latin typeface="Arial"/>
              <a:ea typeface="Arial"/>
              <a:cs typeface="Arial"/>
              <a:sym typeface="Arial"/>
            </a:endParaRPr>
          </a:p>
        </p:txBody>
      </p:sp>
      <p:sp>
        <p:nvSpPr>
          <p:cNvPr id="75" name="Google Shape;75;p1"/>
          <p:cNvSpPr txBox="1"/>
          <p:nvPr/>
        </p:nvSpPr>
        <p:spPr>
          <a:xfrm>
            <a:off x="10935351" y="4884575"/>
            <a:ext cx="6782400" cy="92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400">
                <a:solidFill>
                  <a:schemeClr val="dk1"/>
                </a:solidFill>
                <a:latin typeface="Arial"/>
                <a:ea typeface="Arial"/>
                <a:cs typeface="Arial"/>
                <a:sym typeface="Arial"/>
              </a:rPr>
              <a:t>Team : DumbGeeks</a:t>
            </a:r>
            <a:endParaRPr sz="5400">
              <a:solidFill>
                <a:schemeClr val="dk1"/>
              </a:solidFill>
              <a:latin typeface="Arial"/>
              <a:ea typeface="Arial"/>
              <a:cs typeface="Arial"/>
              <a:sym typeface="Arial"/>
            </a:endParaRPr>
          </a:p>
        </p:txBody>
      </p:sp>
      <p:sp>
        <p:nvSpPr>
          <p:cNvPr id="76" name="Google Shape;76;p1"/>
          <p:cNvSpPr txBox="1"/>
          <p:nvPr/>
        </p:nvSpPr>
        <p:spPr>
          <a:xfrm>
            <a:off x="13312600" y="6329050"/>
            <a:ext cx="4530600" cy="156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3F3F3F"/>
                </a:solidFill>
                <a:latin typeface="Arial"/>
                <a:ea typeface="Arial"/>
                <a:cs typeface="Arial"/>
                <a:sym typeface="Arial"/>
              </a:rPr>
              <a:t>1. Rohit Kumar</a:t>
            </a:r>
            <a:endParaRPr b="1" sz="3200">
              <a:solidFill>
                <a:srgbClr val="3F3F3F"/>
              </a:solidFill>
              <a:latin typeface="Arial"/>
              <a:ea typeface="Arial"/>
              <a:cs typeface="Arial"/>
              <a:sym typeface="Arial"/>
            </a:endParaRPr>
          </a:p>
          <a:p>
            <a:pPr indent="0" lvl="0" marL="0" marR="0" rtl="0" algn="l">
              <a:spcBef>
                <a:spcPts val="0"/>
              </a:spcBef>
              <a:spcAft>
                <a:spcPts val="0"/>
              </a:spcAft>
              <a:buNone/>
            </a:pPr>
            <a:r>
              <a:rPr b="1" lang="en-IN" sz="3200">
                <a:solidFill>
                  <a:srgbClr val="3F3F3F"/>
                </a:solidFill>
                <a:latin typeface="Arial"/>
                <a:ea typeface="Arial"/>
                <a:cs typeface="Arial"/>
                <a:sym typeface="Arial"/>
              </a:rPr>
              <a:t>2. Abhishek Singh</a:t>
            </a:r>
            <a:endParaRPr b="1" sz="3200">
              <a:solidFill>
                <a:srgbClr val="3F3F3F"/>
              </a:solidFill>
              <a:latin typeface="Arial"/>
              <a:ea typeface="Arial"/>
              <a:cs typeface="Arial"/>
              <a:sym typeface="Arial"/>
            </a:endParaRPr>
          </a:p>
          <a:p>
            <a:pPr indent="0" lvl="0" marL="0" marR="0" rtl="0" algn="l">
              <a:spcBef>
                <a:spcPts val="0"/>
              </a:spcBef>
              <a:spcAft>
                <a:spcPts val="0"/>
              </a:spcAft>
              <a:buNone/>
            </a:pPr>
            <a:r>
              <a:rPr b="1" lang="en-IN" sz="3200">
                <a:solidFill>
                  <a:srgbClr val="3F3F3F"/>
                </a:solidFill>
                <a:latin typeface="Arial"/>
                <a:ea typeface="Arial"/>
                <a:cs typeface="Arial"/>
                <a:sym typeface="Arial"/>
              </a:rPr>
              <a:t>3. Harshal Raikwar</a:t>
            </a:r>
            <a:endParaRPr b="1" sz="3200">
              <a:solidFill>
                <a:srgbClr val="3F3F3F"/>
              </a:solidFill>
              <a:latin typeface="Arial"/>
              <a:ea typeface="Arial"/>
              <a:cs typeface="Arial"/>
              <a:sym typeface="Arial"/>
            </a:endParaRPr>
          </a:p>
        </p:txBody>
      </p:sp>
      <p:sp>
        <p:nvSpPr>
          <p:cNvPr id="77" name="Google Shape;77;p1"/>
          <p:cNvSpPr txBox="1"/>
          <p:nvPr/>
        </p:nvSpPr>
        <p:spPr>
          <a:xfrm>
            <a:off x="11734950" y="8816350"/>
            <a:ext cx="4625700" cy="52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2800">
                <a:solidFill>
                  <a:srgbClr val="3F3F3F"/>
                </a:solidFill>
                <a:latin typeface="Arial"/>
                <a:ea typeface="Arial"/>
                <a:cs typeface="Arial"/>
                <a:sym typeface="Arial"/>
              </a:rPr>
              <a:t>Hackathon : </a:t>
            </a:r>
            <a:r>
              <a:rPr i="1" lang="en-IN" sz="2800">
                <a:solidFill>
                  <a:srgbClr val="3F3F3F"/>
                </a:solidFill>
              </a:rPr>
              <a:t>H</a:t>
            </a:r>
            <a:r>
              <a:rPr i="1" lang="en-IN" sz="2800">
                <a:solidFill>
                  <a:srgbClr val="3F3F3F"/>
                </a:solidFill>
                <a:latin typeface="Arial"/>
                <a:ea typeface="Arial"/>
                <a:cs typeface="Arial"/>
                <a:sym typeface="Arial"/>
              </a:rPr>
              <a:t>ackNagpur</a:t>
            </a:r>
            <a:endParaRPr i="1" sz="280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81" name="Shape 81"/>
        <p:cNvGrpSpPr/>
        <p:nvPr/>
      </p:nvGrpSpPr>
      <p:grpSpPr>
        <a:xfrm>
          <a:off x="0" y="0"/>
          <a:ext cx="0" cy="0"/>
          <a:chOff x="0" y="0"/>
          <a:chExt cx="0" cy="0"/>
        </a:xfrm>
      </p:grpSpPr>
      <p:sp>
        <p:nvSpPr>
          <p:cNvPr id="82" name="Google Shape;82;p2"/>
          <p:cNvSpPr/>
          <p:nvPr/>
        </p:nvSpPr>
        <p:spPr>
          <a:xfrm>
            <a:off x="1007925" y="103660"/>
            <a:ext cx="8550360" cy="2283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800" strike="noStrike">
                <a:solidFill>
                  <a:srgbClr val="F6F6F6"/>
                </a:solidFill>
                <a:latin typeface="Arial Black"/>
                <a:ea typeface="Arial Black"/>
                <a:cs typeface="Arial Black"/>
                <a:sym typeface="Arial Black"/>
              </a:rPr>
              <a:t>PROBLEM STATEMENT</a:t>
            </a:r>
            <a:endParaRPr b="1" sz="8800" strike="noStrike">
              <a:solidFill>
                <a:srgbClr val="F6F6F6"/>
              </a:solidFill>
              <a:latin typeface="Arial Black"/>
              <a:ea typeface="Arial Black"/>
              <a:cs typeface="Arial Black"/>
              <a:sym typeface="Arial Black"/>
            </a:endParaRPr>
          </a:p>
        </p:txBody>
      </p:sp>
      <p:sp>
        <p:nvSpPr>
          <p:cNvPr id="83" name="Google Shape;83;p2"/>
          <p:cNvSpPr/>
          <p:nvPr/>
        </p:nvSpPr>
        <p:spPr>
          <a:xfrm>
            <a:off x="1028700" y="2582545"/>
            <a:ext cx="9404985" cy="4292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n" id="84" name="Google Shape;84;p2"/>
          <p:cNvPicPr preferRelativeResize="0"/>
          <p:nvPr/>
        </p:nvPicPr>
        <p:blipFill rotWithShape="1">
          <a:blip r:embed="rId3">
            <a:alphaModFix/>
          </a:blip>
          <a:srcRect b="0" l="0" r="0" t="0"/>
          <a:stretch/>
        </p:blipFill>
        <p:spPr>
          <a:xfrm>
            <a:off x="16270605" y="103505"/>
            <a:ext cx="1889125" cy="1889125"/>
          </a:xfrm>
          <a:prstGeom prst="rect">
            <a:avLst/>
          </a:prstGeom>
          <a:noFill/>
          <a:ln>
            <a:noFill/>
          </a:ln>
        </p:spPr>
      </p:pic>
      <p:sp>
        <p:nvSpPr>
          <p:cNvPr id="85" name="Google Shape;85;p2"/>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86" name="Google Shape;86;p2"/>
          <p:cNvSpPr txBox="1"/>
          <p:nvPr/>
        </p:nvSpPr>
        <p:spPr>
          <a:xfrm>
            <a:off x="719455" y="2766695"/>
            <a:ext cx="12002134" cy="7416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800">
                <a:solidFill>
                  <a:srgbClr val="3F3F3F"/>
                </a:solidFill>
                <a:latin typeface="Arial"/>
                <a:ea typeface="Arial"/>
                <a:cs typeface="Arial"/>
                <a:sym typeface="Arial"/>
              </a:rPr>
              <a:t>At some point in life more than 80% population could potentially need a blood donation in their lives.  In 95% accidental cases the lives are lost due to either shortage of blood at time or due to lack of correct blood donation</a:t>
            </a:r>
            <a:r>
              <a:rPr b="1" i="1" lang="en-IN" sz="2800">
                <a:solidFill>
                  <a:srgbClr val="002060"/>
                </a:solidFill>
                <a:latin typeface="Arial"/>
                <a:ea typeface="Arial"/>
                <a:cs typeface="Arial"/>
                <a:sym typeface="Arial"/>
              </a:rPr>
              <a:t>.</a:t>
            </a:r>
            <a:r>
              <a:rPr b="1" i="1" lang="en-IN" sz="2800">
                <a:solidFill>
                  <a:srgbClr val="F2F2F2"/>
                </a:solidFill>
                <a:latin typeface="Arial"/>
                <a:ea typeface="Arial"/>
                <a:cs typeface="Arial"/>
                <a:sym typeface="Arial"/>
              </a:rPr>
              <a:t> </a:t>
            </a:r>
            <a:r>
              <a:rPr b="1" i="1" lang="en-IN" sz="2800">
                <a:solidFill>
                  <a:schemeClr val="lt1"/>
                </a:solidFill>
                <a:latin typeface="Arial"/>
                <a:ea typeface="Arial"/>
                <a:cs typeface="Arial"/>
                <a:sym typeface="Arial"/>
              </a:rPr>
              <a:t>There is no denying that the blood is available at blood banks but there is vast shortage of </a:t>
            </a:r>
            <a:r>
              <a:rPr b="1" i="1" lang="en-IN" sz="2800" u="sng">
                <a:solidFill>
                  <a:srgbClr val="FFFF00"/>
                </a:solidFill>
                <a:latin typeface="Arial"/>
                <a:ea typeface="Arial"/>
                <a:cs typeface="Arial"/>
                <a:sym typeface="Arial"/>
              </a:rPr>
              <a:t>Reliable</a:t>
            </a:r>
            <a:r>
              <a:rPr b="1" i="1" lang="en-IN" sz="2800">
                <a:solidFill>
                  <a:schemeClr val="lt1"/>
                </a:solidFill>
                <a:latin typeface="Arial"/>
                <a:ea typeface="Arial"/>
                <a:cs typeface="Arial"/>
                <a:sym typeface="Arial"/>
              </a:rPr>
              <a:t> </a:t>
            </a:r>
            <a:r>
              <a:rPr b="1" i="1" lang="en-IN" sz="2800" u="sng">
                <a:solidFill>
                  <a:srgbClr val="FFFF00"/>
                </a:solidFill>
                <a:latin typeface="Arial"/>
                <a:ea typeface="Arial"/>
                <a:cs typeface="Arial"/>
                <a:sym typeface="Arial"/>
              </a:rPr>
              <a:t>Blood donors in the society</a:t>
            </a:r>
            <a:r>
              <a:rPr b="1" i="1" lang="en-IN" sz="2800">
                <a:solidFill>
                  <a:schemeClr val="lt1"/>
                </a:solidFill>
                <a:latin typeface="Arial"/>
                <a:ea typeface="Arial"/>
                <a:cs typeface="Arial"/>
                <a:sym typeface="Arial"/>
              </a:rPr>
              <a:t>. we also currently don’t have any large scale </a:t>
            </a:r>
            <a:r>
              <a:rPr b="1" i="1" lang="en-IN" sz="2800" u="sng">
                <a:solidFill>
                  <a:srgbClr val="FFFF00"/>
                </a:solidFill>
                <a:latin typeface="Arial"/>
                <a:ea typeface="Arial"/>
                <a:cs typeface="Arial"/>
                <a:sym typeface="Arial"/>
              </a:rPr>
              <a:t>Health Centred Online Platform or Community</a:t>
            </a:r>
            <a:r>
              <a:rPr b="1" i="1" lang="en-IN" sz="2800" u="sng">
                <a:solidFill>
                  <a:schemeClr val="lt1"/>
                </a:solidFill>
                <a:latin typeface="Arial"/>
                <a:ea typeface="Arial"/>
                <a:cs typeface="Arial"/>
                <a:sym typeface="Arial"/>
              </a:rPr>
              <a:t> </a:t>
            </a:r>
            <a:r>
              <a:rPr b="1" i="1" lang="en-IN" sz="2800">
                <a:solidFill>
                  <a:schemeClr val="lt1"/>
                </a:solidFill>
                <a:latin typeface="Arial"/>
                <a:ea typeface="Arial"/>
                <a:cs typeface="Arial"/>
                <a:sym typeface="Arial"/>
              </a:rPr>
              <a:t>working for better health and care for the society just like any other Platforms such as LinkedIn, Quora etc. Even today people fear to donate blood because of some myths and misconceptions in the society. </a:t>
            </a:r>
            <a:r>
              <a:rPr b="1" i="1" lang="en-IN" sz="2800">
                <a:solidFill>
                  <a:srgbClr val="002060"/>
                </a:solidFill>
                <a:latin typeface="Arial"/>
                <a:ea typeface="Arial"/>
                <a:cs typeface="Arial"/>
                <a:sym typeface="Arial"/>
              </a:rPr>
              <a:t>WHO stats has shown that in coming 5 to 10 years the deaths due to blood shortage are going to increase by 3-5%. In Diseases like </a:t>
            </a:r>
            <a:r>
              <a:rPr b="1" i="1" lang="en-IN" sz="2800">
                <a:solidFill>
                  <a:srgbClr val="FFFF00"/>
                </a:solidFill>
                <a:latin typeface="Arial"/>
                <a:ea typeface="Arial"/>
                <a:cs typeface="Arial"/>
                <a:sym typeface="Arial"/>
              </a:rPr>
              <a:t>blood cancer or other  related diseases which require blood transufion like anemia, hemophilia, kidney &amp; liver disease, Severe infection,Sickle cell disease </a:t>
            </a:r>
            <a:r>
              <a:rPr b="1" i="1" lang="en-IN" sz="2800">
                <a:solidFill>
                  <a:srgbClr val="002060"/>
                </a:solidFill>
                <a:latin typeface="Arial"/>
                <a:ea typeface="Arial"/>
                <a:cs typeface="Arial"/>
                <a:sym typeface="Arial"/>
              </a:rPr>
              <a:t>many operations couldn’t happen properly or don’t happen in time due to the same non availability of blood on the time. </a:t>
            </a:r>
            <a:r>
              <a:rPr b="1" i="1" lang="en-IN" sz="2800">
                <a:solidFill>
                  <a:schemeClr val="lt1"/>
                </a:solidFill>
                <a:latin typeface="Arial"/>
                <a:ea typeface="Arial"/>
                <a:cs typeface="Arial"/>
                <a:sym typeface="Arial"/>
              </a:rPr>
              <a:t>There is an urgent need to tackle with this problem.</a:t>
            </a:r>
            <a:endParaRPr b="1" i="1" sz="2800">
              <a:solidFill>
                <a:schemeClr val="lt1"/>
              </a:solidFill>
              <a:latin typeface="Arial"/>
              <a:ea typeface="Arial"/>
              <a:cs typeface="Arial"/>
              <a:sym typeface="Arial"/>
            </a:endParaRPr>
          </a:p>
        </p:txBody>
      </p:sp>
      <p:pic>
        <p:nvPicPr>
          <p:cNvPr descr="blood-donation" id="87" name="Google Shape;87;p2"/>
          <p:cNvPicPr preferRelativeResize="0"/>
          <p:nvPr/>
        </p:nvPicPr>
        <p:blipFill rotWithShape="1">
          <a:blip r:embed="rId4">
            <a:alphaModFix/>
          </a:blip>
          <a:srcRect b="0" l="0" r="0" t="0"/>
          <a:stretch/>
        </p:blipFill>
        <p:spPr>
          <a:xfrm>
            <a:off x="12928600" y="3199130"/>
            <a:ext cx="5201920" cy="5201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91" name="Shape 91"/>
        <p:cNvGrpSpPr/>
        <p:nvPr/>
      </p:nvGrpSpPr>
      <p:grpSpPr>
        <a:xfrm>
          <a:off x="0" y="0"/>
          <a:ext cx="0" cy="0"/>
          <a:chOff x="0" y="0"/>
          <a:chExt cx="0" cy="0"/>
        </a:xfrm>
      </p:grpSpPr>
      <p:sp>
        <p:nvSpPr>
          <p:cNvPr id="92" name="Google Shape;92;p3"/>
          <p:cNvSpPr/>
          <p:nvPr/>
        </p:nvSpPr>
        <p:spPr>
          <a:xfrm>
            <a:off x="1511350" y="665405"/>
            <a:ext cx="8132400" cy="270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93" name="Google Shape;93;p3"/>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94" name="Google Shape;94;p3"/>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95" name="Google Shape;95;p3"/>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96" name="Google Shape;96;p3"/>
          <p:cNvSpPr txBox="1"/>
          <p:nvPr/>
        </p:nvSpPr>
        <p:spPr>
          <a:xfrm>
            <a:off x="1393197" y="4949865"/>
            <a:ext cx="8368800" cy="3969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600">
                <a:solidFill>
                  <a:schemeClr val="dk1"/>
                </a:solidFill>
                <a:latin typeface="Arial"/>
                <a:ea typeface="Arial"/>
                <a:cs typeface="Arial"/>
                <a:sym typeface="Arial"/>
              </a:rPr>
              <a:t>The idea is to </a:t>
            </a:r>
            <a:r>
              <a:rPr b="1" lang="en-IN" sz="3600">
                <a:solidFill>
                  <a:srgbClr val="002060"/>
                </a:solidFill>
                <a:latin typeface="Arial"/>
                <a:ea typeface="Arial"/>
                <a:cs typeface="Arial"/>
                <a:sym typeface="Arial"/>
              </a:rPr>
              <a:t>Build an</a:t>
            </a:r>
            <a:r>
              <a:rPr lang="en-IN" sz="3600">
                <a:solidFill>
                  <a:srgbClr val="002060"/>
                </a:solidFill>
                <a:latin typeface="Arial"/>
                <a:ea typeface="Arial"/>
                <a:cs typeface="Arial"/>
                <a:sym typeface="Arial"/>
              </a:rPr>
              <a:t> </a:t>
            </a:r>
            <a:r>
              <a:rPr b="1" lang="en-IN" sz="3600">
                <a:solidFill>
                  <a:srgbClr val="002060"/>
                </a:solidFill>
                <a:latin typeface="Arial"/>
                <a:ea typeface="Arial"/>
                <a:cs typeface="Arial"/>
                <a:sym typeface="Arial"/>
              </a:rPr>
              <a:t>Online Health Centred Platform which promotes regular blood donations particularly in the 18-35 age demographics. “</a:t>
            </a:r>
            <a:r>
              <a:rPr b="1" lang="en-IN" sz="3600">
                <a:solidFill>
                  <a:srgbClr val="C00000"/>
                </a:solidFill>
                <a:latin typeface="Arial"/>
                <a:ea typeface="Arial"/>
                <a:cs typeface="Arial"/>
                <a:sym typeface="Arial"/>
              </a:rPr>
              <a:t>The motive is to Create and Sustain and Increase Reliable Blood Donors in the society.”</a:t>
            </a:r>
            <a:endParaRPr b="1" sz="3600">
              <a:solidFill>
                <a:srgbClr val="C00000"/>
              </a:solidFill>
              <a:latin typeface="Arial"/>
              <a:ea typeface="Arial"/>
              <a:cs typeface="Arial"/>
              <a:sym typeface="Arial"/>
            </a:endParaRPr>
          </a:p>
        </p:txBody>
      </p:sp>
      <p:sp>
        <p:nvSpPr>
          <p:cNvPr id="97" name="Google Shape;97;p3"/>
          <p:cNvSpPr txBox="1"/>
          <p:nvPr/>
        </p:nvSpPr>
        <p:spPr>
          <a:xfrm>
            <a:off x="3266832" y="3905825"/>
            <a:ext cx="4621500" cy="82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Arial"/>
                <a:ea typeface="Arial"/>
                <a:cs typeface="Arial"/>
                <a:sym typeface="Arial"/>
              </a:rPr>
              <a:t>The Basic Idea </a:t>
            </a:r>
            <a:endParaRPr b="1" sz="4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1" name="Shape 101"/>
        <p:cNvGrpSpPr/>
        <p:nvPr/>
      </p:nvGrpSpPr>
      <p:grpSpPr>
        <a:xfrm>
          <a:off x="0" y="0"/>
          <a:ext cx="0" cy="0"/>
          <a:chOff x="0" y="0"/>
          <a:chExt cx="0" cy="0"/>
        </a:xfrm>
      </p:grpSpPr>
      <p:sp>
        <p:nvSpPr>
          <p:cNvPr id="102" name="Google Shape;102;p4"/>
          <p:cNvSpPr/>
          <p:nvPr/>
        </p:nvSpPr>
        <p:spPr>
          <a:xfrm>
            <a:off x="1511300" y="103505"/>
            <a:ext cx="8132445" cy="270319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103" name="Google Shape;103;p4"/>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104" name="Google Shape;104;p4"/>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05" name="Google Shape;105;p4"/>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06" name="Google Shape;106;p4"/>
          <p:cNvSpPr txBox="1"/>
          <p:nvPr/>
        </p:nvSpPr>
        <p:spPr>
          <a:xfrm>
            <a:off x="1048385" y="2623185"/>
            <a:ext cx="849249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000">
                <a:solidFill>
                  <a:srgbClr val="262626"/>
                </a:solidFill>
                <a:latin typeface="Arial"/>
                <a:ea typeface="Arial"/>
                <a:cs typeface="Arial"/>
                <a:sym typeface="Arial"/>
              </a:rPr>
              <a:t>How to Achieve This ? </a:t>
            </a:r>
            <a:endParaRPr b="1" sz="6000">
              <a:solidFill>
                <a:srgbClr val="262626"/>
              </a:solidFill>
              <a:latin typeface="Arial"/>
              <a:ea typeface="Arial"/>
              <a:cs typeface="Arial"/>
              <a:sym typeface="Arial"/>
            </a:endParaRPr>
          </a:p>
        </p:txBody>
      </p:sp>
      <p:sp>
        <p:nvSpPr>
          <p:cNvPr id="107" name="Google Shape;107;p4"/>
          <p:cNvSpPr txBox="1"/>
          <p:nvPr/>
        </p:nvSpPr>
        <p:spPr>
          <a:xfrm>
            <a:off x="1048385" y="3559810"/>
            <a:ext cx="10916920" cy="5692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B050"/>
                </a:solidFill>
                <a:latin typeface="Arial"/>
                <a:ea typeface="Arial"/>
                <a:cs typeface="Arial"/>
                <a:sym typeface="Arial"/>
              </a:rPr>
              <a:t>Creating a blood donation Centred Social Platform where a donor can join and Tell everyone that he/she just donated blood and get the well deserved recognition that the blood donors should get.</a:t>
            </a:r>
            <a:endParaRPr b="1" sz="2800">
              <a:solidFill>
                <a:srgbClr val="00B050"/>
              </a:solidFill>
              <a:latin typeface="Arial"/>
              <a:ea typeface="Arial"/>
              <a:cs typeface="Arial"/>
              <a:sym typeface="Arial"/>
            </a:endParaRPr>
          </a:p>
          <a:p>
            <a:pPr indent="0" lvl="0" marL="0" marR="0" rtl="0" algn="just">
              <a:spcBef>
                <a:spcPts val="0"/>
              </a:spcBef>
              <a:spcAft>
                <a:spcPts val="0"/>
              </a:spcAft>
              <a:buNone/>
            </a:pPr>
            <a:r>
              <a:t/>
            </a:r>
            <a:endParaRPr b="1" sz="2800">
              <a:solidFill>
                <a:srgbClr val="00B050"/>
              </a:solidFill>
              <a:latin typeface="Arial"/>
              <a:ea typeface="Arial"/>
              <a:cs typeface="Arial"/>
              <a:sym typeface="Arial"/>
            </a:endParaRPr>
          </a:p>
          <a:p>
            <a:pPr indent="0" lvl="0" marL="0" marR="0" rtl="0" algn="just">
              <a:spcBef>
                <a:spcPts val="0"/>
              </a:spcBef>
              <a:spcAft>
                <a:spcPts val="0"/>
              </a:spcAft>
              <a:buNone/>
            </a:pPr>
            <a:r>
              <a:rPr b="1" lang="en-IN" sz="2800">
                <a:solidFill>
                  <a:srgbClr val="00B050"/>
                </a:solidFill>
                <a:latin typeface="Arial"/>
                <a:ea typeface="Arial"/>
                <a:cs typeface="Arial"/>
                <a:sym typeface="Arial"/>
              </a:rPr>
              <a:t>We have developed a web app where a donor can join by simple signup. The blood donor then can go to the blood donation section and Submit Their name With some required documents and other small details that he/she has donated blood. once the documents get verified by the admin a post appears in the home field just like a social platform showing all the weather people in the platform That he/she just to donated blood. Donor also gets a ranking in the hero-leaderboard of Blood donors according to the amount of blood donated.</a:t>
            </a:r>
            <a:endParaRPr b="1" sz="2800">
              <a:solidFill>
                <a:srgbClr val="00B05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1" name="Shape 111"/>
        <p:cNvGrpSpPr/>
        <p:nvPr/>
      </p:nvGrpSpPr>
      <p:grpSpPr>
        <a:xfrm>
          <a:off x="0" y="0"/>
          <a:ext cx="0" cy="0"/>
          <a:chOff x="0" y="0"/>
          <a:chExt cx="0" cy="0"/>
        </a:xfrm>
      </p:grpSpPr>
      <p:sp>
        <p:nvSpPr>
          <p:cNvPr id="112" name="Google Shape;112;p5"/>
          <p:cNvSpPr/>
          <p:nvPr/>
        </p:nvSpPr>
        <p:spPr>
          <a:xfrm>
            <a:off x="1511300" y="103505"/>
            <a:ext cx="8132445" cy="270319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113" name="Google Shape;113;p5"/>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114" name="Google Shape;114;p5"/>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15" name="Google Shape;115;p5"/>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16" name="Google Shape;116;p5"/>
          <p:cNvSpPr txBox="1"/>
          <p:nvPr/>
        </p:nvSpPr>
        <p:spPr>
          <a:xfrm>
            <a:off x="1078865" y="2839720"/>
            <a:ext cx="8285480" cy="11068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600">
                <a:solidFill>
                  <a:srgbClr val="262626"/>
                </a:solidFill>
                <a:latin typeface="Arial"/>
                <a:ea typeface="Arial"/>
                <a:cs typeface="Arial"/>
                <a:sym typeface="Arial"/>
              </a:rPr>
              <a:t>Why would it work ?</a:t>
            </a:r>
            <a:endParaRPr b="1" sz="6600">
              <a:solidFill>
                <a:srgbClr val="262626"/>
              </a:solidFill>
              <a:latin typeface="Arial"/>
              <a:ea typeface="Arial"/>
              <a:cs typeface="Arial"/>
              <a:sym typeface="Arial"/>
            </a:endParaRPr>
          </a:p>
        </p:txBody>
      </p:sp>
      <p:sp>
        <p:nvSpPr>
          <p:cNvPr id="117" name="Google Shape;117;p5"/>
          <p:cNvSpPr txBox="1"/>
          <p:nvPr/>
        </p:nvSpPr>
        <p:spPr>
          <a:xfrm>
            <a:off x="934720" y="4135755"/>
            <a:ext cx="10011410" cy="5692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Arial"/>
                <a:ea typeface="Arial"/>
                <a:cs typeface="Arial"/>
                <a:sym typeface="Arial"/>
              </a:rPr>
              <a:t>When a blood donor donates blood he/she Gets a ranking As well as automatic community post that he/she just donated blood. Other People of Platform can </a:t>
            </a:r>
            <a:r>
              <a:rPr b="1" i="1" lang="en-IN" sz="2800">
                <a:solidFill>
                  <a:schemeClr val="dk1"/>
                </a:solidFill>
                <a:latin typeface="Arial"/>
                <a:ea typeface="Arial"/>
                <a:cs typeface="Arial"/>
                <a:sym typeface="Arial"/>
              </a:rPr>
              <a:t>like and comment </a:t>
            </a:r>
            <a:r>
              <a:rPr b="1" lang="en-IN" sz="2800">
                <a:solidFill>
                  <a:schemeClr val="dk1"/>
                </a:solidFill>
                <a:latin typeface="Arial"/>
                <a:ea typeface="Arial"/>
                <a:cs typeface="Arial"/>
                <a:sym typeface="Arial"/>
              </a:rPr>
              <a:t>the community post as well as the Leaderboard ranking Gives a lot of recognition to the blood donors who have Donated Blood.</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IN" sz="2800">
                <a:solidFill>
                  <a:schemeClr val="dk1"/>
                </a:solidFill>
                <a:latin typeface="Arial"/>
                <a:ea typeface="Arial"/>
                <a:cs typeface="Arial"/>
                <a:sym typeface="Arial"/>
              </a:rPr>
              <a:t>This promotes other people Precisely new donors to donate blood for a good cause and also breaks lot of maths related with the blood donation. It creates awareness among the people that donating blood is not a very hard task and also makes The present blood donors to sustain and donate more blood for mankind.</a:t>
            </a:r>
            <a:endParaRPr b="1" sz="2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1" name="Shape 121"/>
        <p:cNvGrpSpPr/>
        <p:nvPr/>
      </p:nvGrpSpPr>
      <p:grpSpPr>
        <a:xfrm>
          <a:off x="0" y="0"/>
          <a:ext cx="0" cy="0"/>
          <a:chOff x="0" y="0"/>
          <a:chExt cx="0" cy="0"/>
        </a:xfrm>
      </p:grpSpPr>
      <p:sp>
        <p:nvSpPr>
          <p:cNvPr id="122" name="Google Shape;122;p6"/>
          <p:cNvSpPr/>
          <p:nvPr/>
        </p:nvSpPr>
        <p:spPr>
          <a:xfrm>
            <a:off x="116920" y="6007835"/>
            <a:ext cx="1860480" cy="744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2.</a:t>
            </a:r>
            <a:endParaRPr b="1" sz="5600" strike="noStrike">
              <a:solidFill>
                <a:srgbClr val="3CDA7D"/>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0" l="0" r="0" t="0"/>
          <a:stretch/>
        </p:blipFill>
        <p:spPr>
          <a:xfrm>
            <a:off x="218520" y="203400"/>
            <a:ext cx="1385640" cy="1294920"/>
          </a:xfrm>
          <a:prstGeom prst="rect">
            <a:avLst/>
          </a:prstGeom>
          <a:noFill/>
          <a:ln>
            <a:noFill/>
          </a:ln>
        </p:spPr>
      </p:pic>
      <p:sp>
        <p:nvSpPr>
          <p:cNvPr id="124" name="Google Shape;124;p6"/>
          <p:cNvSpPr/>
          <p:nvPr/>
        </p:nvSpPr>
        <p:spPr>
          <a:xfrm>
            <a:off x="218520" y="7929720"/>
            <a:ext cx="7416000" cy="761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sz="2000" strike="noStrike">
              <a:solidFill>
                <a:schemeClr val="dk1"/>
              </a:solidFill>
              <a:latin typeface="Arial"/>
              <a:ea typeface="Arial"/>
              <a:cs typeface="Arial"/>
              <a:sym typeface="Arial"/>
            </a:endParaRPr>
          </a:p>
        </p:txBody>
      </p:sp>
      <p:sp>
        <p:nvSpPr>
          <p:cNvPr id="125" name="Google Shape;125;p6"/>
          <p:cNvSpPr/>
          <p:nvPr/>
        </p:nvSpPr>
        <p:spPr>
          <a:xfrm>
            <a:off x="218520" y="2623385"/>
            <a:ext cx="1860480" cy="744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1.</a:t>
            </a:r>
            <a:endParaRPr b="0" sz="5600" strike="noStrike">
              <a:solidFill>
                <a:schemeClr val="dk1"/>
              </a:solidFill>
              <a:latin typeface="Arial"/>
              <a:ea typeface="Arial"/>
              <a:cs typeface="Arial"/>
              <a:sym typeface="Arial"/>
            </a:endParaRPr>
          </a:p>
        </p:txBody>
      </p:sp>
      <p:pic>
        <p:nvPicPr>
          <p:cNvPr id="126" name="Google Shape;126;p6"/>
          <p:cNvPicPr preferRelativeResize="0"/>
          <p:nvPr/>
        </p:nvPicPr>
        <p:blipFill rotWithShape="1">
          <a:blip r:embed="rId4">
            <a:alphaModFix/>
          </a:blip>
          <a:srcRect b="0" l="0" r="0" t="0"/>
          <a:stretch/>
        </p:blipFill>
        <p:spPr>
          <a:xfrm rot="-8447400">
            <a:off x="13731119" y="-613080"/>
            <a:ext cx="7056000" cy="2750040"/>
          </a:xfrm>
          <a:prstGeom prst="rect">
            <a:avLst/>
          </a:prstGeom>
          <a:noFill/>
          <a:ln>
            <a:noFill/>
          </a:ln>
        </p:spPr>
      </p:pic>
      <p:pic>
        <p:nvPicPr>
          <p:cNvPr descr="hn" id="127" name="Google Shape;127;p6"/>
          <p:cNvPicPr preferRelativeResize="0"/>
          <p:nvPr/>
        </p:nvPicPr>
        <p:blipFill rotWithShape="1">
          <a:blip r:embed="rId5">
            <a:alphaModFix/>
          </a:blip>
          <a:srcRect b="0" l="0" r="0" t="0"/>
          <a:stretch/>
        </p:blipFill>
        <p:spPr>
          <a:xfrm>
            <a:off x="116840" y="142875"/>
            <a:ext cx="1889125" cy="1889125"/>
          </a:xfrm>
          <a:prstGeom prst="rect">
            <a:avLst/>
          </a:prstGeom>
          <a:noFill/>
          <a:ln>
            <a:noFill/>
          </a:ln>
        </p:spPr>
      </p:pic>
      <p:sp>
        <p:nvSpPr>
          <p:cNvPr id="128" name="Google Shape;128;p6"/>
          <p:cNvSpPr txBox="1"/>
          <p:nvPr/>
        </p:nvSpPr>
        <p:spPr>
          <a:xfrm>
            <a:off x="116840" y="157416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29" name="Google Shape;129;p6"/>
          <p:cNvSpPr txBox="1"/>
          <p:nvPr/>
        </p:nvSpPr>
        <p:spPr>
          <a:xfrm>
            <a:off x="1007110" y="2623185"/>
            <a:ext cx="8381365" cy="31076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 Blood donors can donate blood and submit a report once his/her document gets verified by admin he/she will get a live-saver (`hero`) rank on our community donor list.</a:t>
            </a:r>
            <a:r>
              <a:rPr lang="en-IN" sz="2800">
                <a:solidFill>
                  <a:srgbClr val="FF0000"/>
                </a:solidFill>
                <a:latin typeface="Arial"/>
                <a:ea typeface="Arial"/>
                <a:cs typeface="Arial"/>
                <a:sym typeface="Arial"/>
              </a:rPr>
              <a:t> "We think that if you are a `hero` you should get recognition"</a:t>
            </a:r>
            <a:r>
              <a:rPr lang="en-IN" sz="2800">
                <a:solidFill>
                  <a:schemeClr val="lt1"/>
                </a:solidFill>
                <a:latin typeface="Arial"/>
                <a:ea typeface="Arial"/>
                <a:cs typeface="Arial"/>
                <a:sym typeface="Arial"/>
              </a:rPr>
              <a:t>, which in turn inspires other new donors to come forward and donate for mankind.</a:t>
            </a:r>
            <a:endParaRPr sz="2800">
              <a:solidFill>
                <a:schemeClr val="lt1"/>
              </a:solidFill>
              <a:latin typeface="Arial"/>
              <a:ea typeface="Arial"/>
              <a:cs typeface="Arial"/>
              <a:sym typeface="Arial"/>
            </a:endParaRPr>
          </a:p>
        </p:txBody>
      </p:sp>
      <p:sp>
        <p:nvSpPr>
          <p:cNvPr id="130" name="Google Shape;130;p6"/>
          <p:cNvSpPr txBox="1"/>
          <p:nvPr/>
        </p:nvSpPr>
        <p:spPr>
          <a:xfrm>
            <a:off x="1007110" y="5935980"/>
            <a:ext cx="8439785" cy="39693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Just like any other social media platforms the main motive of this platform is to create a community of people who care about thier health as well as of others.</a:t>
            </a:r>
            <a:r>
              <a:rPr lang="en-IN" sz="2800">
                <a:solidFill>
                  <a:srgbClr val="FF0000"/>
                </a:solidFill>
                <a:latin typeface="Arial"/>
                <a:ea typeface="Arial"/>
                <a:cs typeface="Arial"/>
                <a:sym typeface="Arial"/>
              </a:rPr>
              <a:t> </a:t>
            </a:r>
            <a:r>
              <a:rPr b="1" lang="en-IN" sz="2800">
                <a:solidFill>
                  <a:srgbClr val="FF0000"/>
                </a:solidFill>
                <a:latin typeface="Arial"/>
                <a:ea typeface="Arial"/>
                <a:cs typeface="Arial"/>
                <a:sym typeface="Arial"/>
              </a:rPr>
              <a:t>A</a:t>
            </a:r>
            <a:r>
              <a:rPr b="1" lang="en-IN" sz="2800">
                <a:solidFill>
                  <a:schemeClr val="lt1"/>
                </a:solidFill>
                <a:latin typeface="Arial"/>
                <a:ea typeface="Arial"/>
                <a:cs typeface="Arial"/>
                <a:sym typeface="Arial"/>
              </a:rPr>
              <a:t> </a:t>
            </a:r>
            <a:r>
              <a:rPr b="1" lang="en-IN" sz="2800">
                <a:solidFill>
                  <a:srgbClr val="FF0000"/>
                </a:solidFill>
                <a:latin typeface="Arial"/>
                <a:ea typeface="Arial"/>
                <a:cs typeface="Arial"/>
                <a:sym typeface="Arial"/>
              </a:rPr>
              <a:t>Micro-blog posting platform</a:t>
            </a:r>
            <a:r>
              <a:rPr lang="en-IN" sz="2800">
                <a:solidFill>
                  <a:srgbClr val="FF0000"/>
                </a:solidFill>
                <a:latin typeface="Arial"/>
                <a:ea typeface="Arial"/>
                <a:cs typeface="Arial"/>
                <a:sym typeface="Arial"/>
              </a:rPr>
              <a:t> where people can share thier experiences about thier medical conditions, how they tackled them or any other life experinces where their health was challenged.</a:t>
            </a:r>
            <a:r>
              <a:rPr lang="en-IN" sz="2800">
                <a:solidFill>
                  <a:schemeClr val="lt1"/>
                </a:solidFill>
                <a:latin typeface="Arial"/>
                <a:ea typeface="Arial"/>
                <a:cs typeface="Arial"/>
                <a:sym typeface="Arial"/>
              </a:rPr>
              <a:t> In India there are very few Health centered community platforms.</a:t>
            </a:r>
            <a:endParaRPr sz="2800">
              <a:solidFill>
                <a:schemeClr val="lt1"/>
              </a:solidFill>
              <a:latin typeface="Arial"/>
              <a:ea typeface="Arial"/>
              <a:cs typeface="Arial"/>
              <a:sym typeface="Arial"/>
            </a:endParaRPr>
          </a:p>
        </p:txBody>
      </p:sp>
      <p:sp>
        <p:nvSpPr>
          <p:cNvPr id="131" name="Google Shape;131;p6"/>
          <p:cNvSpPr/>
          <p:nvPr/>
        </p:nvSpPr>
        <p:spPr>
          <a:xfrm>
            <a:off x="9791700" y="2623185"/>
            <a:ext cx="1860550" cy="76263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3. </a:t>
            </a:r>
            <a:endParaRPr b="1" sz="5600" strike="noStrike">
              <a:solidFill>
                <a:srgbClr val="3CDA7D"/>
              </a:solidFill>
              <a:latin typeface="Arial"/>
              <a:ea typeface="Arial"/>
              <a:cs typeface="Arial"/>
              <a:sym typeface="Arial"/>
            </a:endParaRPr>
          </a:p>
        </p:txBody>
      </p:sp>
      <p:sp>
        <p:nvSpPr>
          <p:cNvPr id="132" name="Google Shape;132;p6"/>
          <p:cNvSpPr txBox="1"/>
          <p:nvPr/>
        </p:nvSpPr>
        <p:spPr>
          <a:xfrm>
            <a:off x="10440035" y="2623185"/>
            <a:ext cx="6777990" cy="18148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Interactive </a:t>
            </a:r>
            <a:r>
              <a:rPr lang="en-IN" sz="2800">
                <a:solidFill>
                  <a:srgbClr val="FF0000"/>
                </a:solidFill>
                <a:latin typeface="Arial"/>
                <a:ea typeface="Arial"/>
                <a:cs typeface="Arial"/>
                <a:sym typeface="Arial"/>
              </a:rPr>
              <a:t>Medi-BoT</a:t>
            </a:r>
            <a:r>
              <a:rPr lang="en-IN" sz="2800">
                <a:solidFill>
                  <a:schemeClr val="lt1"/>
                </a:solidFill>
                <a:latin typeface="Arial"/>
                <a:ea typeface="Arial"/>
                <a:cs typeface="Arial"/>
                <a:sym typeface="Arial"/>
              </a:rPr>
              <a:t> which tells solves user first hand queries in no time with in-built BMI calculator and other related features.</a:t>
            </a:r>
            <a:endParaRPr sz="2800">
              <a:solidFill>
                <a:schemeClr val="lt1"/>
              </a:solidFill>
              <a:latin typeface="Arial"/>
              <a:ea typeface="Arial"/>
              <a:cs typeface="Arial"/>
              <a:sym typeface="Arial"/>
            </a:endParaRPr>
          </a:p>
        </p:txBody>
      </p:sp>
      <p:sp>
        <p:nvSpPr>
          <p:cNvPr id="133" name="Google Shape;133;p6"/>
          <p:cNvSpPr/>
          <p:nvPr/>
        </p:nvSpPr>
        <p:spPr>
          <a:xfrm>
            <a:off x="9935845" y="5989955"/>
            <a:ext cx="920750" cy="76263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4. </a:t>
            </a:r>
            <a:endParaRPr b="1" sz="5600" strike="noStrike">
              <a:solidFill>
                <a:srgbClr val="3CDA7D"/>
              </a:solidFill>
              <a:latin typeface="Arial"/>
              <a:ea typeface="Arial"/>
              <a:cs typeface="Arial"/>
              <a:sym typeface="Arial"/>
            </a:endParaRPr>
          </a:p>
        </p:txBody>
      </p:sp>
      <p:sp>
        <p:nvSpPr>
          <p:cNvPr id="134" name="Google Shape;134;p6"/>
          <p:cNvSpPr txBox="1"/>
          <p:nvPr/>
        </p:nvSpPr>
        <p:spPr>
          <a:xfrm>
            <a:off x="10655935" y="6115050"/>
            <a:ext cx="6777990" cy="31076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 smart </a:t>
            </a:r>
            <a:r>
              <a:rPr lang="en-IN" sz="2800">
                <a:solidFill>
                  <a:srgbClr val="FF0000"/>
                </a:solidFill>
                <a:latin typeface="Arial"/>
                <a:ea typeface="Arial"/>
                <a:cs typeface="Arial"/>
                <a:sym typeface="Arial"/>
              </a:rPr>
              <a:t>BMI-Calculator</a:t>
            </a:r>
            <a:r>
              <a:rPr lang="en-IN" sz="2800">
                <a:solidFill>
                  <a:schemeClr val="lt1"/>
                </a:solidFill>
                <a:latin typeface="Arial"/>
                <a:ea typeface="Arial"/>
                <a:cs typeface="Arial"/>
                <a:sym typeface="Arial"/>
              </a:rPr>
              <a:t> which not only calculates your BMI but also tells your recommended weight, daily calorie requirements, a complementary diet also.</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Moreover</a:t>
            </a:r>
            <a:r>
              <a:rPr lang="en-IN" sz="2800">
                <a:solidFill>
                  <a:srgbClr val="FF0000"/>
                </a:solidFill>
                <a:latin typeface="Arial"/>
                <a:ea typeface="Arial"/>
                <a:cs typeface="Arial"/>
                <a:sym typeface="Arial"/>
              </a:rPr>
              <a:t> 3D yoga asanas </a:t>
            </a:r>
            <a:r>
              <a:rPr lang="en-IN" sz="2800">
                <a:solidFill>
                  <a:schemeClr val="lt1"/>
                </a:solidFill>
                <a:latin typeface="Arial"/>
                <a:ea typeface="Arial"/>
                <a:cs typeface="Arial"/>
                <a:sym typeface="Arial"/>
              </a:rPr>
              <a:t>and </a:t>
            </a:r>
            <a:r>
              <a:rPr lang="en-IN" sz="2800">
                <a:solidFill>
                  <a:srgbClr val="FF0000"/>
                </a:solidFill>
                <a:latin typeface="Arial"/>
                <a:ea typeface="Arial"/>
                <a:cs typeface="Arial"/>
                <a:sym typeface="Arial"/>
              </a:rPr>
              <a:t>Covid support</a:t>
            </a:r>
            <a:r>
              <a:rPr lang="en-IN" sz="2800">
                <a:solidFill>
                  <a:schemeClr val="lt1"/>
                </a:solidFill>
                <a:latin typeface="Arial"/>
                <a:ea typeface="Arial"/>
                <a:cs typeface="Arial"/>
                <a:sym typeface="Arial"/>
              </a:rPr>
              <a:t> has also been provided.</a:t>
            </a:r>
            <a:endParaRPr sz="2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8" name="Shape 138"/>
        <p:cNvGrpSpPr/>
        <p:nvPr/>
      </p:nvGrpSpPr>
      <p:grpSpPr>
        <a:xfrm>
          <a:off x="0" y="0"/>
          <a:ext cx="0" cy="0"/>
          <a:chOff x="0" y="0"/>
          <a:chExt cx="0" cy="0"/>
        </a:xfrm>
      </p:grpSpPr>
      <p:pic>
        <p:nvPicPr>
          <p:cNvPr id="139" name="Google Shape;139;p7"/>
          <p:cNvPicPr preferRelativeResize="0"/>
          <p:nvPr/>
        </p:nvPicPr>
        <p:blipFill rotWithShape="1">
          <a:blip r:embed="rId3">
            <a:alphaModFix/>
          </a:blip>
          <a:srcRect b="0" l="0" r="0" t="0"/>
          <a:stretch/>
        </p:blipFill>
        <p:spPr>
          <a:xfrm rot="5400000">
            <a:off x="10128600" y="2172960"/>
            <a:ext cx="12045240" cy="10051560"/>
          </a:xfrm>
          <a:prstGeom prst="rect">
            <a:avLst/>
          </a:prstGeom>
          <a:noFill/>
          <a:ln>
            <a:noFill/>
          </a:ln>
        </p:spPr>
      </p:pic>
      <p:sp>
        <p:nvSpPr>
          <p:cNvPr id="140" name="Google Shape;140;p7"/>
          <p:cNvSpPr/>
          <p:nvPr/>
        </p:nvSpPr>
        <p:spPr>
          <a:xfrm>
            <a:off x="1678475" y="8744075"/>
            <a:ext cx="8010600" cy="1305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lang="en-IN" sz="3200" strike="noStrike">
                <a:solidFill>
                  <a:srgbClr val="C00000"/>
                </a:solidFill>
                <a:latin typeface="Arial"/>
                <a:ea typeface="Arial"/>
                <a:cs typeface="Arial"/>
                <a:sym typeface="Arial"/>
              </a:rPr>
              <a:t>HTML5 , CSS3 &amp; JavaScript</a:t>
            </a:r>
            <a:endParaRPr b="0" sz="3200" strike="noStrike">
              <a:solidFill>
                <a:srgbClr val="C00000"/>
              </a:solidFill>
              <a:latin typeface="Arial"/>
              <a:ea typeface="Arial"/>
              <a:cs typeface="Arial"/>
              <a:sym typeface="Arial"/>
            </a:endParaRPr>
          </a:p>
          <a:p>
            <a:pPr indent="0" lvl="0" marL="0" marR="0" rtl="0" algn="l">
              <a:lnSpc>
                <a:spcPct val="90000"/>
              </a:lnSpc>
              <a:spcBef>
                <a:spcPts val="0"/>
              </a:spcBef>
              <a:spcAft>
                <a:spcPts val="0"/>
              </a:spcAft>
              <a:buNone/>
            </a:pPr>
            <a:r>
              <a:rPr b="0" lang="en-IN" sz="2800" strike="noStrike">
                <a:solidFill>
                  <a:srgbClr val="141414"/>
                </a:solidFill>
                <a:latin typeface="Arial"/>
                <a:ea typeface="Arial"/>
                <a:cs typeface="Arial"/>
                <a:sym typeface="Arial"/>
              </a:rPr>
              <a:t>The building blocks for every web-app</a:t>
            </a:r>
            <a:endParaRPr b="0" sz="2800" strike="noStrike">
              <a:solidFill>
                <a:srgbClr val="141414"/>
              </a:solidFill>
              <a:latin typeface="Arial"/>
              <a:ea typeface="Arial"/>
              <a:cs typeface="Arial"/>
              <a:sym typeface="Arial"/>
            </a:endParaRPr>
          </a:p>
        </p:txBody>
      </p:sp>
      <p:sp>
        <p:nvSpPr>
          <p:cNvPr id="141" name="Google Shape;141;p7"/>
          <p:cNvSpPr/>
          <p:nvPr/>
        </p:nvSpPr>
        <p:spPr>
          <a:xfrm>
            <a:off x="933805" y="2823802"/>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1.</a:t>
            </a:r>
            <a:endParaRPr b="1" sz="5600" strike="noStrike">
              <a:solidFill>
                <a:srgbClr val="3CDA7D"/>
              </a:solidFill>
              <a:latin typeface="Arial"/>
              <a:ea typeface="Arial"/>
              <a:cs typeface="Arial"/>
              <a:sym typeface="Arial"/>
            </a:endParaRPr>
          </a:p>
        </p:txBody>
      </p:sp>
      <p:sp>
        <p:nvSpPr>
          <p:cNvPr id="142" name="Google Shape;142;p7"/>
          <p:cNvSpPr/>
          <p:nvPr/>
        </p:nvSpPr>
        <p:spPr>
          <a:xfrm>
            <a:off x="933800" y="4460615"/>
            <a:ext cx="649500" cy="93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2.</a:t>
            </a:r>
            <a:endParaRPr b="1" sz="5600" strike="noStrike">
              <a:solidFill>
                <a:srgbClr val="3CDA7D"/>
              </a:solidFill>
              <a:latin typeface="Arial"/>
              <a:ea typeface="Arial"/>
              <a:cs typeface="Arial"/>
              <a:sym typeface="Arial"/>
            </a:endParaRPr>
          </a:p>
        </p:txBody>
      </p:sp>
      <p:sp>
        <p:nvSpPr>
          <p:cNvPr id="143" name="Google Shape;143;p7"/>
          <p:cNvSpPr/>
          <p:nvPr/>
        </p:nvSpPr>
        <p:spPr>
          <a:xfrm>
            <a:off x="933805" y="6826277"/>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3.</a:t>
            </a:r>
            <a:endParaRPr b="1" sz="5600" strike="noStrike">
              <a:solidFill>
                <a:srgbClr val="3CDA7D"/>
              </a:solidFill>
              <a:latin typeface="Arial"/>
              <a:ea typeface="Arial"/>
              <a:cs typeface="Arial"/>
              <a:sym typeface="Arial"/>
            </a:endParaRPr>
          </a:p>
        </p:txBody>
      </p:sp>
      <p:sp>
        <p:nvSpPr>
          <p:cNvPr id="144" name="Google Shape;144;p7"/>
          <p:cNvSpPr/>
          <p:nvPr/>
        </p:nvSpPr>
        <p:spPr>
          <a:xfrm>
            <a:off x="933625" y="522575"/>
            <a:ext cx="12767100" cy="108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13800" strike="noStrike">
                <a:solidFill>
                  <a:srgbClr val="262626"/>
                </a:solidFill>
                <a:latin typeface="Arial"/>
                <a:ea typeface="Arial"/>
                <a:cs typeface="Arial"/>
                <a:sym typeface="Arial"/>
              </a:rPr>
              <a:t> TECH STACK</a:t>
            </a:r>
            <a:endParaRPr b="1" sz="13800" strike="noStrike">
              <a:solidFill>
                <a:srgbClr val="262626"/>
              </a:solidFill>
              <a:latin typeface="Arial"/>
              <a:ea typeface="Arial"/>
              <a:cs typeface="Arial"/>
              <a:sym typeface="Arial"/>
            </a:endParaRPr>
          </a:p>
        </p:txBody>
      </p:sp>
      <p:sp>
        <p:nvSpPr>
          <p:cNvPr id="145" name="Google Shape;145;p7"/>
          <p:cNvSpPr txBox="1"/>
          <p:nvPr/>
        </p:nvSpPr>
        <p:spPr>
          <a:xfrm>
            <a:off x="1678480" y="2621715"/>
            <a:ext cx="8381400" cy="153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262626"/>
                </a:solidFill>
                <a:latin typeface="Arial"/>
                <a:ea typeface="Arial"/>
                <a:cs typeface="Arial"/>
                <a:sym typeface="Arial"/>
              </a:rPr>
              <a:t> </a:t>
            </a:r>
            <a:r>
              <a:rPr lang="en-IN" sz="6600">
                <a:solidFill>
                  <a:srgbClr val="00B0F0"/>
                </a:solidFill>
                <a:latin typeface="Arial"/>
                <a:ea typeface="Arial"/>
                <a:cs typeface="Arial"/>
                <a:sym typeface="Arial"/>
              </a:rPr>
              <a:t>React</a:t>
            </a:r>
            <a:r>
              <a:rPr lang="en-IN" sz="2800">
                <a:solidFill>
                  <a:srgbClr val="262626"/>
                </a:solidFill>
                <a:latin typeface="Arial"/>
                <a:ea typeface="Arial"/>
                <a:cs typeface="Arial"/>
                <a:sym typeface="Arial"/>
              </a:rPr>
              <a:t> </a:t>
            </a:r>
            <a:endParaRPr sz="2800">
              <a:solidFill>
                <a:srgbClr val="262626"/>
              </a:solidFill>
              <a:latin typeface="Arial"/>
              <a:ea typeface="Arial"/>
              <a:cs typeface="Arial"/>
              <a:sym typeface="Arial"/>
            </a:endParaRPr>
          </a:p>
          <a:p>
            <a:pPr indent="0" lvl="0" marL="0" marR="0" rtl="0" algn="just">
              <a:spcBef>
                <a:spcPts val="0"/>
              </a:spcBef>
              <a:spcAft>
                <a:spcPts val="0"/>
              </a:spcAft>
              <a:buNone/>
            </a:pPr>
            <a:r>
              <a:rPr lang="en-IN" sz="2800">
                <a:solidFill>
                  <a:srgbClr val="262626"/>
                </a:solidFill>
                <a:latin typeface="Arial"/>
                <a:ea typeface="Arial"/>
                <a:cs typeface="Arial"/>
                <a:sym typeface="Arial"/>
              </a:rPr>
              <a:t>A JavaScript library for building user interfaces</a:t>
            </a:r>
            <a:endParaRPr sz="2800">
              <a:solidFill>
                <a:srgbClr val="262626"/>
              </a:solidFill>
              <a:latin typeface="Arial"/>
              <a:ea typeface="Arial"/>
              <a:cs typeface="Arial"/>
              <a:sym typeface="Arial"/>
            </a:endParaRPr>
          </a:p>
        </p:txBody>
      </p:sp>
      <p:sp>
        <p:nvSpPr>
          <p:cNvPr id="146" name="Google Shape;146;p7"/>
          <p:cNvSpPr txBox="1"/>
          <p:nvPr/>
        </p:nvSpPr>
        <p:spPr>
          <a:xfrm>
            <a:off x="1678480" y="4237630"/>
            <a:ext cx="7912200" cy="187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6000">
                <a:solidFill>
                  <a:srgbClr val="FFC000"/>
                </a:solidFill>
                <a:latin typeface="Arial"/>
                <a:ea typeface="Arial"/>
                <a:cs typeface="Arial"/>
                <a:sym typeface="Arial"/>
              </a:rPr>
              <a:t>Firebase</a:t>
            </a:r>
            <a:endParaRPr sz="6000">
              <a:solidFill>
                <a:srgbClr val="FFC000"/>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Backed by Google and loved by app development</a:t>
            </a:r>
            <a:endParaRPr sz="2800">
              <a:solidFill>
                <a:srgbClr val="262626"/>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teams - from startups to global enterprises</a:t>
            </a:r>
            <a:endParaRPr sz="2800">
              <a:solidFill>
                <a:srgbClr val="262626"/>
              </a:solidFill>
              <a:latin typeface="Arial"/>
              <a:ea typeface="Arial"/>
              <a:cs typeface="Arial"/>
              <a:sym typeface="Arial"/>
            </a:endParaRPr>
          </a:p>
        </p:txBody>
      </p:sp>
      <p:sp>
        <p:nvSpPr>
          <p:cNvPr id="147" name="Google Shape;147;p7"/>
          <p:cNvSpPr txBox="1"/>
          <p:nvPr/>
        </p:nvSpPr>
        <p:spPr>
          <a:xfrm>
            <a:off x="1678480" y="6750375"/>
            <a:ext cx="10567800" cy="169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800">
                <a:solidFill>
                  <a:srgbClr val="002060"/>
                </a:solidFill>
                <a:latin typeface="Arial"/>
                <a:ea typeface="Arial"/>
                <a:cs typeface="Arial"/>
                <a:sym typeface="Arial"/>
              </a:rPr>
              <a:t>MATERIAL-UI</a:t>
            </a:r>
            <a:endParaRPr sz="2800">
              <a:solidFill>
                <a:srgbClr val="262626"/>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React components for faster and easier web development. Build your own design system, or start with Material Design.</a:t>
            </a:r>
            <a:endParaRPr sz="2800">
              <a:solidFill>
                <a:srgbClr val="262626"/>
              </a:solidFill>
              <a:latin typeface="Arial"/>
              <a:ea typeface="Arial"/>
              <a:cs typeface="Arial"/>
              <a:sym typeface="Arial"/>
            </a:endParaRPr>
          </a:p>
        </p:txBody>
      </p:sp>
      <p:sp>
        <p:nvSpPr>
          <p:cNvPr id="148" name="Google Shape;148;p7"/>
          <p:cNvSpPr/>
          <p:nvPr/>
        </p:nvSpPr>
        <p:spPr>
          <a:xfrm>
            <a:off x="933805" y="8639735"/>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4.</a:t>
            </a:r>
            <a:endParaRPr b="1" sz="5600" strike="noStrike">
              <a:solidFill>
                <a:srgbClr val="3CDA7D"/>
              </a:solidFill>
              <a:latin typeface="Arial"/>
              <a:ea typeface="Arial"/>
              <a:cs typeface="Arial"/>
              <a:sym typeface="Arial"/>
            </a:endParaRPr>
          </a:p>
        </p:txBody>
      </p:sp>
      <p:pic>
        <p:nvPicPr>
          <p:cNvPr descr="hn" id="149" name="Google Shape;149;p7"/>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50" name="Google Shape;150;p7"/>
          <p:cNvSpPr txBox="1"/>
          <p:nvPr/>
        </p:nvSpPr>
        <p:spPr>
          <a:xfrm>
            <a:off x="16270605" y="1543050"/>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4"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b="0" l="0" r="0" t="0"/>
          <a:stretch/>
        </p:blipFill>
        <p:spPr>
          <a:xfrm rot="-8447400">
            <a:off x="6003360" y="-256680"/>
            <a:ext cx="14210641" cy="5538960"/>
          </a:xfrm>
          <a:prstGeom prst="rect">
            <a:avLst/>
          </a:prstGeom>
          <a:noFill/>
          <a:ln>
            <a:noFill/>
          </a:ln>
        </p:spPr>
      </p:pic>
      <p:pic>
        <p:nvPicPr>
          <p:cNvPr descr="hn" id="156" name="Google Shape;156;p8"/>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57" name="Google Shape;157;p8"/>
          <p:cNvSpPr txBox="1"/>
          <p:nvPr/>
        </p:nvSpPr>
        <p:spPr>
          <a:xfrm>
            <a:off x="16270605" y="1543050"/>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58" name="Google Shape;158;p8"/>
          <p:cNvSpPr txBox="1"/>
          <p:nvPr/>
        </p:nvSpPr>
        <p:spPr>
          <a:xfrm>
            <a:off x="416470" y="2737080"/>
            <a:ext cx="13380000" cy="315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9900">
                <a:solidFill>
                  <a:srgbClr val="262626"/>
                </a:solidFill>
                <a:latin typeface="Arial"/>
                <a:ea typeface="Arial"/>
                <a:cs typeface="Arial"/>
                <a:sym typeface="Arial"/>
              </a:rPr>
              <a:t>THANK YOU</a:t>
            </a:r>
            <a:endParaRPr sz="19900">
              <a:solidFill>
                <a:srgbClr val="26262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2020-12-30T06:02:00Z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