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3d455c7eb_1_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f3d455c7eb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3ec886b9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3ec886b9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3ec886b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3ec886b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3ec886b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3ec886b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3ec886b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3ec886b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3ec886b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3ec886b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3ec886b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3ec886b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3ec886b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3ec886b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3ec886b9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3ec886b9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3ec886b9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3ec886b9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3ec886b9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3ec886b9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3d455c7eb_1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f3d455c7eb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3ec886b9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3ec886b9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3ec886b9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3ec886b9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3d455c7e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f3d455c7eb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3ec886b9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3ec886b9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3d455c7e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f3d455c7eb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3d455c7e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f3d455c7eb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f3d455c7e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f3d455c7eb_1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3d455c7eb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f3d455c7eb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3d455c7eb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f3d455c7eb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3d455c7e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f3d455c7eb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3ec886b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3ec886b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3ec886b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3ec886b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3ec886b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3ec886b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3ec886b9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3ec886b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3ec886b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3ec886b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62" name="Shape 62"/>
        <p:cNvGrpSpPr/>
        <p:nvPr/>
      </p:nvGrpSpPr>
      <p:grpSpPr>
        <a:xfrm>
          <a:off x="0" y="0"/>
          <a:ext cx="0" cy="0"/>
          <a:chOff x="0" y="0"/>
          <a:chExt cx="0" cy="0"/>
        </a:xfrm>
      </p:grpSpPr>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64" name="Google Shape;64;p16"/>
          <p:cNvPicPr preferRelativeResize="0"/>
          <p:nvPr/>
        </p:nvPicPr>
        <p:blipFill rotWithShape="1">
          <a:blip r:embed="rId2">
            <a:alphaModFix/>
          </a:blip>
          <a:srcRect b="0" l="0" r="0" t="0"/>
          <a:stretch/>
        </p:blipFill>
        <p:spPr>
          <a:xfrm>
            <a:off x="1850" y="0"/>
            <a:ext cx="9140300" cy="51948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1">
  <p:cSld name="TITLE_1_1_1_1">
    <p:spTree>
      <p:nvGrpSpPr>
        <p:cNvPr id="65" name="Shape 65"/>
        <p:cNvGrpSpPr/>
        <p:nvPr/>
      </p:nvGrpSpPr>
      <p:grpSpPr>
        <a:xfrm>
          <a:off x="0" y="0"/>
          <a:ext cx="0" cy="0"/>
          <a:chOff x="0" y="0"/>
          <a:chExt cx="0" cy="0"/>
        </a:xfrm>
      </p:grpSpPr>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67" name="Google Shape;67;p17"/>
          <p:cNvPicPr preferRelativeResize="0"/>
          <p:nvPr/>
        </p:nvPicPr>
        <p:blipFill rotWithShape="1">
          <a:blip r:embed="rId2">
            <a:alphaModFix/>
          </a:blip>
          <a:srcRect b="0" l="0" r="0" t="0"/>
          <a:stretch/>
        </p:blipFill>
        <p:spPr>
          <a:xfrm>
            <a:off x="0" y="-2379"/>
            <a:ext cx="9144000" cy="514825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2" name="Google Shape;8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 name="Google Shape;8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1">
  <p:cSld name="SECTION_HEADER_1_1_1">
    <p:spTree>
      <p:nvGrpSpPr>
        <p:cNvPr id="101" name="Shape 101"/>
        <p:cNvGrpSpPr/>
        <p:nvPr/>
      </p:nvGrpSpPr>
      <p:grpSpPr>
        <a:xfrm>
          <a:off x="0" y="0"/>
          <a:ext cx="0" cy="0"/>
          <a:chOff x="0" y="0"/>
          <a:chExt cx="0" cy="0"/>
        </a:xfrm>
      </p:grpSpPr>
      <p:pic>
        <p:nvPicPr>
          <p:cNvPr id="102" name="Google Shape;102;p27"/>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103" name="Google Shape;103;p27"/>
          <p:cNvSpPr/>
          <p:nvPr>
            <p:ph idx="2" type="pic"/>
          </p:nvPr>
        </p:nvSpPr>
        <p:spPr>
          <a:xfrm>
            <a:off x="1860038" y="1722675"/>
            <a:ext cx="1185300" cy="1185300"/>
          </a:xfrm>
          <a:prstGeom prst="ellipse">
            <a:avLst/>
          </a:prstGeom>
          <a:noFill/>
          <a:ln>
            <a:noFill/>
          </a:ln>
        </p:spPr>
      </p:sp>
      <p:sp>
        <p:nvSpPr>
          <p:cNvPr id="104" name="Google Shape;104;p27"/>
          <p:cNvSpPr txBox="1"/>
          <p:nvPr/>
        </p:nvSpPr>
        <p:spPr>
          <a:xfrm>
            <a:off x="1672263" y="3069775"/>
            <a:ext cx="1510500" cy="67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i="0" lang="en-GB" sz="1700" u="none" cap="none" strike="noStrike">
                <a:solidFill>
                  <a:srgbClr val="FFDE14"/>
                </a:solidFill>
                <a:latin typeface="Roboto"/>
                <a:ea typeface="Roboto"/>
                <a:cs typeface="Roboto"/>
                <a:sym typeface="Roboto"/>
              </a:rPr>
              <a:t>Name</a:t>
            </a:r>
            <a:endParaRPr b="1" i="0" sz="1700" u="none" cap="none" strike="noStrike">
              <a:solidFill>
                <a:srgbClr val="FFDE14"/>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200"/>
              <a:buFont typeface="Arial"/>
              <a:buNone/>
            </a:pPr>
            <a:r>
              <a:rPr b="0" i="0" lang="en-GB" sz="1200" u="none" cap="none" strike="noStrike">
                <a:solidFill>
                  <a:schemeClr val="lt1"/>
                </a:solidFill>
                <a:latin typeface="Roboto"/>
                <a:ea typeface="Roboto"/>
                <a:cs typeface="Roboto"/>
                <a:sym typeface="Roboto"/>
              </a:rPr>
              <a:t>Designation</a:t>
            </a:r>
            <a:endParaRPr b="0" i="0" sz="1200" u="none" cap="none" strike="noStrike">
              <a:solidFill>
                <a:schemeClr val="lt1"/>
              </a:solidFill>
              <a:latin typeface="Roboto"/>
              <a:ea typeface="Roboto"/>
              <a:cs typeface="Roboto"/>
              <a:sym typeface="Roboto"/>
            </a:endParaRPr>
          </a:p>
        </p:txBody>
      </p:sp>
      <p:sp>
        <p:nvSpPr>
          <p:cNvPr id="105" name="Google Shape;105;p27"/>
          <p:cNvSpPr/>
          <p:nvPr>
            <p:ph idx="3" type="pic"/>
          </p:nvPr>
        </p:nvSpPr>
        <p:spPr>
          <a:xfrm>
            <a:off x="4004525" y="1722675"/>
            <a:ext cx="1185300" cy="1185300"/>
          </a:xfrm>
          <a:prstGeom prst="ellipse">
            <a:avLst/>
          </a:prstGeom>
          <a:noFill/>
          <a:ln>
            <a:noFill/>
          </a:ln>
        </p:spPr>
      </p:sp>
      <p:sp>
        <p:nvSpPr>
          <p:cNvPr id="106" name="Google Shape;106;p27"/>
          <p:cNvSpPr txBox="1"/>
          <p:nvPr/>
        </p:nvSpPr>
        <p:spPr>
          <a:xfrm>
            <a:off x="3841938" y="3069775"/>
            <a:ext cx="1510500" cy="67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i="0" lang="en-GB" sz="1700" u="none" cap="none" strike="noStrike">
                <a:solidFill>
                  <a:srgbClr val="FFDE14"/>
                </a:solidFill>
                <a:latin typeface="Roboto"/>
                <a:ea typeface="Roboto"/>
                <a:cs typeface="Roboto"/>
                <a:sym typeface="Roboto"/>
              </a:rPr>
              <a:t>Name</a:t>
            </a:r>
            <a:endParaRPr b="1" i="0" sz="1700" u="none" cap="none" strike="noStrike">
              <a:solidFill>
                <a:srgbClr val="FFDE14"/>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200"/>
              <a:buFont typeface="Arial"/>
              <a:buNone/>
            </a:pPr>
            <a:r>
              <a:rPr b="0" i="0" lang="en-GB" sz="1200" u="none" cap="none" strike="noStrike">
                <a:solidFill>
                  <a:schemeClr val="lt1"/>
                </a:solidFill>
                <a:latin typeface="Roboto"/>
                <a:ea typeface="Roboto"/>
                <a:cs typeface="Roboto"/>
                <a:sym typeface="Roboto"/>
              </a:rPr>
              <a:t>Designation</a:t>
            </a:r>
            <a:endParaRPr b="0" i="0" sz="1200" u="none" cap="none" strike="noStrike">
              <a:solidFill>
                <a:schemeClr val="lt1"/>
              </a:solidFill>
              <a:latin typeface="Roboto"/>
              <a:ea typeface="Roboto"/>
              <a:cs typeface="Roboto"/>
              <a:sym typeface="Roboto"/>
            </a:endParaRPr>
          </a:p>
        </p:txBody>
      </p:sp>
      <p:sp>
        <p:nvSpPr>
          <p:cNvPr id="107" name="Google Shape;107;p27"/>
          <p:cNvSpPr/>
          <p:nvPr>
            <p:ph idx="4" type="pic"/>
          </p:nvPr>
        </p:nvSpPr>
        <p:spPr>
          <a:xfrm>
            <a:off x="6149013" y="1722675"/>
            <a:ext cx="1185300" cy="1185300"/>
          </a:xfrm>
          <a:prstGeom prst="ellipse">
            <a:avLst/>
          </a:prstGeom>
          <a:noFill/>
          <a:ln>
            <a:noFill/>
          </a:ln>
        </p:spPr>
      </p:sp>
      <p:sp>
        <p:nvSpPr>
          <p:cNvPr id="108" name="Google Shape;108;p27"/>
          <p:cNvSpPr txBox="1"/>
          <p:nvPr/>
        </p:nvSpPr>
        <p:spPr>
          <a:xfrm>
            <a:off x="5986413" y="3069775"/>
            <a:ext cx="1510500" cy="67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1" i="0" lang="en-GB" sz="1700" u="none" cap="none" strike="noStrike">
                <a:solidFill>
                  <a:srgbClr val="FFDE14"/>
                </a:solidFill>
                <a:latin typeface="Roboto"/>
                <a:ea typeface="Roboto"/>
                <a:cs typeface="Roboto"/>
                <a:sym typeface="Roboto"/>
              </a:rPr>
              <a:t>Name</a:t>
            </a:r>
            <a:endParaRPr b="1" i="0" sz="1700" u="none" cap="none" strike="noStrike">
              <a:solidFill>
                <a:srgbClr val="FFDE14"/>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200"/>
              <a:buFont typeface="Arial"/>
              <a:buNone/>
            </a:pPr>
            <a:r>
              <a:rPr b="0" i="0" lang="en-GB" sz="1200" u="none" cap="none" strike="noStrike">
                <a:solidFill>
                  <a:schemeClr val="lt1"/>
                </a:solidFill>
                <a:latin typeface="Roboto"/>
                <a:ea typeface="Roboto"/>
                <a:cs typeface="Roboto"/>
                <a:sym typeface="Roboto"/>
              </a:rPr>
              <a:t>Designation</a:t>
            </a:r>
            <a:endParaRPr b="0" i="0" sz="1200" u="none" cap="none" strike="noStrike">
              <a:solidFill>
                <a:schemeClr val="lt1"/>
              </a:solidFill>
              <a:latin typeface="Roboto"/>
              <a:ea typeface="Roboto"/>
              <a:cs typeface="Roboto"/>
              <a:sym typeface="Roboto"/>
            </a:endParaRPr>
          </a:p>
        </p:txBody>
      </p:sp>
      <p:sp>
        <p:nvSpPr>
          <p:cNvPr id="109" name="Google Shape;109;p27"/>
          <p:cNvSpPr txBox="1"/>
          <p:nvPr>
            <p:ph type="title"/>
          </p:nvPr>
        </p:nvSpPr>
        <p:spPr>
          <a:xfrm>
            <a:off x="1036875" y="759250"/>
            <a:ext cx="7070400" cy="61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FFDE14"/>
              </a:buClr>
              <a:buSzPts val="3400"/>
              <a:buFont typeface="Roboto"/>
              <a:buNone/>
              <a:defRPr b="1" sz="3400">
                <a:solidFill>
                  <a:srgbClr val="FFDE14"/>
                </a:solidFill>
                <a:latin typeface="Roboto"/>
                <a:ea typeface="Roboto"/>
                <a:cs typeface="Roboto"/>
                <a:sym typeface="Roboto"/>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_3">
    <p:spTree>
      <p:nvGrpSpPr>
        <p:cNvPr id="110" name="Shape 110"/>
        <p:cNvGrpSpPr/>
        <p:nvPr/>
      </p:nvGrpSpPr>
      <p:grpSpPr>
        <a:xfrm>
          <a:off x="0" y="0"/>
          <a:ext cx="0" cy="0"/>
          <a:chOff x="0" y="0"/>
          <a:chExt cx="0" cy="0"/>
        </a:xfrm>
      </p:grpSpPr>
      <p:sp>
        <p:nvSpPr>
          <p:cNvPr id="111" name="Google Shape;11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rgbClr val="7F7F7F"/>
              </a:buClr>
              <a:buSzPts val="2100"/>
              <a:buFont typeface="Arial"/>
              <a:buChar char="•"/>
              <a:defRPr b="0" i="0" sz="2100" u="none" cap="none" strike="noStrike">
                <a:solidFill>
                  <a:srgbClr val="7F7F7F"/>
                </a:solidFill>
                <a:latin typeface="Calibri"/>
                <a:ea typeface="Calibri"/>
                <a:cs typeface="Calibri"/>
                <a:sym typeface="Calibri"/>
              </a:defRPr>
            </a:lvl1pPr>
            <a:lvl2pPr indent="-342900" lvl="1" marL="914400" marR="0" algn="l">
              <a:lnSpc>
                <a:spcPct val="90000"/>
              </a:lnSpc>
              <a:spcBef>
                <a:spcPts val="120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2pPr>
            <a:lvl3pPr indent="-323850" lvl="2" marL="1371600" marR="0" algn="l">
              <a:lnSpc>
                <a:spcPct val="90000"/>
              </a:lnSpc>
              <a:spcBef>
                <a:spcPts val="1200"/>
              </a:spcBef>
              <a:spcAft>
                <a:spcPts val="0"/>
              </a:spcAft>
              <a:buClr>
                <a:srgbClr val="7F7F7F"/>
              </a:buClr>
              <a:buSzPts val="1500"/>
              <a:buFont typeface="Arial"/>
              <a:buChar char="•"/>
              <a:defRPr b="0" i="0" sz="1500" u="none" cap="none" strike="noStrike">
                <a:solidFill>
                  <a:srgbClr val="7F7F7F"/>
                </a:solidFill>
                <a:latin typeface="Calibri"/>
                <a:ea typeface="Calibri"/>
                <a:cs typeface="Calibri"/>
                <a:sym typeface="Calibri"/>
              </a:defRPr>
            </a:lvl3pPr>
            <a:lvl4pPr indent="-317500" lvl="3" marL="1828800" marR="0" algn="l">
              <a:lnSpc>
                <a:spcPct val="90000"/>
              </a:lnSpc>
              <a:spcBef>
                <a:spcPts val="12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4pPr>
            <a:lvl5pPr indent="-317500" lvl="4" marL="2286000" marR="0" algn="l">
              <a:lnSpc>
                <a:spcPct val="90000"/>
              </a:lnSpc>
              <a:spcBef>
                <a:spcPts val="1200"/>
              </a:spcBef>
              <a:spcAft>
                <a:spcPts val="0"/>
              </a:spcAft>
              <a:buClr>
                <a:srgbClr val="7F7F7F"/>
              </a:buClr>
              <a:buSzPts val="1400"/>
              <a:buFont typeface="Arial"/>
              <a:buChar char="•"/>
              <a:defRPr b="0" i="0" sz="1400" u="none" cap="none" strike="noStrike">
                <a:solidFill>
                  <a:srgbClr val="7F7F7F"/>
                </a:solidFill>
                <a:latin typeface="Calibri"/>
                <a:ea typeface="Calibri"/>
                <a:cs typeface="Calibri"/>
                <a:sym typeface="Calibri"/>
              </a:defRPr>
            </a:lvl5pPr>
            <a:lvl6pPr indent="-317500" lvl="5" marL="27432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2" name="Google Shape;11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3" name="Google Shape;11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4" name="Google Shape;11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hrajput0322/API-Inventory-Management-System" TargetMode="External"/><Relationship Id="rId4" Type="http://schemas.openxmlformats.org/officeDocument/2006/relationships/hyperlink" Target="https://drive.google.com/file/d/1WaOmzNdPZz6Ls82iKFEN_8vemVE-KOUr/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9"/>
          <p:cNvPicPr preferRelativeResize="0"/>
          <p:nvPr/>
        </p:nvPicPr>
        <p:blipFill rotWithShape="1">
          <a:blip r:embed="rId3">
            <a:alphaModFix/>
          </a:blip>
          <a:srcRect b="0" l="0" r="0" t="0"/>
          <a:stretch/>
        </p:blipFill>
        <p:spPr>
          <a:xfrm>
            <a:off x="0" y="0"/>
            <a:ext cx="914399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8"/>
          <p:cNvSpPr txBox="1"/>
          <p:nvPr>
            <p:ph type="title"/>
          </p:nvPr>
        </p:nvSpPr>
        <p:spPr>
          <a:xfrm>
            <a:off x="311700" y="235025"/>
            <a:ext cx="8520600" cy="51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sz="1900"/>
          </a:p>
        </p:txBody>
      </p:sp>
      <p:sp>
        <p:nvSpPr>
          <p:cNvPr id="173" name="Google Shape;173;p38"/>
          <p:cNvSpPr txBox="1"/>
          <p:nvPr>
            <p:ph idx="1" type="body"/>
          </p:nvPr>
        </p:nvSpPr>
        <p:spPr>
          <a:xfrm>
            <a:off x="311700" y="792475"/>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chemeClr val="dk1"/>
                </a:solidFill>
              </a:rPr>
              <a:t>Setup and Configuration:</a:t>
            </a:r>
            <a:endParaRPr sz="1300"/>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To set up and configure the API Security Dashboard project, follow these steps: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1. Clone the Repository   - Start by cloning the project repository from GitHub to your local machine:</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git clone https://github.com/hrajput0322/API-Inventory-Management-System</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cd your-repo</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2. Install Dependencies</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 Ensure you have Python 3.9+ installed on your machine.</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 Install the required Python packages using `pip`:</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     pip install -r requirements.txt</a:t>
            </a:r>
            <a:endParaRPr sz="1300">
              <a:solidFill>
                <a:schemeClr val="dk1"/>
              </a:solidFill>
            </a:endParaRPr>
          </a:p>
          <a:p>
            <a:pPr indent="0" lvl="0" marL="0" rtl="0" algn="l">
              <a:spcBef>
                <a:spcPts val="0"/>
              </a:spcBef>
              <a:spcAft>
                <a:spcPts val="0"/>
              </a:spcAft>
              <a:buNone/>
            </a:pPr>
            <a:r>
              <a:rPr lang="en-GB" sz="1300">
                <a:solidFill>
                  <a:schemeClr val="dk1"/>
                </a:solidFill>
              </a:rPr>
              <a:t>     </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9"/>
          <p:cNvSpPr txBox="1"/>
          <p:nvPr>
            <p:ph type="title"/>
          </p:nvPr>
        </p:nvSpPr>
        <p:spPr>
          <a:xfrm>
            <a:off x="311700" y="330000"/>
            <a:ext cx="8520600" cy="51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sz="1900"/>
          </a:p>
        </p:txBody>
      </p:sp>
      <p:sp>
        <p:nvSpPr>
          <p:cNvPr id="179" name="Google Shape;179;p39"/>
          <p:cNvSpPr txBox="1"/>
          <p:nvPr>
            <p:ph idx="1" type="body"/>
          </p:nvPr>
        </p:nvSpPr>
        <p:spPr>
          <a:xfrm>
            <a:off x="311700" y="840000"/>
            <a:ext cx="8520600" cy="39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3. Set Up Environment Variables</a:t>
            </a:r>
            <a:endParaRPr sz="1200">
              <a:solidFill>
                <a:schemeClr val="dk1"/>
              </a:solidFill>
            </a:endParaRPr>
          </a:p>
          <a:p>
            <a:pPr indent="0" lvl="0" marL="0" rtl="0" algn="l">
              <a:spcBef>
                <a:spcPts val="0"/>
              </a:spcBef>
              <a:spcAft>
                <a:spcPts val="0"/>
              </a:spcAft>
              <a:buNone/>
            </a:pPr>
            <a:r>
              <a:rPr lang="en-GB" sz="1200">
                <a:solidFill>
                  <a:schemeClr val="dk1"/>
                </a:solidFill>
              </a:rPr>
              <a:t>   - Define the environment variables required by Flask. For local development, you can create a `.env` file in the root directory with the following content:</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rPr lang="en-GB" sz="1200">
                <a:solidFill>
                  <a:schemeClr val="dk1"/>
                </a:solidFill>
              </a:rPr>
              <a:t>     FLASK_APP=Scanner.py</a:t>
            </a:r>
            <a:endParaRPr sz="1200">
              <a:solidFill>
                <a:schemeClr val="dk1"/>
              </a:solidFill>
            </a:endParaRPr>
          </a:p>
          <a:p>
            <a:pPr indent="0" lvl="0" marL="0" rtl="0" algn="l">
              <a:spcBef>
                <a:spcPts val="0"/>
              </a:spcBef>
              <a:spcAft>
                <a:spcPts val="0"/>
              </a:spcAft>
              <a:buNone/>
            </a:pPr>
            <a:r>
              <a:rPr lang="en-GB" sz="1200">
                <a:solidFill>
                  <a:schemeClr val="dk1"/>
                </a:solidFill>
              </a:rPr>
              <a:t>     FLASK_ENV=development</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rPr lang="en-GB" sz="1200">
                <a:solidFill>
                  <a:schemeClr val="dk1"/>
                </a:solidFill>
              </a:rPr>
              <a:t>   - Ensure that the Flask environment variables are sourced:</a:t>
            </a:r>
            <a:endParaRPr sz="1200">
              <a:solidFill>
                <a:schemeClr val="dk1"/>
              </a:solidFill>
            </a:endParaRPr>
          </a:p>
          <a:p>
            <a:pPr indent="0" lvl="0" marL="0" rtl="0" algn="l">
              <a:spcBef>
                <a:spcPts val="0"/>
              </a:spcBef>
              <a:spcAft>
                <a:spcPts val="0"/>
              </a:spcAft>
              <a:buNone/>
            </a:pPr>
            <a:r>
              <a:rPr lang="en-GB" sz="1200">
                <a:solidFill>
                  <a:schemeClr val="dk1"/>
                </a:solidFill>
              </a:rPr>
              <a:t>     source .env</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4. Run the Flask Application</a:t>
            </a:r>
            <a:endParaRPr sz="1200">
              <a:solidFill>
                <a:schemeClr val="dk1"/>
              </a:solidFill>
            </a:endParaRPr>
          </a:p>
          <a:p>
            <a:pPr indent="0" lvl="0" marL="0" rtl="0" algn="l">
              <a:spcBef>
                <a:spcPts val="0"/>
              </a:spcBef>
              <a:spcAft>
                <a:spcPts val="0"/>
              </a:spcAft>
              <a:buNone/>
            </a:pPr>
            <a:r>
              <a:rPr lang="en-GB" sz="1200">
                <a:solidFill>
                  <a:schemeClr val="dk1"/>
                </a:solidFill>
              </a:rPr>
              <a:t>   - You can now start the Flask application:</a:t>
            </a:r>
            <a:endParaRPr sz="1200">
              <a:solidFill>
                <a:schemeClr val="dk1"/>
              </a:solidFill>
            </a:endParaRPr>
          </a:p>
          <a:p>
            <a:pPr indent="0" lvl="0" marL="0" rtl="0" algn="l">
              <a:spcBef>
                <a:spcPts val="0"/>
              </a:spcBef>
              <a:spcAft>
                <a:spcPts val="0"/>
              </a:spcAft>
              <a:buNone/>
            </a:pPr>
            <a:r>
              <a:rPr lang="en-GB" sz="1200">
                <a:solidFill>
                  <a:schemeClr val="dk1"/>
                </a:solidFill>
              </a:rPr>
              <a:t>      flask run</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rPr lang="en-GB" sz="1200">
                <a:solidFill>
                  <a:schemeClr val="dk1"/>
                </a:solidFill>
              </a:rPr>
              <a:t>   - The application should be running at `http://127.0.0.1:5000/`.</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ph type="title"/>
          </p:nvPr>
        </p:nvSpPr>
        <p:spPr>
          <a:xfrm>
            <a:off x="311700" y="225000"/>
            <a:ext cx="8520600" cy="5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a:p>
        </p:txBody>
      </p:sp>
      <p:sp>
        <p:nvSpPr>
          <p:cNvPr id="185" name="Google Shape;185;p40"/>
          <p:cNvSpPr txBox="1"/>
          <p:nvPr>
            <p:ph idx="1" type="body"/>
          </p:nvPr>
        </p:nvSpPr>
        <p:spPr>
          <a:xfrm>
            <a:off x="311700" y="981075"/>
            <a:ext cx="8520600" cy="35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5. Docker Setup (Optional)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If you want to run the application inside a Docker container, build the Docker image: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docker build -t api-inventory-management-system</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Run the Docker container: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docker run -p 5000:5000 api-inventory-management-system</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The application will be accessible at `http://localhost:5000/`.</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6. CI/CD Configuration with GitHub Actions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The project includes a GitHub Actions workflow defined in ‘.github/workflows/main.yml’: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Ensure the repository is connected to GitHub and push your changes to trigger the CI/CD pipeline.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The workflow automates the process of building the Docker image, running tests, and deploying the application.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1"/>
          <p:cNvSpPr txBox="1"/>
          <p:nvPr>
            <p:ph type="title"/>
          </p:nvPr>
        </p:nvSpPr>
        <p:spPr>
          <a:xfrm>
            <a:off x="311700" y="105000"/>
            <a:ext cx="8520600" cy="58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a:p>
        </p:txBody>
      </p:sp>
      <p:sp>
        <p:nvSpPr>
          <p:cNvPr id="191" name="Google Shape;19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7. Configure the Dashboard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Access the dashboard via `http://127.0.0.1:5000/` or `http://localhost:5000/` to view the list of APIs and identified vulnerabilities.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Use the dashboard to analyze, identify, and resolve security vulnerabilities in your APIs.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8. Optional: Configure Webhook for CI/CD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If desired, configure a webhook to trigger the CI/CD pipeline whenever there are changes to the codebase. This ensures that vulnerabilities are automatically detected and resolved in the development pipeline.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GB" sz="1200">
                <a:solidFill>
                  <a:schemeClr val="dk1"/>
                </a:solidFill>
              </a:rPr>
              <a:t>By following these steps, you will have the API Security Dashboard up and running, with the ability to detect and manage vulnerabilities in your API routes.</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2"/>
          <p:cNvSpPr txBox="1"/>
          <p:nvPr>
            <p:ph type="title"/>
          </p:nvPr>
        </p:nvSpPr>
        <p:spPr>
          <a:xfrm>
            <a:off x="159300" y="2259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sz="1900"/>
          </a:p>
        </p:txBody>
      </p:sp>
      <p:sp>
        <p:nvSpPr>
          <p:cNvPr id="197" name="Google Shape;197;p42"/>
          <p:cNvSpPr txBox="1"/>
          <p:nvPr>
            <p:ph idx="1" type="body"/>
          </p:nvPr>
        </p:nvSpPr>
        <p:spPr>
          <a:xfrm>
            <a:off x="311700" y="742950"/>
            <a:ext cx="8520600" cy="38259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b="1" lang="en-GB" sz="1500">
                <a:solidFill>
                  <a:schemeClr val="dk1"/>
                </a:solidFill>
              </a:rPr>
              <a:t>Deployment:</a:t>
            </a:r>
            <a:r>
              <a:rPr lang="en-GB"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1. Dockerize the Application:</a:t>
            </a:r>
            <a:endParaRPr sz="1200">
              <a:solidFill>
                <a:schemeClr val="dk1"/>
              </a:solidFill>
            </a:endParaRPr>
          </a:p>
          <a:p>
            <a:pPr indent="0" lvl="0" marL="0" rtl="0" algn="l">
              <a:spcBef>
                <a:spcPts val="0"/>
              </a:spcBef>
              <a:spcAft>
                <a:spcPts val="0"/>
              </a:spcAft>
              <a:buNone/>
            </a:pPr>
            <a:r>
              <a:rPr lang="en-GB" sz="1200">
                <a:solidFill>
                  <a:schemeClr val="dk1"/>
                </a:solidFill>
              </a:rPr>
              <a:t>   - Use the provided Dockerfile to containerize the application.</a:t>
            </a:r>
            <a:endParaRPr sz="1200">
              <a:solidFill>
                <a:schemeClr val="dk1"/>
              </a:solidFill>
            </a:endParaRPr>
          </a:p>
          <a:p>
            <a:pPr indent="0" lvl="0" marL="0" rtl="0" algn="l">
              <a:spcBef>
                <a:spcPts val="0"/>
              </a:spcBef>
              <a:spcAft>
                <a:spcPts val="0"/>
              </a:spcAft>
              <a:buNone/>
            </a:pPr>
            <a:r>
              <a:rPr lang="en-GB" sz="1200">
                <a:solidFill>
                  <a:schemeClr val="dk1"/>
                </a:solidFill>
              </a:rPr>
              <a:t>   - Example Docker command to build the image:</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rPr lang="en-GB" sz="1200">
                <a:solidFill>
                  <a:schemeClr val="dk1"/>
                </a:solidFill>
              </a:rPr>
              <a:t>     docker build -t api-inventory-management-system</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2. Run the Docker Container:</a:t>
            </a:r>
            <a:endParaRPr sz="1200">
              <a:solidFill>
                <a:schemeClr val="dk1"/>
              </a:solidFill>
            </a:endParaRPr>
          </a:p>
          <a:p>
            <a:pPr indent="0" lvl="0" marL="0" rtl="0" algn="l">
              <a:spcBef>
                <a:spcPts val="0"/>
              </a:spcBef>
              <a:spcAft>
                <a:spcPts val="0"/>
              </a:spcAft>
              <a:buNone/>
            </a:pPr>
            <a:r>
              <a:rPr lang="en-GB" sz="1200">
                <a:solidFill>
                  <a:schemeClr val="dk1"/>
                </a:solidFill>
              </a:rPr>
              <a:t>   - Deploy locally or on a cloud platform using Docker.</a:t>
            </a:r>
            <a:endParaRPr sz="1200">
              <a:solidFill>
                <a:schemeClr val="dk1"/>
              </a:solidFill>
            </a:endParaRPr>
          </a:p>
          <a:p>
            <a:pPr indent="0" lvl="0" marL="0" rtl="0" algn="l">
              <a:spcBef>
                <a:spcPts val="0"/>
              </a:spcBef>
              <a:spcAft>
                <a:spcPts val="0"/>
              </a:spcAft>
              <a:buNone/>
            </a:pPr>
            <a:r>
              <a:rPr lang="en-GB" sz="1200">
                <a:solidFill>
                  <a:schemeClr val="dk1"/>
                </a:solidFill>
              </a:rPr>
              <a:t>   - Example command for local deployment:</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rPr lang="en-GB" sz="1200">
                <a:solidFill>
                  <a:schemeClr val="dk1"/>
                </a:solidFill>
              </a:rPr>
              <a:t>     docker run -d -p 5000:5000 </a:t>
            </a:r>
            <a:r>
              <a:rPr lang="en-GB" sz="1200">
                <a:solidFill>
                  <a:schemeClr val="dk1"/>
                </a:solidFill>
              </a:rPr>
              <a:t>api-inventory-management-system</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25454"/>
              </a:lnSpc>
              <a:spcBef>
                <a:spcPts val="0"/>
              </a:spcBef>
              <a:spcAft>
                <a:spcPts val="0"/>
              </a:spcAft>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3"/>
          <p:cNvSpPr txBox="1"/>
          <p:nvPr>
            <p:ph type="title"/>
          </p:nvPr>
        </p:nvSpPr>
        <p:spPr>
          <a:xfrm>
            <a:off x="311700" y="159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a:p>
        </p:txBody>
      </p:sp>
      <p:sp>
        <p:nvSpPr>
          <p:cNvPr id="203" name="Google Shape;20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3. CI/CD Pipeline: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Use the GitHub Actions workflow to automate build, test, and deployment.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The pipeline triggers on pushes to the `main` branch, builds the Docker image, runs tests, and deploys the container.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Access the Application: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Access locally at `http://localhost:5000/` or via the cloud platform's domain/IP.</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This streamlined process ensures the API Inventory Management  is efficiently deployed and accessible in your desired environment.</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4"/>
          <p:cNvSpPr txBox="1"/>
          <p:nvPr>
            <p:ph type="title"/>
          </p:nvPr>
        </p:nvSpPr>
        <p:spPr>
          <a:xfrm>
            <a:off x="311700" y="1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900"/>
              <a:t>Technical Approach:</a:t>
            </a:r>
            <a:endParaRPr/>
          </a:p>
        </p:txBody>
      </p:sp>
      <p:sp>
        <p:nvSpPr>
          <p:cNvPr id="209" name="Google Shape;209;p44"/>
          <p:cNvSpPr txBox="1"/>
          <p:nvPr>
            <p:ph idx="1" type="body"/>
          </p:nvPr>
        </p:nvSpPr>
        <p:spPr>
          <a:xfrm>
            <a:off x="311700" y="762000"/>
            <a:ext cx="8520600" cy="38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rPr>
              <a:t>Testing:</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Unit Testing:</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 </a:t>
            </a:r>
            <a:r>
              <a:rPr lang="en-GB" sz="1200">
                <a:solidFill>
                  <a:schemeClr val="dk1"/>
                </a:solidFill>
              </a:rPr>
              <a:t>  - Purpose: Validate individual components, such as vulnerability analyzers and route listings.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Example Test Cases: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Verify that each analyzer correctly identifies vulnerabilities in sample code.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Ensure the `List_APIs` function accurately lists all routes in the `e-commerce.py` file.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Results:All unit tests should pass, confirming the correctness of each isolated function.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Integration Testing: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Purpose: Ensure that all components work together seamlessly.</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Example Test Cases: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Test the full pipeline from route detection to vulnerability analysis and display on the dashboard.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Verify that the CI/CD pipeline triggers correctly and deploys the application without errors.</a:t>
            </a:r>
            <a:endParaRPr sz="1200">
              <a:solidFill>
                <a:schemeClr val="dk1"/>
              </a:solidFill>
            </a:endParaRPr>
          </a:p>
          <a:p>
            <a:pPr indent="0" lvl="0" marL="0" rtl="0" algn="l">
              <a:spcBef>
                <a:spcPts val="0"/>
              </a:spcBef>
              <a:spcAft>
                <a:spcPts val="0"/>
              </a:spcAft>
              <a:buNone/>
            </a:pPr>
            <a:r>
              <a:rPr lang="en-GB" sz="1200">
                <a:solidFill>
                  <a:schemeClr val="dk1"/>
                </a:solidFill>
              </a:rPr>
              <a:t>   - Results: Integration tests should confirm that the entire flow, from code scanning to dashboard updates, operates without issues.</a:t>
            </a:r>
            <a:endParaRPr b="1"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5"/>
          <p:cNvSpPr txBox="1"/>
          <p:nvPr>
            <p:ph type="title"/>
          </p:nvPr>
        </p:nvSpPr>
        <p:spPr>
          <a:xfrm>
            <a:off x="311700" y="2640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900"/>
              <a:t>Technical Approach:</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15" name="Google Shape;215;p45"/>
          <p:cNvSpPr txBox="1"/>
          <p:nvPr>
            <p:ph idx="1" type="body"/>
          </p:nvPr>
        </p:nvSpPr>
        <p:spPr>
          <a:xfrm>
            <a:off x="311700" y="676275"/>
            <a:ext cx="8520600" cy="40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3. End-to-End (E2E) Testing: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Purpose: Simulate real-world use cases to validate the entire application.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Example Test Cases: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Upload a new `e-commerce.py` file with known vulnerabilities and verify that they are detected and displayed on the dashboard.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Resolve vulnerabilities in the code and check if the CI/CD pipeline updates the dashboard, removing the resolved vulnerabilities.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Results: The application should detect, display, and update vulnerabilities accurately, reflecting real-time changes.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Performance Testing: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Purpose: Assess the application’s performance under load.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Example Test Cases: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Run multiple vulnerability scans simultaneously and monitor the application's response time and stability.</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Test the scalability of the dashboard with a large number of APIs.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 Results: The application should perform efficiently under high load, maintaining responsiveness and accuracy.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Outcome:</a:t>
            </a:r>
            <a:endParaRPr b="1"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All tests were conducted to ensure the robustness, accuracy, and performance of the API Security Dashboard. The successful passing of these tests confirms the application is production-ready.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6"/>
          <p:cNvSpPr txBox="1"/>
          <p:nvPr>
            <p:ph type="title"/>
          </p:nvPr>
        </p:nvSpPr>
        <p:spPr>
          <a:xfrm>
            <a:off x="311700" y="219075"/>
            <a:ext cx="8520600" cy="5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Results and Analysis:</a:t>
            </a:r>
            <a:endParaRPr/>
          </a:p>
        </p:txBody>
      </p:sp>
      <p:sp>
        <p:nvSpPr>
          <p:cNvPr id="221" name="Google Shape;221;p46"/>
          <p:cNvSpPr txBox="1"/>
          <p:nvPr>
            <p:ph idx="1" type="body"/>
          </p:nvPr>
        </p:nvSpPr>
        <p:spPr>
          <a:xfrm>
            <a:off x="452575" y="927025"/>
            <a:ext cx="39597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46"/>
          <p:cNvPicPr preferRelativeResize="0"/>
          <p:nvPr/>
        </p:nvPicPr>
        <p:blipFill>
          <a:blip r:embed="rId3">
            <a:alphaModFix/>
          </a:blip>
          <a:stretch>
            <a:fillRect/>
          </a:stretch>
        </p:blipFill>
        <p:spPr>
          <a:xfrm>
            <a:off x="452575" y="927025"/>
            <a:ext cx="3471600" cy="3415800"/>
          </a:xfrm>
          <a:prstGeom prst="rect">
            <a:avLst/>
          </a:prstGeom>
          <a:noFill/>
          <a:ln>
            <a:noFill/>
          </a:ln>
        </p:spPr>
      </p:pic>
      <p:sp>
        <p:nvSpPr>
          <p:cNvPr id="223" name="Google Shape;223;p46"/>
          <p:cNvSpPr txBox="1"/>
          <p:nvPr/>
        </p:nvSpPr>
        <p:spPr>
          <a:xfrm>
            <a:off x="4795375" y="879000"/>
            <a:ext cx="4100700" cy="36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The pie chart shows the OWASP vulnerabilities most exploited by cybercriminals:</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sz="1100">
                <a:solidFill>
                  <a:schemeClr val="dk1"/>
                </a:solidFill>
              </a:rPr>
              <a:t>Broken Access Control (40%)</a:t>
            </a:r>
            <a:r>
              <a:rPr lang="en-GB" sz="1100">
                <a:solidFill>
                  <a:schemeClr val="dk1"/>
                </a:solidFill>
              </a:rPr>
              <a:t>: Most frequently exploited, indicating severe risks in access management.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Sensitive Data Exposure (31%)</a:t>
            </a:r>
            <a:r>
              <a:rPr lang="en-GB" sz="1100">
                <a:solidFill>
                  <a:schemeClr val="dk1"/>
                </a:solidFill>
              </a:rPr>
              <a:t>: Common target, emphasizing the need for robust data protection.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Injection (23%)</a:t>
            </a:r>
            <a:r>
              <a:rPr lang="en-GB" sz="1100">
                <a:solidFill>
                  <a:schemeClr val="dk1"/>
                </a:solidFill>
              </a:rPr>
              <a:t>: Critical threat from forms like SQL injection, requiring strict input validation.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Cross-Site Scripting (XSS) (3%)</a:t>
            </a:r>
            <a:r>
              <a:rPr lang="en-GB" sz="1100">
                <a:solidFill>
                  <a:schemeClr val="dk1"/>
                </a:solidFill>
              </a:rPr>
              <a:t> and others (1% each for </a:t>
            </a:r>
            <a:r>
              <a:rPr b="1" lang="en-GB" sz="1100">
                <a:solidFill>
                  <a:schemeClr val="dk1"/>
                </a:solidFill>
              </a:rPr>
              <a:t>Security Misconfiguration, Broken Authentication</a:t>
            </a:r>
            <a:r>
              <a:rPr lang="en-GB" sz="1100">
                <a:solidFill>
                  <a:schemeClr val="dk1"/>
                </a:solidFill>
              </a:rPr>
              <a:t>, and </a:t>
            </a:r>
            <a:r>
              <a:rPr b="1" lang="en-GB" sz="1100">
                <a:solidFill>
                  <a:schemeClr val="dk1"/>
                </a:solidFill>
              </a:rPr>
              <a:t>Using Components with Known Vulnerabilities</a:t>
            </a:r>
            <a:r>
              <a:rPr lang="en-GB" sz="1100">
                <a:solidFill>
                  <a:schemeClr val="dk1"/>
                </a:solidFill>
              </a:rPr>
              <a:t>): Less prevalent but still significant, highlighting the necessity of comprehensive security practices, regular updates, and thorough security configurations.</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7"/>
          <p:cNvSpPr txBox="1"/>
          <p:nvPr>
            <p:ph type="title"/>
          </p:nvPr>
        </p:nvSpPr>
        <p:spPr>
          <a:xfrm>
            <a:off x="311700" y="244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Results       </a:t>
            </a:r>
            <a:r>
              <a:rPr lang="en-GB" sz="2000"/>
              <a:t>                                                      </a:t>
            </a:r>
            <a:endParaRPr sz="2000"/>
          </a:p>
        </p:txBody>
      </p:sp>
      <p:sp>
        <p:nvSpPr>
          <p:cNvPr id="229" name="Google Shape;229;p47"/>
          <p:cNvSpPr txBox="1"/>
          <p:nvPr>
            <p:ph idx="1" type="body"/>
          </p:nvPr>
        </p:nvSpPr>
        <p:spPr>
          <a:xfrm>
            <a:off x="311700" y="713650"/>
            <a:ext cx="8520600" cy="38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47"/>
          <p:cNvPicPr preferRelativeResize="0"/>
          <p:nvPr/>
        </p:nvPicPr>
        <p:blipFill>
          <a:blip r:embed="rId3">
            <a:alphaModFix/>
          </a:blip>
          <a:stretch>
            <a:fillRect/>
          </a:stretch>
        </p:blipFill>
        <p:spPr>
          <a:xfrm>
            <a:off x="109825" y="713650"/>
            <a:ext cx="8863023" cy="4203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900"/>
              <a:t>Team Intro</a:t>
            </a:r>
            <a:endParaRPr sz="3700"/>
          </a:p>
        </p:txBody>
      </p:sp>
      <p:sp>
        <p:nvSpPr>
          <p:cNvPr id="125" name="Google Shape;12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200">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Title: API Inventory Management , Information Security Track</a:t>
            </a:r>
            <a:endParaRPr sz="1200">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Team Name: Justice_League</a:t>
            </a:r>
            <a:endParaRPr sz="1200">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Team Members: Abhishek Kumar, Manish Kumar, Harsh Rajput</a:t>
            </a:r>
            <a:endParaRPr sz="1200">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College/University: Indian Institute of Information Technology, Guwahati</a:t>
            </a:r>
            <a:endParaRPr sz="1200">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Date: August 19, 2024</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Github Repository Link: </a:t>
            </a:r>
            <a:r>
              <a:rPr lang="en-GB" sz="1200" u="sng">
                <a:solidFill>
                  <a:schemeClr val="accent1"/>
                </a:solidFill>
                <a:hlinkClick r:id="rId3">
                  <a:extLst>
                    <a:ext uri="{A12FA001-AC4F-418D-AE19-62706E023703}">
                      <ahyp:hlinkClr val="tx"/>
                    </a:ext>
                  </a:extLst>
                </a:hlinkClick>
              </a:rPr>
              <a:t>API_Inventory_Management_System</a:t>
            </a:r>
            <a:endParaRPr sz="1200">
              <a:solidFill>
                <a:schemeClr val="accent1"/>
              </a:solidFill>
            </a:endParaRPr>
          </a:p>
          <a:p>
            <a:pPr indent="0" lvl="0" marL="0" rtl="0" algn="l">
              <a:lnSpc>
                <a:spcPct val="115000"/>
              </a:lnSpc>
              <a:spcBef>
                <a:spcPts val="0"/>
              </a:spcBef>
              <a:spcAft>
                <a:spcPts val="0"/>
              </a:spcAft>
              <a:buSzPts val="1800"/>
              <a:buNone/>
            </a:pPr>
            <a:r>
              <a:t/>
            </a:r>
            <a:endParaRPr sz="1200">
              <a:solidFill>
                <a:schemeClr val="dk1"/>
              </a:solidFill>
            </a:endParaRPr>
          </a:p>
          <a:p>
            <a:pPr indent="0" lvl="0" marL="0" rtl="0" algn="l">
              <a:lnSpc>
                <a:spcPct val="115000"/>
              </a:lnSpc>
              <a:spcBef>
                <a:spcPts val="0"/>
              </a:spcBef>
              <a:spcAft>
                <a:spcPts val="0"/>
              </a:spcAft>
              <a:buSzPts val="1800"/>
              <a:buNone/>
            </a:pPr>
            <a:r>
              <a:rPr lang="en-GB" sz="1200">
                <a:solidFill>
                  <a:schemeClr val="dk1"/>
                </a:solidFill>
              </a:rPr>
              <a:t>Video Demonstration Link: </a:t>
            </a:r>
            <a:r>
              <a:rPr lang="en-GB" sz="1200" u="sng">
                <a:solidFill>
                  <a:schemeClr val="accent1"/>
                </a:solidFill>
                <a:hlinkClick r:id="rId4">
                  <a:extLst>
                    <a:ext uri="{A12FA001-AC4F-418D-AE19-62706E023703}">
                      <ahyp:hlinkClr val="tx"/>
                    </a:ext>
                  </a:extLst>
                </a:hlinkClick>
              </a:rPr>
              <a:t>Working_demonstration</a:t>
            </a:r>
            <a:endParaRPr sz="12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8"/>
          <p:cNvSpPr txBox="1"/>
          <p:nvPr>
            <p:ph type="title"/>
          </p:nvPr>
        </p:nvSpPr>
        <p:spPr>
          <a:xfrm>
            <a:off x="311700" y="1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CONT’D</a:t>
            </a:r>
            <a:endParaRPr/>
          </a:p>
        </p:txBody>
      </p:sp>
      <p:sp>
        <p:nvSpPr>
          <p:cNvPr id="236" name="Google Shape;236;p48"/>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200">
                <a:solidFill>
                  <a:schemeClr val="dk1"/>
                </a:solidFill>
              </a:rPr>
              <a:t>The bar chart showing a variety of other API security vulnerabilities, each with a different percentage of reports. This chart could be useful for a comprehensive presentation on API security, highlighting the diversity of vulnerabilities that organizations need to manage:</a:t>
            </a:r>
            <a:endParaRPr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Unsecured Deserialization</a:t>
            </a:r>
            <a:r>
              <a:rPr lang="en-GB" sz="1200">
                <a:solidFill>
                  <a:schemeClr val="dk1"/>
                </a:solidFill>
              </a:rPr>
              <a:t> and </a:t>
            </a:r>
            <a:r>
              <a:rPr b="1" lang="en-GB" sz="1200">
                <a:solidFill>
                  <a:schemeClr val="dk1"/>
                </a:solidFill>
              </a:rPr>
              <a:t>Insecure Direct Object References</a:t>
            </a:r>
            <a:r>
              <a:rPr lang="en-GB" sz="1200">
                <a:solidFill>
                  <a:schemeClr val="dk1"/>
                </a:solidFill>
              </a:rPr>
              <a:t> are notably prevalent, suggesting these areas require significant attention.</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Other categories like </a:t>
            </a:r>
            <a:r>
              <a:rPr b="1" lang="en-GB" sz="1200">
                <a:solidFill>
                  <a:schemeClr val="dk1"/>
                </a:solidFill>
              </a:rPr>
              <a:t>API Abuse</a:t>
            </a:r>
            <a:r>
              <a:rPr lang="en-GB" sz="1200">
                <a:solidFill>
                  <a:schemeClr val="dk1"/>
                </a:solidFill>
              </a:rPr>
              <a:t>, </a:t>
            </a:r>
            <a:r>
              <a:rPr b="1" lang="en-GB" sz="1200">
                <a:solidFill>
                  <a:schemeClr val="dk1"/>
                </a:solidFill>
              </a:rPr>
              <a:t>Improper Error Handling</a:t>
            </a:r>
            <a:r>
              <a:rPr lang="en-GB" sz="1200">
                <a:solidFill>
                  <a:schemeClr val="dk1"/>
                </a:solidFill>
              </a:rPr>
              <a:t>, and </a:t>
            </a:r>
            <a:r>
              <a:rPr b="1" lang="en-GB" sz="1200">
                <a:solidFill>
                  <a:schemeClr val="dk1"/>
                </a:solidFill>
              </a:rPr>
              <a:t>Server-Side Request Forgery (SSRF)</a:t>
            </a:r>
            <a:r>
              <a:rPr lang="en-GB" sz="1200">
                <a:solidFill>
                  <a:schemeClr val="dk1"/>
                </a:solidFill>
              </a:rPr>
              <a:t> also represent substantial percentages, indicating they are common attack vectors.</a:t>
            </a:r>
            <a:endParaRPr sz="1200">
              <a:solidFill>
                <a:schemeClr val="dk1"/>
              </a:solidFill>
            </a:endParaRPr>
          </a:p>
          <a:p>
            <a:pPr indent="0" lvl="0" marL="0" rtl="0" algn="l">
              <a:spcBef>
                <a:spcPts val="1200"/>
              </a:spcBef>
              <a:spcAft>
                <a:spcPts val="0"/>
              </a:spcAft>
              <a:buClr>
                <a:schemeClr val="dk1"/>
              </a:buClr>
              <a:buSzPts val="1100"/>
              <a:buFont typeface="Arial"/>
              <a:buNone/>
            </a:pPr>
            <a:r>
              <a:rPr lang="en-GB" sz="1200">
                <a:solidFill>
                  <a:schemeClr val="dk1"/>
                </a:solidFill>
              </a:rPr>
              <a:t>This visual helps emphasize the broad range of potential security issues beyond the OWASP Top 10, underlining the need for a multi-faceted and vigilant approach to API security.</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9"/>
          <p:cNvSpPr txBox="1"/>
          <p:nvPr>
            <p:ph type="title"/>
          </p:nvPr>
        </p:nvSpPr>
        <p:spPr>
          <a:xfrm>
            <a:off x="311700" y="261100"/>
            <a:ext cx="8520600" cy="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Analysis</a:t>
            </a:r>
            <a:endParaRPr b="1" sz="1900"/>
          </a:p>
        </p:txBody>
      </p:sp>
      <p:sp>
        <p:nvSpPr>
          <p:cNvPr id="242" name="Google Shape;242;p49"/>
          <p:cNvSpPr txBox="1"/>
          <p:nvPr>
            <p:ph idx="1" type="body"/>
          </p:nvPr>
        </p:nvSpPr>
        <p:spPr>
          <a:xfrm>
            <a:off x="311700" y="826800"/>
            <a:ext cx="8520600" cy="374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chemeClr val="dk1"/>
                </a:solidFill>
              </a:rPr>
              <a:t>Effectiveness:</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Detection Capability</a:t>
            </a:r>
            <a:r>
              <a:rPr lang="en-GB" sz="1200">
                <a:solidFill>
                  <a:schemeClr val="dk1"/>
                </a:solidFill>
              </a:rPr>
              <a:t>: How well the solution can identify and mitigate the specific vulnerabilities. For example, the effectiveness against 'Broken Access Control' would be critical, as it constitutes 40% of the attacks.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Coverage</a:t>
            </a:r>
            <a:r>
              <a:rPr lang="en-GB" sz="1200">
                <a:solidFill>
                  <a:schemeClr val="dk1"/>
                </a:solidFill>
              </a:rPr>
              <a:t>: It should ideally protect against all the common vulnerabilities, especially those highlighted like Injection and Sensitive Data Exposure, which together represent over half of the cybercriminal exploits.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Response Time</a:t>
            </a:r>
            <a:r>
              <a:rPr lang="en-GB" sz="1200">
                <a:solidFill>
                  <a:schemeClr val="dk1"/>
                </a:solidFill>
              </a:rPr>
              <a:t>: The speed at which the solution can respond and neutralize a threat upon detection is crucial for limiting damage.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None/>
            </a:pPr>
            <a:r>
              <a:rPr b="1" lang="en-GB" sz="1600">
                <a:solidFill>
                  <a:schemeClr val="dk1"/>
                </a:solidFill>
              </a:rPr>
              <a:t>Efficiency:</a:t>
            </a:r>
            <a:endParaRPr b="1" sz="16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Resource Utilization: </a:t>
            </a:r>
            <a:r>
              <a:rPr lang="en-GB" sz="1200">
                <a:solidFill>
                  <a:schemeClr val="dk1"/>
                </a:solidFill>
              </a:rPr>
              <a:t>The solution should consume minimal resources, ensuring that it doesn't significantly impact system performance.</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Scalability:</a:t>
            </a:r>
            <a:r>
              <a:rPr lang="en-GB" sz="1200">
                <a:solidFill>
                  <a:schemeClr val="dk1"/>
                </a:solidFill>
              </a:rPr>
              <a:t> Capable of scaling to protect as the network or application grows without a proportional increase in cost or resource consumption.</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Ease of Integration and Use:</a:t>
            </a:r>
            <a:r>
              <a:rPr lang="en-GB" sz="1200">
                <a:solidFill>
                  <a:schemeClr val="dk1"/>
                </a:solidFill>
              </a:rPr>
              <a:t> It should integrate seamlessly with existing systems and be straightforward to manage to minimize human error and the burden on IT staff.</a:t>
            </a:r>
            <a:endParaRPr sz="1200">
              <a:solidFill>
                <a:schemeClr val="dk1"/>
              </a:solidFill>
            </a:endParaRPr>
          </a:p>
          <a:p>
            <a:pPr indent="0" lvl="0" marL="0" rtl="0" algn="l">
              <a:spcBef>
                <a:spcPts val="0"/>
              </a:spcBef>
              <a:spcAft>
                <a:spcPts val="0"/>
              </a:spcAft>
              <a:buNone/>
            </a:pPr>
            <a:r>
              <a:t/>
            </a:r>
            <a:endParaRPr b="1"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0"/>
          <p:cNvSpPr txBox="1"/>
          <p:nvPr>
            <p:ph type="title"/>
          </p:nvPr>
        </p:nvSpPr>
        <p:spPr>
          <a:xfrm>
            <a:off x="346525" y="270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900"/>
              <a:t>Challenges:</a:t>
            </a:r>
            <a:endParaRPr sz="1900"/>
          </a:p>
        </p:txBody>
      </p:sp>
      <p:sp>
        <p:nvSpPr>
          <p:cNvPr id="248" name="Google Shape;248;p50"/>
          <p:cNvSpPr txBox="1"/>
          <p:nvPr>
            <p:ph idx="1" type="body"/>
          </p:nvPr>
        </p:nvSpPr>
        <p:spPr>
          <a:xfrm>
            <a:off x="311700" y="879000"/>
            <a:ext cx="8520600" cy="3698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b="1" lang="en-GB" sz="1200">
                <a:solidFill>
                  <a:schemeClr val="dk1"/>
                </a:solidFill>
              </a:rPr>
              <a:t>Complex Integration</a:t>
            </a:r>
            <a:r>
              <a:rPr lang="en-GB" sz="1200">
                <a:solidFill>
                  <a:schemeClr val="dk1"/>
                </a:solidFill>
              </a:rPr>
              <a:t>: Integrating security solutions within existing complex API architectures without causing disruptions poses a significant challenge, requiring careful planning and execution.</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Scalability Concerns</a:t>
            </a:r>
            <a:r>
              <a:rPr lang="en-GB" sz="1200">
                <a:solidFill>
                  <a:schemeClr val="dk1"/>
                </a:solidFill>
              </a:rPr>
              <a:t>: Ensuring that security measures scale effectively with the growth of the API infrastructure can be difficult, especially in dynamic environments that evolve rapidly.</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Resource Allocation</a:t>
            </a:r>
            <a:r>
              <a:rPr lang="en-GB" sz="1200">
                <a:solidFill>
                  <a:schemeClr val="dk1"/>
                </a:solidFill>
              </a:rPr>
              <a:t>: Limited budgets and human resources often constrain the scope of security implementations, potentially leaving some vulnerabilities unaddressed.</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Evolving Security Threats</a:t>
            </a:r>
            <a:r>
              <a:rPr lang="en-GB" sz="1200">
                <a:solidFill>
                  <a:schemeClr val="dk1"/>
                </a:solidFill>
              </a:rPr>
              <a:t>: The constant evolution of security threats necessitates continuous updates and adaptations to the security solutions, requiring ongoing investment in technology and training.</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Compliance and Privacy</a:t>
            </a:r>
            <a:r>
              <a:rPr lang="en-GB" sz="1200">
                <a:solidFill>
                  <a:schemeClr val="dk1"/>
                </a:solidFill>
              </a:rPr>
              <a:t>: Adhering to various regulatory requirements while maintaining the effectiveness of security measures can create conflicts, especially in highly regulated industries.</a:t>
            </a:r>
            <a:endParaRPr sz="1200">
              <a:solidFill>
                <a:schemeClr val="dk1"/>
              </a:solidFill>
            </a:endParaRPr>
          </a:p>
          <a:p>
            <a:pPr indent="0" lvl="0" marL="457200" rtl="0" algn="l">
              <a:lnSpc>
                <a:spcPct val="115000"/>
              </a:lnSpc>
              <a:spcBef>
                <a:spcPts val="1000"/>
              </a:spcBef>
              <a:spcAft>
                <a:spcPts val="0"/>
              </a:spcAft>
              <a:buNone/>
            </a:pPr>
            <a:r>
              <a:t/>
            </a:r>
            <a:endParaRPr b="1"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GB" sz="1900"/>
              <a:t>Limitations and Constraints of the Solution</a:t>
            </a:r>
            <a:endParaRPr sz="1900"/>
          </a:p>
        </p:txBody>
      </p:sp>
      <p:sp>
        <p:nvSpPr>
          <p:cNvPr id="254" name="Google Shape;25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AutoNum type="arabicPeriod"/>
            </a:pPr>
            <a:r>
              <a:rPr b="1" lang="en-GB" sz="1200">
                <a:solidFill>
                  <a:schemeClr val="dk1"/>
                </a:solidFill>
              </a:rPr>
              <a:t>Detection and Response</a:t>
            </a:r>
            <a:r>
              <a:rPr lang="en-GB" sz="1200">
                <a:solidFill>
                  <a:schemeClr val="dk1"/>
                </a:solidFill>
              </a:rPr>
              <a:t>: While the solution may effectively detect known vulnerabilities, it might struggle with zero-day exploits or sophisticated attacks that do not match known patterns.</a:t>
            </a:r>
            <a:endParaRPr sz="1200">
              <a:solidFill>
                <a:schemeClr val="dk1"/>
              </a:solidFill>
            </a:endParaRPr>
          </a:p>
          <a:p>
            <a:pPr indent="-304800" lvl="0" marL="457200" rtl="0" algn="l">
              <a:spcBef>
                <a:spcPts val="1000"/>
              </a:spcBef>
              <a:spcAft>
                <a:spcPts val="0"/>
              </a:spcAft>
              <a:buClr>
                <a:schemeClr val="dk1"/>
              </a:buClr>
              <a:buSzPts val="1200"/>
              <a:buAutoNum type="arabicPeriod"/>
            </a:pPr>
            <a:r>
              <a:rPr b="1" lang="en-GB" sz="1200">
                <a:solidFill>
                  <a:schemeClr val="dk1"/>
                </a:solidFill>
              </a:rPr>
              <a:t>False Positives/Negatives</a:t>
            </a:r>
            <a:r>
              <a:rPr lang="en-GB" sz="1200">
                <a:solidFill>
                  <a:schemeClr val="dk1"/>
                </a:solidFill>
              </a:rPr>
              <a:t>: The accuracy of threat detection mechanisms can be a limitation, as false positives can lead to unnecessary alerts, and false negatives might allow threats to go unnoticed.</a:t>
            </a:r>
            <a:endParaRPr sz="1200">
              <a:solidFill>
                <a:schemeClr val="dk1"/>
              </a:solidFill>
            </a:endParaRPr>
          </a:p>
          <a:p>
            <a:pPr indent="-304800" lvl="0" marL="457200" rtl="0" algn="l">
              <a:spcBef>
                <a:spcPts val="1000"/>
              </a:spcBef>
              <a:spcAft>
                <a:spcPts val="0"/>
              </a:spcAft>
              <a:buClr>
                <a:schemeClr val="dk1"/>
              </a:buClr>
              <a:buSzPts val="1200"/>
              <a:buAutoNum type="arabicPeriod"/>
            </a:pPr>
            <a:r>
              <a:rPr b="1" lang="en-GB" sz="1200">
                <a:solidFill>
                  <a:schemeClr val="dk1"/>
                </a:solidFill>
              </a:rPr>
              <a:t>Performance Impact</a:t>
            </a:r>
            <a:r>
              <a:rPr lang="en-GB" sz="1200">
                <a:solidFill>
                  <a:schemeClr val="dk1"/>
                </a:solidFill>
              </a:rPr>
              <a:t>: Security measures, especially those involving deep inspection of API traffic, can impact system performance, leading to slower response times or reduced throughput.</a:t>
            </a:r>
            <a:endParaRPr sz="1200">
              <a:solidFill>
                <a:schemeClr val="dk1"/>
              </a:solidFill>
            </a:endParaRPr>
          </a:p>
          <a:p>
            <a:pPr indent="-304800" lvl="0" marL="457200" rtl="0" algn="l">
              <a:spcBef>
                <a:spcPts val="1000"/>
              </a:spcBef>
              <a:spcAft>
                <a:spcPts val="0"/>
              </a:spcAft>
              <a:buClr>
                <a:schemeClr val="dk1"/>
              </a:buClr>
              <a:buSzPts val="1200"/>
              <a:buAutoNum type="arabicPeriod"/>
            </a:pPr>
            <a:r>
              <a:rPr b="1" lang="en-GB" sz="1200">
                <a:solidFill>
                  <a:schemeClr val="dk1"/>
                </a:solidFill>
              </a:rPr>
              <a:t>User Experience</a:t>
            </a:r>
            <a:r>
              <a:rPr lang="en-GB" sz="1200">
                <a:solidFill>
                  <a:schemeClr val="dk1"/>
                </a:solidFill>
              </a:rPr>
              <a:t>: Stringent security controls might affect the user experience, making the system less intuitive or adding additional steps to user workflows.</a:t>
            </a:r>
            <a:endParaRPr sz="1200">
              <a:solidFill>
                <a:schemeClr val="dk1"/>
              </a:solidFill>
            </a:endParaRPr>
          </a:p>
          <a:p>
            <a:pPr indent="-304800" lvl="0" marL="457200" rtl="0" algn="l">
              <a:spcBef>
                <a:spcPts val="1200"/>
              </a:spcBef>
              <a:spcAft>
                <a:spcPts val="0"/>
              </a:spcAft>
              <a:buClr>
                <a:schemeClr val="dk1"/>
              </a:buClr>
              <a:buSzPts val="1200"/>
              <a:buAutoNum type="arabicPeriod"/>
            </a:pPr>
            <a:r>
              <a:rPr b="1" lang="en-GB" sz="1200">
                <a:solidFill>
                  <a:schemeClr val="dk1"/>
                </a:solidFill>
              </a:rPr>
              <a:t>Maintenance and Updates</a:t>
            </a:r>
            <a:r>
              <a:rPr lang="en-GB" sz="1200">
                <a:solidFill>
                  <a:schemeClr val="dk1"/>
                </a:solidFill>
              </a:rPr>
              <a:t>: The need for regular updates and maintenance to keep the security measures effective can be a significant constraint, requiring dedicated resources and potentially causing downtime.</a:t>
            </a:r>
            <a:endParaRPr sz="1200">
              <a:solidFill>
                <a:schemeClr val="dk1"/>
              </a:solidFill>
            </a:endParaRPr>
          </a:p>
          <a:p>
            <a:pPr indent="0" lvl="0" marL="0" rtl="0" algn="l">
              <a:spcBef>
                <a:spcPts val="1000"/>
              </a:spcBef>
              <a:spcAft>
                <a:spcPts val="10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900"/>
              <a:t>Recommendations and Future Work:</a:t>
            </a:r>
            <a:endParaRPr sz="3700"/>
          </a:p>
        </p:txBody>
      </p:sp>
      <p:sp>
        <p:nvSpPr>
          <p:cNvPr id="260" name="Google Shape;260;p52"/>
          <p:cNvSpPr txBox="1"/>
          <p:nvPr>
            <p:ph idx="1" type="body"/>
          </p:nvPr>
        </p:nvSpPr>
        <p:spPr>
          <a:xfrm>
            <a:off x="311700" y="913825"/>
            <a:ext cx="8520600" cy="3655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AI-Enhanced Detection</a:t>
            </a:r>
            <a:r>
              <a:rPr lang="en-GB" sz="1200">
                <a:solidFill>
                  <a:schemeClr val="dk1"/>
                </a:solidFill>
              </a:rPr>
              <a:t>: Utilizing artificial intelligence to predict and detect emerging cyber threats to APIs.</a:t>
            </a:r>
            <a:endParaRPr sz="1200">
              <a:solidFill>
                <a:schemeClr val="dk1"/>
              </a:solidFill>
            </a:endParaRPr>
          </a:p>
          <a:p>
            <a:pPr indent="-304800" lvl="0" marL="457200" rtl="0" algn="l">
              <a:lnSpc>
                <a:spcPct val="100000"/>
              </a:lnSpc>
              <a:spcBef>
                <a:spcPts val="1000"/>
              </a:spcBef>
              <a:spcAft>
                <a:spcPts val="0"/>
              </a:spcAft>
              <a:buClr>
                <a:schemeClr val="dk1"/>
              </a:buClr>
              <a:buSzPts val="1200"/>
              <a:buChar char="●"/>
            </a:pPr>
            <a:r>
              <a:rPr b="1" lang="en-GB" sz="1200">
                <a:solidFill>
                  <a:schemeClr val="dk1"/>
                </a:solidFill>
              </a:rPr>
              <a:t>Automated Penetration Testing</a:t>
            </a:r>
            <a:r>
              <a:rPr lang="en-GB" sz="1200">
                <a:solidFill>
                  <a:schemeClr val="dk1"/>
                </a:solidFill>
              </a:rPr>
              <a:t>: Creating tools that simulate sophisticated attacks on APIs to identify vulnerabilities efficiently.</a:t>
            </a:r>
            <a:endParaRPr sz="1200">
              <a:solidFill>
                <a:schemeClr val="dk1"/>
              </a:solidFill>
            </a:endParaRPr>
          </a:p>
          <a:p>
            <a:pPr indent="-304800" lvl="0" marL="457200" rtl="0" algn="l">
              <a:lnSpc>
                <a:spcPct val="100000"/>
              </a:lnSpc>
              <a:spcBef>
                <a:spcPts val="1000"/>
              </a:spcBef>
              <a:spcAft>
                <a:spcPts val="0"/>
              </a:spcAft>
              <a:buClr>
                <a:schemeClr val="dk1"/>
              </a:buClr>
              <a:buSzPts val="1200"/>
              <a:buChar char="●"/>
            </a:pPr>
            <a:r>
              <a:rPr b="1" lang="en-GB" sz="1200">
                <a:solidFill>
                  <a:schemeClr val="dk1"/>
                </a:solidFill>
              </a:rPr>
              <a:t>Blockchain for Integrity</a:t>
            </a:r>
            <a:r>
              <a:rPr lang="en-GB" sz="1200">
                <a:solidFill>
                  <a:schemeClr val="dk1"/>
                </a:solidFill>
              </a:rPr>
              <a:t>: Leveraging blockchain technology to enhance data integrity and secure API transactions.</a:t>
            </a:r>
            <a:endParaRPr sz="1200">
              <a:solidFill>
                <a:schemeClr val="dk1"/>
              </a:solidFill>
            </a:endParaRPr>
          </a:p>
          <a:p>
            <a:pPr indent="-304800" lvl="0" marL="457200" rtl="0" algn="l">
              <a:lnSpc>
                <a:spcPct val="100000"/>
              </a:lnSpc>
              <a:spcBef>
                <a:spcPts val="1000"/>
              </a:spcBef>
              <a:spcAft>
                <a:spcPts val="0"/>
              </a:spcAft>
              <a:buClr>
                <a:schemeClr val="dk1"/>
              </a:buClr>
              <a:buSzPts val="1200"/>
              <a:buChar char="●"/>
            </a:pPr>
            <a:r>
              <a:rPr b="1" lang="en-GB" sz="1200">
                <a:solidFill>
                  <a:schemeClr val="dk1"/>
                </a:solidFill>
              </a:rPr>
              <a:t>Security in Serverless Architectures</a:t>
            </a:r>
            <a:r>
              <a:rPr lang="en-GB" sz="1200">
                <a:solidFill>
                  <a:schemeClr val="dk1"/>
                </a:solidFill>
              </a:rPr>
              <a:t>: Focusing on tailored security measures for the unique challenges posed by serverless computing environments.</a:t>
            </a:r>
            <a:endParaRPr sz="1200">
              <a:solidFill>
                <a:schemeClr val="dk1"/>
              </a:solidFill>
            </a:endParaRPr>
          </a:p>
          <a:p>
            <a:pPr indent="-304800" lvl="0" marL="457200" rtl="0" algn="l">
              <a:lnSpc>
                <a:spcPct val="100000"/>
              </a:lnSpc>
              <a:spcBef>
                <a:spcPts val="1000"/>
              </a:spcBef>
              <a:spcAft>
                <a:spcPts val="0"/>
              </a:spcAft>
              <a:buClr>
                <a:schemeClr val="dk1"/>
              </a:buClr>
              <a:buSzPts val="1200"/>
              <a:buChar char="●"/>
            </a:pPr>
            <a:r>
              <a:rPr b="1" lang="en-GB" sz="1200">
                <a:solidFill>
                  <a:schemeClr val="dk1"/>
                </a:solidFill>
              </a:rPr>
              <a:t>Behavioral Analysis for API Abuse</a:t>
            </a:r>
            <a:r>
              <a:rPr lang="en-GB" sz="1200">
                <a:solidFill>
                  <a:schemeClr val="dk1"/>
                </a:solidFill>
              </a:rPr>
              <a:t>: Implementing systems that monitor and react to abnormal API usage patterns to prevent misuse.</a:t>
            </a:r>
            <a:endParaRPr sz="1200">
              <a:solidFill>
                <a:schemeClr val="dk1"/>
              </a:solidFill>
            </a:endParaRPr>
          </a:p>
          <a:p>
            <a:pPr indent="-304800" lvl="0" marL="457200" rtl="0" algn="l">
              <a:lnSpc>
                <a:spcPct val="100000"/>
              </a:lnSpc>
              <a:spcBef>
                <a:spcPts val="1000"/>
              </a:spcBef>
              <a:spcAft>
                <a:spcPts val="0"/>
              </a:spcAft>
              <a:buClr>
                <a:schemeClr val="dk1"/>
              </a:buClr>
              <a:buSzPts val="1200"/>
              <a:buChar char="●"/>
            </a:pPr>
            <a:r>
              <a:rPr b="1" lang="en-GB" sz="1200">
                <a:solidFill>
                  <a:schemeClr val="dk1"/>
                </a:solidFill>
              </a:rPr>
              <a:t>Zero Trust for APIs</a:t>
            </a:r>
            <a:r>
              <a:rPr lang="en-GB" sz="1200">
                <a:solidFill>
                  <a:schemeClr val="dk1"/>
                </a:solidFill>
              </a:rPr>
              <a:t>: Applying zero trust principles specifically to API access control to ensure rigorous authentication and authorization.</a:t>
            </a:r>
            <a:endParaRPr sz="1200">
              <a:solidFill>
                <a:schemeClr val="dk1"/>
              </a:solidFill>
            </a:endParaRPr>
          </a:p>
          <a:p>
            <a:pPr indent="-304800" lvl="0" marL="457200" rtl="0" algn="l">
              <a:lnSpc>
                <a:spcPct val="100000"/>
              </a:lnSpc>
              <a:spcBef>
                <a:spcPts val="1000"/>
              </a:spcBef>
              <a:spcAft>
                <a:spcPts val="0"/>
              </a:spcAft>
              <a:buClr>
                <a:schemeClr val="dk1"/>
              </a:buClr>
              <a:buSzPts val="1200"/>
              <a:buChar char="●"/>
            </a:pPr>
            <a:r>
              <a:rPr b="1" lang="en-GB" sz="1200">
                <a:solidFill>
                  <a:schemeClr val="dk1"/>
                </a:solidFill>
              </a:rPr>
              <a:t>Cross-Domain Security</a:t>
            </a:r>
            <a:r>
              <a:rPr lang="en-GB" sz="1200">
                <a:solidFill>
                  <a:schemeClr val="dk1"/>
                </a:solidFill>
              </a:rPr>
              <a:t>: Enhancing security protocols for APIs that interact across various platforms, ensuring safe and seamless data exchange.</a:t>
            </a:r>
            <a:endParaRPr sz="1200">
              <a:solidFill>
                <a:schemeClr val="dk1"/>
              </a:solidFill>
            </a:endParaRPr>
          </a:p>
          <a:p>
            <a:pPr indent="-304800" lvl="0" marL="457200" rtl="0" algn="l">
              <a:lnSpc>
                <a:spcPct val="100000"/>
              </a:lnSpc>
              <a:spcBef>
                <a:spcPts val="1000"/>
              </a:spcBef>
              <a:spcAft>
                <a:spcPts val="1000"/>
              </a:spcAft>
              <a:buClr>
                <a:schemeClr val="dk1"/>
              </a:buClr>
              <a:buSzPts val="1200"/>
              <a:buChar char="●"/>
            </a:pPr>
            <a:r>
              <a:rPr b="1" lang="en-GB" sz="1200">
                <a:solidFill>
                  <a:schemeClr val="dk1"/>
                </a:solidFill>
              </a:rPr>
              <a:t>IoT API Security</a:t>
            </a:r>
            <a:r>
              <a:rPr lang="en-GB" sz="1200">
                <a:solidFill>
                  <a:schemeClr val="dk1"/>
                </a:solidFill>
              </a:rPr>
              <a:t>: Developing robust security frameworks for APIs that connect IoT and edge devices, addressing unique vulnerabilities.</a:t>
            </a:r>
            <a:endParaRPr b="1" sz="12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900"/>
              <a:t>Appendices:</a:t>
            </a:r>
            <a:endParaRPr sz="3700"/>
          </a:p>
        </p:txBody>
      </p:sp>
      <p:sp>
        <p:nvSpPr>
          <p:cNvPr id="266" name="Google Shape;266;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500">
                <a:solidFill>
                  <a:srgbClr val="000000"/>
                </a:solidFill>
              </a:rPr>
              <a:t>References from Research Papers</a:t>
            </a:r>
            <a:endParaRPr b="1" sz="1500">
              <a:solidFill>
                <a:srgbClr val="000000"/>
              </a:solidFill>
            </a:endParaRPr>
          </a:p>
          <a:p>
            <a:pPr indent="0" lvl="0" marL="0" rtl="0" algn="l">
              <a:lnSpc>
                <a:spcPct val="115000"/>
              </a:lnSpc>
              <a:spcBef>
                <a:spcPts val="0"/>
              </a:spcBef>
              <a:spcAft>
                <a:spcPts val="0"/>
              </a:spcAft>
              <a:buSzPts val="1800"/>
              <a:buNone/>
            </a:pPr>
            <a:r>
              <a:t/>
            </a:r>
            <a:endParaRPr b="1" sz="1200">
              <a:solidFill>
                <a:srgbClr val="000000"/>
              </a:solidFill>
            </a:endParaRPr>
          </a:p>
          <a:p>
            <a:pPr indent="0" lvl="0" marL="0" rtl="0" algn="l">
              <a:spcBef>
                <a:spcPts val="0"/>
              </a:spcBef>
              <a:spcAft>
                <a:spcPts val="0"/>
              </a:spcAft>
              <a:buClr>
                <a:schemeClr val="dk1"/>
              </a:buClr>
              <a:buSzPts val="1100"/>
              <a:buFont typeface="Arial"/>
              <a:buNone/>
            </a:pPr>
            <a:r>
              <a:rPr lang="en-GB" sz="1200">
                <a:solidFill>
                  <a:srgbClr val="000000"/>
                </a:solidFill>
              </a:rPr>
              <a:t>Y. Ishida, M. Hanada, A. Waseda and M. W. Kim, "Automated Vulnerability Assessment Approach for Web API that Considers Requests and Responses," 2024 26th International Conference on Advanced Communications Technology (ICACT), Pyeong Chang, Korea, Republic of, 2024, pp. 1521-1533, doi: 10.23919/ICACT60172.2024.10471939. keywords: {Content management;Production;Communications technology;Application security;Security;Application programming interfaces;Guidelines;Web API;Vulnerability Assessment;Automation Analysis;Security},</a:t>
            </a:r>
            <a:endParaRPr sz="1200">
              <a:solidFill>
                <a:srgbClr val="000000"/>
              </a:solidFill>
            </a:endParaRPr>
          </a:p>
          <a:p>
            <a:pPr indent="0" lvl="0" marL="0" rtl="0" algn="l">
              <a:spcBef>
                <a:spcPts val="0"/>
              </a:spcBef>
              <a:spcAft>
                <a:spcPts val="0"/>
              </a:spcAft>
              <a:buClr>
                <a:schemeClr val="dk1"/>
              </a:buClr>
              <a:buSzPts val="1100"/>
              <a:buFont typeface="Arial"/>
              <a:buNone/>
            </a:pPr>
            <a:r>
              <a:t/>
            </a:r>
            <a:endParaRPr sz="1200">
              <a:solidFill>
                <a:srgbClr val="000000"/>
              </a:solidFill>
            </a:endParaRPr>
          </a:p>
          <a:p>
            <a:pPr indent="0" lvl="0" marL="0" rtl="0" algn="l">
              <a:spcBef>
                <a:spcPts val="0"/>
              </a:spcBef>
              <a:spcAft>
                <a:spcPts val="0"/>
              </a:spcAft>
              <a:buClr>
                <a:schemeClr val="dk1"/>
              </a:buClr>
              <a:buSzPts val="1100"/>
              <a:buFont typeface="Arial"/>
              <a:buNone/>
            </a:pPr>
            <a:r>
              <a:rPr lang="en-GB" sz="1200">
                <a:solidFill>
                  <a:srgbClr val="000000"/>
                </a:solidFill>
              </a:rPr>
              <a:t>J. A. Díaz-Rojas, J. O. Ocharán-Hernández, J. C. Pérez-Arriaga and X. Limón, "Web API Security Vulnerabilities and Mitigation Mechanisms: A Systematic Mapping Study," 2021 9th International Conference in Software Engineering Research and Innovation (CONISOFT), San Diego, CA, USA, 2021, pp. 207-218, doi: 10.1109/CONISOFT52520.2021.00036. keywords: {Knowledge engineering;Technological innovation;Systematics;Resists;Telecommunication traffic;Software systems;Security;Web API design;Security;Web API;API security;Systematic mapping study},</a:t>
            </a:r>
            <a:endParaRPr sz="1200">
              <a:solidFill>
                <a:srgbClr val="000000"/>
              </a:solidFill>
            </a:endParaRPr>
          </a:p>
          <a:p>
            <a:pPr indent="0" lvl="0" marL="0" rtl="0" algn="l">
              <a:spcBef>
                <a:spcPts val="0"/>
              </a:spcBef>
              <a:spcAft>
                <a:spcPts val="0"/>
              </a:spcAft>
              <a:buClr>
                <a:schemeClr val="dk1"/>
              </a:buClr>
              <a:buSzPts val="1100"/>
              <a:buFont typeface="Arial"/>
              <a:buNone/>
            </a:pPr>
            <a:r>
              <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800"/>
              <a:buNone/>
            </a:pPr>
            <a:r>
              <a:rPr b="1" lang="en-GB" sz="1900"/>
              <a:t>Executive Summary:</a:t>
            </a:r>
            <a:endParaRPr sz="3700"/>
          </a:p>
        </p:txBody>
      </p:sp>
      <p:sp>
        <p:nvSpPr>
          <p:cNvPr id="131" name="Google Shape;131;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41176"/>
              <a:buNone/>
            </a:pPr>
            <a:r>
              <a:rPr b="1" lang="en-GB" sz="1500">
                <a:solidFill>
                  <a:schemeClr val="dk1"/>
                </a:solidFill>
              </a:rPr>
              <a:t>Problem:</a:t>
            </a:r>
            <a:r>
              <a:rPr lang="en-GB" sz="1500">
                <a:solidFill>
                  <a:schemeClr val="dk1"/>
                </a:solidFill>
              </a:rPr>
              <a:t> As APIs become essential to modern software systems, their security is increasingly critical. Ensuring robust protection against common API threats is essential for maintaining enterprise integrity.</a:t>
            </a:r>
            <a:endParaRPr sz="1500"/>
          </a:p>
          <a:p>
            <a:pPr indent="0" lvl="0" marL="0" rtl="0" algn="l">
              <a:lnSpc>
                <a:spcPct val="115000"/>
              </a:lnSpc>
              <a:spcBef>
                <a:spcPts val="0"/>
              </a:spcBef>
              <a:spcAft>
                <a:spcPts val="0"/>
              </a:spcAft>
              <a:buSzPct val="141176"/>
              <a:buNone/>
            </a:pPr>
            <a:r>
              <a:t/>
            </a:r>
            <a:endParaRPr sz="1500">
              <a:solidFill>
                <a:schemeClr val="dk1"/>
              </a:solidFill>
            </a:endParaRPr>
          </a:p>
          <a:p>
            <a:pPr indent="0" lvl="0" marL="0" rtl="0" algn="l">
              <a:lnSpc>
                <a:spcPct val="115000"/>
              </a:lnSpc>
              <a:spcBef>
                <a:spcPts val="0"/>
              </a:spcBef>
              <a:spcAft>
                <a:spcPts val="0"/>
              </a:spcAft>
              <a:buSzPct val="141176"/>
              <a:buNone/>
            </a:pPr>
            <a:r>
              <a:rPr b="1" lang="en-GB" sz="1500">
                <a:solidFill>
                  <a:schemeClr val="dk1"/>
                </a:solidFill>
              </a:rPr>
              <a:t>Proposed Solution:</a:t>
            </a:r>
            <a:r>
              <a:rPr lang="en-GB" sz="1500">
                <a:solidFill>
                  <a:schemeClr val="dk1"/>
                </a:solidFill>
              </a:rPr>
              <a:t> We propose developing a comprehensive API security solution that integrates seamlessly into an enterprise’s Software Development Life Cycle (SDLC). This solution will offer real-time API inventory management, protection against OWASP Top 10 API security risks, and a centralized dashboard for effective security management.</a:t>
            </a:r>
            <a:endParaRPr sz="1500"/>
          </a:p>
          <a:p>
            <a:pPr indent="0" lvl="0" marL="0" rtl="0" algn="l">
              <a:lnSpc>
                <a:spcPct val="115000"/>
              </a:lnSpc>
              <a:spcBef>
                <a:spcPts val="0"/>
              </a:spcBef>
              <a:spcAft>
                <a:spcPts val="0"/>
              </a:spcAft>
              <a:buSzPct val="141176"/>
              <a:buNone/>
            </a:pPr>
            <a:r>
              <a:t/>
            </a:r>
            <a:endParaRPr b="1" sz="1500">
              <a:solidFill>
                <a:schemeClr val="dk1"/>
              </a:solidFill>
            </a:endParaRPr>
          </a:p>
          <a:p>
            <a:pPr indent="0" lvl="0" marL="0" rtl="0" algn="l">
              <a:lnSpc>
                <a:spcPct val="115000"/>
              </a:lnSpc>
              <a:spcBef>
                <a:spcPts val="0"/>
              </a:spcBef>
              <a:spcAft>
                <a:spcPts val="0"/>
              </a:spcAft>
              <a:buSzPct val="141176"/>
              <a:buNone/>
            </a:pPr>
            <a:r>
              <a:rPr b="1" lang="en-GB" sz="1500">
                <a:solidFill>
                  <a:schemeClr val="dk1"/>
                </a:solidFill>
              </a:rPr>
              <a:t>Objectives:</a:t>
            </a:r>
            <a:endParaRPr sz="1500">
              <a:solidFill>
                <a:schemeClr val="dk1"/>
              </a:solidFill>
            </a:endParaRPr>
          </a:p>
          <a:p>
            <a:pPr indent="0" lvl="0" marL="114300" rtl="0" algn="l">
              <a:lnSpc>
                <a:spcPct val="115000"/>
              </a:lnSpc>
              <a:spcBef>
                <a:spcPts val="0"/>
              </a:spcBef>
              <a:spcAft>
                <a:spcPts val="0"/>
              </a:spcAft>
              <a:buSzPct val="141176"/>
              <a:buNone/>
            </a:pPr>
            <a:r>
              <a:rPr b="1" lang="en-GB" sz="1500">
                <a:solidFill>
                  <a:schemeClr val="dk1"/>
                </a:solidFill>
              </a:rPr>
              <a:t>1. API Inventory Management:</a:t>
            </a:r>
            <a:r>
              <a:rPr lang="en-GB" sz="1500">
                <a:solidFill>
                  <a:schemeClr val="dk1"/>
                </a:solidFill>
              </a:rPr>
              <a:t> Create a system to discover, inventory, and monitor APIs in real-time.</a:t>
            </a:r>
            <a:endParaRPr sz="1500"/>
          </a:p>
          <a:p>
            <a:pPr indent="0" lvl="0" marL="114300" rtl="0" algn="l">
              <a:lnSpc>
                <a:spcPct val="115000"/>
              </a:lnSpc>
              <a:spcBef>
                <a:spcPts val="0"/>
              </a:spcBef>
              <a:spcAft>
                <a:spcPts val="0"/>
              </a:spcAft>
              <a:buSzPct val="141176"/>
              <a:buNone/>
            </a:pPr>
            <a:r>
              <a:rPr b="1" lang="en-GB" sz="1500">
                <a:solidFill>
                  <a:schemeClr val="dk1"/>
                </a:solidFill>
              </a:rPr>
              <a:t>2. OWASP Top 10 Coverage:</a:t>
            </a:r>
            <a:r>
              <a:rPr lang="en-GB" sz="1500">
                <a:solidFill>
                  <a:schemeClr val="dk1"/>
                </a:solidFill>
              </a:rPr>
              <a:t> Implement protection against the OWASP Top 10 API security risks with continuous scanning.</a:t>
            </a:r>
            <a:endParaRPr sz="1500"/>
          </a:p>
          <a:p>
            <a:pPr indent="0" lvl="0" marL="114300" rtl="0" algn="l">
              <a:lnSpc>
                <a:spcPct val="115000"/>
              </a:lnSpc>
              <a:spcBef>
                <a:spcPts val="0"/>
              </a:spcBef>
              <a:spcAft>
                <a:spcPts val="0"/>
              </a:spcAft>
              <a:buSzPct val="141176"/>
              <a:buNone/>
            </a:pPr>
            <a:r>
              <a:rPr b="1" lang="en-GB" sz="1500">
                <a:solidFill>
                  <a:schemeClr val="dk1"/>
                </a:solidFill>
              </a:rPr>
              <a:t>3. Dashboard Management:</a:t>
            </a:r>
            <a:r>
              <a:rPr lang="en-GB" sz="1500">
                <a:solidFill>
                  <a:schemeClr val="dk1"/>
                </a:solidFill>
              </a:rPr>
              <a:t> Design a user-friendly dashboard for managing API security, including detailed reporting and   issue resolution.</a:t>
            </a:r>
            <a:endParaRPr sz="1500"/>
          </a:p>
          <a:p>
            <a:pPr indent="0" lvl="0" marL="114300" rtl="0" algn="l">
              <a:lnSpc>
                <a:spcPct val="115000"/>
              </a:lnSpc>
              <a:spcBef>
                <a:spcPts val="0"/>
              </a:spcBef>
              <a:spcAft>
                <a:spcPts val="0"/>
              </a:spcAft>
              <a:buSzPct val="141176"/>
              <a:buNone/>
            </a:pPr>
            <a:r>
              <a:t/>
            </a:r>
            <a:endParaRPr b="1" sz="1500">
              <a:solidFill>
                <a:schemeClr val="dk1"/>
              </a:solidFill>
            </a:endParaRPr>
          </a:p>
          <a:p>
            <a:pPr indent="0" lvl="0" marL="0" rtl="0" algn="l">
              <a:lnSpc>
                <a:spcPct val="115000"/>
              </a:lnSpc>
              <a:spcBef>
                <a:spcPts val="0"/>
              </a:spcBef>
              <a:spcAft>
                <a:spcPts val="0"/>
              </a:spcAft>
              <a:buSzPct val="141176"/>
              <a:buNone/>
            </a:pPr>
            <a:r>
              <a:rPr b="1" lang="en-GB" sz="1500">
                <a:solidFill>
                  <a:schemeClr val="dk1"/>
                </a:solidFill>
              </a:rPr>
              <a:t>Approach:</a:t>
            </a:r>
            <a:r>
              <a:rPr lang="en-GB" sz="1500">
                <a:solidFill>
                  <a:schemeClr val="dk1"/>
                </a:solidFill>
              </a:rPr>
              <a:t> The solution will be built as a scalable web application, ensuring it can handle growing numbers of APIs and security checks. Integration with the SDLC will allow continuous monitoring and updates.</a:t>
            </a:r>
            <a:endParaRPr sz="1500"/>
          </a:p>
          <a:p>
            <a:pPr indent="0" lvl="0" marL="114300" rtl="0" algn="l">
              <a:lnSpc>
                <a:spcPct val="115000"/>
              </a:lnSpc>
              <a:spcBef>
                <a:spcPts val="0"/>
              </a:spcBef>
              <a:spcAft>
                <a:spcPts val="0"/>
              </a:spcAft>
              <a:buSzPct val="141176"/>
              <a:buNone/>
            </a:pPr>
            <a:r>
              <a:t/>
            </a:r>
            <a:endParaRPr sz="1500">
              <a:solidFill>
                <a:schemeClr val="dk1"/>
              </a:solidFill>
            </a:endParaRPr>
          </a:p>
          <a:p>
            <a:pPr indent="0" lvl="0" marL="0" rtl="0" algn="l">
              <a:lnSpc>
                <a:spcPct val="115000"/>
              </a:lnSpc>
              <a:spcBef>
                <a:spcPts val="0"/>
              </a:spcBef>
              <a:spcAft>
                <a:spcPts val="0"/>
              </a:spcAft>
              <a:buSzPct val="141176"/>
              <a:buNone/>
            </a:pPr>
            <a:r>
              <a:rPr b="1" lang="en-GB" sz="1500">
                <a:solidFill>
                  <a:schemeClr val="dk1"/>
                </a:solidFill>
              </a:rPr>
              <a:t>Expected Impact:</a:t>
            </a:r>
            <a:r>
              <a:rPr lang="en-GB" sz="1500">
                <a:solidFill>
                  <a:schemeClr val="dk1"/>
                </a:solidFill>
              </a:rPr>
              <a:t> The solution will enhance API security, streamline management, and improve the organization's ability to handle API-related threats effectively, contributing to overall software integrity and resilience.</a:t>
            </a:r>
            <a:endParaRPr sz="1500"/>
          </a:p>
          <a:p>
            <a:pPr indent="0" lvl="0" marL="0" rtl="0" algn="l">
              <a:lnSpc>
                <a:spcPct val="115000"/>
              </a:lnSpc>
              <a:spcBef>
                <a:spcPts val="0"/>
              </a:spcBef>
              <a:spcAft>
                <a:spcPts val="1200"/>
              </a:spcAft>
              <a:buSzPct val="117647"/>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2"/>
          <p:cNvSpPr txBox="1"/>
          <p:nvPr>
            <p:ph type="title"/>
          </p:nvPr>
        </p:nvSpPr>
        <p:spPr>
          <a:xfrm>
            <a:off x="311700" y="96900"/>
            <a:ext cx="85206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GB" sz="1900"/>
              <a:t>Technical Approach:</a:t>
            </a:r>
            <a:endParaRPr sz="3700"/>
          </a:p>
        </p:txBody>
      </p:sp>
      <p:sp>
        <p:nvSpPr>
          <p:cNvPr id="137" name="Google Shape;137;p32"/>
          <p:cNvSpPr txBox="1"/>
          <p:nvPr>
            <p:ph idx="1" type="body"/>
          </p:nvPr>
        </p:nvSpPr>
        <p:spPr>
          <a:xfrm>
            <a:off x="311700" y="609225"/>
            <a:ext cx="8520600" cy="395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200">
              <a:solidFill>
                <a:schemeClr val="dk1"/>
              </a:solidFill>
            </a:endParaRPr>
          </a:p>
          <a:p>
            <a:pPr indent="0" lvl="0" marL="0" rtl="0" algn="l">
              <a:lnSpc>
                <a:spcPct val="115000"/>
              </a:lnSpc>
              <a:spcBef>
                <a:spcPts val="0"/>
              </a:spcBef>
              <a:spcAft>
                <a:spcPts val="0"/>
              </a:spcAft>
              <a:buSzPts val="1800"/>
              <a:buNone/>
            </a:pPr>
            <a:r>
              <a:rPr b="1" lang="en-GB" sz="1600">
                <a:solidFill>
                  <a:srgbClr val="000000"/>
                </a:solidFill>
              </a:rPr>
              <a:t>Methodology :</a:t>
            </a:r>
            <a:endParaRPr b="1" sz="1600">
              <a:solidFill>
                <a:schemeClr val="dk1"/>
              </a:solidFill>
            </a:endParaRPr>
          </a:p>
          <a:p>
            <a:pPr indent="0" lvl="0" marL="0" rtl="0" algn="l">
              <a:spcBef>
                <a:spcPts val="1200"/>
              </a:spcBef>
              <a:spcAft>
                <a:spcPts val="0"/>
              </a:spcAft>
              <a:buClr>
                <a:schemeClr val="dk1"/>
              </a:buClr>
              <a:buSzPts val="1100"/>
              <a:buFont typeface="Arial"/>
              <a:buNone/>
            </a:pPr>
            <a:r>
              <a:rPr lang="en-GB" sz="1200">
                <a:solidFill>
                  <a:schemeClr val="dk1"/>
                </a:solidFill>
              </a:rPr>
              <a:t>The approach to solving the problem is based on integrating automated security testing within the Software Development Life Cycle (SDLC) to detect and mitigate vulnerabilities in APIs. The project targets OWASP Top 10 API security risks, implementing detection mechanisms for each vulnerability within a Flask-based web application.</a:t>
            </a:r>
            <a:endParaRPr sz="1200">
              <a:solidFill>
                <a:schemeClr val="dk1"/>
              </a:solidFill>
            </a:endParaRPr>
          </a:p>
          <a:p>
            <a:pPr indent="-304800" lvl="0" marL="457200" rtl="0" algn="l">
              <a:spcBef>
                <a:spcPts val="1200"/>
              </a:spcBef>
              <a:spcAft>
                <a:spcPts val="0"/>
              </a:spcAft>
              <a:buClr>
                <a:schemeClr val="dk1"/>
              </a:buClr>
              <a:buSzPts val="1200"/>
              <a:buAutoNum type="arabicPeriod"/>
            </a:pPr>
            <a:r>
              <a:rPr b="1" lang="en-GB" sz="1200">
                <a:solidFill>
                  <a:schemeClr val="dk1"/>
                </a:solidFill>
              </a:rPr>
              <a:t>Identification of Vulnerabilities</a:t>
            </a:r>
            <a:r>
              <a:rPr lang="en-GB" sz="1200">
                <a:solidFill>
                  <a:schemeClr val="dk1"/>
                </a:solidFill>
              </a:rPr>
              <a:t>: We identified potential security risks using custom Python scripts designed to detect specific vulnerabilities like SQL Injection, Broken Authentication, and more. These scripts analyze the codebase to flag insecure code patterns.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GB" sz="1200">
                <a:solidFill>
                  <a:schemeClr val="dk1"/>
                </a:solidFill>
              </a:rPr>
              <a:t>Automation with CI/CD</a:t>
            </a:r>
            <a:r>
              <a:rPr lang="en-GB" sz="1200">
                <a:solidFill>
                  <a:schemeClr val="dk1"/>
                </a:solidFill>
              </a:rPr>
              <a:t>: A continuous integration and deployment pipeline was established using GitHub Actions. This pipeline automates the building, testing, and deployment of the application. When code changes are pushed, the CI/CD pipeline automatically scans the code for vulnerabilities, runs tests, and updates the dashboard to reflect the status of detected issues.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GB" sz="1200">
                <a:solidFill>
                  <a:schemeClr val="dk1"/>
                </a:solidFill>
              </a:rPr>
              <a:t>Dynamic Dashboard</a:t>
            </a:r>
            <a:r>
              <a:rPr lang="en-GB" sz="1200">
                <a:solidFill>
                  <a:schemeClr val="dk1"/>
                </a:solidFill>
              </a:rPr>
              <a:t>: The project includes a web-based dashboard that dynamically updates based on the current status of vulnerabilities in the application. The dashboard is built using React and Flask, providing a user-friendly interface to view and manage security issues.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GB" sz="1200">
                <a:solidFill>
                  <a:schemeClr val="dk1"/>
                </a:solidFill>
              </a:rPr>
              <a:t>Mitigation and Validation</a:t>
            </a:r>
            <a:r>
              <a:rPr lang="en-GB" sz="1200">
                <a:solidFill>
                  <a:schemeClr val="dk1"/>
                </a:solidFill>
              </a:rPr>
              <a:t>: After vulnerabilities are identified, the code is refactored to mitigate them. The CI/CD pipeline then verifies the absence of these issues before deploying the updated application. Once resolved, the dashboard is automatically updated to reflect the secure status of the application.</a:t>
            </a:r>
            <a:endParaRPr sz="1200">
              <a:solidFill>
                <a:schemeClr val="dk1"/>
              </a:solidFill>
            </a:endParaRPr>
          </a:p>
          <a:p>
            <a:pPr indent="0" lvl="0" marL="0" rtl="0" algn="l">
              <a:lnSpc>
                <a:spcPct val="115000"/>
              </a:lnSpc>
              <a:spcBef>
                <a:spcPts val="120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0"/>
              </a:spcAft>
              <a:buSzPts val="1800"/>
              <a:buNone/>
            </a:pPr>
            <a:r>
              <a:t/>
            </a:r>
            <a:endParaRPr b="1"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type="title"/>
          </p:nvPr>
        </p:nvSpPr>
        <p:spPr>
          <a:xfrm>
            <a:off x="311700" y="534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800"/>
              <a:buFont typeface="Arial"/>
              <a:buNone/>
            </a:pPr>
            <a:r>
              <a:rPr b="1" lang="en-GB" sz="1900"/>
              <a:t>Technical Approach:</a:t>
            </a:r>
            <a:endParaRPr sz="3700"/>
          </a:p>
          <a:p>
            <a:pPr indent="0" lvl="0" marL="0" rtl="0" algn="l">
              <a:spcBef>
                <a:spcPts val="0"/>
              </a:spcBef>
              <a:spcAft>
                <a:spcPts val="0"/>
              </a:spcAft>
              <a:buNone/>
            </a:pPr>
            <a:r>
              <a:t/>
            </a:r>
            <a:endParaRPr/>
          </a:p>
        </p:txBody>
      </p:sp>
      <p:sp>
        <p:nvSpPr>
          <p:cNvPr id="143" name="Google Shape;143;p33"/>
          <p:cNvSpPr txBox="1"/>
          <p:nvPr>
            <p:ph idx="1" type="body"/>
          </p:nvPr>
        </p:nvSpPr>
        <p:spPr>
          <a:xfrm>
            <a:off x="311700" y="696250"/>
            <a:ext cx="8520600" cy="42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rPr>
              <a:t>Tools and Technologies:</a:t>
            </a:r>
            <a:endParaRPr sz="11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Python</a:t>
            </a:r>
            <a:r>
              <a:rPr lang="en-GB" sz="1200">
                <a:solidFill>
                  <a:schemeClr val="dk1"/>
                </a:solidFill>
              </a:rPr>
              <a:t> </a:t>
            </a:r>
            <a:r>
              <a:rPr b="1" lang="en-GB" sz="1200">
                <a:solidFill>
                  <a:schemeClr val="dk1"/>
                </a:solidFill>
              </a:rPr>
              <a:t>Language</a:t>
            </a:r>
            <a:r>
              <a:rPr lang="en-GB" sz="1200">
                <a:solidFill>
                  <a:schemeClr val="dk1"/>
                </a:solidFill>
              </a:rPr>
              <a:t>: Python was the primary programming language used to develop custom scripts for vulnerability detection. Its extensive libraries and simplicity made it ideal for implementing security checks.</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b="1" lang="en-GB" sz="1200">
                <a:solidFill>
                  <a:schemeClr val="dk1"/>
                </a:solidFill>
              </a:rPr>
              <a:t>Flask</a:t>
            </a:r>
            <a:r>
              <a:rPr lang="en-GB" sz="1200">
                <a:solidFill>
                  <a:schemeClr val="dk1"/>
                </a:solidFill>
              </a:rPr>
              <a:t> </a:t>
            </a:r>
            <a:r>
              <a:rPr b="1" lang="en-GB" sz="1200">
                <a:solidFill>
                  <a:schemeClr val="dk1"/>
                </a:solidFill>
              </a:rPr>
              <a:t>Web Framework</a:t>
            </a:r>
            <a:r>
              <a:rPr lang="en-GB" sz="1200">
                <a:solidFill>
                  <a:schemeClr val="dk1"/>
                </a:solidFill>
              </a:rPr>
              <a:t>: Flask was used to build the backend of the web application. It enabled quick development of the API routes and integration of security checks within the application.</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b="1" lang="en-GB" sz="1200">
                <a:solidFill>
                  <a:schemeClr val="dk1"/>
                </a:solidFill>
              </a:rPr>
              <a:t>React</a:t>
            </a:r>
            <a:r>
              <a:rPr lang="en-GB" sz="1200">
                <a:solidFill>
                  <a:schemeClr val="dk1"/>
                </a:solidFill>
              </a:rPr>
              <a:t> </a:t>
            </a:r>
            <a:r>
              <a:rPr b="1" lang="en-GB" sz="1200">
                <a:solidFill>
                  <a:schemeClr val="dk1"/>
                </a:solidFill>
              </a:rPr>
              <a:t>Frontend Library</a:t>
            </a:r>
            <a:r>
              <a:rPr lang="en-GB" sz="1200">
                <a:solidFill>
                  <a:schemeClr val="dk1"/>
                </a:solidFill>
              </a:rPr>
              <a:t>: React was employed for building the user interface of the dashboard. It allows dynamic rendering of data, making the dashboard responsive to real-time updates in the application’s security status.</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b="1" lang="en-GB" sz="1200">
                <a:solidFill>
                  <a:schemeClr val="dk1"/>
                </a:solidFill>
              </a:rPr>
              <a:t>Docker</a:t>
            </a:r>
            <a:r>
              <a:rPr lang="en-GB" sz="1200">
                <a:solidFill>
                  <a:schemeClr val="dk1"/>
                </a:solidFill>
              </a:rPr>
              <a:t>:  Docker was used to containerize the application, ensuring consistency across different environments. It simplifies the deployment process and makes the application portable and scalable.</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b="1" lang="en-GB" sz="1200">
                <a:solidFill>
                  <a:schemeClr val="dk1"/>
                </a:solidFill>
              </a:rPr>
              <a:t>GitHub Actions: </a:t>
            </a:r>
            <a:r>
              <a:rPr lang="en-GB" sz="1200">
                <a:solidFill>
                  <a:schemeClr val="dk1"/>
                </a:solidFill>
              </a:rPr>
              <a:t> GitHub Actions was used to automate the continuous integration and deployment process. It runs security checks, builds the Docker container, and updates the dashboard based on the latest code changes.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rPr>
              <a:t>Git</a:t>
            </a:r>
            <a:r>
              <a:rPr lang="en-GB" sz="1200">
                <a:solidFill>
                  <a:schemeClr val="dk1"/>
                </a:solidFill>
              </a:rPr>
              <a:t> </a:t>
            </a:r>
            <a:r>
              <a:rPr b="1" lang="en-GB" sz="1200">
                <a:solidFill>
                  <a:schemeClr val="dk1"/>
                </a:solidFill>
              </a:rPr>
              <a:t>Version Control</a:t>
            </a:r>
            <a:r>
              <a:rPr lang="en-GB" sz="1200">
                <a:solidFill>
                  <a:schemeClr val="dk1"/>
                </a:solidFill>
              </a:rPr>
              <a:t>: Git was used for version control, allowing us to track changes, collaborate effectively, and integrate with CI/CD pipelines.</a:t>
            </a:r>
            <a:endParaRPr sz="1200">
              <a:solidFill>
                <a:schemeClr val="dk1"/>
              </a:solidFill>
            </a:endParaRPr>
          </a:p>
          <a:p>
            <a:pPr indent="0" lvl="0" marL="0" rtl="0" algn="l">
              <a:spcBef>
                <a:spcPts val="1000"/>
              </a:spcBef>
              <a:spcAft>
                <a:spcPts val="0"/>
              </a:spcAft>
              <a:buClr>
                <a:schemeClr val="dk1"/>
              </a:buClr>
              <a:buSzPts val="18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4"/>
          <p:cNvSpPr txBox="1"/>
          <p:nvPr>
            <p:ph type="title"/>
          </p:nvPr>
        </p:nvSpPr>
        <p:spPr>
          <a:xfrm>
            <a:off x="311700" y="218750"/>
            <a:ext cx="8520600" cy="46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900"/>
              <a:t>Technical Approach:</a:t>
            </a:r>
            <a:endParaRPr sz="37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9" name="Google Shape;149;p34"/>
          <p:cNvSpPr txBox="1"/>
          <p:nvPr>
            <p:ph idx="1" type="body"/>
          </p:nvPr>
        </p:nvSpPr>
        <p:spPr>
          <a:xfrm>
            <a:off x="261100" y="852900"/>
            <a:ext cx="8571300" cy="3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rPr>
              <a:t>Algorithm/Logic: </a:t>
            </a:r>
            <a:r>
              <a:rPr lang="en-GB" sz="1200">
                <a:solidFill>
                  <a:schemeClr val="dk1"/>
                </a:solidFill>
              </a:rPr>
              <a:t>Provide a detailed explanation of the algorithms or logic implemented.</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Vulnerability Detection</a:t>
            </a:r>
            <a:r>
              <a:rPr lang="en-GB" sz="1200">
                <a:solidFill>
                  <a:schemeClr val="dk1"/>
                </a:solidFill>
              </a:rPr>
              <a:t> / </a:t>
            </a:r>
            <a:r>
              <a:rPr b="1" lang="en-GB" sz="1200">
                <a:solidFill>
                  <a:schemeClr val="dk1"/>
                </a:solidFill>
              </a:rPr>
              <a:t>File Parsing &amp; Pattern Matching</a:t>
            </a:r>
            <a:r>
              <a:rPr lang="en-GB" sz="1200">
                <a:solidFill>
                  <a:schemeClr val="dk1"/>
                </a:solidFill>
              </a:rPr>
              <a:t>: Scripts scan API source files for vulnerabilities like SQL injection, BOLA, SSRF, and missing authentication checks by identifying specific code patterns and keywords.</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Route Analysis</a:t>
            </a:r>
            <a:r>
              <a:rPr lang="en-GB" sz="1200">
                <a:solidFill>
                  <a:schemeClr val="dk1"/>
                </a:solidFill>
              </a:rPr>
              <a:t> / </a:t>
            </a:r>
            <a:r>
              <a:rPr b="1" lang="en-GB" sz="1200">
                <a:solidFill>
                  <a:schemeClr val="dk1"/>
                </a:solidFill>
              </a:rPr>
              <a:t>API Route Listing &amp; Method Mapping</a:t>
            </a:r>
            <a:r>
              <a:rPr lang="en-GB" sz="1200">
                <a:solidFill>
                  <a:schemeClr val="dk1"/>
                </a:solidFill>
              </a:rPr>
              <a:t>: The script dynamically lists all API routes and their HTTP methods to ensure comprehensive vulnerability checks.</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Dynamic Scanning</a:t>
            </a:r>
            <a:r>
              <a:rPr lang="en-GB" sz="1200">
                <a:solidFill>
                  <a:schemeClr val="dk1"/>
                </a:solidFill>
              </a:rPr>
              <a:t> / </a:t>
            </a:r>
            <a:r>
              <a:rPr b="1" lang="en-GB" sz="1200">
                <a:solidFill>
                  <a:schemeClr val="dk1"/>
                </a:solidFill>
              </a:rPr>
              <a:t>Run-Time Analysis</a:t>
            </a:r>
            <a:r>
              <a:rPr lang="en-GB" sz="1200">
                <a:solidFill>
                  <a:schemeClr val="dk1"/>
                </a:solidFill>
              </a:rPr>
              <a:t>: Using OWASP ZAP, the application performs dynamic scans during runtime to detect vulnerabilities like XSS and CSRF.</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Reporting &amp; Dashboard</a:t>
            </a:r>
            <a:r>
              <a:rPr lang="en-GB" sz="1200">
                <a:solidFill>
                  <a:schemeClr val="dk1"/>
                </a:solidFill>
              </a:rPr>
              <a:t> / </a:t>
            </a:r>
            <a:r>
              <a:rPr b="1" lang="en-GB" sz="1200">
                <a:solidFill>
                  <a:schemeClr val="dk1"/>
                </a:solidFill>
              </a:rPr>
              <a:t>Real-Time Updates</a:t>
            </a:r>
            <a:r>
              <a:rPr lang="en-GB" sz="1200">
                <a:solidFill>
                  <a:schemeClr val="dk1"/>
                </a:solidFill>
              </a:rPr>
              <a:t>: Detected vulnerabilities are instantly logged and displayed on a React-based dashboard with detailed information and suggested fixes.</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CI/CD Integration</a:t>
            </a:r>
            <a:r>
              <a:rPr lang="en-GB" sz="1200">
                <a:solidFill>
                  <a:schemeClr val="dk1"/>
                </a:solidFill>
              </a:rPr>
              <a:t> / </a:t>
            </a:r>
            <a:r>
              <a:rPr b="1" lang="en-GB" sz="1200">
                <a:solidFill>
                  <a:schemeClr val="dk1"/>
                </a:solidFill>
              </a:rPr>
              <a:t>Automated Fix Verification</a:t>
            </a:r>
            <a:r>
              <a:rPr lang="en-GB" sz="1200">
                <a:solidFill>
                  <a:schemeClr val="dk1"/>
                </a:solidFill>
              </a:rPr>
              <a:t>: The CI/CD pipeline automatically reruns security checks after code changes, updating the dashboard if vulnerabilities are resolved.</a:t>
            </a:r>
            <a:endParaRPr sz="1200">
              <a:solidFill>
                <a:schemeClr val="dk1"/>
              </a:solidFill>
            </a:endParaRPr>
          </a:p>
          <a:p>
            <a:pPr indent="-304800" lvl="0" marL="457200" rtl="0" algn="l">
              <a:spcBef>
                <a:spcPts val="1000"/>
              </a:spcBef>
              <a:spcAft>
                <a:spcPts val="0"/>
              </a:spcAft>
              <a:buClr>
                <a:schemeClr val="dk1"/>
              </a:buClr>
              <a:buSzPts val="1200"/>
              <a:buChar char="●"/>
            </a:pPr>
            <a:r>
              <a:rPr b="1" lang="en-GB" sz="1200">
                <a:solidFill>
                  <a:schemeClr val="dk1"/>
                </a:solidFill>
              </a:rPr>
              <a:t>Failure Handling &amp; Alerts </a:t>
            </a:r>
            <a:r>
              <a:rPr lang="en-GB" sz="1200">
                <a:solidFill>
                  <a:schemeClr val="dk1"/>
                </a:solidFill>
              </a:rPr>
              <a:t>/ </a:t>
            </a:r>
            <a:r>
              <a:rPr b="1" lang="en-GB" sz="1200">
                <a:solidFill>
                  <a:schemeClr val="dk1"/>
                </a:solidFill>
              </a:rPr>
              <a:t>Error Logging &amp; Alerts</a:t>
            </a:r>
            <a:r>
              <a:rPr lang="en-GB" sz="1200">
                <a:solidFill>
                  <a:schemeClr val="dk1"/>
                </a:solidFill>
              </a:rPr>
              <a:t>: Any issues during scanning are logged, with alerts sent for critical vulnerabilities, ensuring continuous security monitoring.</a:t>
            </a:r>
            <a:endParaRPr sz="1200">
              <a:solidFill>
                <a:schemeClr val="dk1"/>
              </a:solidFill>
            </a:endParaRPr>
          </a:p>
          <a:p>
            <a:pPr indent="0" lvl="0" marL="0" rtl="0" algn="l">
              <a:spcBef>
                <a:spcPts val="1000"/>
              </a:spcBef>
              <a:spcAft>
                <a:spcPts val="0"/>
              </a:spcAft>
              <a:buClr>
                <a:schemeClr val="dk1"/>
              </a:buClr>
              <a:buSzPts val="1100"/>
              <a:buFont typeface="Arial"/>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5"/>
          <p:cNvSpPr txBox="1"/>
          <p:nvPr>
            <p:ph type="title"/>
          </p:nvPr>
        </p:nvSpPr>
        <p:spPr>
          <a:xfrm>
            <a:off x="311700" y="79525"/>
            <a:ext cx="8520600" cy="4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900"/>
              <a:t>Technical Approach:</a:t>
            </a:r>
            <a:endParaRPr sz="37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5" name="Google Shape;155;p35"/>
          <p:cNvSpPr txBox="1"/>
          <p:nvPr>
            <p:ph idx="1" type="body"/>
          </p:nvPr>
        </p:nvSpPr>
        <p:spPr>
          <a:xfrm>
            <a:off x="311700" y="504775"/>
            <a:ext cx="8520600" cy="45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rPr>
              <a:t>Code Snippets:</a:t>
            </a:r>
            <a:r>
              <a:rPr lang="en-GB" sz="1200">
                <a:solidFill>
                  <a:schemeClr val="dk1"/>
                </a:solidFill>
              </a:rPr>
              <a:t> Include relevant code snippets or pseudocode to illustrate key parts of the solution.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Vulnerability Analysis Function</a:t>
            </a:r>
            <a:r>
              <a:rPr lang="en-GB" sz="1200">
                <a:solidFill>
                  <a:schemeClr val="dk1"/>
                </a:solidFill>
              </a:rPr>
              <a:t>: Each vulnerability type in your project is analyzed using a specific function. Here's an example for Server-Side Request Forgery detection:</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def visit_Call(self, node):</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 Look for HTTP calls that might involve user input in URLs</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if isinstance(node.func, ast.Attribute) and node.func.attr in ['get', 'post', 'put', 'delete']:</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if isinstance(node.func.value, ast.Name) and node.func.value.id in ['requests', 'http', 'urllib', 'urllib2']:</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if self.is_user_input_in_url(node):</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self.vulnerable_routes.append({</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'function': self.current_function,</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'vulnerable_code': self.get_vulnerable_code(node),</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'line_number': node.lineno</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GB" sz="1050">
                <a:solidFill>
                  <a:schemeClr val="dk1"/>
                </a:solidFill>
                <a:highlight>
                  <a:schemeClr val="lt1"/>
                </a:highlight>
              </a:rPr>
              <a:t>       self.generic_visit(node)</a:t>
            </a:r>
            <a:endParaRPr sz="105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6"/>
          <p:cNvSpPr txBox="1"/>
          <p:nvPr>
            <p:ph type="title"/>
          </p:nvPr>
        </p:nvSpPr>
        <p:spPr>
          <a:xfrm>
            <a:off x="311700" y="1931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900"/>
              <a:t>Technical Approach:</a:t>
            </a:r>
            <a:endParaRPr sz="37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1" name="Google Shape;161;p36"/>
          <p:cNvSpPr txBox="1"/>
          <p:nvPr>
            <p:ph idx="1" type="body"/>
          </p:nvPr>
        </p:nvSpPr>
        <p:spPr>
          <a:xfrm>
            <a:off x="311700" y="765875"/>
            <a:ext cx="8520600" cy="40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Listing API Routes</a:t>
            </a:r>
            <a:r>
              <a:rPr lang="en-GB" sz="1200">
                <a:solidFill>
                  <a:schemeClr val="dk1"/>
                </a:solidFill>
              </a:rPr>
              <a:t>:</a:t>
            </a:r>
            <a:r>
              <a:rPr lang="en-GB" sz="1100">
                <a:solidFill>
                  <a:schemeClr val="dk1"/>
                </a:solidFill>
              </a:rPr>
              <a:t> Your project includes functionality to list all API routes in the </a:t>
            </a:r>
            <a:r>
              <a:rPr lang="en-GB" sz="1100">
                <a:solidFill>
                  <a:srgbClr val="188038"/>
                </a:solidFill>
                <a:latin typeface="Roboto Mono"/>
                <a:ea typeface="Roboto Mono"/>
                <a:cs typeface="Roboto Mono"/>
                <a:sym typeface="Roboto Mono"/>
              </a:rPr>
              <a:t>e-commerce.py</a:t>
            </a:r>
            <a:r>
              <a:rPr lang="en-GB" sz="1100">
                <a:solidFill>
                  <a:schemeClr val="dk1"/>
                </a:solidFill>
              </a:rPr>
              <a:t> file. This is done using the following logic:</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 List_APIs.py</a:t>
            </a:r>
            <a:endParaRPr sz="1100">
              <a:solidFill>
                <a:schemeClr val="dk1"/>
              </a:solidFill>
            </a:endParaRPr>
          </a:p>
          <a:p>
            <a:pPr indent="0" lvl="0" marL="0" rtl="0" algn="l">
              <a:spcBef>
                <a:spcPts val="0"/>
              </a:spcBef>
              <a:spcAft>
                <a:spcPts val="0"/>
              </a:spcAft>
              <a:buNone/>
            </a:pPr>
            <a:r>
              <a:rPr lang="en-GB" sz="1100">
                <a:solidFill>
                  <a:schemeClr val="dk1"/>
                </a:solidFill>
              </a:rPr>
              <a:t>def list_routes_in_file(file_path):</a:t>
            </a:r>
            <a:endParaRPr sz="1100">
              <a:solidFill>
                <a:schemeClr val="dk1"/>
              </a:solidFill>
            </a:endParaRPr>
          </a:p>
          <a:p>
            <a:pPr indent="0" lvl="0" marL="0" rtl="0" algn="l">
              <a:spcBef>
                <a:spcPts val="0"/>
              </a:spcBef>
              <a:spcAft>
                <a:spcPts val="0"/>
              </a:spcAft>
              <a:buNone/>
            </a:pPr>
            <a:r>
              <a:rPr lang="en-GB" sz="1100">
                <a:solidFill>
                  <a:schemeClr val="dk1"/>
                </a:solidFill>
              </a:rPr>
              <a:t>    routes = []</a:t>
            </a:r>
            <a:endParaRPr sz="1100">
              <a:solidFill>
                <a:schemeClr val="dk1"/>
              </a:solidFill>
            </a:endParaRPr>
          </a:p>
          <a:p>
            <a:pPr indent="0" lvl="0" marL="0" rtl="0" algn="l">
              <a:spcBef>
                <a:spcPts val="0"/>
              </a:spcBef>
              <a:spcAft>
                <a:spcPts val="0"/>
              </a:spcAft>
              <a:buNone/>
            </a:pPr>
            <a:r>
              <a:rPr lang="en-GB" sz="1100">
                <a:solidFill>
                  <a:schemeClr val="dk1"/>
                </a:solidFill>
              </a:rPr>
              <a:t>    with open(file_path, 'r') as file:</a:t>
            </a:r>
            <a:endParaRPr sz="1100">
              <a:solidFill>
                <a:schemeClr val="dk1"/>
              </a:solidFill>
            </a:endParaRPr>
          </a:p>
          <a:p>
            <a:pPr indent="0" lvl="0" marL="0" rtl="0" algn="l">
              <a:spcBef>
                <a:spcPts val="0"/>
              </a:spcBef>
              <a:spcAft>
                <a:spcPts val="0"/>
              </a:spcAft>
              <a:buNone/>
            </a:pPr>
            <a:r>
              <a:rPr lang="en-GB" sz="1100">
                <a:solidFill>
                  <a:schemeClr val="dk1"/>
                </a:solidFill>
              </a:rPr>
              <a:t>        lines = file.readlines()</a:t>
            </a:r>
            <a:endParaRPr sz="1100">
              <a:solidFill>
                <a:schemeClr val="dk1"/>
              </a:solidFill>
            </a:endParaRPr>
          </a:p>
          <a:p>
            <a:pPr indent="0" lvl="0" marL="0" rtl="0" algn="l">
              <a:spcBef>
                <a:spcPts val="0"/>
              </a:spcBef>
              <a:spcAft>
                <a:spcPts val="0"/>
              </a:spcAft>
              <a:buNone/>
            </a:pPr>
            <a:r>
              <a:rPr lang="en-GB" sz="1100">
                <a:solidFill>
                  <a:schemeClr val="dk1"/>
                </a:solidFill>
              </a:rPr>
              <a:t>        for line in lines:</a:t>
            </a:r>
            <a:endParaRPr sz="1100">
              <a:solidFill>
                <a:schemeClr val="dk1"/>
              </a:solidFill>
            </a:endParaRPr>
          </a:p>
          <a:p>
            <a:pPr indent="0" lvl="0" marL="0" rtl="0" algn="l">
              <a:spcBef>
                <a:spcPts val="0"/>
              </a:spcBef>
              <a:spcAft>
                <a:spcPts val="0"/>
              </a:spcAft>
              <a:buNone/>
            </a:pPr>
            <a:r>
              <a:rPr lang="en-GB" sz="1100">
                <a:solidFill>
                  <a:schemeClr val="dk1"/>
                </a:solidFill>
              </a:rPr>
              <a:t>            if "@app.route" in line:</a:t>
            </a:r>
            <a:endParaRPr sz="1100">
              <a:solidFill>
                <a:schemeClr val="dk1"/>
              </a:solidFill>
            </a:endParaRPr>
          </a:p>
          <a:p>
            <a:pPr indent="0" lvl="0" marL="0" rtl="0" algn="l">
              <a:spcBef>
                <a:spcPts val="0"/>
              </a:spcBef>
              <a:spcAft>
                <a:spcPts val="0"/>
              </a:spcAft>
              <a:buNone/>
            </a:pPr>
            <a:r>
              <a:rPr lang="en-GB" sz="1100">
                <a:solidFill>
                  <a:schemeClr val="dk1"/>
                </a:solidFill>
              </a:rPr>
              <a:t>                route_path = line.split('(')[1].split(')')[0].replace("'", "").replace('"', '')</a:t>
            </a:r>
            <a:endParaRPr sz="1100">
              <a:solidFill>
                <a:schemeClr val="dk1"/>
              </a:solidFill>
            </a:endParaRPr>
          </a:p>
          <a:p>
            <a:pPr indent="0" lvl="0" marL="0" rtl="0" algn="l">
              <a:spcBef>
                <a:spcPts val="0"/>
              </a:spcBef>
              <a:spcAft>
                <a:spcPts val="0"/>
              </a:spcAft>
              <a:buNone/>
            </a:pPr>
            <a:r>
              <a:rPr lang="en-GB" sz="1100">
                <a:solidFill>
                  <a:schemeClr val="dk1"/>
                </a:solidFill>
              </a:rPr>
              <a:t>                routes.append({'path': route_path, 'methods': ['GET', 'POST', 'PUT', 'DELETE']})</a:t>
            </a:r>
            <a:endParaRPr sz="1100">
              <a:solidFill>
                <a:schemeClr val="dk1"/>
              </a:solidFill>
            </a:endParaRPr>
          </a:p>
          <a:p>
            <a:pPr indent="0" lvl="0" marL="0" rtl="0" algn="l">
              <a:spcBef>
                <a:spcPts val="0"/>
              </a:spcBef>
              <a:spcAft>
                <a:spcPts val="0"/>
              </a:spcAft>
              <a:buNone/>
            </a:pPr>
            <a:r>
              <a:rPr lang="en-GB" sz="1100">
                <a:solidFill>
                  <a:schemeClr val="dk1"/>
                </a:solidFill>
              </a:rPr>
              <a:t>    return routes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7"/>
          <p:cNvSpPr txBox="1"/>
          <p:nvPr>
            <p:ph type="title"/>
          </p:nvPr>
        </p:nvSpPr>
        <p:spPr>
          <a:xfrm>
            <a:off x="311700" y="167525"/>
            <a:ext cx="8520600" cy="37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Technical Approach:</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167" name="Google Shape;167;p37"/>
          <p:cNvSpPr txBox="1"/>
          <p:nvPr>
            <p:ph idx="1" type="body"/>
          </p:nvPr>
        </p:nvSpPr>
        <p:spPr>
          <a:xfrm>
            <a:off x="311700" y="732475"/>
            <a:ext cx="8520600" cy="41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Flask Application Initialization</a:t>
            </a:r>
            <a:r>
              <a:rPr lang="en-GB" sz="1200">
                <a:solidFill>
                  <a:schemeClr val="dk1"/>
                </a:solidFill>
              </a:rPr>
              <a:t>: </a:t>
            </a:r>
            <a:r>
              <a:rPr lang="en-GB" sz="1100">
                <a:solidFill>
                  <a:schemeClr val="dk1"/>
                </a:solidFill>
              </a:rPr>
              <a:t>The Flask app is initialized, and various routes are set up to display the vulnerabilities: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Scanner.py</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from flask import Flask, render_template</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from SQL_Injection import analyze_file_for_sql_injection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Other imports...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app = Flask(__name__)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@app.route('/vulnerabilities')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def show_vulnerabilities():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sql_injection_vulnerabilities = analyze_file_for_sql_injection('./e-commerce.py')</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 Analyze other vulnerabilities...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return render_template('vulnerabilities.html',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sql_injection_vulnerabilities=sql_injection_vulnerabilities,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 Other vulnerabilities...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if __name__ == '__main__':</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app.run(debug=True)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