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3a196d63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13a196d63d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3a196d6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3a196d6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3a196d63d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313a196d63d_6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3a196d63d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13a196d63d_2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3a196d63d_2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313a196d63d_2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3a196d63d_6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3a196d63d_6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3a196d63d_6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13a196d63d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3a196d63d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313a196d63d_2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3a196d63d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3a196d63d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3a196d63d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313a196d63d_2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3a196d63d_2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313a196d63d_2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3a196d63d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13a196d63d_2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3a196d63d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13a196d63d_2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3a196d63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13a196d63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3a196d63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13a196d63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3a196d63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13a196d63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3a196d63d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13a196d63d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3a196d63d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313a196d63d_2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a196d63d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313a196d63d_2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20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E8E8"/>
            </a:gs>
            <a:gs pos="50000">
              <a:srgbClr val="E3E1E1"/>
            </a:gs>
            <a:gs pos="100000">
              <a:srgbClr val="BBB9B9"/>
            </a:gs>
          </a:gsLst>
          <a:lin ang="5400012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2999" y="59450"/>
            <a:ext cx="7157768" cy="69751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GB" sz="2400"/>
              <a:t>INDIAN INSTITUTE OF INFORMATION TECHNOLOGY</a:t>
            </a:r>
            <a:br>
              <a:rPr b="1" lang="en-GB" sz="2400"/>
            </a:br>
            <a:r>
              <a:rPr b="1" lang="en-GB" sz="1800"/>
              <a:t>DEPARTMENT OF COMPUTER SCIENCE AND ENGINEERING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143000" y="1248674"/>
            <a:ext cx="6858000" cy="3835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2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7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7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7200"/>
              <a:t>PROJECT PRESENTATION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7200"/>
              <a:t>on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-GB" sz="7200"/>
              <a:t>Plant Leaf Classification and Information Retrieval Using Vision Transformers and Transfer Learning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33333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6000"/>
              <a:t>Submitted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6000"/>
              <a:t>Manish kumar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6000"/>
              <a:t>Roll No.:- 2101114                                                                                         Project Supervisor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6000"/>
              <a:t>Dept:- CSE                                                                                                       Dr. Subhasish Dhal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0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6000"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6000"/>
              <a:t>        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72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descr="Opis slike ni na voljo.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2250" y="811175"/>
            <a:ext cx="711775" cy="6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625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375" y="0"/>
            <a:ext cx="3875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ctrTitle"/>
          </p:nvPr>
        </p:nvSpPr>
        <p:spPr>
          <a:xfrm>
            <a:off x="878975" y="69650"/>
            <a:ext cx="78762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Algorithm</a:t>
            </a:r>
            <a:endParaRPr sz="2700"/>
          </a:p>
        </p:txBody>
      </p:sp>
      <p:sp>
        <p:nvSpPr>
          <p:cNvPr id="194" name="Google Shape;194;p35"/>
          <p:cNvSpPr txBox="1"/>
          <p:nvPr>
            <p:ph idx="1" type="subTitle"/>
          </p:nvPr>
        </p:nvSpPr>
        <p:spPr>
          <a:xfrm>
            <a:off x="983400" y="922525"/>
            <a:ext cx="74661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Image Preprocessing:</a:t>
            </a:r>
            <a:r>
              <a:rPr lang="en-GB" sz="1400"/>
              <a:t> Automate data handling with resizing, normalization, and augmentation (rotations, flips, shifts) for better generalization.</a:t>
            </a:r>
            <a:endParaRPr sz="14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Feature Extraction: </a:t>
            </a:r>
            <a:r>
              <a:rPr lang="en-GB" sz="1400"/>
              <a:t>Utilize Vision Transformers (ViT) pre-trained on ImageNet by dividing images into patches, removing top layers, and adding a custom classifier for plant species classification.</a:t>
            </a:r>
            <a:endParaRPr sz="14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Transfer Learning: </a:t>
            </a:r>
            <a:r>
              <a:rPr lang="en-GB" sz="1400"/>
              <a:t>Freeze initial layers of ViT, add a custom classifier (Linear layer (512 units) → ReLU activation → Dropout (0.5) → Output layer (matching number of classes)) and fine-tune final layers on the plant dataset for enhanced accuracy and faster convergence.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Model Training: </a:t>
            </a:r>
            <a:r>
              <a:rPr lang="en-GB" sz="1400"/>
              <a:t>Employed Adam optimizer (learning rate 0.001), Cross-entropy loss, learning rate scheduler (0.1 reduction every 5 epochs), and early stopping (patience of 3 epochs) to optimize model performance and prevent overfitting.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4572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ctrTitle"/>
          </p:nvPr>
        </p:nvSpPr>
        <p:spPr>
          <a:xfrm>
            <a:off x="887700" y="69650"/>
            <a:ext cx="76674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                                                                                    Cont’d</a:t>
            </a:r>
            <a:endParaRPr sz="2700"/>
          </a:p>
        </p:txBody>
      </p:sp>
      <p:sp>
        <p:nvSpPr>
          <p:cNvPr id="200" name="Google Shape;200;p36"/>
          <p:cNvSpPr txBox="1"/>
          <p:nvPr>
            <p:ph idx="1" type="subTitle"/>
          </p:nvPr>
        </p:nvSpPr>
        <p:spPr>
          <a:xfrm>
            <a:off x="983400" y="826800"/>
            <a:ext cx="74661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Model Testing: </a:t>
            </a:r>
            <a:r>
              <a:rPr lang="en-GB" sz="1400"/>
              <a:t>The model was evaluated on the test dataset using batch processing to calculate validation loss and accuracy, achieving a final accuracy score based on correct predictions against the total samples.</a:t>
            </a:r>
            <a:endParaRPr sz="13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Generative AI Integration: </a:t>
            </a:r>
            <a:r>
              <a:rPr lang="en-GB" sz="1400"/>
              <a:t>Utilizes Google Generative AI to provide detailed information on plant leaves, seamlessly integrated with a chatbot powered by Gemini Pro LLM for real-time interaction.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b="1" lang="en-GB" sz="1500"/>
              <a:t>Streamlit GUI Integration: </a:t>
            </a:r>
            <a:r>
              <a:rPr lang="en-GB" sz="1400"/>
              <a:t>Provides an interactive, web-based interface for users to upload plant leaf images.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ctrTitle"/>
          </p:nvPr>
        </p:nvSpPr>
        <p:spPr>
          <a:xfrm>
            <a:off x="983400" y="52200"/>
            <a:ext cx="7017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TECHNOLOGY SUMMARIZATION </a:t>
            </a:r>
            <a:endParaRPr sz="2700"/>
          </a:p>
        </p:txBody>
      </p:sp>
      <p:sp>
        <p:nvSpPr>
          <p:cNvPr id="206" name="Google Shape;206;p37"/>
          <p:cNvSpPr txBox="1"/>
          <p:nvPr>
            <p:ph idx="1" type="subTitle"/>
          </p:nvPr>
        </p:nvSpPr>
        <p:spPr>
          <a:xfrm>
            <a:off x="983400" y="913825"/>
            <a:ext cx="74661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Framework:</a:t>
            </a:r>
            <a:r>
              <a:rPr lang="en-GB" sz="1500"/>
              <a:t> </a:t>
            </a:r>
            <a:r>
              <a:rPr lang="en-GB" sz="1400"/>
              <a:t>PyTorch 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Python Version: </a:t>
            </a:r>
            <a:r>
              <a:rPr lang="en-GB" sz="1400"/>
              <a:t>3.11.5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Key Libraries: </a:t>
            </a:r>
            <a:r>
              <a:rPr lang="en-GB" sz="1400"/>
              <a:t>torch, torchvision, transformers, scikit-learn, matplotlib, seaborn</a:t>
            </a:r>
            <a:endParaRPr sz="14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Generative AI Integration: </a:t>
            </a:r>
            <a:r>
              <a:rPr lang="en-GB" sz="1400"/>
              <a:t>langchain-google-genai, langchain[openai,all], langchain-community, sentence-transformers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Hardware: </a:t>
            </a:r>
            <a:r>
              <a:rPr lang="en-GB" sz="1500"/>
              <a:t>NVIDIA A100 GPUs with CUDA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Char char="●"/>
            </a:pPr>
            <a:r>
              <a:rPr b="1" lang="en-GB" sz="1500"/>
              <a:t>GUI Development:</a:t>
            </a:r>
            <a:r>
              <a:rPr lang="en-GB" sz="1500"/>
              <a:t> Streamlit</a:t>
            </a:r>
            <a:endParaRPr b="1"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628650" y="113151"/>
            <a:ext cx="7886700" cy="6441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Results</a:t>
            </a:r>
            <a:endParaRPr b="1" sz="2700"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628650" y="800675"/>
            <a:ext cx="7886700" cy="383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/>
              <a:t>Model Training Result</a:t>
            </a:r>
            <a:endParaRPr b="1" sz="1700"/>
          </a:p>
        </p:txBody>
      </p:sp>
      <p:pic>
        <p:nvPicPr>
          <p:cNvPr id="213" name="Google Shape;2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450" y="775375"/>
            <a:ext cx="2034275" cy="388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7725" y="4049375"/>
            <a:ext cx="2932300" cy="3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628650" y="204222"/>
            <a:ext cx="7886700" cy="5790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/>
              <a:t>                                                                                       Cont’d</a:t>
            </a:r>
            <a:endParaRPr b="1" sz="2700"/>
          </a:p>
        </p:txBody>
      </p:sp>
      <p:pic>
        <p:nvPicPr>
          <p:cNvPr id="220" name="Google Shape;22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800" y="783225"/>
            <a:ext cx="5365325" cy="405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ctrTitle"/>
          </p:nvPr>
        </p:nvSpPr>
        <p:spPr>
          <a:xfrm>
            <a:off x="983400" y="78325"/>
            <a:ext cx="70176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Conclusion </a:t>
            </a:r>
            <a:endParaRPr sz="2700"/>
          </a:p>
        </p:txBody>
      </p:sp>
      <p:sp>
        <p:nvSpPr>
          <p:cNvPr id="226" name="Google Shape;226;p40"/>
          <p:cNvSpPr txBox="1"/>
          <p:nvPr>
            <p:ph idx="1" type="subTitle"/>
          </p:nvPr>
        </p:nvSpPr>
        <p:spPr>
          <a:xfrm>
            <a:off x="838950" y="891900"/>
            <a:ext cx="7466100" cy="30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The model trained on a dataset of </a:t>
            </a:r>
            <a:r>
              <a:rPr b="1" lang="en-GB" sz="1500"/>
              <a:t>25 classes</a:t>
            </a:r>
            <a:r>
              <a:rPr lang="en-GB" sz="1500"/>
              <a:t> with a total of </a:t>
            </a:r>
            <a:r>
              <a:rPr b="1" lang="en-GB" sz="1500"/>
              <a:t>1,875 images</a:t>
            </a:r>
            <a:r>
              <a:rPr lang="en-GB" sz="1500"/>
              <a:t>, achieved a high accuracy of </a:t>
            </a:r>
            <a:r>
              <a:rPr b="1" lang="en-GB" sz="1500"/>
              <a:t>95.97%</a:t>
            </a:r>
            <a:r>
              <a:rPr lang="en-GB" sz="1500"/>
              <a:t>, with precision, recall, and F1-score each at </a:t>
            </a:r>
            <a:r>
              <a:rPr b="1" lang="en-GB" sz="1500"/>
              <a:t>0.96</a:t>
            </a:r>
            <a:r>
              <a:rPr lang="en-GB" sz="1500"/>
              <a:t>, demonstrating the effectiveness of </a:t>
            </a:r>
            <a:r>
              <a:rPr b="1" lang="en-GB" sz="1500"/>
              <a:t>Vision Transformers and transfer learning</a:t>
            </a:r>
            <a:r>
              <a:rPr lang="en-GB" sz="1500"/>
              <a:t> in automating plant leaf classification. This significantly reduces manual effort in species identification.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/>
              <a:t>Additionally, integrating a chatbot powered by Google Generative AI (Gemini Pro) enriches user interaction by delivering real-time, informative insights about identified plant species, enhancing both accessibility and engagement.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/>
        </p:nvSpPr>
        <p:spPr>
          <a:xfrm>
            <a:off x="642475" y="371025"/>
            <a:ext cx="772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Works</a:t>
            </a:r>
            <a:endParaRPr b="1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1"/>
          <p:cNvSpPr txBox="1"/>
          <p:nvPr/>
        </p:nvSpPr>
        <p:spPr>
          <a:xfrm>
            <a:off x="600150" y="1048375"/>
            <a:ext cx="7535400" cy="14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Multilingual Support: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multiple language options in both the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model and chatbot to broaden accessibility, especially in regions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to plant conservation and research.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n-GB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Disease Detection: </a:t>
            </a: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Expanding the model to identify plant diseases from leaf symptoms, enabling early intervention in agriculture and aiding conservation efforts.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ctrTitle"/>
          </p:nvPr>
        </p:nvSpPr>
        <p:spPr>
          <a:xfrm>
            <a:off x="1143000" y="129396"/>
            <a:ext cx="68580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References and Links :</a:t>
            </a:r>
            <a:endParaRPr/>
          </a:p>
        </p:txBody>
      </p:sp>
      <p:sp>
        <p:nvSpPr>
          <p:cNvPr id="238" name="Google Shape;238;p42"/>
          <p:cNvSpPr txBox="1"/>
          <p:nvPr>
            <p:ph idx="1" type="subTitle"/>
          </p:nvPr>
        </p:nvSpPr>
        <p:spPr>
          <a:xfrm>
            <a:off x="1143000" y="1149723"/>
            <a:ext cx="68580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400"/>
              <a:t>[1] Kaur, Surleen &amp; Kaur, Prabhpreet. (2019). Plant Species Identification based on Plant Leaf Using Computer Vision and Machine Learning Techniques. Journal of Multimedia Information System. 6. 49-60. 10.33851/JMIS.2019.6.2.49. </a:t>
            </a:r>
            <a:endParaRPr sz="1400"/>
          </a:p>
          <a:p>
            <a:pPr indent="-228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400"/>
              <a:t>[2] Kiran S.Gawli Ashwini S. Gaikwad Mtech 2nd year Student Assistant professor Department Of Computer Science &amp; Engg. Department Of Computer Science &amp; Engg. Deogiri Institute Of Engg.&amp; Management Deogiri Institute Of Engg.&amp; Management Studies, Aurangabad. Studies, Aurangabad. </a:t>
            </a:r>
            <a:endParaRPr sz="1400"/>
          </a:p>
          <a:p>
            <a:pPr indent="-228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400"/>
              <a:t>[3] </a:t>
            </a:r>
            <a:r>
              <a:rPr lang="en-GB" sz="1400"/>
              <a:t> Dosovitskiy, A., Beyer, L., Kolesnikov, A., Weissenborn, D., Zhai, X., Unterthiner, T., Dehghani, M., Minderer, M., Heigold, G., Gelly, S., Uszkoreit, J., and Houlsby, N. (2021). An image is worth 16x16 words: Transformers for image recognition at scale. Journal of Images. viii, 4, 12</a:t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628650" y="15510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GB" sz="3600"/>
              <a:t>THANK YOU</a:t>
            </a:r>
            <a:endParaRPr b="1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ctrTitle"/>
          </p:nvPr>
        </p:nvSpPr>
        <p:spPr>
          <a:xfrm>
            <a:off x="983400" y="0"/>
            <a:ext cx="70176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Content </a:t>
            </a:r>
            <a:endParaRPr sz="2700"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983400" y="538525"/>
            <a:ext cx="7466100" cy="42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Background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Literature Review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Problem Formulation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Methodology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Algorithm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Technology Summarization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Result</a:t>
            </a:r>
            <a:r>
              <a:rPr lang="en-GB" sz="1700"/>
              <a:t>s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Conc</a:t>
            </a:r>
            <a:r>
              <a:rPr lang="en-GB" sz="1700"/>
              <a:t>lusion and Future Work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References and links</a:t>
            </a:r>
            <a:endParaRPr sz="1700"/>
          </a:p>
          <a:p>
            <a:pPr indent="0" lvl="0" marL="9144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ctrTitle"/>
          </p:nvPr>
        </p:nvSpPr>
        <p:spPr>
          <a:xfrm>
            <a:off x="983400" y="78325"/>
            <a:ext cx="70176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Background </a:t>
            </a:r>
            <a:endParaRPr/>
          </a:p>
        </p:txBody>
      </p:sp>
      <p:sp>
        <p:nvSpPr>
          <p:cNvPr id="143" name="Google Shape;143;p27"/>
          <p:cNvSpPr txBox="1"/>
          <p:nvPr>
            <p:ph idx="1" type="subTitle"/>
          </p:nvPr>
        </p:nvSpPr>
        <p:spPr>
          <a:xfrm>
            <a:off x="983400" y="827700"/>
            <a:ext cx="74661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Significance: </a:t>
            </a:r>
            <a:r>
              <a:rPr lang="en-GB" sz="1400"/>
              <a:t>A reliable and efficient system for identifying plant species, especially in agriculture, forestry, and environmental conservation.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Manual Challenges: </a:t>
            </a:r>
            <a:r>
              <a:rPr lang="en-GB" sz="1400"/>
              <a:t>Manual classification is time-consuming and requires expert knowledge.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Limitations of Existing Tools</a:t>
            </a:r>
            <a:r>
              <a:rPr lang="en-GB" sz="1500"/>
              <a:t>:</a:t>
            </a:r>
            <a:r>
              <a:rPr lang="en-GB" sz="1400"/>
              <a:t> </a:t>
            </a:r>
            <a:r>
              <a:rPr lang="en-GB" sz="1400"/>
              <a:t>Existing tools may not be tailored for specific applications and often provide a broad range of results, which can be overwhelming and inaccurate.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Automation Benefits</a:t>
            </a:r>
            <a:r>
              <a:rPr lang="en-GB" sz="1500"/>
              <a:t>: </a:t>
            </a:r>
            <a:r>
              <a:rPr lang="en-GB" sz="1400"/>
              <a:t>Advances in deep learning and computer vision provide faster, more reliable, and scalable plant classification.</a:t>
            </a:r>
            <a:endParaRPr sz="17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-GB" sz="1400"/>
              <a:t> </a:t>
            </a:r>
            <a:r>
              <a:rPr b="1" lang="en-GB" sz="1500"/>
              <a:t>Real-Time Impact</a:t>
            </a:r>
            <a:r>
              <a:rPr lang="en-GB" sz="1500"/>
              <a:t>:</a:t>
            </a:r>
            <a:r>
              <a:rPr lang="en-GB" sz="1400"/>
              <a:t>Real-time classification, such as improving productivity for farmers  and enabling rapid decision-making in critical situations like disease outbreaks in crops.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ctrTitle"/>
          </p:nvPr>
        </p:nvSpPr>
        <p:spPr>
          <a:xfrm>
            <a:off x="891125" y="67750"/>
            <a:ext cx="81810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Literature review </a:t>
            </a:r>
            <a:endParaRPr b="1" sz="2700"/>
          </a:p>
        </p:txBody>
      </p:sp>
      <p:sp>
        <p:nvSpPr>
          <p:cNvPr id="149" name="Google Shape;149;p28"/>
          <p:cNvSpPr txBox="1"/>
          <p:nvPr>
            <p:ph idx="1" type="subTitle"/>
          </p:nvPr>
        </p:nvSpPr>
        <p:spPr>
          <a:xfrm>
            <a:off x="505150" y="785550"/>
            <a:ext cx="79638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7025" lvl="0" marL="457200" rtl="0" algn="l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550"/>
              <a:buFont typeface="Arial"/>
              <a:buAutoNum type="arabicPeriod"/>
            </a:pPr>
            <a:r>
              <a:rPr b="1" lang="en-GB" sz="1550">
                <a:solidFill>
                  <a:srgbClr val="131314"/>
                </a:solidFill>
                <a:highlight>
                  <a:srgbClr val="EAE8E8"/>
                </a:highlight>
                <a:latin typeface="Arial"/>
                <a:ea typeface="Arial"/>
                <a:cs typeface="Arial"/>
                <a:sym typeface="Arial"/>
              </a:rPr>
              <a:t>Plant Species Identification based on Plant Leaf Using Computer Vision and Machine Learning Techniques[1]</a:t>
            </a:r>
            <a:endParaRPr b="1"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Their study focuses on automated plant species identification using plant leaf images, employing </a:t>
            </a:r>
            <a:r>
              <a:rPr b="1" lang="en-GB" sz="1400"/>
              <a:t>Computer Vision</a:t>
            </a:r>
            <a:r>
              <a:rPr lang="en-GB" sz="1400"/>
              <a:t> and </a:t>
            </a:r>
            <a:r>
              <a:rPr b="1" lang="en-GB" sz="1400"/>
              <a:t>machine learning</a:t>
            </a:r>
            <a:r>
              <a:rPr lang="en-GB" sz="1400"/>
              <a:t> techniques. 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system involves four main steps: image acquisition, pre-processing, feature extraction, and classification using </a:t>
            </a:r>
            <a:r>
              <a:rPr b="1" lang="en-GB" sz="1400"/>
              <a:t>Multiclass-Support Vector Machine (MSVM)</a:t>
            </a:r>
            <a:r>
              <a:rPr lang="en-GB" sz="1400"/>
              <a:t>.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GB" sz="1400"/>
              <a:t>The Swedish Leaf Dataset, containing</a:t>
            </a:r>
            <a:r>
              <a:rPr b="1" lang="en-GB" sz="1400"/>
              <a:t> 1,125 images</a:t>
            </a:r>
            <a:r>
              <a:rPr lang="en-GB" sz="1400"/>
              <a:t> of </a:t>
            </a:r>
            <a:r>
              <a:rPr b="1" lang="en-GB" sz="1400"/>
              <a:t>15 species</a:t>
            </a:r>
            <a:r>
              <a:rPr lang="en-GB" sz="1400"/>
              <a:t>, was used, achieving a classification accuracy of </a:t>
            </a:r>
            <a:r>
              <a:rPr b="1" lang="en-GB" sz="1400"/>
              <a:t>93.26%</a:t>
            </a:r>
            <a:r>
              <a:rPr lang="en-GB" sz="1400"/>
              <a:t>.</a:t>
            </a:r>
            <a:endParaRPr sz="1400"/>
          </a:p>
        </p:txBody>
      </p:sp>
      <p:sp>
        <p:nvSpPr>
          <p:cNvPr id="150" name="Google Shape;150;p28"/>
          <p:cNvSpPr txBox="1"/>
          <p:nvPr/>
        </p:nvSpPr>
        <p:spPr>
          <a:xfrm>
            <a:off x="569350" y="4349400"/>
            <a:ext cx="79410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Kaur, Surleen &amp; Kaur, Prabhpreet. (2019). Plant Species Identification based on Plant Leaf Using Computer Vision and Machine Learning Techniques. Journal of Multimedia Information System. 6. 49-60. 10.33851/JMIS.2019.6.2.49.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7315225" y="67750"/>
            <a:ext cx="1756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Cont’d 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891125" y="808575"/>
            <a:ext cx="7577700" cy="2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b="1" lang="en-GB" sz="1550">
                <a:latin typeface="Arial"/>
                <a:ea typeface="Arial"/>
                <a:cs typeface="Arial"/>
                <a:sym typeface="Arial"/>
              </a:rPr>
              <a:t>2. Deep Learning for Plant Species Classification[2]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b="1" lang="en-GB" sz="1400"/>
              <a:t> </a:t>
            </a:r>
            <a:r>
              <a:rPr lang="en-GB" sz="1400"/>
              <a:t>The paper presents an automated plant species classification system using a </a:t>
            </a:r>
            <a:r>
              <a:rPr b="1" lang="en-GB" sz="1400"/>
              <a:t>Convolutional Neural Network (CNN)</a:t>
            </a:r>
            <a:r>
              <a:rPr lang="en-GB" sz="1400"/>
              <a:t>.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 model includes multiple layers, such as convolutional layers for extracting detailed features, pooling layers to reduce dimensionality, and fully connected layers for the final classification. 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The process involves </a:t>
            </a:r>
            <a:r>
              <a:rPr b="1" lang="en-GB" sz="1400"/>
              <a:t>image pre-processing</a:t>
            </a:r>
            <a:r>
              <a:rPr lang="en-GB" sz="1400"/>
              <a:t> , </a:t>
            </a:r>
            <a:r>
              <a:rPr b="1" lang="en-GB" sz="1400"/>
              <a:t>feature extraction</a:t>
            </a:r>
            <a:r>
              <a:rPr lang="en-GB" sz="1400"/>
              <a:t> (texture and color), and classification with a CNN implemented using </a:t>
            </a:r>
            <a:r>
              <a:rPr b="1" lang="en-GB" sz="1400"/>
              <a:t>TensorFlow</a:t>
            </a:r>
            <a:r>
              <a:rPr lang="en-GB" sz="1400"/>
              <a:t>. </a:t>
            </a:r>
            <a:endParaRPr sz="1400"/>
          </a:p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GB" sz="1400"/>
              <a:t>The model was trained on a dataset of </a:t>
            </a:r>
            <a:r>
              <a:rPr b="1" lang="en-GB" sz="1400"/>
              <a:t>17 plant species</a:t>
            </a:r>
            <a:r>
              <a:rPr lang="en-GB" sz="1400"/>
              <a:t>, achieving an accuracy of </a:t>
            </a:r>
            <a:r>
              <a:rPr b="1" lang="en-GB" sz="1400"/>
              <a:t>94.26%</a:t>
            </a:r>
            <a:r>
              <a:rPr lang="en-GB" sz="1400"/>
              <a:t>.</a:t>
            </a:r>
            <a:endParaRPr b="1" sz="1400"/>
          </a:p>
        </p:txBody>
      </p:sp>
      <p:sp>
        <p:nvSpPr>
          <p:cNvPr id="157" name="Google Shape;157;p29"/>
          <p:cNvSpPr txBox="1"/>
          <p:nvPr/>
        </p:nvSpPr>
        <p:spPr>
          <a:xfrm>
            <a:off x="794100" y="4092550"/>
            <a:ext cx="74007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Kiran S.Gawli Ashwini S. Gaikwad Mtech 2nd year Student Assistant professor Department Of Computer Science &amp; Engg. Department Of Computer Science &amp; Engg. Deogiri Institute Of Engg.&amp; Management Deogiri Institute Of Engg.&amp; Management Studies, Aurangabad. Studies, Aurangabad.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ctrTitle"/>
          </p:nvPr>
        </p:nvSpPr>
        <p:spPr>
          <a:xfrm>
            <a:off x="7315225" y="67750"/>
            <a:ext cx="17568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Cont’d </a:t>
            </a:r>
            <a:endParaRPr/>
          </a:p>
        </p:txBody>
      </p:sp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891125" y="808575"/>
            <a:ext cx="75777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55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GB" sz="155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lang="en-GB" sz="1550">
                <a:latin typeface="Arial"/>
                <a:ea typeface="Arial"/>
                <a:cs typeface="Arial"/>
                <a:sym typeface="Arial"/>
              </a:rPr>
              <a:t>Alexey Dosovitskiy et al., 2021[3]</a:t>
            </a:r>
            <a:endParaRPr b="1" sz="15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85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study explores the application of Vision Transformers (ViTs) for image classification tasks, traditionally dominated by convolutional neural networks (CNNs).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They treat images as sequences of patches, similar to</a:t>
            </a:r>
            <a:r>
              <a:rPr b="1" lang="en-GB" sz="1400"/>
              <a:t> NLP tokens</a:t>
            </a:r>
            <a:r>
              <a:rPr lang="en-GB" sz="1400"/>
              <a:t>, avoiding CNN biases.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ViTs can outperform  CNNs like </a:t>
            </a:r>
            <a:r>
              <a:rPr b="1" lang="en-GB" sz="1400"/>
              <a:t>ResNets</a:t>
            </a:r>
            <a:r>
              <a:rPr lang="en-GB" sz="1400"/>
              <a:t> when pre-trained on large datasets (e.g., ImageNet-21k and JFT-300M).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-GB" sz="1400"/>
              <a:t>Achieved high accuracy: </a:t>
            </a:r>
            <a:r>
              <a:rPr b="1" lang="en-GB" sz="1400"/>
              <a:t>88.55% </a:t>
            </a:r>
            <a:r>
              <a:rPr lang="en-GB" sz="1400"/>
              <a:t>on</a:t>
            </a:r>
            <a:r>
              <a:rPr b="1" lang="en-GB" sz="1400"/>
              <a:t> ImageNet</a:t>
            </a:r>
            <a:r>
              <a:rPr lang="en-GB" sz="1400"/>
              <a:t> and </a:t>
            </a:r>
            <a:r>
              <a:rPr b="1" lang="en-GB" sz="1400"/>
              <a:t>94.55%</a:t>
            </a:r>
            <a:r>
              <a:rPr lang="en-GB" sz="1400"/>
              <a:t> on </a:t>
            </a:r>
            <a:r>
              <a:rPr b="1" lang="en-GB" sz="1400"/>
              <a:t>CIFAR-100</a:t>
            </a:r>
            <a:r>
              <a:rPr lang="en-GB" sz="1400"/>
              <a:t> with reduced computational effort.</a:t>
            </a:r>
            <a:endParaRPr sz="1400"/>
          </a:p>
        </p:txBody>
      </p:sp>
      <p:sp>
        <p:nvSpPr>
          <p:cNvPr id="164" name="Google Shape;164;p30"/>
          <p:cNvSpPr txBox="1"/>
          <p:nvPr/>
        </p:nvSpPr>
        <p:spPr>
          <a:xfrm>
            <a:off x="727750" y="4285175"/>
            <a:ext cx="78234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 Dosovitskiy, A., Beyer, L., Kolesnikov, A., Weissenborn, D., Zhai, X., Unterthiner, T., Dehghani, M., Minderer, M., Heigold, G., Gelly, S., Uszkoreit, J., and Houlsby, N. (2021). An image is worth 16x16 words: Transformers for image recognition at scale. Journal of Images. viii, 4, 12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628650" y="220922"/>
            <a:ext cx="78867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2700"/>
              <a:t>Shortcomings</a:t>
            </a:r>
            <a:endParaRPr b="1" sz="2700"/>
          </a:p>
        </p:txBody>
      </p:sp>
      <p:sp>
        <p:nvSpPr>
          <p:cNvPr id="170" name="Google Shape;170;p31"/>
          <p:cNvSpPr txBox="1"/>
          <p:nvPr/>
        </p:nvSpPr>
        <p:spPr>
          <a:xfrm>
            <a:off x="658275" y="861475"/>
            <a:ext cx="7683600" cy="30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uses a dataset of limited number  of 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plant species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restricts the model's ability to generalize effectively across a larger, more diverse range of plants.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appears to be captured under controlled conditions, which might not accurately reflect the challenges of real-world environments, like different lighting and backgrounds.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research does not focus on real-time classification, which could limit the usability of the system in practical scenarios where immediate results are required.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lacks comparison to newer deep learning models, which could provide better performance and robustness.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ctrTitle"/>
          </p:nvPr>
        </p:nvSpPr>
        <p:spPr>
          <a:xfrm>
            <a:off x="983400" y="184150"/>
            <a:ext cx="70176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Problem Formulation </a:t>
            </a:r>
            <a:endParaRPr sz="2700"/>
          </a:p>
        </p:txBody>
      </p:sp>
      <p:sp>
        <p:nvSpPr>
          <p:cNvPr id="176" name="Google Shape;176;p32"/>
          <p:cNvSpPr txBox="1"/>
          <p:nvPr>
            <p:ph idx="1" type="subTitle"/>
          </p:nvPr>
        </p:nvSpPr>
        <p:spPr>
          <a:xfrm>
            <a:off x="983411" y="595222"/>
            <a:ext cx="7466100" cy="44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Current plant leaf classification systems, including CNNs, struggle to capture </a:t>
            </a:r>
            <a:r>
              <a:rPr b="1" lang="en-GB" sz="1400"/>
              <a:t>global features</a:t>
            </a:r>
            <a:r>
              <a:rPr lang="en-GB" sz="1400"/>
              <a:t>, often overfit on limited datasets, and lack adaptability to varying scales, leading to reduced accuracy and practical usability.</a:t>
            </a:r>
            <a:endParaRPr sz="14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project develops a real-time plant leaf classification system using </a:t>
            </a:r>
            <a:r>
              <a:rPr b="1" lang="en-GB" sz="1400"/>
              <a:t>Vision Transformers</a:t>
            </a:r>
            <a:r>
              <a:rPr lang="en-GB" sz="1400"/>
              <a:t> </a:t>
            </a:r>
            <a:r>
              <a:rPr b="1" lang="en-GB" sz="1400"/>
              <a:t>(ViTs</a:t>
            </a:r>
            <a:r>
              <a:rPr b="1" lang="en-GB" sz="1400"/>
              <a:t>)[3]</a:t>
            </a:r>
            <a:r>
              <a:rPr lang="en-GB" sz="1400"/>
              <a:t>  </a:t>
            </a:r>
            <a:r>
              <a:rPr lang="en-GB" sz="1400"/>
              <a:t>and </a:t>
            </a:r>
            <a:r>
              <a:rPr b="1" lang="en-GB" sz="1400"/>
              <a:t>transfer learning</a:t>
            </a:r>
            <a:r>
              <a:rPr lang="en-GB" sz="1400"/>
              <a:t> for accurate species identification.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ViTs use a </a:t>
            </a:r>
            <a:r>
              <a:rPr b="1" lang="en-GB" sz="1400"/>
              <a:t>self-attention</a:t>
            </a:r>
            <a:r>
              <a:rPr lang="en-GB" sz="1400"/>
              <a:t> mechanism to capture</a:t>
            </a:r>
            <a:r>
              <a:rPr b="1" lang="en-GB" sz="1400"/>
              <a:t> global image features</a:t>
            </a:r>
            <a:r>
              <a:rPr lang="en-GB" sz="1400"/>
              <a:t>, overcoming CNN limitations and improving adaptability across varying scales.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By leveraging pretraining and transfer learning, ViTs reduce overfitting, allowing the model to achieve high performance with less data.</a:t>
            </a:r>
            <a:endParaRPr sz="1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An integrated chatbot powered by </a:t>
            </a:r>
            <a:r>
              <a:rPr b="1" lang="en-GB" sz="1400"/>
              <a:t>Google Gemini Pro AI </a:t>
            </a:r>
            <a:r>
              <a:rPr lang="en-GB" sz="1400"/>
              <a:t>enhances user experience by providing instant, detailed information on identified plant species.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ctrTitle"/>
          </p:nvPr>
        </p:nvSpPr>
        <p:spPr>
          <a:xfrm>
            <a:off x="983400" y="247650"/>
            <a:ext cx="7017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b="1" lang="en-GB" sz="2700"/>
              <a:t>Methodology </a:t>
            </a:r>
            <a:endParaRPr sz="2700"/>
          </a:p>
        </p:txBody>
      </p:sp>
      <p:sp>
        <p:nvSpPr>
          <p:cNvPr id="182" name="Google Shape;182;p33"/>
          <p:cNvSpPr txBox="1"/>
          <p:nvPr>
            <p:ph idx="1" type="subTitle"/>
          </p:nvPr>
        </p:nvSpPr>
        <p:spPr>
          <a:xfrm>
            <a:off x="983400" y="933450"/>
            <a:ext cx="7466100" cy="4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-GB" sz="1400"/>
              <a:t>Building an advanced plant species classification system, integrating deep learning, transfer learning, and AI-driven information retrieval.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/>
              <a:t>Model :</a:t>
            </a:r>
            <a:r>
              <a:rPr lang="en-GB" sz="1400"/>
              <a:t> Fine-tuned Vision Transformer (ViT) for plant classification using transfer learning.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/>
              <a:t>AI-Powered Chatbot: </a:t>
            </a:r>
            <a:r>
              <a:rPr lang="en-GB" sz="1400"/>
              <a:t>Google Gemini Pro LLM provides detailed plant insights interactively.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 sz="1500"/>
              <a:t>Streamlit Interface:</a:t>
            </a:r>
            <a:r>
              <a:rPr lang="en-GB" sz="1400"/>
              <a:t> Real-time plant classification via a user-friendly GUI.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