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4"/>
  </p:sldMasterIdLst>
  <p:notesMasterIdLst>
    <p:notesMasterId r:id="rId39"/>
  </p:notesMasterIdLst>
  <p:sldIdLst>
    <p:sldId id="256" r:id="rId5"/>
    <p:sldId id="293" r:id="rId6"/>
    <p:sldId id="294" r:id="rId7"/>
    <p:sldId id="295" r:id="rId8"/>
    <p:sldId id="296" r:id="rId9"/>
    <p:sldId id="297" r:id="rId10"/>
    <p:sldId id="298" r:id="rId11"/>
    <p:sldId id="299" r:id="rId12"/>
    <p:sldId id="301" r:id="rId13"/>
    <p:sldId id="300"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262"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pasha Das" initials="BD" lastIdx="0" clrIdx="0">
    <p:extLst>
      <p:ext uri="{19B8F6BF-5375-455C-9EA6-DF929625EA0E}">
        <p15:presenceInfo xmlns:p15="http://schemas.microsoft.com/office/powerpoint/2012/main" userId="S-1-5-21-3157892369-3652318745-1719704797-368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6F22"/>
    <a:srgbClr val="9C9C96"/>
    <a:srgbClr val="1D4336"/>
    <a:srgbClr val="68AB33"/>
    <a:srgbClr val="3C722F"/>
    <a:srgbClr val="EA7B2A"/>
    <a:srgbClr val="6E827A"/>
    <a:srgbClr val="2D5146"/>
    <a:srgbClr val="6F827B"/>
    <a:srgbClr val="305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5" autoAdjust="0"/>
    <p:restoredTop sz="82765" autoAdjust="0"/>
  </p:normalViewPr>
  <p:slideViewPr>
    <p:cSldViewPr snapToGrid="0" snapToObjects="1">
      <p:cViewPr varScale="1">
        <p:scale>
          <a:sx n="80" d="100"/>
          <a:sy n="80" d="100"/>
        </p:scale>
        <p:origin x="108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27614-BA31-B34C-BEF9-2320E6B91F2F}" type="datetimeFigureOut">
              <a:rPr lang="en-US" smtClean="0"/>
              <a:t>3/27/2017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7B623-0C97-F044-A2AC-47B2F70169C0}" type="slidenum">
              <a:rPr lang="en-US" smtClean="0"/>
              <a:t>‹#›</a:t>
            </a:fld>
            <a:endParaRPr lang="en-US"/>
          </a:p>
        </p:txBody>
      </p:sp>
    </p:spTree>
    <p:extLst>
      <p:ext uri="{BB962C8B-B14F-4D97-AF65-F5344CB8AC3E}">
        <p14:creationId xmlns:p14="http://schemas.microsoft.com/office/powerpoint/2010/main" val="2710624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hyperlink" Target="https://www.youtube.com/user/hcentive" TargetMode="External"/><Relationship Id="rId3" Type="http://schemas.openxmlformats.org/officeDocument/2006/relationships/image" Target="../media/image7.jpeg"/><Relationship Id="rId7" Type="http://schemas.openxmlformats.org/officeDocument/2006/relationships/hyperlink" Target="https://www.facebook.com/hcentive" TargetMode="External"/><Relationship Id="rId12" Type="http://schemas.openxmlformats.org/officeDocument/2006/relationships/image" Target="../media/image12.emf"/><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9.emf"/><Relationship Id="rId11" Type="http://schemas.openxmlformats.org/officeDocument/2006/relationships/hyperlink" Target="https://twitter.com/hcentive" TargetMode="External"/><Relationship Id="rId5" Type="http://schemas.openxmlformats.org/officeDocument/2006/relationships/hyperlink" Target="https://www.hcentive.com" TargetMode="External"/><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hyperlink" Target="https://www.linkedin.com/company/hcentive?trk=job_view_topcard_company_name" TargetMode="External"/><Relationship Id="rId14" Type="http://schemas.openxmlformats.org/officeDocument/2006/relationships/image" Target="../media/image1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hCentive Cover Slide">
    <p:spTree>
      <p:nvGrpSpPr>
        <p:cNvPr id="1" name=""/>
        <p:cNvGrpSpPr/>
        <p:nvPr/>
      </p:nvGrpSpPr>
      <p:grpSpPr>
        <a:xfrm>
          <a:off x="0" y="0"/>
          <a:ext cx="0" cy="0"/>
          <a:chOff x="0" y="0"/>
          <a:chExt cx="0" cy="0"/>
        </a:xfrm>
      </p:grpSpPr>
      <p:sp>
        <p:nvSpPr>
          <p:cNvPr id="3" name="Rectangle 2"/>
          <p:cNvSpPr/>
          <p:nvPr userDrawn="1"/>
        </p:nvSpPr>
        <p:spPr>
          <a:xfrm>
            <a:off x="8155008" y="4709052"/>
            <a:ext cx="988992" cy="3888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4"/>
          </p:nvPr>
        </p:nvSpPr>
        <p:spPr>
          <a:xfrm>
            <a:off x="931333" y="3004212"/>
            <a:ext cx="8002059" cy="1079030"/>
          </a:xfrm>
        </p:spPr>
        <p:txBody>
          <a:bodyPr>
            <a:noAutofit/>
          </a:bodyPr>
          <a:lstStyle>
            <a:lvl1pPr marL="0" indent="0" algn="r">
              <a:buFontTx/>
              <a:buNone/>
              <a:defRPr sz="4000">
                <a:solidFill>
                  <a:srgbClr val="74B43C"/>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10" name="Text Placeholder 12"/>
          <p:cNvSpPr>
            <a:spLocks noGrp="1"/>
          </p:cNvSpPr>
          <p:nvPr>
            <p:ph type="body" sz="quarter" idx="15" hasCustomPrompt="1"/>
          </p:nvPr>
        </p:nvSpPr>
        <p:spPr>
          <a:xfrm>
            <a:off x="3833092" y="4330317"/>
            <a:ext cx="5100300" cy="249383"/>
          </a:xfrm>
        </p:spPr>
        <p:txBody>
          <a:bodyPr>
            <a:noAutofit/>
          </a:bodyPr>
          <a:lstStyle>
            <a:lvl1pPr marL="0" indent="0" algn="r">
              <a:buFontTx/>
              <a:buNone/>
              <a:defRPr sz="1200" i="1">
                <a:solidFill>
                  <a:srgbClr val="6F827B"/>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Presenter Name Here</a:t>
            </a:r>
          </a:p>
        </p:txBody>
      </p:sp>
      <p:sp>
        <p:nvSpPr>
          <p:cNvPr id="12" name="Text Placeholder 12"/>
          <p:cNvSpPr>
            <a:spLocks noGrp="1"/>
          </p:cNvSpPr>
          <p:nvPr>
            <p:ph type="body" sz="quarter" idx="16" hasCustomPrompt="1"/>
          </p:nvPr>
        </p:nvSpPr>
        <p:spPr>
          <a:xfrm>
            <a:off x="3833092" y="4579700"/>
            <a:ext cx="5100300" cy="249383"/>
          </a:xfrm>
        </p:spPr>
        <p:txBody>
          <a:bodyPr>
            <a:noAutofit/>
          </a:bodyPr>
          <a:lstStyle>
            <a:lvl1pPr marL="0" indent="0" algn="r">
              <a:buFontTx/>
              <a:buNone/>
              <a:defRPr sz="1400" i="0">
                <a:solidFill>
                  <a:srgbClr val="2D5146"/>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00  |  00  |  2015</a:t>
            </a: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97" y="30018"/>
            <a:ext cx="9080500" cy="2451100"/>
          </a:xfrm>
          <a:prstGeom prst="rect">
            <a:avLst/>
          </a:prstGeom>
        </p:spPr>
      </p:pic>
    </p:spTree>
    <p:extLst>
      <p:ext uri="{BB962C8B-B14F-4D97-AF65-F5344CB8AC3E}">
        <p14:creationId xmlns:p14="http://schemas.microsoft.com/office/powerpoint/2010/main" val="160475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Centive Overview Sty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84309" y="61576"/>
            <a:ext cx="1787575" cy="4489252"/>
          </a:xfrm>
          <a:prstGeom prst="rect">
            <a:avLst/>
          </a:prstGeom>
        </p:spPr>
      </p:pic>
      <p:sp>
        <p:nvSpPr>
          <p:cNvPr id="20" name="Text Placeholder 19"/>
          <p:cNvSpPr>
            <a:spLocks noGrp="1"/>
          </p:cNvSpPr>
          <p:nvPr>
            <p:ph type="body" sz="quarter" idx="10"/>
          </p:nvPr>
        </p:nvSpPr>
        <p:spPr>
          <a:xfrm>
            <a:off x="700088" y="542275"/>
            <a:ext cx="5626821" cy="4058589"/>
          </a:xfrm>
        </p:spPr>
        <p:txBody>
          <a:bodyPr>
            <a:normAutofit/>
          </a:bodyPr>
          <a:lstStyle>
            <a:lvl1pPr marL="0" indent="0">
              <a:buFontTx/>
              <a:buNone/>
              <a:defRPr sz="1800">
                <a:latin typeface="Lucida Sans"/>
                <a:cs typeface="Lucida San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19"/>
          <p:cNvSpPr>
            <a:spLocks noGrp="1"/>
          </p:cNvSpPr>
          <p:nvPr>
            <p:ph type="body" sz="quarter" idx="11" hasCustomPrompt="1"/>
          </p:nvPr>
        </p:nvSpPr>
        <p:spPr>
          <a:xfrm>
            <a:off x="7422854" y="264387"/>
            <a:ext cx="1595150" cy="854943"/>
          </a:xfrm>
        </p:spPr>
        <p:txBody>
          <a:bodyPr>
            <a:normAutofit/>
          </a:bodyPr>
          <a:lstStyle>
            <a:lvl1pPr marL="0" indent="0">
              <a:buFontTx/>
              <a:buNone/>
              <a:defRPr sz="1200" baseline="0">
                <a:solidFill>
                  <a:srgbClr val="FFFFFF"/>
                </a:solidFill>
                <a:latin typeface="Lucida Sans"/>
                <a:cs typeface="Lucida San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SLIDE TITLE</a:t>
            </a:r>
          </a:p>
          <a:p>
            <a:pPr lvl="0"/>
            <a:endParaRPr lang="en-US" dirty="0"/>
          </a:p>
          <a:p>
            <a:pPr lvl="0"/>
            <a:r>
              <a:rPr lang="en-US" dirty="0"/>
              <a:t>Section Title</a:t>
            </a:r>
          </a:p>
        </p:txBody>
      </p:sp>
      <p:cxnSp>
        <p:nvCxnSpPr>
          <p:cNvPr id="24" name="Straight Connector 23"/>
          <p:cNvCxnSpPr/>
          <p:nvPr/>
        </p:nvCxnSpPr>
        <p:spPr>
          <a:xfrm>
            <a:off x="7504546" y="542275"/>
            <a:ext cx="1193030"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1085" y="4755106"/>
            <a:ext cx="888318" cy="2014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Centive Transition Slide">
    <p:spTree>
      <p:nvGrpSpPr>
        <p:cNvPr id="1" name=""/>
        <p:cNvGrpSpPr/>
        <p:nvPr/>
      </p:nvGrpSpPr>
      <p:grpSpPr>
        <a:xfrm>
          <a:off x="0" y="0"/>
          <a:ext cx="0" cy="0"/>
          <a:chOff x="0" y="0"/>
          <a:chExt cx="0" cy="0"/>
        </a:xfrm>
      </p:grpSpPr>
      <p:sp>
        <p:nvSpPr>
          <p:cNvPr id="20" name="Text Placeholder 19"/>
          <p:cNvSpPr>
            <a:spLocks noGrp="1"/>
          </p:cNvSpPr>
          <p:nvPr>
            <p:ph type="body" sz="quarter" idx="10"/>
          </p:nvPr>
        </p:nvSpPr>
        <p:spPr>
          <a:xfrm>
            <a:off x="1408377" y="2742045"/>
            <a:ext cx="6327246" cy="1662545"/>
          </a:xfrm>
        </p:spPr>
        <p:txBody>
          <a:bodyPr>
            <a:normAutofit/>
          </a:bodyPr>
          <a:lstStyle>
            <a:lvl1pPr marL="0" indent="0" algn="ctr">
              <a:buFontTx/>
              <a:buNone/>
              <a:defRPr sz="3200">
                <a:solidFill>
                  <a:srgbClr val="74B43C"/>
                </a:solidFill>
                <a:latin typeface="Lucida Sans"/>
                <a:cs typeface="Lucida San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cxnSp>
        <p:nvCxnSpPr>
          <p:cNvPr id="24" name="Straight Connector 23"/>
          <p:cNvCxnSpPr/>
          <p:nvPr userDrawn="1"/>
        </p:nvCxnSpPr>
        <p:spPr>
          <a:xfrm>
            <a:off x="7165880" y="542275"/>
            <a:ext cx="1513459"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userDrawn="1"/>
        </p:nvPicPr>
        <p:blipFill>
          <a:blip r:embed="rId2"/>
          <a:stretch>
            <a:fillRect/>
          </a:stretch>
        </p:blipFill>
        <p:spPr>
          <a:xfrm>
            <a:off x="3994150" y="1543050"/>
            <a:ext cx="1155700" cy="1028700"/>
          </a:xfrm>
          <a:prstGeom prst="rect">
            <a:avLst/>
          </a:prstGeom>
        </p:spPr>
      </p:pic>
      <p:sp>
        <p:nvSpPr>
          <p:cNvPr id="5" name="Rectangle 4"/>
          <p:cNvSpPr/>
          <p:nvPr userDrawn="1"/>
        </p:nvSpPr>
        <p:spPr>
          <a:xfrm>
            <a:off x="8155008" y="4709052"/>
            <a:ext cx="988992" cy="3888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10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Centive Text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500" y="52425"/>
            <a:ext cx="9017000" cy="1079500"/>
          </a:xfrm>
          <a:prstGeom prst="rect">
            <a:avLst/>
          </a:prstGeom>
        </p:spPr>
      </p:pic>
      <p:sp>
        <p:nvSpPr>
          <p:cNvPr id="2" name="Title 1"/>
          <p:cNvSpPr>
            <a:spLocks noGrp="1"/>
          </p:cNvSpPr>
          <p:nvPr>
            <p:ph type="title" hasCustomPrompt="1"/>
          </p:nvPr>
        </p:nvSpPr>
        <p:spPr>
          <a:xfrm>
            <a:off x="307879" y="303430"/>
            <a:ext cx="7135091" cy="224414"/>
          </a:xfrm>
        </p:spPr>
        <p:txBody>
          <a:bodyPr anchor="t">
            <a:normAutofit/>
          </a:bodyPr>
          <a:lstStyle>
            <a:lvl1pPr algn="l">
              <a:defRPr sz="1200">
                <a:solidFill>
                  <a:schemeClr val="bg1"/>
                </a:solidFill>
              </a:defRPr>
            </a:lvl1pPr>
          </a:lstStyle>
          <a:p>
            <a:r>
              <a:rPr lang="en-US" dirty="0"/>
              <a:t>About </a:t>
            </a:r>
            <a:r>
              <a:rPr lang="en-US" dirty="0" err="1"/>
              <a:t>hCentive</a:t>
            </a:r>
            <a:endParaRPr lang="en-US" dirty="0"/>
          </a:p>
        </p:txBody>
      </p:sp>
      <p:sp>
        <p:nvSpPr>
          <p:cNvPr id="11" name="Text Placeholder 10"/>
          <p:cNvSpPr>
            <a:spLocks noGrp="1"/>
          </p:cNvSpPr>
          <p:nvPr>
            <p:ph type="body" sz="quarter" idx="13" hasCustomPrompt="1"/>
          </p:nvPr>
        </p:nvSpPr>
        <p:spPr>
          <a:xfrm>
            <a:off x="307879" y="527843"/>
            <a:ext cx="7135091" cy="392546"/>
          </a:xfrm>
        </p:spPr>
        <p:txBody>
          <a:bodyPr>
            <a:normAutofit/>
          </a:bodyPr>
          <a:lstStyle>
            <a:lvl1pPr marL="0" indent="0">
              <a:buFontTx/>
              <a:buNone/>
              <a:defRPr sz="2400">
                <a:solidFill>
                  <a:srgbClr val="FFFFF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Add title here</a:t>
            </a:r>
          </a:p>
        </p:txBody>
      </p:sp>
      <p:sp>
        <p:nvSpPr>
          <p:cNvPr id="13" name="Text Placeholder 12"/>
          <p:cNvSpPr>
            <a:spLocks noGrp="1"/>
          </p:cNvSpPr>
          <p:nvPr>
            <p:ph type="body" sz="quarter" idx="14"/>
          </p:nvPr>
        </p:nvSpPr>
        <p:spPr>
          <a:xfrm>
            <a:off x="307879" y="1347440"/>
            <a:ext cx="7324725" cy="1477565"/>
          </a:xfrm>
        </p:spPr>
        <p:txBody>
          <a:bodyPr>
            <a:normAutofit/>
          </a:bodyPr>
          <a:lstStyle>
            <a:lvl1pPr marL="0" indent="0">
              <a:buFontTx/>
              <a:buNone/>
              <a:defRPr sz="1200">
                <a:solidFill>
                  <a:schemeClr val="bg1">
                    <a:lumMod val="50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 Master text styles</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1085" y="4755106"/>
            <a:ext cx="888318" cy="2014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Centive Bullets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63500" y="52425"/>
            <a:ext cx="9017000" cy="1079500"/>
          </a:xfrm>
          <a:prstGeom prst="rect">
            <a:avLst/>
          </a:prstGeom>
        </p:spPr>
      </p:pic>
      <p:sp>
        <p:nvSpPr>
          <p:cNvPr id="16" name="Title 1"/>
          <p:cNvSpPr>
            <a:spLocks noGrp="1"/>
          </p:cNvSpPr>
          <p:nvPr>
            <p:ph type="title" hasCustomPrompt="1"/>
          </p:nvPr>
        </p:nvSpPr>
        <p:spPr>
          <a:xfrm>
            <a:off x="307879" y="303430"/>
            <a:ext cx="7135091" cy="224414"/>
          </a:xfrm>
        </p:spPr>
        <p:txBody>
          <a:bodyPr anchor="t">
            <a:normAutofit/>
          </a:bodyPr>
          <a:lstStyle>
            <a:lvl1pPr algn="l">
              <a:defRPr sz="1200">
                <a:solidFill>
                  <a:schemeClr val="bg1"/>
                </a:solidFill>
              </a:defRPr>
            </a:lvl1pPr>
          </a:lstStyle>
          <a:p>
            <a:r>
              <a:rPr lang="en-US" dirty="0"/>
              <a:t>About </a:t>
            </a:r>
            <a:r>
              <a:rPr lang="en-US" dirty="0" err="1"/>
              <a:t>hCentive</a:t>
            </a:r>
            <a:endParaRPr lang="en-US" dirty="0"/>
          </a:p>
        </p:txBody>
      </p:sp>
      <p:sp>
        <p:nvSpPr>
          <p:cNvPr id="17" name="Text Placeholder 10"/>
          <p:cNvSpPr>
            <a:spLocks noGrp="1"/>
          </p:cNvSpPr>
          <p:nvPr>
            <p:ph type="body" sz="quarter" idx="13" hasCustomPrompt="1"/>
          </p:nvPr>
        </p:nvSpPr>
        <p:spPr>
          <a:xfrm>
            <a:off x="307879" y="527843"/>
            <a:ext cx="7135091" cy="392546"/>
          </a:xfrm>
        </p:spPr>
        <p:txBody>
          <a:bodyPr>
            <a:normAutofit/>
          </a:bodyPr>
          <a:lstStyle>
            <a:lvl1pPr marL="0" indent="0">
              <a:buFontTx/>
              <a:buNone/>
              <a:defRPr sz="2400">
                <a:solidFill>
                  <a:srgbClr val="FFFFF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Add title here</a:t>
            </a:r>
          </a:p>
        </p:txBody>
      </p:sp>
      <p:sp>
        <p:nvSpPr>
          <p:cNvPr id="18" name="Text Placeholder 12"/>
          <p:cNvSpPr>
            <a:spLocks noGrp="1"/>
          </p:cNvSpPr>
          <p:nvPr>
            <p:ph type="body" sz="quarter" idx="14"/>
          </p:nvPr>
        </p:nvSpPr>
        <p:spPr>
          <a:xfrm>
            <a:off x="307879" y="1347440"/>
            <a:ext cx="7324725" cy="1477565"/>
          </a:xfrm>
        </p:spPr>
        <p:txBody>
          <a:bodyPr>
            <a:normAutofit/>
          </a:bodyPr>
          <a:lstStyle>
            <a:lvl1pPr marL="171450" indent="-171450">
              <a:buFont typeface="Arial"/>
              <a:buChar char="•"/>
              <a:defRPr sz="1200">
                <a:solidFill>
                  <a:schemeClr val="bg1">
                    <a:lumMod val="50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 Master text styles</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1085" y="4755106"/>
            <a:ext cx="888318" cy="201474"/>
          </a:xfrm>
          <a:prstGeom prst="rect">
            <a:avLst/>
          </a:prstGeom>
        </p:spPr>
      </p:pic>
    </p:spTree>
    <p:extLst>
      <p:ext uri="{BB962C8B-B14F-4D97-AF65-F5344CB8AC3E}">
        <p14:creationId xmlns:p14="http://schemas.microsoft.com/office/powerpoint/2010/main" val="135573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Centive Graph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63500" y="52425"/>
            <a:ext cx="9017000" cy="1079500"/>
          </a:xfrm>
          <a:prstGeom prst="rect">
            <a:avLst/>
          </a:prstGeom>
        </p:spPr>
      </p:pic>
      <p:sp>
        <p:nvSpPr>
          <p:cNvPr id="44" name="Title 1"/>
          <p:cNvSpPr>
            <a:spLocks noGrp="1"/>
          </p:cNvSpPr>
          <p:nvPr>
            <p:ph type="title" hasCustomPrompt="1"/>
          </p:nvPr>
        </p:nvSpPr>
        <p:spPr>
          <a:xfrm>
            <a:off x="307879" y="303430"/>
            <a:ext cx="7135091" cy="224414"/>
          </a:xfrm>
        </p:spPr>
        <p:txBody>
          <a:bodyPr anchor="t">
            <a:normAutofit/>
          </a:bodyPr>
          <a:lstStyle>
            <a:lvl1pPr algn="l">
              <a:defRPr sz="1200">
                <a:solidFill>
                  <a:schemeClr val="bg1"/>
                </a:solidFill>
              </a:defRPr>
            </a:lvl1pPr>
          </a:lstStyle>
          <a:p>
            <a:r>
              <a:rPr lang="en-US" dirty="0"/>
              <a:t>About </a:t>
            </a:r>
            <a:r>
              <a:rPr lang="en-US" dirty="0" err="1"/>
              <a:t>hCentive</a:t>
            </a:r>
            <a:endParaRPr lang="en-US" dirty="0"/>
          </a:p>
        </p:txBody>
      </p:sp>
      <p:sp>
        <p:nvSpPr>
          <p:cNvPr id="45" name="Text Placeholder 10"/>
          <p:cNvSpPr>
            <a:spLocks noGrp="1"/>
          </p:cNvSpPr>
          <p:nvPr>
            <p:ph type="body" sz="quarter" idx="13" hasCustomPrompt="1"/>
          </p:nvPr>
        </p:nvSpPr>
        <p:spPr>
          <a:xfrm>
            <a:off x="307879" y="527843"/>
            <a:ext cx="7135091" cy="392546"/>
          </a:xfrm>
        </p:spPr>
        <p:txBody>
          <a:bodyPr>
            <a:normAutofit/>
          </a:bodyPr>
          <a:lstStyle>
            <a:lvl1pPr marL="0" indent="0">
              <a:buFontTx/>
              <a:buNone/>
              <a:defRPr sz="2400">
                <a:solidFill>
                  <a:srgbClr val="FFFFF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Add title here</a:t>
            </a:r>
          </a:p>
        </p:txBody>
      </p:sp>
      <p:sp>
        <p:nvSpPr>
          <p:cNvPr id="46" name="Text Placeholder 12"/>
          <p:cNvSpPr>
            <a:spLocks noGrp="1"/>
          </p:cNvSpPr>
          <p:nvPr>
            <p:ph type="body" sz="quarter" idx="14"/>
          </p:nvPr>
        </p:nvSpPr>
        <p:spPr>
          <a:xfrm>
            <a:off x="307879" y="1347440"/>
            <a:ext cx="7324725" cy="584499"/>
          </a:xfrm>
        </p:spPr>
        <p:txBody>
          <a:bodyPr>
            <a:normAutofit/>
          </a:bodyPr>
          <a:lstStyle>
            <a:lvl1pPr marL="0" indent="0">
              <a:buFontTx/>
              <a:buNone/>
              <a:defRPr sz="1200">
                <a:solidFill>
                  <a:schemeClr val="bg1">
                    <a:lumMod val="50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 Master text styles</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1085" y="4755106"/>
            <a:ext cx="888318" cy="201474"/>
          </a:xfrm>
          <a:prstGeom prst="rect">
            <a:avLst/>
          </a:prstGeom>
        </p:spPr>
      </p:pic>
    </p:spTree>
    <p:extLst>
      <p:ext uri="{BB962C8B-B14F-4D97-AF65-F5344CB8AC3E}">
        <p14:creationId xmlns:p14="http://schemas.microsoft.com/office/powerpoint/2010/main" val="155704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Centive Graph Slide 2">
    <p:spTree>
      <p:nvGrpSpPr>
        <p:cNvPr id="1" name=""/>
        <p:cNvGrpSpPr/>
        <p:nvPr/>
      </p:nvGrpSpPr>
      <p:grpSpPr>
        <a:xfrm>
          <a:off x="0" y="0"/>
          <a:ext cx="0" cy="0"/>
          <a:chOff x="0" y="0"/>
          <a:chExt cx="0" cy="0"/>
        </a:xfrm>
      </p:grpSpPr>
      <p:pic>
        <p:nvPicPr>
          <p:cNvPr id="60" name="Picture 59"/>
          <p:cNvPicPr>
            <a:picLocks noChangeAspect="1"/>
          </p:cNvPicPr>
          <p:nvPr userDrawn="1"/>
        </p:nvPicPr>
        <p:blipFill>
          <a:blip r:embed="rId2"/>
          <a:stretch>
            <a:fillRect/>
          </a:stretch>
        </p:blipFill>
        <p:spPr>
          <a:xfrm>
            <a:off x="63500" y="52425"/>
            <a:ext cx="9017000" cy="1079500"/>
          </a:xfrm>
          <a:prstGeom prst="rect">
            <a:avLst/>
          </a:prstGeom>
        </p:spPr>
      </p:pic>
      <p:sp>
        <p:nvSpPr>
          <p:cNvPr id="61" name="Title 1"/>
          <p:cNvSpPr>
            <a:spLocks noGrp="1"/>
          </p:cNvSpPr>
          <p:nvPr>
            <p:ph type="title" hasCustomPrompt="1"/>
          </p:nvPr>
        </p:nvSpPr>
        <p:spPr>
          <a:xfrm>
            <a:off x="307879" y="303430"/>
            <a:ext cx="7135091" cy="224414"/>
          </a:xfrm>
        </p:spPr>
        <p:txBody>
          <a:bodyPr anchor="t">
            <a:normAutofit/>
          </a:bodyPr>
          <a:lstStyle>
            <a:lvl1pPr algn="l">
              <a:defRPr sz="1200">
                <a:solidFill>
                  <a:schemeClr val="bg1"/>
                </a:solidFill>
              </a:defRPr>
            </a:lvl1pPr>
          </a:lstStyle>
          <a:p>
            <a:r>
              <a:rPr lang="en-US" dirty="0"/>
              <a:t>About </a:t>
            </a:r>
            <a:r>
              <a:rPr lang="en-US" dirty="0" err="1"/>
              <a:t>hCentive</a:t>
            </a:r>
            <a:endParaRPr lang="en-US" dirty="0"/>
          </a:p>
        </p:txBody>
      </p:sp>
      <p:sp>
        <p:nvSpPr>
          <p:cNvPr id="62" name="Text Placeholder 10"/>
          <p:cNvSpPr>
            <a:spLocks noGrp="1"/>
          </p:cNvSpPr>
          <p:nvPr>
            <p:ph type="body" sz="quarter" idx="13" hasCustomPrompt="1"/>
          </p:nvPr>
        </p:nvSpPr>
        <p:spPr>
          <a:xfrm>
            <a:off x="307879" y="527843"/>
            <a:ext cx="7135091" cy="392546"/>
          </a:xfrm>
        </p:spPr>
        <p:txBody>
          <a:bodyPr>
            <a:normAutofit/>
          </a:bodyPr>
          <a:lstStyle>
            <a:lvl1pPr marL="0" indent="0">
              <a:buFontTx/>
              <a:buNone/>
              <a:defRPr sz="2400">
                <a:solidFill>
                  <a:srgbClr val="FFFFF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Add title here</a:t>
            </a:r>
          </a:p>
        </p:txBody>
      </p:sp>
      <p:sp>
        <p:nvSpPr>
          <p:cNvPr id="63" name="Text Placeholder 12"/>
          <p:cNvSpPr>
            <a:spLocks noGrp="1"/>
          </p:cNvSpPr>
          <p:nvPr>
            <p:ph type="body" sz="quarter" idx="14"/>
          </p:nvPr>
        </p:nvSpPr>
        <p:spPr>
          <a:xfrm>
            <a:off x="307879" y="1347441"/>
            <a:ext cx="7324725" cy="525010"/>
          </a:xfrm>
        </p:spPr>
        <p:txBody>
          <a:bodyPr>
            <a:normAutofit/>
          </a:bodyPr>
          <a:lstStyle>
            <a:lvl1pPr marL="0" indent="0">
              <a:buFontTx/>
              <a:buNone/>
              <a:defRPr sz="1200">
                <a:solidFill>
                  <a:schemeClr val="bg1">
                    <a:lumMod val="50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 Master text styles</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1085" y="4755106"/>
            <a:ext cx="888318" cy="201474"/>
          </a:xfrm>
          <a:prstGeom prst="rect">
            <a:avLst/>
          </a:prstGeom>
        </p:spPr>
      </p:pic>
    </p:spTree>
    <p:extLst>
      <p:ext uri="{BB962C8B-B14F-4D97-AF65-F5344CB8AC3E}">
        <p14:creationId xmlns:p14="http://schemas.microsoft.com/office/powerpoint/2010/main" val="309084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Centive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Text Placeholder 12"/>
          <p:cNvSpPr>
            <a:spLocks noGrp="1"/>
          </p:cNvSpPr>
          <p:nvPr>
            <p:ph type="body" sz="quarter" idx="14" hasCustomPrompt="1"/>
          </p:nvPr>
        </p:nvSpPr>
        <p:spPr>
          <a:xfrm>
            <a:off x="4595091" y="1917015"/>
            <a:ext cx="4548909" cy="588349"/>
          </a:xfrm>
        </p:spPr>
        <p:txBody>
          <a:bodyPr>
            <a:noAutofit/>
          </a:bodyPr>
          <a:lstStyle>
            <a:lvl1pPr marL="0" indent="0" algn="ctr">
              <a:buFontTx/>
              <a:buNone/>
              <a:defRPr sz="4000">
                <a:solidFill>
                  <a:schemeClr val="bg1"/>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Thank you.</a:t>
            </a:r>
          </a:p>
        </p:txBody>
      </p:sp>
      <p:sp>
        <p:nvSpPr>
          <p:cNvPr id="12" name="Text Placeholder 12"/>
          <p:cNvSpPr>
            <a:spLocks noGrp="1"/>
          </p:cNvSpPr>
          <p:nvPr>
            <p:ph type="body" sz="quarter" idx="16" hasCustomPrompt="1"/>
          </p:nvPr>
        </p:nvSpPr>
        <p:spPr>
          <a:xfrm>
            <a:off x="4595090" y="2879724"/>
            <a:ext cx="4548910" cy="1085275"/>
          </a:xfrm>
        </p:spPr>
        <p:txBody>
          <a:bodyPr>
            <a:noAutofit/>
          </a:bodyPr>
          <a:lstStyle>
            <a:lvl1pPr marL="0" indent="0" algn="ctr">
              <a:buFontTx/>
              <a:buNone/>
              <a:defRPr sz="1400" i="0">
                <a:solidFill>
                  <a:srgbClr val="FFFFF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Name Here</a:t>
            </a:r>
          </a:p>
          <a:p>
            <a:pPr lvl="0"/>
            <a:r>
              <a:rPr lang="en-US" dirty="0"/>
              <a:t>Title</a:t>
            </a:r>
          </a:p>
          <a:p>
            <a:pPr lvl="0"/>
            <a:r>
              <a:rPr lang="en-US" dirty="0"/>
              <a:t>(000) 000 0000</a:t>
            </a:r>
          </a:p>
          <a:p>
            <a:pPr lvl="0"/>
            <a:r>
              <a:rPr lang="en-US" dirty="0" err="1"/>
              <a:t>name@emailaddress.com</a:t>
            </a:r>
            <a:endParaRPr lang="en-US" dirty="0"/>
          </a:p>
        </p:txBody>
      </p:sp>
      <p:cxnSp>
        <p:nvCxnSpPr>
          <p:cNvPr id="23" name="Straight Connector 22"/>
          <p:cNvCxnSpPr/>
          <p:nvPr userDrawn="1"/>
        </p:nvCxnSpPr>
        <p:spPr>
          <a:xfrm>
            <a:off x="6112816" y="2735911"/>
            <a:ext cx="1513459"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userDrawn="1"/>
        </p:nvPicPr>
        <p:blipFill>
          <a:blip r:embed="rId3"/>
          <a:stretch>
            <a:fillRect/>
          </a:stretch>
        </p:blipFill>
        <p:spPr>
          <a:xfrm>
            <a:off x="0" y="3733800"/>
            <a:ext cx="2540000" cy="1409700"/>
          </a:xfrm>
          <a:prstGeom prst="rect">
            <a:avLst/>
          </a:prstGeom>
        </p:spPr>
      </p:pic>
      <p:pic>
        <p:nvPicPr>
          <p:cNvPr id="4" name="Picture 3"/>
          <p:cNvPicPr>
            <a:picLocks noChangeAspect="1"/>
          </p:cNvPicPr>
          <p:nvPr userDrawn="1"/>
        </p:nvPicPr>
        <p:blipFill>
          <a:blip r:embed="rId4"/>
          <a:stretch>
            <a:fillRect/>
          </a:stretch>
        </p:blipFill>
        <p:spPr>
          <a:xfrm>
            <a:off x="589203" y="4329545"/>
            <a:ext cx="1333500" cy="304800"/>
          </a:xfrm>
          <a:prstGeom prst="rect">
            <a:avLst/>
          </a:prstGeom>
        </p:spPr>
      </p:pic>
      <p:pic>
        <p:nvPicPr>
          <p:cNvPr id="5" name="Picture 4">
            <a:hlinkClick r:id="rId5"/>
          </p:cNvPr>
          <p:cNvPicPr>
            <a:picLocks noChangeAspect="1"/>
          </p:cNvPicPr>
          <p:nvPr userDrawn="1"/>
        </p:nvPicPr>
        <p:blipFill>
          <a:blip r:embed="rId6"/>
          <a:stretch>
            <a:fillRect/>
          </a:stretch>
        </p:blipFill>
        <p:spPr>
          <a:xfrm>
            <a:off x="6227618" y="4377651"/>
            <a:ext cx="139700" cy="139700"/>
          </a:xfrm>
          <a:prstGeom prst="rect">
            <a:avLst/>
          </a:prstGeom>
        </p:spPr>
      </p:pic>
      <p:pic>
        <p:nvPicPr>
          <p:cNvPr id="6" name="Picture 5">
            <a:hlinkClick r:id="rId7"/>
          </p:cNvPr>
          <p:cNvPicPr>
            <a:picLocks noChangeAspect="1"/>
          </p:cNvPicPr>
          <p:nvPr userDrawn="1"/>
        </p:nvPicPr>
        <p:blipFill>
          <a:blip r:embed="rId8"/>
          <a:stretch>
            <a:fillRect/>
          </a:stretch>
        </p:blipFill>
        <p:spPr>
          <a:xfrm>
            <a:off x="6573597" y="4377651"/>
            <a:ext cx="63500" cy="139700"/>
          </a:xfrm>
          <a:prstGeom prst="rect">
            <a:avLst/>
          </a:prstGeom>
        </p:spPr>
      </p:pic>
      <p:pic>
        <p:nvPicPr>
          <p:cNvPr id="8" name="Picture 7">
            <a:hlinkClick r:id="rId9"/>
          </p:cNvPr>
          <p:cNvPicPr>
            <a:picLocks noChangeAspect="1"/>
          </p:cNvPicPr>
          <p:nvPr userDrawn="1"/>
        </p:nvPicPr>
        <p:blipFill>
          <a:blip r:embed="rId10"/>
          <a:stretch>
            <a:fillRect/>
          </a:stretch>
        </p:blipFill>
        <p:spPr>
          <a:xfrm>
            <a:off x="6851073" y="4377651"/>
            <a:ext cx="139700" cy="139700"/>
          </a:xfrm>
          <a:prstGeom prst="rect">
            <a:avLst/>
          </a:prstGeom>
        </p:spPr>
      </p:pic>
      <p:pic>
        <p:nvPicPr>
          <p:cNvPr id="14" name="Picture 13" descr="Twitter_logo_white.eps.pdf">
            <a:hlinkClick r:id="rId11"/>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7156644" y="4377651"/>
            <a:ext cx="171650" cy="139700"/>
          </a:xfrm>
          <a:prstGeom prst="rect">
            <a:avLst/>
          </a:prstGeom>
        </p:spPr>
      </p:pic>
      <p:pic>
        <p:nvPicPr>
          <p:cNvPr id="7" name="Picture 6" descr="YouTube_light_color_icon.eps.pdf">
            <a:hlinkClick r:id="rId13"/>
          </p:cNvPr>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7486575" y="4377651"/>
            <a:ext cx="215975" cy="151943"/>
          </a:xfrm>
          <a:prstGeom prst="rect">
            <a:avLst/>
          </a:prstGeom>
        </p:spPr>
      </p:pic>
    </p:spTree>
    <p:extLst>
      <p:ext uri="{BB962C8B-B14F-4D97-AF65-F5344CB8AC3E}">
        <p14:creationId xmlns:p14="http://schemas.microsoft.com/office/powerpoint/2010/main" val="414147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9"/>
          <p:cNvSpPr txBox="1">
            <a:spLocks/>
          </p:cNvSpPr>
          <p:nvPr userDrawn="1"/>
        </p:nvSpPr>
        <p:spPr>
          <a:xfrm>
            <a:off x="8220429" y="4730864"/>
            <a:ext cx="797575" cy="225716"/>
          </a:xfrm>
          <a:prstGeom prst="rect">
            <a:avLst/>
          </a:prstGeom>
        </p:spPr>
        <p:txBody>
          <a:bodyPr>
            <a:noAutofit/>
          </a:bodyPr>
          <a:lstStyle>
            <a:lvl1pPr marL="0" indent="0" algn="r" defTabSz="457200" rtl="0" eaLnBrk="1" latinLnBrk="0" hangingPunct="1">
              <a:spcBef>
                <a:spcPct val="20000"/>
              </a:spcBef>
              <a:buFontTx/>
              <a:buNone/>
              <a:defRPr sz="900" b="0" i="1"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SLIDE </a:t>
            </a:r>
            <a:fld id="{35248AE8-34E5-0F44-9166-2243191CC1BD}" type="slidenum">
              <a:rPr lang="en-US" sz="1000" smtClean="0"/>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65" r:id="rId3"/>
    <p:sldLayoutId id="2147483682" r:id="rId4"/>
    <p:sldLayoutId id="2147483683" r:id="rId5"/>
    <p:sldLayoutId id="2147483684" r:id="rId6"/>
    <p:sldLayoutId id="2147483685" r:id="rId7"/>
    <p:sldLayoutId id="2147483686" r:id="rId8"/>
  </p:sldLayoutIdLst>
  <p:txStyles>
    <p:titleStyle>
      <a:lvl1pPr algn="l" defTabSz="457200" rtl="0" eaLnBrk="1" latinLnBrk="0" hangingPunct="1">
        <a:spcBef>
          <a:spcPct val="0"/>
        </a:spcBef>
        <a:buNone/>
        <a:defRPr sz="2400" b="0" i="0" kern="1200">
          <a:solidFill>
            <a:schemeClr val="bg1"/>
          </a:solidFill>
          <a:latin typeface="Lucida Sans"/>
          <a:ea typeface="+mj-ea"/>
          <a:cs typeface="Lucida Sans"/>
        </a:defRPr>
      </a:lvl1pPr>
    </p:titleStyle>
    <p:body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cs.angularjs.org/guide/filter"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mailto:talentdeveopment@hcentive.com"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ocs.angularjs.org/guide/expression" TargetMode="External"/><Relationship Id="rId2" Type="http://schemas.openxmlformats.org/officeDocument/2006/relationships/hyperlink" Target="http://www.2ality.com/2012/09/expressions-vs-statements.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Angular JS</a:t>
            </a:r>
          </a:p>
        </p:txBody>
      </p:sp>
      <p:sp>
        <p:nvSpPr>
          <p:cNvPr id="3" name="Text Placeholder 2"/>
          <p:cNvSpPr>
            <a:spLocks noGrp="1"/>
          </p:cNvSpPr>
          <p:nvPr>
            <p:ph type="body" sz="quarter" idx="15"/>
          </p:nvPr>
        </p:nvSpPr>
        <p:spPr/>
        <p:txBody>
          <a:bodyPr/>
          <a:lstStyle/>
          <a:p>
            <a:r>
              <a:rPr lang="en-US" dirty="0" smtClean="0"/>
              <a:t>Abhishek Singh &amp; Manish Jain</a:t>
            </a:r>
            <a:endParaRPr lang="en-US" dirty="0"/>
          </a:p>
        </p:txBody>
      </p:sp>
    </p:spTree>
    <p:extLst>
      <p:ext uri="{BB962C8B-B14F-4D97-AF65-F5344CB8AC3E}">
        <p14:creationId xmlns:p14="http://schemas.microsoft.com/office/powerpoint/2010/main" val="256950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Scope Hierarchies</a:t>
            </a:r>
          </a:p>
          <a:p>
            <a:endParaRPr lang="en-US" dirty="0"/>
          </a:p>
        </p:txBody>
      </p:sp>
      <p:sp>
        <p:nvSpPr>
          <p:cNvPr id="4" name="Text Placeholder 3"/>
          <p:cNvSpPr>
            <a:spLocks noGrp="1"/>
          </p:cNvSpPr>
          <p:nvPr>
            <p:ph type="body" sz="quarter" idx="14"/>
          </p:nvPr>
        </p:nvSpPr>
        <p:spPr>
          <a:xfrm>
            <a:off x="400347" y="1162505"/>
            <a:ext cx="7324725" cy="3748542"/>
          </a:xfrm>
        </p:spPr>
        <p:txBody>
          <a:bodyPr>
            <a:noAutofit/>
          </a:bodyPr>
          <a:lstStyle/>
          <a:p>
            <a:r>
              <a:rPr lang="en-US" dirty="0"/>
              <a:t>Each AngularJS application has exactly one root scope, but may have any number of child scopes</a:t>
            </a:r>
            <a:r>
              <a:rPr lang="en-US" dirty="0" smtClean="0"/>
              <a:t>.</a:t>
            </a:r>
          </a:p>
          <a:p>
            <a:r>
              <a:rPr lang="en-US" dirty="0" smtClean="0"/>
              <a:t>This </a:t>
            </a:r>
            <a:r>
              <a:rPr lang="en-US" dirty="0"/>
              <a:t>example illustrates scopes in </a:t>
            </a:r>
            <a:r>
              <a:rPr lang="en-US" dirty="0" smtClean="0"/>
              <a:t>application, and prototypical inheritance </a:t>
            </a:r>
            <a:r>
              <a:rPr lang="en-US" dirty="0"/>
              <a:t>of properties. The example is followed by a diagram depicting the scope boundaries.</a:t>
            </a:r>
          </a:p>
        </p:txBody>
      </p:sp>
      <p:sp>
        <p:nvSpPr>
          <p:cNvPr id="6" name="Rectangle 1"/>
          <p:cNvSpPr>
            <a:spLocks noChangeArrowheads="1"/>
          </p:cNvSpPr>
          <p:nvPr/>
        </p:nvSpPr>
        <p:spPr bwMode="auto">
          <a:xfrm>
            <a:off x="213703" y="2004179"/>
            <a:ext cx="8817281"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&lt;div class="show-scope-demo"&gt;</a:t>
            </a:r>
          </a:p>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  &lt;div ng-controller="</a:t>
            </a:r>
            <a:r>
              <a:rPr lang="en-US" altLang="en-US" sz="1100" b="1" dirty="0" err="1">
                <a:solidFill>
                  <a:srgbClr val="FFC000"/>
                </a:solidFill>
                <a:latin typeface="Lucida Sans" panose="020B0602030504020204" pitchFamily="34" charset="0"/>
                <a:cs typeface="Courier New" panose="02070309020205020404" pitchFamily="49" charset="0"/>
              </a:rPr>
              <a:t>GreetController</a:t>
            </a:r>
            <a:r>
              <a:rPr lang="en-US" altLang="en-US" sz="1100" b="1" dirty="0">
                <a:solidFill>
                  <a:srgbClr val="FFC000"/>
                </a:solidFill>
                <a:latin typeface="Lucida Sans" panose="020B0602030504020204" pitchFamily="34" charset="0"/>
                <a:cs typeface="Courier New" panose="02070309020205020404" pitchFamily="49" charset="0"/>
              </a:rPr>
              <a:t>"&gt;</a:t>
            </a:r>
          </a:p>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    Hello {{name}}!</a:t>
            </a:r>
          </a:p>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  &lt;/div&gt;</a:t>
            </a:r>
          </a:p>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  &lt;div ng-controller="</a:t>
            </a:r>
            <a:r>
              <a:rPr lang="en-US" altLang="en-US" sz="1100" b="1" dirty="0" err="1">
                <a:solidFill>
                  <a:srgbClr val="FFC000"/>
                </a:solidFill>
                <a:latin typeface="Lucida Sans" panose="020B0602030504020204" pitchFamily="34" charset="0"/>
                <a:cs typeface="Courier New" panose="02070309020205020404" pitchFamily="49" charset="0"/>
              </a:rPr>
              <a:t>ListController</a:t>
            </a:r>
            <a:r>
              <a:rPr lang="en-US" altLang="en-US" sz="1100" b="1" dirty="0">
                <a:solidFill>
                  <a:srgbClr val="FFC000"/>
                </a:solidFill>
                <a:latin typeface="Lucida Sans" panose="020B0602030504020204" pitchFamily="34" charset="0"/>
                <a:cs typeface="Courier New" panose="02070309020205020404" pitchFamily="49" charset="0"/>
              </a:rPr>
              <a:t>"&gt;</a:t>
            </a:r>
          </a:p>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    &lt;</a:t>
            </a:r>
            <a:r>
              <a:rPr lang="en-US" altLang="en-US" sz="1100" b="1" dirty="0" err="1">
                <a:solidFill>
                  <a:srgbClr val="FFC000"/>
                </a:solidFill>
                <a:latin typeface="Lucida Sans" panose="020B0602030504020204" pitchFamily="34" charset="0"/>
                <a:cs typeface="Courier New" panose="02070309020205020404" pitchFamily="49" charset="0"/>
              </a:rPr>
              <a:t>ol</a:t>
            </a:r>
            <a:r>
              <a:rPr lang="en-US" altLang="en-US" sz="1100" b="1" dirty="0">
                <a:solidFill>
                  <a:srgbClr val="FFC000"/>
                </a:solidFill>
                <a:latin typeface="Lucida Sans" panose="020B0602030504020204" pitchFamily="34" charset="0"/>
                <a:cs typeface="Courier New" panose="02070309020205020404" pitchFamily="49" charset="0"/>
              </a:rPr>
              <a:t>&gt;</a:t>
            </a:r>
          </a:p>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      &lt;li ng-repeat="name in names"&gt;{{name}} from {{department}}&lt;/li&gt;</a:t>
            </a:r>
          </a:p>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    &lt;/</a:t>
            </a:r>
            <a:r>
              <a:rPr lang="en-US" altLang="en-US" sz="1100" b="1" dirty="0" err="1">
                <a:solidFill>
                  <a:srgbClr val="FFC000"/>
                </a:solidFill>
                <a:latin typeface="Lucida Sans" panose="020B0602030504020204" pitchFamily="34" charset="0"/>
                <a:cs typeface="Courier New" panose="02070309020205020404" pitchFamily="49" charset="0"/>
              </a:rPr>
              <a:t>ol</a:t>
            </a:r>
            <a:r>
              <a:rPr lang="en-US" altLang="en-US" sz="1100" b="1" dirty="0">
                <a:solidFill>
                  <a:srgbClr val="FFC000"/>
                </a:solidFill>
                <a:latin typeface="Lucida Sans" panose="020B0602030504020204" pitchFamily="34" charset="0"/>
                <a:cs typeface="Courier New" panose="02070309020205020404" pitchFamily="49" charset="0"/>
              </a:rPr>
              <a:t>&gt;</a:t>
            </a:r>
          </a:p>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  &lt;/div&gt;</a:t>
            </a:r>
          </a:p>
          <a:p>
            <a:pPr lvl="0" defTabSz="914400" eaLnBrk="0" fontAlgn="base" hangingPunct="0">
              <a:spcBef>
                <a:spcPct val="0"/>
              </a:spcBef>
              <a:spcAft>
                <a:spcPct val="0"/>
              </a:spcAft>
            </a:pPr>
            <a:r>
              <a:rPr lang="en-US" altLang="en-US" sz="1100" b="1" dirty="0">
                <a:solidFill>
                  <a:srgbClr val="FFC000"/>
                </a:solidFill>
                <a:latin typeface="Lucida Sans" panose="020B0602030504020204" pitchFamily="34" charset="0"/>
                <a:cs typeface="Courier New" panose="02070309020205020404" pitchFamily="49" charset="0"/>
              </a:rPr>
              <a:t>&lt;/div</a:t>
            </a:r>
            <a:r>
              <a:rPr lang="en-US" altLang="en-US" sz="1100" b="1" dirty="0" smtClean="0">
                <a:solidFill>
                  <a:srgbClr val="FFC000"/>
                </a:solidFill>
                <a:latin typeface="Lucida Sans" panose="020B0602030504020204" pitchFamily="34" charset="0"/>
                <a:cs typeface="Courier New" panose="02070309020205020404" pitchFamily="49" charset="0"/>
              </a:rPr>
              <a:t>&gt;</a:t>
            </a:r>
          </a:p>
          <a:p>
            <a:pPr lvl="0" defTabSz="914400" eaLnBrk="0" fontAlgn="base" hangingPunct="0">
              <a:spcBef>
                <a:spcPct val="0"/>
              </a:spcBef>
              <a:spcAft>
                <a:spcPct val="0"/>
              </a:spcAft>
            </a:pPr>
            <a:r>
              <a:rPr lang="en-US" altLang="en-US" sz="1100" dirty="0" err="1">
                <a:solidFill>
                  <a:srgbClr val="FFC000"/>
                </a:solidFill>
                <a:latin typeface="Lucida Sans" panose="020B0602030504020204" pitchFamily="34" charset="0"/>
              </a:rPr>
              <a:t>angular.module</a:t>
            </a:r>
            <a:r>
              <a:rPr lang="en-US" altLang="en-US" sz="1100" dirty="0">
                <a:solidFill>
                  <a:srgbClr val="FFC000"/>
                </a:solidFill>
                <a:latin typeface="Lucida Sans" panose="020B0602030504020204" pitchFamily="34" charset="0"/>
              </a:rPr>
              <a:t>('</a:t>
            </a:r>
            <a:r>
              <a:rPr lang="en-US" altLang="en-US" sz="1100" dirty="0" err="1">
                <a:solidFill>
                  <a:srgbClr val="FFC000"/>
                </a:solidFill>
                <a:latin typeface="Lucida Sans" panose="020B0602030504020204" pitchFamily="34" charset="0"/>
              </a:rPr>
              <a:t>scopeExample</a:t>
            </a:r>
            <a:r>
              <a:rPr lang="en-US" altLang="en-US" sz="1100" dirty="0">
                <a:solidFill>
                  <a:srgbClr val="FFC000"/>
                </a:solidFill>
                <a:latin typeface="Lucida Sans" panose="020B0602030504020204" pitchFamily="34" charset="0"/>
              </a:rPr>
              <a:t>', [])</a:t>
            </a:r>
          </a:p>
          <a:p>
            <a:pPr lvl="0" defTabSz="914400" eaLnBrk="0" fontAlgn="base" hangingPunct="0">
              <a:spcBef>
                <a:spcPct val="0"/>
              </a:spcBef>
              <a:spcAft>
                <a:spcPct val="0"/>
              </a:spcAft>
            </a:pPr>
            <a:r>
              <a:rPr lang="en-US" altLang="en-US" sz="1100" dirty="0">
                <a:solidFill>
                  <a:srgbClr val="FFC000"/>
                </a:solidFill>
                <a:latin typeface="Lucida Sans" panose="020B0602030504020204" pitchFamily="34" charset="0"/>
              </a:rPr>
              <a:t>.controller('</a:t>
            </a:r>
            <a:r>
              <a:rPr lang="en-US" altLang="en-US" sz="1100" dirty="0" err="1">
                <a:solidFill>
                  <a:srgbClr val="FFC000"/>
                </a:solidFill>
                <a:latin typeface="Lucida Sans" panose="020B0602030504020204" pitchFamily="34" charset="0"/>
              </a:rPr>
              <a:t>GreetController</a:t>
            </a:r>
            <a:r>
              <a:rPr lang="en-US" altLang="en-US" sz="1100" dirty="0">
                <a:solidFill>
                  <a:srgbClr val="FFC000"/>
                </a:solidFill>
                <a:latin typeface="Lucida Sans" panose="020B0602030504020204" pitchFamily="34" charset="0"/>
              </a:rPr>
              <a:t>', ['$scope', '$</a:t>
            </a:r>
            <a:r>
              <a:rPr lang="en-US" altLang="en-US" sz="1100" dirty="0" err="1">
                <a:solidFill>
                  <a:srgbClr val="FFC000"/>
                </a:solidFill>
                <a:latin typeface="Lucida Sans" panose="020B0602030504020204" pitchFamily="34" charset="0"/>
              </a:rPr>
              <a:t>rootScope</a:t>
            </a:r>
            <a:r>
              <a:rPr lang="en-US" altLang="en-US" sz="1100" dirty="0">
                <a:solidFill>
                  <a:srgbClr val="FFC000"/>
                </a:solidFill>
                <a:latin typeface="Lucida Sans" panose="020B0602030504020204" pitchFamily="34" charset="0"/>
              </a:rPr>
              <a:t>', function($scope, $</a:t>
            </a:r>
            <a:r>
              <a:rPr lang="en-US" altLang="en-US" sz="1100" dirty="0" err="1">
                <a:solidFill>
                  <a:srgbClr val="FFC000"/>
                </a:solidFill>
                <a:latin typeface="Lucida Sans" panose="020B0602030504020204" pitchFamily="34" charset="0"/>
              </a:rPr>
              <a:t>rootScope</a:t>
            </a:r>
            <a:r>
              <a:rPr lang="en-US" altLang="en-US" sz="1100" dirty="0">
                <a:solidFill>
                  <a:srgbClr val="FFC000"/>
                </a:solidFill>
                <a:latin typeface="Lucida Sans" panose="020B0602030504020204" pitchFamily="34" charset="0"/>
              </a:rPr>
              <a:t>) {</a:t>
            </a:r>
          </a:p>
          <a:p>
            <a:pPr lvl="0" defTabSz="914400" eaLnBrk="0" fontAlgn="base" hangingPunct="0">
              <a:spcBef>
                <a:spcPct val="0"/>
              </a:spcBef>
              <a:spcAft>
                <a:spcPct val="0"/>
              </a:spcAft>
            </a:pPr>
            <a:r>
              <a:rPr lang="en-US" altLang="en-US" sz="1100" dirty="0">
                <a:solidFill>
                  <a:srgbClr val="FFC000"/>
                </a:solidFill>
                <a:latin typeface="Lucida Sans" panose="020B0602030504020204" pitchFamily="34" charset="0"/>
              </a:rPr>
              <a:t>  $scope.name = 'World';</a:t>
            </a:r>
          </a:p>
          <a:p>
            <a:pPr lvl="0" defTabSz="914400" eaLnBrk="0" fontAlgn="base" hangingPunct="0">
              <a:spcBef>
                <a:spcPct val="0"/>
              </a:spcBef>
              <a:spcAft>
                <a:spcPct val="0"/>
              </a:spcAft>
            </a:pPr>
            <a:r>
              <a:rPr lang="en-US" altLang="en-US" sz="1100" dirty="0">
                <a:solidFill>
                  <a:srgbClr val="FFC000"/>
                </a:solidFill>
                <a:latin typeface="Lucida Sans" panose="020B0602030504020204" pitchFamily="34" charset="0"/>
              </a:rPr>
              <a:t>  $</a:t>
            </a:r>
            <a:r>
              <a:rPr lang="en-US" altLang="en-US" sz="1100" dirty="0" err="1">
                <a:solidFill>
                  <a:srgbClr val="FFC000"/>
                </a:solidFill>
                <a:latin typeface="Lucida Sans" panose="020B0602030504020204" pitchFamily="34" charset="0"/>
              </a:rPr>
              <a:t>rootScope.department</a:t>
            </a:r>
            <a:r>
              <a:rPr lang="en-US" altLang="en-US" sz="1100" dirty="0">
                <a:solidFill>
                  <a:srgbClr val="FFC000"/>
                </a:solidFill>
                <a:latin typeface="Lucida Sans" panose="020B0602030504020204" pitchFamily="34" charset="0"/>
              </a:rPr>
              <a:t> = 'AngularJS';</a:t>
            </a:r>
          </a:p>
          <a:p>
            <a:pPr lvl="0" defTabSz="914400" eaLnBrk="0" fontAlgn="base" hangingPunct="0">
              <a:spcBef>
                <a:spcPct val="0"/>
              </a:spcBef>
              <a:spcAft>
                <a:spcPct val="0"/>
              </a:spcAft>
            </a:pPr>
            <a:r>
              <a:rPr lang="en-US" altLang="en-US" sz="1100" dirty="0">
                <a:solidFill>
                  <a:srgbClr val="FFC000"/>
                </a:solidFill>
                <a:latin typeface="Lucida Sans" panose="020B0602030504020204" pitchFamily="34" charset="0"/>
              </a:rPr>
              <a:t>}])</a:t>
            </a:r>
          </a:p>
          <a:p>
            <a:pPr lvl="0" defTabSz="914400" eaLnBrk="0" fontAlgn="base" hangingPunct="0">
              <a:spcBef>
                <a:spcPct val="0"/>
              </a:spcBef>
              <a:spcAft>
                <a:spcPct val="0"/>
              </a:spcAft>
            </a:pPr>
            <a:r>
              <a:rPr lang="en-US" altLang="en-US" sz="1100" dirty="0">
                <a:solidFill>
                  <a:srgbClr val="FFC000"/>
                </a:solidFill>
                <a:latin typeface="Lucida Sans" panose="020B0602030504020204" pitchFamily="34" charset="0"/>
              </a:rPr>
              <a:t>.controller('</a:t>
            </a:r>
            <a:r>
              <a:rPr lang="en-US" altLang="en-US" sz="1100" dirty="0" err="1">
                <a:solidFill>
                  <a:srgbClr val="FFC000"/>
                </a:solidFill>
                <a:latin typeface="Lucida Sans" panose="020B0602030504020204" pitchFamily="34" charset="0"/>
              </a:rPr>
              <a:t>ListController</a:t>
            </a:r>
            <a:r>
              <a:rPr lang="en-US" altLang="en-US" sz="1100" dirty="0">
                <a:solidFill>
                  <a:srgbClr val="FFC000"/>
                </a:solidFill>
                <a:latin typeface="Lucida Sans" panose="020B0602030504020204" pitchFamily="34" charset="0"/>
              </a:rPr>
              <a:t>', ['$scope', function($scope) {</a:t>
            </a:r>
          </a:p>
          <a:p>
            <a:pPr lvl="0" defTabSz="914400" eaLnBrk="0" fontAlgn="base" hangingPunct="0">
              <a:spcBef>
                <a:spcPct val="0"/>
              </a:spcBef>
              <a:spcAft>
                <a:spcPct val="0"/>
              </a:spcAft>
            </a:pPr>
            <a:r>
              <a:rPr lang="en-US" altLang="en-US" sz="1100" dirty="0">
                <a:solidFill>
                  <a:srgbClr val="FFC000"/>
                </a:solidFill>
                <a:latin typeface="Lucida Sans" panose="020B0602030504020204" pitchFamily="34" charset="0"/>
              </a:rPr>
              <a:t>  $</a:t>
            </a:r>
            <a:r>
              <a:rPr lang="en-US" altLang="en-US" sz="1100" dirty="0" err="1">
                <a:solidFill>
                  <a:srgbClr val="FFC000"/>
                </a:solidFill>
                <a:latin typeface="Lucida Sans" panose="020B0602030504020204" pitchFamily="34" charset="0"/>
              </a:rPr>
              <a:t>scope.names</a:t>
            </a:r>
            <a:r>
              <a:rPr lang="en-US" altLang="en-US" sz="1100" dirty="0">
                <a:solidFill>
                  <a:srgbClr val="FFC000"/>
                </a:solidFill>
                <a:latin typeface="Lucida Sans" panose="020B0602030504020204" pitchFamily="34" charset="0"/>
              </a:rPr>
              <a:t> = ['Igor', '</a:t>
            </a:r>
            <a:r>
              <a:rPr lang="en-US" altLang="en-US" sz="1100" dirty="0" err="1">
                <a:solidFill>
                  <a:srgbClr val="FFC000"/>
                </a:solidFill>
                <a:latin typeface="Lucida Sans" panose="020B0602030504020204" pitchFamily="34" charset="0"/>
              </a:rPr>
              <a:t>Misko</a:t>
            </a:r>
            <a:r>
              <a:rPr lang="en-US" altLang="en-US" sz="1100" dirty="0">
                <a:solidFill>
                  <a:srgbClr val="FFC000"/>
                </a:solidFill>
                <a:latin typeface="Lucida Sans" panose="020B0602030504020204" pitchFamily="34" charset="0"/>
              </a:rPr>
              <a:t>', '</a:t>
            </a:r>
            <a:r>
              <a:rPr lang="en-US" altLang="en-US" sz="1100" dirty="0" err="1">
                <a:solidFill>
                  <a:srgbClr val="FFC000"/>
                </a:solidFill>
                <a:latin typeface="Lucida Sans" panose="020B0602030504020204" pitchFamily="34" charset="0"/>
              </a:rPr>
              <a:t>Vojta</a:t>
            </a:r>
            <a:r>
              <a:rPr lang="en-US" altLang="en-US" sz="1100" dirty="0">
                <a:solidFill>
                  <a:srgbClr val="FFC000"/>
                </a:solidFill>
                <a:latin typeface="Lucida Sans" panose="020B0602030504020204" pitchFamily="34" charset="0"/>
              </a:rPr>
              <a:t>'];</a:t>
            </a:r>
          </a:p>
          <a:p>
            <a:pPr lvl="0" defTabSz="914400" eaLnBrk="0" fontAlgn="base" hangingPunct="0">
              <a:spcBef>
                <a:spcPct val="0"/>
              </a:spcBef>
              <a:spcAft>
                <a:spcPct val="0"/>
              </a:spcAft>
            </a:pPr>
            <a:r>
              <a:rPr lang="en-US" altLang="en-US" sz="1100" dirty="0">
                <a:solidFill>
                  <a:srgbClr val="FFC000"/>
                </a:solidFill>
                <a:latin typeface="Lucida Sans" panose="020B0602030504020204" pitchFamily="34" charset="0"/>
              </a:rPr>
              <a:t>}]);</a:t>
            </a:r>
            <a:endParaRPr kumimoji="0" lang="en-US" altLang="en-US" sz="1100" b="0" i="0" u="none" strike="noStrike" cap="none" normalizeH="0" baseline="0" dirty="0" smtClean="0">
              <a:ln>
                <a:noFill/>
              </a:ln>
              <a:solidFill>
                <a:srgbClr val="FFC000"/>
              </a:solidFill>
              <a:effectLst/>
              <a:latin typeface="Lucida Sans" panose="020B0602030504020204" pitchFamily="34" charset="0"/>
            </a:endParaRPr>
          </a:p>
        </p:txBody>
      </p:sp>
    </p:spTree>
    <p:extLst>
      <p:ext uri="{BB962C8B-B14F-4D97-AF65-F5344CB8AC3E}">
        <p14:creationId xmlns:p14="http://schemas.microsoft.com/office/powerpoint/2010/main" val="4843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Modules</a:t>
            </a:r>
          </a:p>
        </p:txBody>
      </p:sp>
      <p:sp>
        <p:nvSpPr>
          <p:cNvPr id="4" name="Text Placeholder 3"/>
          <p:cNvSpPr>
            <a:spLocks noGrp="1"/>
          </p:cNvSpPr>
          <p:nvPr>
            <p:ph type="body" sz="quarter" idx="14"/>
          </p:nvPr>
        </p:nvSpPr>
        <p:spPr>
          <a:xfrm>
            <a:off x="400347" y="1162505"/>
            <a:ext cx="7324725" cy="3748542"/>
          </a:xfrm>
        </p:spPr>
        <p:txBody>
          <a:bodyPr>
            <a:noAutofit/>
          </a:bodyPr>
          <a:lstStyle/>
          <a:p>
            <a:r>
              <a:rPr lang="en-US" dirty="0"/>
              <a:t>What is a module?</a:t>
            </a:r>
          </a:p>
          <a:p>
            <a:pPr marL="628650" lvl="1" indent="-171450">
              <a:buFont typeface="Arial" panose="020B0604020202020204" pitchFamily="34" charset="0"/>
              <a:buChar char="•"/>
            </a:pPr>
            <a:r>
              <a:rPr lang="en-US" dirty="0"/>
              <a:t>A container for code for the different parts of your applications.</a:t>
            </a:r>
          </a:p>
          <a:p>
            <a:r>
              <a:rPr lang="en-US" dirty="0"/>
              <a:t>A module is used to define </a:t>
            </a:r>
            <a:r>
              <a:rPr lang="en-US" b="1" dirty="0"/>
              <a:t>services</a:t>
            </a:r>
            <a:r>
              <a:rPr lang="en-US" dirty="0"/>
              <a:t> that are reusable by both the HTML document and other modules:</a:t>
            </a:r>
          </a:p>
          <a:p>
            <a:pPr marL="628650" lvl="1" indent="-171450">
              <a:buFont typeface="Arial" panose="020B0604020202020204" pitchFamily="34" charset="0"/>
              <a:buChar char="•"/>
            </a:pPr>
            <a:r>
              <a:rPr lang="en-US" dirty="0"/>
              <a:t>Controller</a:t>
            </a:r>
          </a:p>
          <a:p>
            <a:pPr marL="628650" lvl="1" indent="-171450">
              <a:buFont typeface="Arial" panose="020B0604020202020204" pitchFamily="34" charset="0"/>
              <a:buChar char="•"/>
            </a:pPr>
            <a:r>
              <a:rPr lang="en-US" dirty="0"/>
              <a:t>Directive</a:t>
            </a:r>
          </a:p>
          <a:p>
            <a:pPr marL="628650" lvl="1" indent="-171450">
              <a:buFont typeface="Arial" panose="020B0604020202020204" pitchFamily="34" charset="0"/>
              <a:buChar char="•"/>
            </a:pPr>
            <a:r>
              <a:rPr lang="en-US" dirty="0"/>
              <a:t>Constant, Value</a:t>
            </a:r>
          </a:p>
          <a:p>
            <a:pPr marL="628650" lvl="1" indent="-171450">
              <a:buFont typeface="Arial" panose="020B0604020202020204" pitchFamily="34" charset="0"/>
              <a:buChar char="•"/>
            </a:pPr>
            <a:r>
              <a:rPr lang="en-US" dirty="0"/>
              <a:t>Factory, Provider, Service</a:t>
            </a:r>
          </a:p>
          <a:p>
            <a:pPr marL="628650" lvl="1" indent="-171450">
              <a:buFont typeface="Arial" panose="020B0604020202020204" pitchFamily="34" charset="0"/>
              <a:buChar char="•"/>
            </a:pPr>
            <a:r>
              <a:rPr lang="en-US" dirty="0"/>
              <a:t>Filter</a:t>
            </a:r>
          </a:p>
          <a:p>
            <a:r>
              <a:rPr lang="en-US" b="1" dirty="0"/>
              <a:t>Best Practice:</a:t>
            </a:r>
            <a:r>
              <a:rPr lang="en-US" dirty="0"/>
              <a:t> Divide your code into modules with distinct functionality. Don’t put everything in one module</a:t>
            </a:r>
            <a:r>
              <a:rPr lang="en-US" dirty="0" smtClean="0"/>
              <a:t>.</a:t>
            </a:r>
          </a:p>
          <a:p>
            <a:r>
              <a:rPr lang="en-US" dirty="0"/>
              <a:t>Define a module</a:t>
            </a:r>
            <a:r>
              <a:rPr lang="en-US" dirty="0" smtClean="0"/>
              <a:t>:</a:t>
            </a:r>
          </a:p>
          <a:p>
            <a:endParaRPr lang="en-US" dirty="0"/>
          </a:p>
          <a:p>
            <a:endParaRPr lang="en-US" dirty="0" smtClean="0"/>
          </a:p>
          <a:p>
            <a:r>
              <a:rPr lang="en-US" dirty="0"/>
              <a:t>Define a module with dependencies on other modules</a:t>
            </a:r>
            <a:r>
              <a:rPr lang="en-US" dirty="0" smtClean="0"/>
              <a:t>:</a:t>
            </a:r>
          </a:p>
          <a:p>
            <a:endParaRPr lang="en-US" dirty="0"/>
          </a:p>
        </p:txBody>
      </p:sp>
      <p:sp>
        <p:nvSpPr>
          <p:cNvPr id="5" name="Rectangle 3"/>
          <p:cNvSpPr>
            <a:spLocks noChangeArrowheads="1"/>
          </p:cNvSpPr>
          <p:nvPr/>
        </p:nvSpPr>
        <p:spPr bwMode="auto">
          <a:xfrm>
            <a:off x="491105" y="3869899"/>
            <a:ext cx="4433365" cy="276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FFC000"/>
                </a:solidFill>
                <a:latin typeface="Courier New" panose="02070309020205020404" pitchFamily="49" charset="0"/>
                <a:cs typeface="Courier New" panose="02070309020205020404" pitchFamily="49" charset="0"/>
              </a:rPr>
              <a:t>var</a:t>
            </a:r>
            <a:r>
              <a:rPr lang="en-US" altLang="en-US" sz="1200" b="1" dirty="0">
                <a:solidFill>
                  <a:srgbClr val="FFC000"/>
                </a:solidFill>
                <a:latin typeface="Courier New" panose="02070309020205020404" pitchFamily="49" charset="0"/>
                <a:cs typeface="Courier New" panose="02070309020205020404" pitchFamily="49" charset="0"/>
              </a:rPr>
              <a:t> </a:t>
            </a:r>
            <a:r>
              <a:rPr lang="en-US" altLang="en-US" sz="1200" dirty="0" smtClean="0">
                <a:solidFill>
                  <a:srgbClr val="FFC000"/>
                </a:solidFill>
                <a:latin typeface="Courier New" panose="02070309020205020404" pitchFamily="49" charset="0"/>
                <a:cs typeface="Courier New" panose="02070309020205020404" pitchFamily="49" charset="0"/>
              </a:rPr>
              <a:t>module </a:t>
            </a:r>
            <a:r>
              <a:rPr lang="en-US" altLang="en-US" sz="1200" dirty="0">
                <a:solidFill>
                  <a:srgbClr val="FFC000"/>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angular.module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
        <p:nvSpPr>
          <p:cNvPr id="7" name="Rectangle 5"/>
          <p:cNvSpPr>
            <a:spLocks noChangeArrowheads="1"/>
          </p:cNvSpPr>
          <p:nvPr/>
        </p:nvSpPr>
        <p:spPr bwMode="auto">
          <a:xfrm>
            <a:off x="491105" y="4550222"/>
            <a:ext cx="5613237"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FFC000"/>
                </a:solidFill>
                <a:latin typeface="Courier New" panose="02070309020205020404" pitchFamily="49" charset="0"/>
                <a:cs typeface="Courier New" panose="02070309020205020404" pitchFamily="49" charset="0"/>
              </a:rPr>
              <a:t>var</a:t>
            </a:r>
            <a:r>
              <a:rPr lang="en-US" altLang="en-US" sz="1200" b="1" dirty="0">
                <a:solidFill>
                  <a:srgbClr val="FFC000"/>
                </a:solidFill>
                <a:latin typeface="Courier New" panose="02070309020205020404" pitchFamily="49" charset="0"/>
                <a:cs typeface="Courier New" panose="02070309020205020404" pitchFamily="49" charset="0"/>
              </a:rPr>
              <a:t> </a:t>
            </a:r>
            <a:r>
              <a:rPr lang="en-US" altLang="en-US" sz="1200" dirty="0">
                <a:solidFill>
                  <a:srgbClr val="FFC000"/>
                </a:solidFill>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angular.module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otherModule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1972351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Module Phases</a:t>
            </a:r>
          </a:p>
        </p:txBody>
      </p:sp>
      <p:sp>
        <p:nvSpPr>
          <p:cNvPr id="4" name="Text Placeholder 3"/>
          <p:cNvSpPr>
            <a:spLocks noGrp="1"/>
          </p:cNvSpPr>
          <p:nvPr>
            <p:ph type="body" sz="quarter" idx="14"/>
          </p:nvPr>
        </p:nvSpPr>
        <p:spPr>
          <a:xfrm>
            <a:off x="400347" y="1162505"/>
            <a:ext cx="7324725" cy="3748542"/>
          </a:xfrm>
        </p:spPr>
        <p:txBody>
          <a:bodyPr>
            <a:noAutofit/>
          </a:bodyPr>
          <a:lstStyle/>
          <a:p>
            <a:r>
              <a:rPr lang="en-US" dirty="0" err="1" smtClean="0"/>
              <a:t>Config</a:t>
            </a:r>
            <a:r>
              <a:rPr lang="en-US" dirty="0" smtClean="0"/>
              <a:t> :</a:t>
            </a:r>
          </a:p>
          <a:p>
            <a:pPr marL="628650" lvl="1" indent="-171450">
              <a:buFont typeface="Arial" panose="020B0604020202020204" pitchFamily="34" charset="0"/>
              <a:buChar char="•"/>
            </a:pPr>
            <a:r>
              <a:rPr lang="en-US" dirty="0" smtClean="0"/>
              <a:t>The </a:t>
            </a:r>
            <a:r>
              <a:rPr lang="en-US" dirty="0" err="1"/>
              <a:t>config</a:t>
            </a:r>
            <a:r>
              <a:rPr lang="en-US" dirty="0"/>
              <a:t> phase happens early while the application is still being built. Only the provider services and constant services are ready for dependency injection at this </a:t>
            </a:r>
            <a:r>
              <a:rPr lang="en-US" dirty="0" smtClean="0"/>
              <a:t>stage.</a:t>
            </a:r>
          </a:p>
          <a:p>
            <a:pPr marL="628650" lvl="1" indent="-171450">
              <a:buFont typeface="Arial" panose="020B0604020202020204" pitchFamily="34" charset="0"/>
              <a:buChar char="•"/>
            </a:pPr>
            <a:endParaRPr lang="en-US" dirty="0"/>
          </a:p>
          <a:p>
            <a:r>
              <a:rPr lang="en-US" dirty="0" smtClean="0"/>
              <a:t>RUN :</a:t>
            </a:r>
          </a:p>
          <a:p>
            <a:pPr marL="628650" lvl="1" indent="-171450">
              <a:buFont typeface="Arial" panose="020B0604020202020204" pitchFamily="34" charset="0"/>
              <a:buChar char="•"/>
            </a:pPr>
            <a:r>
              <a:rPr lang="en-US" dirty="0"/>
              <a:t>The run phase happens once the module has loaded all of its services and dependencies</a:t>
            </a:r>
            <a:r>
              <a:rPr lang="en-US" dirty="0" smtClean="0"/>
              <a:t>.</a:t>
            </a:r>
          </a:p>
          <a:p>
            <a:pPr marL="628650" lvl="1" indent="-171450">
              <a:buFont typeface="Arial" panose="020B0604020202020204" pitchFamily="34" charset="0"/>
              <a:buChar char="•"/>
            </a:pPr>
            <a:endParaRPr lang="en-US" dirty="0"/>
          </a:p>
          <a:p>
            <a:endParaRPr lang="en-US" dirty="0"/>
          </a:p>
          <a:p>
            <a:endParaRPr lang="en-US" dirty="0" smtClean="0"/>
          </a:p>
        </p:txBody>
      </p:sp>
      <p:sp>
        <p:nvSpPr>
          <p:cNvPr id="6" name="Rectangle 1"/>
          <p:cNvSpPr>
            <a:spLocks noChangeArrowheads="1"/>
          </p:cNvSpPr>
          <p:nvPr/>
        </p:nvSpPr>
        <p:spPr bwMode="auto">
          <a:xfrm>
            <a:off x="307878" y="3156721"/>
            <a:ext cx="8570307"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angular.module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module.config</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alert('I run first');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module.run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alert('I run second');</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269442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Controllers</a:t>
            </a:r>
          </a:p>
        </p:txBody>
      </p:sp>
      <p:sp>
        <p:nvSpPr>
          <p:cNvPr id="4" name="Text Placeholder 3"/>
          <p:cNvSpPr>
            <a:spLocks noGrp="1"/>
          </p:cNvSpPr>
          <p:nvPr>
            <p:ph type="body" sz="quarter" idx="14"/>
          </p:nvPr>
        </p:nvSpPr>
        <p:spPr>
          <a:xfrm>
            <a:off x="400347" y="1162505"/>
            <a:ext cx="7324725" cy="3748542"/>
          </a:xfrm>
        </p:spPr>
        <p:txBody>
          <a:bodyPr>
            <a:noAutofit/>
          </a:bodyPr>
          <a:lstStyle/>
          <a:p>
            <a:r>
              <a:rPr lang="en-US" dirty="0"/>
              <a:t>Controllers link the model and the view using the AngularJS service: $scope</a:t>
            </a:r>
            <a:br>
              <a:rPr lang="en-US" dirty="0"/>
            </a:br>
            <a:r>
              <a:rPr lang="en-US" dirty="0"/>
              <a:t>Nesting controllers is both possible and frequently done.</a:t>
            </a:r>
            <a:endParaRPr lang="en-US" dirty="0" smtClean="0"/>
          </a:p>
          <a:p>
            <a:endParaRPr lang="en-US" dirty="0"/>
          </a:p>
          <a:p>
            <a:endParaRPr lang="en-US" dirty="0"/>
          </a:p>
          <a:p>
            <a:endParaRPr lang="en-US" dirty="0" smtClean="0"/>
          </a:p>
        </p:txBody>
      </p:sp>
      <p:sp>
        <p:nvSpPr>
          <p:cNvPr id="5" name="Rectangle 1"/>
          <p:cNvSpPr>
            <a:spLocks noChangeArrowheads="1"/>
          </p:cNvSpPr>
          <p:nvPr/>
        </p:nvSpPr>
        <p:spPr bwMode="auto">
          <a:xfrm>
            <a:off x="145165" y="2532220"/>
            <a:ext cx="4203551"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&lt;div ng-app='</a:t>
            </a:r>
            <a:r>
              <a:rPr kumimoji="0" lang="en-US" altLang="en-US" sz="10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myApp</a:t>
            </a:r>
            <a:r>
              <a:rPr kumimoji="0" lang="en-US" altLang="en-US" sz="10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ng-controller="</a:t>
            </a:r>
            <a:r>
              <a:rPr kumimoji="0" lang="en-US" altLang="en-US" sz="10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myController</a:t>
            </a:r>
            <a:r>
              <a:rPr kumimoji="0" lang="en-US" altLang="en-US" sz="10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&lt;p&gt;Hello, {{name}}!&lt;/p&gt;</a:t>
            </a:r>
            <a:br>
              <a:rPr kumimoji="0" lang="en-US" altLang="en-US" sz="10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&lt;p&gt;{{greet()}}&lt;/p&gt;</a:t>
            </a:r>
            <a:br>
              <a:rPr kumimoji="0" lang="en-US" altLang="en-US" sz="10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&lt;/div&gt;</a:t>
            </a:r>
            <a:endParaRPr kumimoji="0" lang="en-US" altLang="en-US" sz="1000" b="0" i="0" u="none" strike="noStrike" cap="none" normalizeH="0" baseline="0" dirty="0" smtClean="0">
              <a:ln>
                <a:noFill/>
              </a:ln>
              <a:solidFill>
                <a:srgbClr val="FFC000"/>
              </a:solidFill>
              <a:effectLst/>
              <a:latin typeface="Arial" panose="020B0604020202020204" pitchFamily="34" charset="0"/>
            </a:endParaRPr>
          </a:p>
        </p:txBody>
      </p:sp>
      <p:sp>
        <p:nvSpPr>
          <p:cNvPr id="7" name="Rectangle 3"/>
          <p:cNvSpPr>
            <a:spLocks noChangeArrowheads="1"/>
          </p:cNvSpPr>
          <p:nvPr/>
        </p:nvSpPr>
        <p:spPr bwMode="auto">
          <a:xfrm>
            <a:off x="4463548" y="2527156"/>
            <a:ext cx="4435903"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angular.module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module.controller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'$scope',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($scope)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$scope.name = 'John Smith';</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scope.greet</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'Hello, ' + $scope.name +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
        <p:nvSpPr>
          <p:cNvPr id="8" name="Text Placeholder 3"/>
          <p:cNvSpPr txBox="1">
            <a:spLocks/>
          </p:cNvSpPr>
          <p:nvPr/>
        </p:nvSpPr>
        <p:spPr>
          <a:xfrm>
            <a:off x="225410" y="2147045"/>
            <a:ext cx="3506618" cy="528235"/>
          </a:xfrm>
          <a:prstGeom prst="rect">
            <a:avLst/>
          </a:prstGeom>
        </p:spPr>
        <p:txBody>
          <a:bodyPr/>
          <a:lst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HTML Fragment</a:t>
            </a:r>
            <a:endParaRPr lang="en-US" dirty="0"/>
          </a:p>
        </p:txBody>
      </p:sp>
      <p:sp>
        <p:nvSpPr>
          <p:cNvPr id="9" name="Text Placeholder 5"/>
          <p:cNvSpPr txBox="1">
            <a:spLocks/>
          </p:cNvSpPr>
          <p:nvPr/>
        </p:nvSpPr>
        <p:spPr>
          <a:xfrm>
            <a:off x="4819738" y="2018845"/>
            <a:ext cx="2796363" cy="774506"/>
          </a:xfrm>
          <a:prstGeom prst="rect">
            <a:avLst/>
          </a:prstGeom>
        </p:spPr>
        <p:txBody>
          <a:bodyPr/>
          <a:lst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JavaScript fragment</a:t>
            </a:r>
            <a:endParaRPr lang="en-US" dirty="0"/>
          </a:p>
        </p:txBody>
      </p:sp>
    </p:spTree>
    <p:extLst>
      <p:ext uri="{BB962C8B-B14F-4D97-AF65-F5344CB8AC3E}">
        <p14:creationId xmlns:p14="http://schemas.microsoft.com/office/powerpoint/2010/main" val="33608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Filters</a:t>
            </a:r>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What is a </a:t>
            </a:r>
            <a:r>
              <a:rPr lang="en-US" dirty="0" smtClean="0"/>
              <a:t>filter:</a:t>
            </a:r>
          </a:p>
          <a:p>
            <a:pPr marL="628650" lvl="1" indent="-171450">
              <a:buFont typeface="Arial" panose="020B0604020202020204" pitchFamily="34" charset="0"/>
              <a:buChar char="•"/>
            </a:pPr>
            <a:r>
              <a:rPr lang="en-US" dirty="0" smtClean="0"/>
              <a:t>A </a:t>
            </a:r>
            <a:r>
              <a:rPr lang="en-US" dirty="0"/>
              <a:t>filter formats the value of an expression for display to the user. (</a:t>
            </a:r>
            <a:r>
              <a:rPr lang="en-US" dirty="0">
                <a:hlinkClick r:id="rId2"/>
              </a:rPr>
              <a:t>https://docs.angularjs.org/guide/filter</a:t>
            </a:r>
            <a:r>
              <a:rPr lang="en-US" dirty="0"/>
              <a:t>) </a:t>
            </a:r>
            <a:endParaRPr lang="en-US" dirty="0" smtClean="0"/>
          </a:p>
          <a:p>
            <a:pPr marL="628650" lvl="1" indent="-171450">
              <a:buFont typeface="Arial" panose="020B0604020202020204" pitchFamily="34" charset="0"/>
              <a:buChar char="•"/>
            </a:pPr>
            <a:endParaRPr lang="en-US" dirty="0"/>
          </a:p>
          <a:p>
            <a:r>
              <a:rPr lang="en-US" dirty="0"/>
              <a:t>Filters can be used in HTML using the bar notation or they can be used in JavaScript by injecting the $filter service</a:t>
            </a:r>
            <a:r>
              <a:rPr lang="en-US" dirty="0" smtClean="0"/>
              <a:t>.</a:t>
            </a:r>
          </a:p>
          <a:p>
            <a:endParaRPr lang="en-US" dirty="0"/>
          </a:p>
          <a:p>
            <a:endParaRPr lang="en-US" dirty="0"/>
          </a:p>
          <a:p>
            <a:endParaRPr lang="en-US" dirty="0" smtClean="0"/>
          </a:p>
        </p:txBody>
      </p:sp>
      <p:sp>
        <p:nvSpPr>
          <p:cNvPr id="10" name="Rectangle 3"/>
          <p:cNvSpPr>
            <a:spLocks noChangeArrowheads="1"/>
          </p:cNvSpPr>
          <p:nvPr/>
        </p:nvSpPr>
        <p:spPr bwMode="auto">
          <a:xfrm>
            <a:off x="307788" y="2792411"/>
            <a:ext cx="4337749"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&lt;div ng-app='</a:t>
            </a: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myApp</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ng-controller="</a:t>
            </a: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myController</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"&gt;</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&lt;p&gt;{{name | uppercase}}&lt;/p&gt;</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a:t>
            </a: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uppercaseName</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()}}&lt;/p&gt;</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&lt;/div&gt;</a:t>
            </a:r>
            <a:endParaRPr kumimoji="0" lang="en-US" altLang="en-US" sz="1050" b="0" i="0" u="none" strike="noStrike" cap="none" normalizeH="0" baseline="0" dirty="0" smtClean="0">
              <a:ln>
                <a:noFill/>
              </a:ln>
              <a:solidFill>
                <a:srgbClr val="FFC000"/>
              </a:solidFill>
              <a:effectLst/>
              <a:latin typeface="Arial" panose="020B0604020202020204" pitchFamily="34" charset="0"/>
            </a:endParaRPr>
          </a:p>
        </p:txBody>
      </p:sp>
      <p:sp>
        <p:nvSpPr>
          <p:cNvPr id="11" name="Text Placeholder 2"/>
          <p:cNvSpPr txBox="1">
            <a:spLocks/>
          </p:cNvSpPr>
          <p:nvPr/>
        </p:nvSpPr>
        <p:spPr>
          <a:xfrm>
            <a:off x="636653" y="2482836"/>
            <a:ext cx="1882226" cy="393938"/>
          </a:xfrm>
          <a:prstGeom prst="rect">
            <a:avLst/>
          </a:prstGeom>
        </p:spPr>
        <p:txBody>
          <a:bodyPr/>
          <a:lst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HTML Example</a:t>
            </a:r>
            <a:endParaRPr lang="en-US" dirty="0"/>
          </a:p>
        </p:txBody>
      </p:sp>
      <p:sp>
        <p:nvSpPr>
          <p:cNvPr id="12" name="Rectangle 2"/>
          <p:cNvSpPr>
            <a:spLocks noChangeArrowheads="1"/>
          </p:cNvSpPr>
          <p:nvPr/>
        </p:nvSpPr>
        <p:spPr bwMode="auto">
          <a:xfrm>
            <a:off x="4732871" y="2437707"/>
            <a:ext cx="4262273"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FFC000"/>
                </a:solidFill>
                <a:latin typeface="Courier New" panose="02070309020205020404" pitchFamily="49" charset="0"/>
                <a:cs typeface="Courier New" panose="02070309020205020404" pitchFamily="49" charset="0"/>
              </a:rPr>
              <a:t>var</a:t>
            </a:r>
            <a:r>
              <a:rPr lang="en-US" altLang="en-US" sz="1200" b="1" dirty="0">
                <a:solidFill>
                  <a:srgbClr val="FFC000"/>
                </a:solidFill>
                <a:latin typeface="Courier New" panose="02070309020205020404" pitchFamily="49" charset="0"/>
                <a:cs typeface="Courier New" panose="02070309020205020404" pitchFamily="49" charset="0"/>
              </a:rPr>
              <a:t> </a:t>
            </a:r>
            <a:r>
              <a:rPr lang="en-US" altLang="en-US" sz="1200" dirty="0">
                <a:solidFill>
                  <a:srgbClr val="FFC000"/>
                </a:solidFill>
                <a:latin typeface="Courier New" panose="02070309020205020404" pitchFamily="49" charset="0"/>
                <a:cs typeface="Courier New" panose="02070309020205020404" pitchFamily="49" charset="0"/>
              </a:rPr>
              <a:t>module = </a:t>
            </a:r>
            <a:r>
              <a:rPr lang="en-US" altLang="en-US" sz="1200" dirty="0" err="1">
                <a:solidFill>
                  <a:srgbClr val="FFC000"/>
                </a:solidFill>
                <a:latin typeface="Courier New" panose="02070309020205020404" pitchFamily="49" charset="0"/>
                <a:cs typeface="Courier New" panose="02070309020205020404" pitchFamily="49" charset="0"/>
              </a:rPr>
              <a:t>angular.module</a:t>
            </a:r>
            <a:r>
              <a:rPr lang="en-US" altLang="en-US" sz="1200" dirty="0">
                <a:solidFill>
                  <a:srgbClr val="FFC000"/>
                </a:solidFill>
                <a:latin typeface="Courier New" panose="02070309020205020404" pitchFamily="49" charset="0"/>
                <a:cs typeface="Courier New" panose="02070309020205020404" pitchFamily="49" charset="0"/>
              </a:rPr>
              <a:t>('</a:t>
            </a:r>
            <a:r>
              <a:rPr lang="en-US" altLang="en-US" sz="1200" dirty="0" err="1">
                <a:solidFill>
                  <a:srgbClr val="FFC000"/>
                </a:solidFill>
                <a:latin typeface="Courier New" panose="02070309020205020404" pitchFamily="49" charset="0"/>
                <a:cs typeface="Courier New" panose="02070309020205020404" pitchFamily="49" charset="0"/>
              </a:rPr>
              <a:t>myApp</a:t>
            </a:r>
            <a:r>
              <a:rPr lang="en-US" altLang="en-US" sz="1200" dirty="0">
                <a:solidFill>
                  <a:srgbClr val="FFC000"/>
                </a:solidFill>
                <a:latin typeface="Courier New" panose="02070309020205020404" pitchFamily="49" charset="0"/>
                <a:cs typeface="Courier New" panose="02070309020205020404" pitchFamily="49" charset="0"/>
              </a:rPr>
              <a:t>', []);</a:t>
            </a:r>
            <a:br>
              <a:rPr lang="en-US" altLang="en-US" sz="1200" dirty="0">
                <a:solidFill>
                  <a:srgbClr val="FFC000"/>
                </a:solidFill>
                <a:latin typeface="Courier New" panose="02070309020205020404" pitchFamily="49" charset="0"/>
                <a:cs typeface="Courier New" panose="02070309020205020404" pitchFamily="49" charset="0"/>
              </a:rPr>
            </a:br>
            <a:r>
              <a:rPr lang="en-US" altLang="en-US" sz="1200" dirty="0">
                <a:solidFill>
                  <a:srgbClr val="FFC000"/>
                </a:solidFill>
                <a:latin typeface="Courier New" panose="02070309020205020404" pitchFamily="49" charset="0"/>
                <a:cs typeface="Courier New" panose="02070309020205020404" pitchFamily="49" charset="0"/>
              </a:rPr>
              <a:t/>
            </a:r>
            <a:br>
              <a:rPr lang="en-US" altLang="en-US" sz="1200" dirty="0">
                <a:solidFill>
                  <a:srgbClr val="FFC000"/>
                </a:solidFill>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module.controller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'$scope', '$filter',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($scope, $filter)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$scope.name = 'John Smith';</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scope.uppercaseName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$filter('uppercase')($scope.name);</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
        <p:nvSpPr>
          <p:cNvPr id="13" name="Text Placeholder 4"/>
          <p:cNvSpPr txBox="1">
            <a:spLocks/>
          </p:cNvSpPr>
          <p:nvPr/>
        </p:nvSpPr>
        <p:spPr>
          <a:xfrm>
            <a:off x="5601232" y="2195591"/>
            <a:ext cx="2072323" cy="269827"/>
          </a:xfrm>
          <a:prstGeom prst="rect">
            <a:avLst/>
          </a:prstGeom>
        </p:spPr>
        <p:txBody>
          <a:bodyPr/>
          <a:lst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JavaScript Example</a:t>
            </a:r>
            <a:endParaRPr lang="en-US" dirty="0"/>
          </a:p>
        </p:txBody>
      </p:sp>
    </p:spTree>
    <p:extLst>
      <p:ext uri="{BB962C8B-B14F-4D97-AF65-F5344CB8AC3E}">
        <p14:creationId xmlns:p14="http://schemas.microsoft.com/office/powerpoint/2010/main" val="1314584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Filters with Parameters</a:t>
            </a:r>
          </a:p>
        </p:txBody>
      </p:sp>
      <p:sp>
        <p:nvSpPr>
          <p:cNvPr id="4" name="Text Placeholder 3"/>
          <p:cNvSpPr>
            <a:spLocks noGrp="1"/>
          </p:cNvSpPr>
          <p:nvPr>
            <p:ph type="body" sz="quarter" idx="14"/>
          </p:nvPr>
        </p:nvSpPr>
        <p:spPr>
          <a:xfrm>
            <a:off x="636653" y="1162505"/>
            <a:ext cx="7324725" cy="3748542"/>
          </a:xfrm>
        </p:spPr>
        <p:txBody>
          <a:bodyPr>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11" name="Text Placeholder 2"/>
          <p:cNvSpPr txBox="1">
            <a:spLocks/>
          </p:cNvSpPr>
          <p:nvPr/>
        </p:nvSpPr>
        <p:spPr>
          <a:xfrm>
            <a:off x="636653" y="2482836"/>
            <a:ext cx="1882226" cy="393938"/>
          </a:xfrm>
          <a:prstGeom prst="rect">
            <a:avLst/>
          </a:prstGeom>
        </p:spPr>
        <p:txBody>
          <a:bodyPr/>
          <a:lst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HTML Example</a:t>
            </a:r>
            <a:endParaRPr lang="en-US" dirty="0"/>
          </a:p>
        </p:txBody>
      </p:sp>
      <p:sp>
        <p:nvSpPr>
          <p:cNvPr id="13" name="Text Placeholder 4"/>
          <p:cNvSpPr txBox="1">
            <a:spLocks/>
          </p:cNvSpPr>
          <p:nvPr/>
        </p:nvSpPr>
        <p:spPr>
          <a:xfrm>
            <a:off x="5601232" y="2442794"/>
            <a:ext cx="2072323" cy="269827"/>
          </a:xfrm>
          <a:prstGeom prst="rect">
            <a:avLst/>
          </a:prstGeom>
        </p:spPr>
        <p:txBody>
          <a:bodyPr/>
          <a:lst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JavaScript Example</a:t>
            </a:r>
            <a:endParaRPr lang="en-US" dirty="0"/>
          </a:p>
        </p:txBody>
      </p:sp>
      <p:sp>
        <p:nvSpPr>
          <p:cNvPr id="14" name="Rectangle 1"/>
          <p:cNvSpPr txBox="1">
            <a:spLocks noChangeArrowheads="1"/>
          </p:cNvSpPr>
          <p:nvPr/>
        </p:nvSpPr>
        <p:spPr bwMode="auto">
          <a:xfrm>
            <a:off x="49999" y="2833679"/>
            <a:ext cx="4511727"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eaLnBrk="0" fontAlgn="base" hangingPunct="0">
              <a:spcBef>
                <a:spcPct val="0"/>
              </a:spcBef>
              <a:spcAft>
                <a:spcPct val="0"/>
              </a:spcAft>
            </a:pPr>
            <a:r>
              <a:rPr lang="en-US" altLang="en-US" dirty="0" smtClean="0">
                <a:solidFill>
                  <a:srgbClr val="FFC000"/>
                </a:solidFill>
                <a:latin typeface="Courier New" panose="02070309020205020404" pitchFamily="49" charset="0"/>
                <a:cs typeface="Courier New" panose="02070309020205020404" pitchFamily="49" charset="0"/>
              </a:rPr>
              <a:t>{{ expression | </a:t>
            </a:r>
            <a:r>
              <a:rPr lang="en-US" altLang="en-US" dirty="0" err="1" smtClean="0">
                <a:solidFill>
                  <a:srgbClr val="FFC000"/>
                </a:solidFill>
                <a:latin typeface="Courier New" panose="02070309020205020404" pitchFamily="49" charset="0"/>
                <a:cs typeface="Courier New" panose="02070309020205020404" pitchFamily="49" charset="0"/>
              </a:rPr>
              <a:t>filterName</a:t>
            </a:r>
            <a:r>
              <a:rPr lang="en-US" altLang="en-US" dirty="0" smtClean="0">
                <a:solidFill>
                  <a:srgbClr val="FFC000"/>
                </a:solidFill>
                <a:latin typeface="Courier New" panose="02070309020205020404" pitchFamily="49" charset="0"/>
                <a:cs typeface="Courier New" panose="02070309020205020404" pitchFamily="49" charset="0"/>
              </a:rPr>
              <a:t> : param1 : param2 }}</a:t>
            </a:r>
            <a:endParaRPr lang="en-US" altLang="en-US" sz="1800" dirty="0" smtClean="0">
              <a:solidFill>
                <a:srgbClr val="FFC000"/>
              </a:solidFill>
              <a:latin typeface="Arial" panose="020B0604020202020204" pitchFamily="34" charset="0"/>
            </a:endParaRPr>
          </a:p>
        </p:txBody>
      </p:sp>
      <p:sp>
        <p:nvSpPr>
          <p:cNvPr id="15" name="Rectangle 4"/>
          <p:cNvSpPr>
            <a:spLocks noChangeArrowheads="1"/>
          </p:cNvSpPr>
          <p:nvPr/>
        </p:nvSpPr>
        <p:spPr bwMode="auto">
          <a:xfrm>
            <a:off x="4697464" y="2833679"/>
            <a:ext cx="4220505"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filterName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expression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param1</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param2)</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18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Core Filters</a:t>
            </a:r>
          </a:p>
        </p:txBody>
      </p:sp>
      <p:sp>
        <p:nvSpPr>
          <p:cNvPr id="4" name="Text Placeholder 3"/>
          <p:cNvSpPr>
            <a:spLocks noGrp="1"/>
          </p:cNvSpPr>
          <p:nvPr>
            <p:ph type="body" sz="quarter" idx="14"/>
          </p:nvPr>
        </p:nvSpPr>
        <p:spPr>
          <a:xfrm>
            <a:off x="636653" y="1162505"/>
            <a:ext cx="7324725" cy="3748542"/>
          </a:xfrm>
        </p:spPr>
        <p:txBody>
          <a:bodyPr>
            <a:noAutofit/>
          </a:bodyPr>
          <a:lstStyle/>
          <a:p>
            <a:endParaRPr lang="en-US" dirty="0" smtClean="0"/>
          </a:p>
          <a:p>
            <a:r>
              <a:rPr lang="en-US" dirty="0"/>
              <a:t>AngularJS has several filters built in:</a:t>
            </a:r>
          </a:p>
          <a:p>
            <a:pPr marL="628650" lvl="1" indent="-171450">
              <a:buFont typeface="Arial" panose="020B0604020202020204" pitchFamily="34" charset="0"/>
              <a:buChar char="•"/>
            </a:pPr>
            <a:r>
              <a:rPr lang="en-US" dirty="0"/>
              <a:t>currency</a:t>
            </a:r>
          </a:p>
          <a:p>
            <a:pPr marL="628650" lvl="1" indent="-171450">
              <a:buFont typeface="Arial" panose="020B0604020202020204" pitchFamily="34" charset="0"/>
              <a:buChar char="•"/>
            </a:pPr>
            <a:r>
              <a:rPr lang="en-US" dirty="0"/>
              <a:t>date</a:t>
            </a:r>
          </a:p>
          <a:p>
            <a:pPr marL="628650" lvl="1" indent="-171450">
              <a:buFont typeface="Arial" panose="020B0604020202020204" pitchFamily="34" charset="0"/>
              <a:buChar char="•"/>
            </a:pPr>
            <a:r>
              <a:rPr lang="en-US" dirty="0" smtClean="0"/>
              <a:t>filter</a:t>
            </a:r>
            <a:endParaRPr lang="en-US" dirty="0"/>
          </a:p>
          <a:p>
            <a:pPr marL="628650" lvl="1" indent="-171450">
              <a:buFont typeface="Arial" panose="020B0604020202020204" pitchFamily="34" charset="0"/>
              <a:buChar char="•"/>
            </a:pPr>
            <a:r>
              <a:rPr lang="en-US" dirty="0" err="1"/>
              <a:t>limitTo</a:t>
            </a:r>
            <a:endParaRPr lang="en-US" dirty="0"/>
          </a:p>
          <a:p>
            <a:pPr marL="628650" lvl="1" indent="-171450">
              <a:buFont typeface="Arial" panose="020B0604020202020204" pitchFamily="34" charset="0"/>
              <a:buChar char="•"/>
            </a:pPr>
            <a:r>
              <a:rPr lang="en-US" dirty="0"/>
              <a:t>lowercase</a:t>
            </a:r>
          </a:p>
          <a:p>
            <a:pPr marL="628650" lvl="1" indent="-171450">
              <a:buFont typeface="Arial" panose="020B0604020202020204" pitchFamily="34" charset="0"/>
              <a:buChar char="•"/>
            </a:pPr>
            <a:r>
              <a:rPr lang="en-US" dirty="0" smtClean="0"/>
              <a:t>number</a:t>
            </a:r>
            <a:endParaRPr lang="en-US" dirty="0"/>
          </a:p>
          <a:p>
            <a:pPr marL="628650" lvl="1" indent="-171450">
              <a:buFont typeface="Arial" panose="020B0604020202020204" pitchFamily="34" charset="0"/>
              <a:buChar char="•"/>
            </a:pPr>
            <a:r>
              <a:rPr lang="en-US" dirty="0"/>
              <a:t>uppercase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8" name="Rectangle 2"/>
          <p:cNvSpPr>
            <a:spLocks noChangeArrowheads="1"/>
          </p:cNvSpPr>
          <p:nvPr/>
        </p:nvSpPr>
        <p:spPr bwMode="auto">
          <a:xfrm>
            <a:off x="2732969" y="1646872"/>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'2015-03-19T19:00:00.000Z' | date : 'MMMM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yyyy</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
        <p:nvSpPr>
          <p:cNvPr id="9" name="Rectangle 3"/>
          <p:cNvSpPr>
            <a:spLocks noChangeArrowheads="1"/>
          </p:cNvSpPr>
          <p:nvPr/>
        </p:nvSpPr>
        <p:spPr bwMode="auto">
          <a:xfrm>
            <a:off x="2732968" y="2131239"/>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$filter('date')(</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Date(), 'MMMM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yyyy</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
        <p:nvSpPr>
          <p:cNvPr id="10" name="Rectangle 4"/>
          <p:cNvSpPr>
            <a:spLocks noChangeArrowheads="1"/>
          </p:cNvSpPr>
          <p:nvPr/>
        </p:nvSpPr>
        <p:spPr bwMode="auto">
          <a:xfrm>
            <a:off x="2732967" y="2615606"/>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['pear', 'apple', 'orange'] | filter : 'r' }}</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
        <p:nvSpPr>
          <p:cNvPr id="12" name="Rectangle 11"/>
          <p:cNvSpPr>
            <a:spLocks noChangeArrowheads="1"/>
          </p:cNvSpPr>
          <p:nvPr/>
        </p:nvSpPr>
        <p:spPr bwMode="auto">
          <a:xfrm>
            <a:off x="2732966" y="3134721"/>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$filter('filter')(['pear', 'apple', 'orange'], 'r');</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114885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Filter Definition</a:t>
            </a:r>
          </a:p>
        </p:txBody>
      </p:sp>
      <p:sp>
        <p:nvSpPr>
          <p:cNvPr id="4" name="Text Placeholder 3"/>
          <p:cNvSpPr>
            <a:spLocks noGrp="1"/>
          </p:cNvSpPr>
          <p:nvPr>
            <p:ph type="body" sz="quarter" idx="14"/>
          </p:nvPr>
        </p:nvSpPr>
        <p:spPr>
          <a:xfrm>
            <a:off x="636653" y="1162505"/>
            <a:ext cx="7324725" cy="3748542"/>
          </a:xfrm>
        </p:spPr>
        <p:txBody>
          <a:bodyPr>
            <a:noAutofit/>
          </a:bodyPr>
          <a:lstStyle/>
          <a:p>
            <a:endParaRPr lang="en-US" dirty="0" smtClean="0"/>
          </a:p>
          <a:p>
            <a:r>
              <a:rPr lang="en-US" dirty="0"/>
              <a:t>You can define a new filter within a module.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11" name="Rectangle 1"/>
          <p:cNvSpPr>
            <a:spLocks noChangeArrowheads="1"/>
          </p:cNvSpPr>
          <p:nvPr/>
        </p:nvSpPr>
        <p:spPr bwMode="auto">
          <a:xfrm>
            <a:off x="410621" y="1754750"/>
            <a:ext cx="4592894"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angular.module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reverseFilter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.filter('reverse', </a:t>
            </a:r>
            <a:r>
              <a:rPr lang="en-US" altLang="en-US" sz="1200" dirty="0">
                <a:solidFill>
                  <a:srgbClr val="FFC000"/>
                </a:solidFill>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(input, uppercase)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out =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input = input ||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0;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input.length</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input.charAt</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out;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conditional based on optional argument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(uppercase)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out.toUpperCase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out;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
        <p:nvSpPr>
          <p:cNvPr id="13" name="Rectangle 3"/>
          <p:cNvSpPr>
            <a:spLocks noChangeArrowheads="1"/>
          </p:cNvSpPr>
          <p:nvPr/>
        </p:nvSpPr>
        <p:spPr bwMode="auto">
          <a:xfrm>
            <a:off x="5061857" y="1780320"/>
            <a:ext cx="4082143" cy="2831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'Hello, World!' | reverse : true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5061856" y="2404290"/>
            <a:ext cx="4082143"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'reverse'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665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Value</a:t>
            </a:r>
          </a:p>
        </p:txBody>
      </p:sp>
      <p:sp>
        <p:nvSpPr>
          <p:cNvPr id="4" name="Text Placeholder 3"/>
          <p:cNvSpPr>
            <a:spLocks noGrp="1"/>
          </p:cNvSpPr>
          <p:nvPr>
            <p:ph type="body" sz="quarter" idx="14"/>
          </p:nvPr>
        </p:nvSpPr>
        <p:spPr>
          <a:xfrm>
            <a:off x="636653" y="1162505"/>
            <a:ext cx="7324725" cy="3748542"/>
          </a:xfrm>
        </p:spPr>
        <p:txBody>
          <a:bodyPr>
            <a:noAutofit/>
          </a:bodyPr>
          <a:lstStyle/>
          <a:p>
            <a:endParaRPr lang="en-US" dirty="0" smtClean="0"/>
          </a:p>
          <a:p>
            <a:r>
              <a:rPr lang="en-US" dirty="0"/>
              <a:t>The value recipe stores a value within an injectable service.</a:t>
            </a:r>
          </a:p>
          <a:p>
            <a:r>
              <a:rPr lang="en-US" dirty="0"/>
              <a:t>A value can store any service type: a string, a number, a function, and object, etc.</a:t>
            </a:r>
          </a:p>
          <a:p>
            <a:r>
              <a:rPr lang="en-US" dirty="0"/>
              <a:t>This value of this service can now be injected into any controller, filter, or service.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7" name="Rectangle 3"/>
          <p:cNvSpPr>
            <a:spLocks noChangeArrowheads="1"/>
          </p:cNvSpPr>
          <p:nvPr/>
        </p:nvSpPr>
        <p:spPr bwMode="auto">
          <a:xfrm>
            <a:off x="307879" y="2447106"/>
            <a:ext cx="8470445"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//define a module</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angular.module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//define a value</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myModule.value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'a12345654321x');</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//define a controller that injects the value</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['$scope',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scope.clientId</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219775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Factory</a:t>
            </a:r>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A factory is a simple function which allows you to add some logic before creating the object. It returns the created object.</a:t>
            </a:r>
          </a:p>
          <a:p>
            <a:pPr marL="628650" lvl="1" indent="-171450">
              <a:buFont typeface="Arial" panose="020B0604020202020204" pitchFamily="34" charset="0"/>
              <a:buChar char="•"/>
            </a:pPr>
            <a:r>
              <a:rPr lang="en-US" dirty="0"/>
              <a:t>Ability to use dependency injection</a:t>
            </a:r>
          </a:p>
          <a:p>
            <a:pPr marL="628650" lvl="1" indent="-171450">
              <a:buFont typeface="Arial" panose="020B0604020202020204" pitchFamily="34" charset="0"/>
              <a:buChar char="•"/>
            </a:pPr>
            <a:r>
              <a:rPr lang="en-US" dirty="0"/>
              <a:t>A factory is a function which returns any object</a:t>
            </a:r>
          </a:p>
          <a:p>
            <a:r>
              <a:rPr lang="en-US" dirty="0" smtClean="0"/>
              <a:t>A </a:t>
            </a:r>
            <a:r>
              <a:rPr lang="en-US" dirty="0"/>
              <a:t>factory (like a value) can also return any data type.</a:t>
            </a:r>
          </a:p>
          <a:p>
            <a:r>
              <a:rPr lang="en-US" dirty="0" smtClean="0"/>
              <a:t>.</a:t>
            </a:r>
            <a:endParaRPr lang="en-US" dirty="0"/>
          </a:p>
          <a:p>
            <a:endParaRPr lang="en-US" dirty="0"/>
          </a:p>
          <a:p>
            <a:endParaRPr lang="en-US" dirty="0" smtClean="0"/>
          </a:p>
          <a:p>
            <a:endParaRPr lang="en-US" dirty="0"/>
          </a:p>
          <a:p>
            <a:endParaRPr lang="en-US" dirty="0" smtClean="0"/>
          </a:p>
          <a:p>
            <a:endParaRPr lang="en-US" dirty="0"/>
          </a:p>
          <a:p>
            <a:endParaRPr lang="en-US" dirty="0" smtClean="0"/>
          </a:p>
        </p:txBody>
      </p:sp>
      <p:sp>
        <p:nvSpPr>
          <p:cNvPr id="5" name="Rectangle 2"/>
          <p:cNvSpPr>
            <a:spLocks noChangeArrowheads="1"/>
          </p:cNvSpPr>
          <p:nvPr/>
        </p:nvSpPr>
        <p:spPr bwMode="auto">
          <a:xfrm>
            <a:off x="400692" y="2418057"/>
            <a:ext cx="8332939" cy="24929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FFC000"/>
                </a:solidFill>
                <a:latin typeface="Courier New" panose="02070309020205020404" pitchFamily="49" charset="0"/>
                <a:cs typeface="Courier New" panose="02070309020205020404" pitchFamily="49" charset="0"/>
              </a:rPr>
              <a:t>//define a </a:t>
            </a:r>
            <a:r>
              <a:rPr lang="en-US" altLang="en-US" sz="1200" dirty="0" smtClean="0">
                <a:solidFill>
                  <a:srgbClr val="FFC000"/>
                </a:solidFill>
                <a:latin typeface="Courier New" panose="02070309020205020404" pitchFamily="49" charset="0"/>
                <a:cs typeface="Courier New" panose="02070309020205020404" pitchFamily="49" charset="0"/>
              </a:rPr>
              <a:t>factory</a:t>
            </a:r>
            <a:endPar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myModule.factory</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['$filter',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($filter)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$filter('uppercase')(value);</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endPar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200" dirty="0">
                <a:solidFill>
                  <a:srgbClr val="FFC000"/>
                </a:solidFill>
                <a:latin typeface="Courier New" panose="02070309020205020404" pitchFamily="49" charset="0"/>
                <a:cs typeface="Courier New" panose="02070309020205020404" pitchFamily="49" charset="0"/>
              </a:rPr>
              <a:t>//inject the </a:t>
            </a:r>
            <a:r>
              <a:rPr lang="en-US" altLang="en-US" sz="1200" dirty="0" err="1" smtClean="0">
                <a:solidFill>
                  <a:srgbClr val="FFC000"/>
                </a:solidFill>
                <a:latin typeface="Courier New" panose="02070309020205020404" pitchFamily="49" charset="0"/>
                <a:cs typeface="Courier New" panose="02070309020205020404" pitchFamily="49" charset="0"/>
              </a:rPr>
              <a:t>toUpperCase</a:t>
            </a:r>
            <a:r>
              <a:rPr lang="en-US" altLang="en-US" sz="1200" dirty="0" smtClean="0">
                <a:solidFill>
                  <a:srgbClr val="FFC000"/>
                </a:solidFill>
                <a:latin typeface="Courier New" panose="02070309020205020404" pitchFamily="49" charset="0"/>
                <a:cs typeface="Courier New" panose="02070309020205020404" pitchFamily="49" charset="0"/>
              </a:rPr>
              <a:t> factory</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('john');</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303799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What is AngularJS and why use it?</a:t>
            </a:r>
          </a:p>
        </p:txBody>
      </p:sp>
      <p:sp>
        <p:nvSpPr>
          <p:cNvPr id="4" name="Text Placeholder 3"/>
          <p:cNvSpPr>
            <a:spLocks noGrp="1"/>
          </p:cNvSpPr>
          <p:nvPr>
            <p:ph type="body" sz="quarter" idx="14"/>
          </p:nvPr>
        </p:nvSpPr>
        <p:spPr>
          <a:xfrm>
            <a:off x="400347" y="1162505"/>
            <a:ext cx="7324725" cy="3748542"/>
          </a:xfrm>
        </p:spPr>
        <p:txBody>
          <a:bodyPr>
            <a:noAutofit/>
          </a:bodyPr>
          <a:lstStyle/>
          <a:p>
            <a:r>
              <a:rPr lang="en-US" dirty="0"/>
              <a:t>First off, why use </a:t>
            </a:r>
            <a:r>
              <a:rPr lang="en-US" dirty="0" smtClean="0"/>
              <a:t>JavaScript?</a:t>
            </a:r>
          </a:p>
          <a:p>
            <a:pPr marL="628650" lvl="1" indent="-171450">
              <a:buFont typeface="Arial" panose="020B0604020202020204" pitchFamily="34" charset="0"/>
              <a:buChar char="•"/>
            </a:pPr>
            <a:r>
              <a:rPr lang="en-US" dirty="0" smtClean="0"/>
              <a:t>To </a:t>
            </a:r>
            <a:r>
              <a:rPr lang="en-US" dirty="0"/>
              <a:t>dynamically update your HTML document and to get data to and from it</a:t>
            </a:r>
            <a:r>
              <a:rPr lang="en-US" dirty="0" smtClean="0"/>
              <a:t>.</a:t>
            </a:r>
          </a:p>
          <a:p>
            <a:endParaRPr lang="en-US" dirty="0"/>
          </a:p>
          <a:p>
            <a:r>
              <a:rPr lang="en-US" dirty="0"/>
              <a:t>AngularJS is a framework (a JavaScript </a:t>
            </a:r>
            <a:r>
              <a:rPr lang="en-US" dirty="0" smtClean="0"/>
              <a:t>library </a:t>
            </a:r>
            <a:r>
              <a:rPr lang="en-US" dirty="0"/>
              <a:t>by Google for Rich Web Application Development</a:t>
            </a:r>
            <a:r>
              <a:rPr lang="en-US" dirty="0" smtClean="0"/>
              <a:t>) </a:t>
            </a:r>
            <a:r>
              <a:rPr lang="en-US" dirty="0"/>
              <a:t>that makes it easier to </a:t>
            </a:r>
            <a:r>
              <a:rPr lang="en-US" dirty="0" smtClean="0"/>
              <a:t>communicate </a:t>
            </a:r>
            <a:r>
              <a:rPr lang="en-US" dirty="0"/>
              <a:t>between your HTML document and JavaScript</a:t>
            </a:r>
            <a:r>
              <a:rPr lang="en-US" dirty="0" smtClean="0"/>
              <a:t>.</a:t>
            </a:r>
          </a:p>
          <a:p>
            <a:endParaRPr lang="en-US" dirty="0"/>
          </a:p>
          <a:p>
            <a:r>
              <a:rPr lang="en-US" dirty="0"/>
              <a:t>AngularJS is a structural framework for dynamic web apps. It lets you use HTML as your </a:t>
            </a:r>
            <a:r>
              <a:rPr lang="en-US" b="1" dirty="0">
                <a:solidFill>
                  <a:schemeClr val="accent1"/>
                </a:solidFill>
              </a:rPr>
              <a:t>template language </a:t>
            </a:r>
            <a:r>
              <a:rPr lang="en-US" dirty="0"/>
              <a:t>and lets you extend HTML's syntax to express your application's components </a:t>
            </a:r>
            <a:r>
              <a:rPr lang="en-US" dirty="0" smtClean="0"/>
              <a:t>clearly and succinctly. </a:t>
            </a:r>
            <a:r>
              <a:rPr lang="en-US" dirty="0" err="1"/>
              <a:t>Angular's</a:t>
            </a:r>
            <a:r>
              <a:rPr lang="en-US" dirty="0"/>
              <a:t> </a:t>
            </a:r>
            <a:r>
              <a:rPr lang="en-US" b="1" dirty="0">
                <a:solidFill>
                  <a:schemeClr val="accent1"/>
                </a:solidFill>
              </a:rPr>
              <a:t>data binding</a:t>
            </a:r>
            <a:r>
              <a:rPr lang="en-US" dirty="0">
                <a:solidFill>
                  <a:schemeClr val="accent1"/>
                </a:solidFill>
              </a:rPr>
              <a:t> </a:t>
            </a:r>
            <a:r>
              <a:rPr lang="en-US" dirty="0"/>
              <a:t>and dependency injection eliminate much of the code you would otherwise have to write. And it all happens within the browser, making it an ideal partner with any server technology</a:t>
            </a:r>
            <a:r>
              <a:rPr lang="en-US" dirty="0" smtClean="0"/>
              <a:t>.</a:t>
            </a:r>
          </a:p>
          <a:p>
            <a:endParaRPr lang="en-US" dirty="0"/>
          </a:p>
          <a:p>
            <a:endParaRPr lang="en-US" b="1" dirty="0" smtClean="0"/>
          </a:p>
          <a:p>
            <a:r>
              <a:rPr lang="en-US" b="1" dirty="0"/>
              <a:t/>
            </a:r>
            <a:br>
              <a:rPr lang="en-US" b="1" dirty="0"/>
            </a:br>
            <a:endParaRPr lang="en-US" b="1" dirty="0"/>
          </a:p>
          <a:p>
            <a:endParaRPr lang="en-US" dirty="0"/>
          </a:p>
        </p:txBody>
      </p:sp>
    </p:spTree>
    <p:extLst>
      <p:ext uri="{BB962C8B-B14F-4D97-AF65-F5344CB8AC3E}">
        <p14:creationId xmlns:p14="http://schemas.microsoft.com/office/powerpoint/2010/main" val="6365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Service</a:t>
            </a:r>
          </a:p>
          <a:p>
            <a:endParaRPr lang="en-US" dirty="0"/>
          </a:p>
        </p:txBody>
      </p:sp>
      <p:sp>
        <p:nvSpPr>
          <p:cNvPr id="4" name="Text Placeholder 3"/>
          <p:cNvSpPr>
            <a:spLocks noGrp="1"/>
          </p:cNvSpPr>
          <p:nvPr>
            <p:ph type="body" sz="quarter" idx="14"/>
          </p:nvPr>
        </p:nvSpPr>
        <p:spPr>
          <a:xfrm>
            <a:off x="636653" y="1162505"/>
            <a:ext cx="7324725" cy="3748542"/>
          </a:xfrm>
        </p:spPr>
        <p:txBody>
          <a:bodyPr>
            <a:noAutofit/>
          </a:bodyPr>
          <a:lstStyle/>
          <a:p>
            <a:endParaRPr lang="en-US" dirty="0" smtClean="0"/>
          </a:p>
          <a:p>
            <a:r>
              <a:rPr lang="en-US" dirty="0"/>
              <a:t>A service is a constructor function which creates the object using new keyword. You can add properties and functions to a service object by using this keyword. Unlike factory, it doesn’t return anything.</a:t>
            </a:r>
            <a:endParaRPr lang="en-US" dirty="0" smtClean="0"/>
          </a:p>
          <a:p>
            <a:pPr marL="628650" lvl="1" indent="-171450">
              <a:buFont typeface="Arial" panose="020B0604020202020204" pitchFamily="34" charset="0"/>
              <a:buChar char="•"/>
            </a:pPr>
            <a:r>
              <a:rPr lang="en-US" dirty="0" smtClean="0"/>
              <a:t>The </a:t>
            </a:r>
            <a:r>
              <a:rPr lang="en-US" dirty="0"/>
              <a:t>service recipe will generate a singleton of an instantiated object.</a:t>
            </a:r>
          </a:p>
          <a:p>
            <a:endParaRPr lang="en-US" dirty="0"/>
          </a:p>
          <a:p>
            <a:endParaRPr lang="en-US" dirty="0" smtClean="0"/>
          </a:p>
          <a:p>
            <a:endParaRPr lang="en-US" dirty="0"/>
          </a:p>
          <a:p>
            <a:endParaRPr lang="en-US" dirty="0" smtClean="0"/>
          </a:p>
          <a:p>
            <a:endParaRPr lang="en-US" dirty="0"/>
          </a:p>
          <a:p>
            <a:endParaRPr lang="en-US" dirty="0" smtClean="0"/>
          </a:p>
        </p:txBody>
      </p:sp>
      <p:sp>
        <p:nvSpPr>
          <p:cNvPr id="6" name="Rectangle 2"/>
          <p:cNvSpPr>
            <a:spLocks noChangeArrowheads="1"/>
          </p:cNvSpPr>
          <p:nvPr/>
        </p:nvSpPr>
        <p:spPr bwMode="auto">
          <a:xfrm>
            <a:off x="636653" y="2426892"/>
            <a:ext cx="7472562" cy="25160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//define a service</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myModule.service</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('person', [</a:t>
            </a:r>
            <a:r>
              <a:rPr kumimoji="0" lang="en-US" altLang="en-US" sz="105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.first</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'John';</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.last</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'Jones';</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.name = </a:t>
            </a:r>
            <a:r>
              <a:rPr kumimoji="0" lang="en-US" altLang="en-US" sz="105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return </a:t>
            </a:r>
            <a:r>
              <a:rPr kumimoji="0" lang="en-US" altLang="en-US" sz="105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.first</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 ' + </a:t>
            </a:r>
            <a:r>
              <a:rPr kumimoji="0" lang="en-US" altLang="en-US" sz="105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this</a:t>
            </a: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.last</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//inject the person service</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myModule.controller</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myController</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['$scope', 'person', </a:t>
            </a:r>
            <a:r>
              <a:rPr kumimoji="0" lang="en-US" altLang="en-US" sz="105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($scope, person) {</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$scope.name = person.name();</a:t>
            </a:r>
            <a:b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979506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Provider</a:t>
            </a:r>
          </a:p>
          <a:p>
            <a:endParaRPr lang="en-US" dirty="0"/>
          </a:p>
        </p:txBody>
      </p:sp>
      <p:sp>
        <p:nvSpPr>
          <p:cNvPr id="4" name="Text Placeholder 3"/>
          <p:cNvSpPr>
            <a:spLocks noGrp="1"/>
          </p:cNvSpPr>
          <p:nvPr>
            <p:ph type="body" sz="quarter" idx="14"/>
          </p:nvPr>
        </p:nvSpPr>
        <p:spPr>
          <a:xfrm>
            <a:off x="636653" y="1162505"/>
            <a:ext cx="7324725" cy="3748542"/>
          </a:xfrm>
        </p:spPr>
        <p:txBody>
          <a:bodyPr>
            <a:noAutofit/>
          </a:bodyPr>
          <a:lstStyle/>
          <a:p>
            <a:endParaRPr lang="en-US" dirty="0" smtClean="0"/>
          </a:p>
          <a:p>
            <a:r>
              <a:rPr lang="en-US" dirty="0"/>
              <a:t>A provider is used to create a configurable service object. It returns value by using $get() function.</a:t>
            </a:r>
          </a:p>
          <a:p>
            <a:endParaRPr lang="en-US" dirty="0" smtClean="0"/>
          </a:p>
          <a:p>
            <a:pPr marL="628650" lvl="1" indent="-171450">
              <a:buFont typeface="Arial" panose="020B0604020202020204" pitchFamily="34" charset="0"/>
              <a:buChar char="•"/>
            </a:pPr>
            <a:r>
              <a:rPr lang="en-US" dirty="0"/>
              <a:t>The provider recipe can be injected during a module’s configuration phase.</a:t>
            </a:r>
          </a:p>
          <a:p>
            <a:endParaRPr lang="en-US" dirty="0"/>
          </a:p>
          <a:p>
            <a:endParaRPr lang="en-US" dirty="0" smtClean="0"/>
          </a:p>
          <a:p>
            <a:endParaRPr lang="en-US" dirty="0"/>
          </a:p>
          <a:p>
            <a:endParaRPr lang="en-US" dirty="0" smtClean="0"/>
          </a:p>
          <a:p>
            <a:endParaRPr lang="en-US" dirty="0"/>
          </a:p>
          <a:p>
            <a:endParaRPr lang="en-US" dirty="0" smtClean="0"/>
          </a:p>
        </p:txBody>
      </p:sp>
      <p:sp>
        <p:nvSpPr>
          <p:cNvPr id="7" name="Rectangle 2"/>
          <p:cNvSpPr>
            <a:spLocks noChangeArrowheads="1"/>
          </p:cNvSpPr>
          <p:nvPr/>
        </p:nvSpPr>
        <p:spPr bwMode="auto">
          <a:xfrm>
            <a:off x="636653" y="2507681"/>
            <a:ext cx="7472562" cy="235449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050" i="1" dirty="0">
                <a:solidFill>
                  <a:srgbClr val="FFC000"/>
                </a:solidFill>
                <a:latin typeface="Lucida Sans" panose="020B0602030504020204" pitchFamily="34" charset="0"/>
              </a:rPr>
              <a:t>//define a provider using provider() function</a:t>
            </a:r>
            <a:endParaRPr lang="en-US" sz="1050" dirty="0">
              <a:solidFill>
                <a:srgbClr val="FFC000"/>
              </a:solidFill>
              <a:latin typeface="Lucida Sans" panose="020B0602030504020204" pitchFamily="34" charset="0"/>
            </a:endParaRPr>
          </a:p>
          <a:p>
            <a:r>
              <a:rPr lang="en-US" sz="1050" dirty="0" err="1">
                <a:solidFill>
                  <a:srgbClr val="FFC000"/>
                </a:solidFill>
                <a:latin typeface="Lucida Sans" panose="020B0602030504020204" pitchFamily="34" charset="0"/>
              </a:rPr>
              <a:t>app.provider</a:t>
            </a:r>
            <a:r>
              <a:rPr lang="en-US" sz="1050" dirty="0">
                <a:solidFill>
                  <a:srgbClr val="FFC000"/>
                </a:solidFill>
                <a:latin typeface="Lucida Sans" panose="020B0602030504020204" pitchFamily="34" charset="0"/>
              </a:rPr>
              <a:t>('</a:t>
            </a:r>
            <a:r>
              <a:rPr lang="en-US" sz="1050" dirty="0" err="1">
                <a:solidFill>
                  <a:srgbClr val="FFC000"/>
                </a:solidFill>
                <a:latin typeface="Lucida Sans" panose="020B0602030504020204" pitchFamily="34" charset="0"/>
              </a:rPr>
              <a:t>configurableService</a:t>
            </a:r>
            <a:r>
              <a:rPr lang="en-US" sz="1050" dirty="0">
                <a:solidFill>
                  <a:srgbClr val="FFC000"/>
                </a:solidFill>
                <a:latin typeface="Lucida Sans" panose="020B0602030504020204" pitchFamily="34" charset="0"/>
              </a:rPr>
              <a:t>', function () {</a:t>
            </a:r>
          </a:p>
          <a:p>
            <a:pPr lvl="1"/>
            <a:r>
              <a:rPr lang="en-US" sz="1050" dirty="0" err="1">
                <a:solidFill>
                  <a:srgbClr val="FFC000"/>
                </a:solidFill>
                <a:latin typeface="Lucida Sans" panose="020B0602030504020204" pitchFamily="34" charset="0"/>
              </a:rPr>
              <a:t>var</a:t>
            </a:r>
            <a:r>
              <a:rPr lang="en-US" sz="1050" dirty="0">
                <a:solidFill>
                  <a:srgbClr val="FFC000"/>
                </a:solidFill>
                <a:latin typeface="Lucida Sans" panose="020B0602030504020204" pitchFamily="34" charset="0"/>
              </a:rPr>
              <a:t> name = '';</a:t>
            </a:r>
          </a:p>
          <a:p>
            <a:pPr lvl="1"/>
            <a:r>
              <a:rPr lang="en-US" sz="1050" dirty="0" err="1" smtClean="0">
                <a:solidFill>
                  <a:srgbClr val="FFC000"/>
                </a:solidFill>
                <a:latin typeface="Lucida Sans" panose="020B0602030504020204" pitchFamily="34" charset="0"/>
              </a:rPr>
              <a:t>this.setName</a:t>
            </a:r>
            <a:r>
              <a:rPr lang="en-US" sz="1050" dirty="0" smtClean="0">
                <a:solidFill>
                  <a:srgbClr val="FFC000"/>
                </a:solidFill>
                <a:latin typeface="Lucida Sans" panose="020B0602030504020204" pitchFamily="34" charset="0"/>
              </a:rPr>
              <a:t> </a:t>
            </a:r>
            <a:r>
              <a:rPr lang="en-US" sz="1050" dirty="0">
                <a:solidFill>
                  <a:srgbClr val="FFC000"/>
                </a:solidFill>
                <a:latin typeface="Lucida Sans" panose="020B0602030504020204" pitchFamily="34" charset="0"/>
              </a:rPr>
              <a:t>= function (</a:t>
            </a:r>
            <a:r>
              <a:rPr lang="en-US" sz="1050" dirty="0" err="1">
                <a:solidFill>
                  <a:srgbClr val="FFC000"/>
                </a:solidFill>
                <a:latin typeface="Lucida Sans" panose="020B0602030504020204" pitchFamily="34" charset="0"/>
              </a:rPr>
              <a:t>newName</a:t>
            </a:r>
            <a:r>
              <a:rPr lang="en-US" sz="1050" dirty="0">
                <a:solidFill>
                  <a:srgbClr val="FFC000"/>
                </a:solidFill>
                <a:latin typeface="Lucida Sans" panose="020B0602030504020204" pitchFamily="34" charset="0"/>
              </a:rPr>
              <a:t>) {</a:t>
            </a:r>
          </a:p>
          <a:p>
            <a:pPr lvl="1"/>
            <a:r>
              <a:rPr lang="en-US" sz="1050" dirty="0" smtClean="0">
                <a:solidFill>
                  <a:srgbClr val="FFC000"/>
                </a:solidFill>
                <a:latin typeface="Lucida Sans" panose="020B0602030504020204" pitchFamily="34" charset="0"/>
              </a:rPr>
              <a:t>	name </a:t>
            </a:r>
            <a:r>
              <a:rPr lang="en-US" sz="1050" dirty="0">
                <a:solidFill>
                  <a:srgbClr val="FFC000"/>
                </a:solidFill>
                <a:latin typeface="Lucida Sans" panose="020B0602030504020204" pitchFamily="34" charset="0"/>
              </a:rPr>
              <a:t>= </a:t>
            </a:r>
            <a:r>
              <a:rPr lang="en-US" sz="1050" dirty="0" err="1">
                <a:solidFill>
                  <a:srgbClr val="FFC000"/>
                </a:solidFill>
                <a:latin typeface="Lucida Sans" panose="020B0602030504020204" pitchFamily="34" charset="0"/>
              </a:rPr>
              <a:t>newName</a:t>
            </a:r>
            <a:r>
              <a:rPr lang="en-US" sz="1050" dirty="0">
                <a:solidFill>
                  <a:srgbClr val="FFC000"/>
                </a:solidFill>
                <a:latin typeface="Lucida Sans" panose="020B0602030504020204" pitchFamily="34" charset="0"/>
              </a:rPr>
              <a:t>;</a:t>
            </a:r>
          </a:p>
          <a:p>
            <a:pPr lvl="1"/>
            <a:r>
              <a:rPr lang="en-US" sz="1050" dirty="0">
                <a:solidFill>
                  <a:srgbClr val="FFC000"/>
                </a:solidFill>
                <a:latin typeface="Lucida Sans" panose="020B0602030504020204" pitchFamily="34" charset="0"/>
              </a:rPr>
              <a:t>};</a:t>
            </a:r>
          </a:p>
          <a:p>
            <a:pPr lvl="1"/>
            <a:r>
              <a:rPr lang="en-US" sz="1050" dirty="0" err="1">
                <a:solidFill>
                  <a:srgbClr val="FFC000"/>
                </a:solidFill>
                <a:latin typeface="Lucida Sans" panose="020B0602030504020204" pitchFamily="34" charset="0"/>
              </a:rPr>
              <a:t>this.$get</a:t>
            </a:r>
            <a:r>
              <a:rPr lang="en-US" sz="1050" dirty="0">
                <a:solidFill>
                  <a:srgbClr val="FFC000"/>
                </a:solidFill>
                <a:latin typeface="Lucida Sans" panose="020B0602030504020204" pitchFamily="34" charset="0"/>
              </a:rPr>
              <a:t> = function () {</a:t>
            </a:r>
          </a:p>
          <a:p>
            <a:pPr lvl="1"/>
            <a:r>
              <a:rPr lang="en-US" sz="1050" dirty="0" smtClean="0">
                <a:solidFill>
                  <a:srgbClr val="FFC000"/>
                </a:solidFill>
                <a:latin typeface="Lucida Sans" panose="020B0602030504020204" pitchFamily="34" charset="0"/>
              </a:rPr>
              <a:t>	return </a:t>
            </a:r>
            <a:r>
              <a:rPr lang="en-US" sz="1050" dirty="0">
                <a:solidFill>
                  <a:srgbClr val="FFC000"/>
                </a:solidFill>
                <a:latin typeface="Lucida Sans" panose="020B0602030504020204" pitchFamily="34" charset="0"/>
              </a:rPr>
              <a:t>name;</a:t>
            </a:r>
          </a:p>
          <a:p>
            <a:pPr lvl="1"/>
            <a:r>
              <a:rPr lang="en-US" sz="1050" dirty="0">
                <a:solidFill>
                  <a:srgbClr val="FFC000"/>
                </a:solidFill>
                <a:latin typeface="Lucida Sans" panose="020B0602030504020204" pitchFamily="34" charset="0"/>
              </a:rPr>
              <a:t>};</a:t>
            </a:r>
          </a:p>
          <a:p>
            <a:r>
              <a:rPr lang="en-US" sz="1050" dirty="0" smtClean="0">
                <a:solidFill>
                  <a:srgbClr val="FFC000"/>
                </a:solidFill>
                <a:latin typeface="Lucida Sans" panose="020B0602030504020204" pitchFamily="34" charset="0"/>
              </a:rPr>
              <a:t>});</a:t>
            </a:r>
            <a:endParaRPr lang="en-US" sz="1050" dirty="0">
              <a:solidFill>
                <a:srgbClr val="FFC000"/>
              </a:solidFill>
              <a:latin typeface="Lucida Sans" panose="020B0602030504020204" pitchFamily="34" charset="0"/>
            </a:endParaRPr>
          </a:p>
          <a:p>
            <a:r>
              <a:rPr lang="en-US" sz="1050" i="1" dirty="0">
                <a:solidFill>
                  <a:srgbClr val="FFC000"/>
                </a:solidFill>
                <a:latin typeface="Lucida Sans" panose="020B0602030504020204" pitchFamily="34" charset="0"/>
              </a:rPr>
              <a:t>//configuring provider using </a:t>
            </a:r>
            <a:r>
              <a:rPr lang="en-US" sz="1050" i="1" dirty="0" err="1">
                <a:solidFill>
                  <a:srgbClr val="FFC000"/>
                </a:solidFill>
                <a:latin typeface="Lucida Sans" panose="020B0602030504020204" pitchFamily="34" charset="0"/>
              </a:rPr>
              <a:t>config</a:t>
            </a:r>
            <a:r>
              <a:rPr lang="en-US" sz="1050" i="1" dirty="0">
                <a:solidFill>
                  <a:srgbClr val="FFC000"/>
                </a:solidFill>
                <a:latin typeface="Lucida Sans" panose="020B0602030504020204" pitchFamily="34" charset="0"/>
              </a:rPr>
              <a:t>() function</a:t>
            </a:r>
            <a:endParaRPr lang="en-US" sz="1050" dirty="0">
              <a:solidFill>
                <a:srgbClr val="FFC000"/>
              </a:solidFill>
              <a:latin typeface="Lucida Sans" panose="020B0602030504020204" pitchFamily="34" charset="0"/>
            </a:endParaRPr>
          </a:p>
          <a:p>
            <a:r>
              <a:rPr lang="en-US" sz="1050" dirty="0" err="1" smtClean="0">
                <a:solidFill>
                  <a:srgbClr val="FFC000"/>
                </a:solidFill>
                <a:latin typeface="Lucida Sans" panose="020B0602030504020204" pitchFamily="34" charset="0"/>
              </a:rPr>
              <a:t>app.config</a:t>
            </a:r>
            <a:r>
              <a:rPr lang="en-US" sz="1050" smtClean="0">
                <a:solidFill>
                  <a:srgbClr val="FFC000"/>
                </a:solidFill>
                <a:latin typeface="Lucida Sans" panose="020B0602030504020204" pitchFamily="34" charset="0"/>
              </a:rPr>
              <a:t>(function </a:t>
            </a:r>
            <a:r>
              <a:rPr lang="en-US" sz="1050" dirty="0">
                <a:solidFill>
                  <a:srgbClr val="FFC000"/>
                </a:solidFill>
                <a:latin typeface="Lucida Sans" panose="020B0602030504020204" pitchFamily="34" charset="0"/>
              </a:rPr>
              <a:t>(</a:t>
            </a:r>
            <a:r>
              <a:rPr lang="en-US" sz="1050" dirty="0" err="1">
                <a:solidFill>
                  <a:srgbClr val="FFC000"/>
                </a:solidFill>
                <a:latin typeface="Lucida Sans" panose="020B0602030504020204" pitchFamily="34" charset="0"/>
              </a:rPr>
              <a:t>configurableService</a:t>
            </a:r>
            <a:r>
              <a:rPr lang="en-US" sz="1050" dirty="0">
                <a:solidFill>
                  <a:srgbClr val="FFC000"/>
                </a:solidFill>
                <a:latin typeface="Lucida Sans" panose="020B0602030504020204" pitchFamily="34" charset="0"/>
              </a:rPr>
              <a:t>) {</a:t>
            </a:r>
          </a:p>
          <a:p>
            <a:r>
              <a:rPr lang="en-US" sz="1050" dirty="0" smtClean="0">
                <a:solidFill>
                  <a:srgbClr val="FFC000"/>
                </a:solidFill>
                <a:latin typeface="Lucida Sans" panose="020B0602030504020204" pitchFamily="34" charset="0"/>
              </a:rPr>
              <a:t>	</a:t>
            </a:r>
            <a:r>
              <a:rPr lang="en-US" sz="1050" dirty="0" err="1" smtClean="0">
                <a:solidFill>
                  <a:srgbClr val="FFC000"/>
                </a:solidFill>
                <a:latin typeface="Lucida Sans" panose="020B0602030504020204" pitchFamily="34" charset="0"/>
              </a:rPr>
              <a:t>configurableService.setName</a:t>
            </a:r>
            <a:r>
              <a:rPr lang="en-US" sz="1050" dirty="0">
                <a:solidFill>
                  <a:srgbClr val="FFC000"/>
                </a:solidFill>
                <a:latin typeface="Lucida Sans" panose="020B0602030504020204" pitchFamily="34" charset="0"/>
              </a:rPr>
              <a:t>('www.dotnet-tricks.com');</a:t>
            </a:r>
          </a:p>
          <a:p>
            <a:r>
              <a:rPr lang="en-US" sz="1050" dirty="0">
                <a:solidFill>
                  <a:srgbClr val="FFC000"/>
                </a:solidFill>
                <a:latin typeface="Lucida Sans" panose="020B0602030504020204" pitchFamily="34" charset="0"/>
              </a:rPr>
              <a:t>});</a:t>
            </a:r>
          </a:p>
        </p:txBody>
      </p:sp>
    </p:spTree>
    <p:extLst>
      <p:ext uri="{BB962C8B-B14F-4D97-AF65-F5344CB8AC3E}">
        <p14:creationId xmlns:p14="http://schemas.microsoft.com/office/powerpoint/2010/main" val="3650336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Constant</a:t>
            </a:r>
          </a:p>
          <a:p>
            <a:endParaRPr lang="en-US" dirty="0"/>
          </a:p>
        </p:txBody>
      </p:sp>
      <p:sp>
        <p:nvSpPr>
          <p:cNvPr id="4" name="Text Placeholder 3"/>
          <p:cNvSpPr>
            <a:spLocks noGrp="1"/>
          </p:cNvSpPr>
          <p:nvPr>
            <p:ph type="body" sz="quarter" idx="14"/>
          </p:nvPr>
        </p:nvSpPr>
        <p:spPr>
          <a:xfrm>
            <a:off x="636653" y="1162505"/>
            <a:ext cx="7324725" cy="3748542"/>
          </a:xfrm>
        </p:spPr>
        <p:txBody>
          <a:bodyPr>
            <a:noAutofit/>
          </a:bodyPr>
          <a:lstStyle/>
          <a:p>
            <a:endParaRPr lang="en-US" dirty="0" smtClean="0"/>
          </a:p>
          <a:p>
            <a:r>
              <a:rPr lang="en-US" dirty="0"/>
              <a:t>The constant recipe is similar to the value recipe except that its service value is also available during the module’s configuration phase.</a:t>
            </a:r>
          </a:p>
          <a:p>
            <a:pPr marL="628650" lvl="1" indent="-171450">
              <a:buFont typeface="Arial" panose="020B0604020202020204" pitchFamily="34" charset="0"/>
              <a:buChar char="•"/>
            </a:pPr>
            <a:r>
              <a:rPr lang="en-US" dirty="0" smtClean="0"/>
              <a:t>The </a:t>
            </a:r>
            <a:r>
              <a:rPr lang="en-US" dirty="0"/>
              <a:t>value of a constant </a:t>
            </a:r>
            <a:r>
              <a:rPr lang="en-US" b="1" dirty="0"/>
              <a:t>should never be changed</a:t>
            </a:r>
            <a:endParaRPr lang="en-US" dirty="0" smtClean="0"/>
          </a:p>
        </p:txBody>
      </p:sp>
      <p:sp>
        <p:nvSpPr>
          <p:cNvPr id="5" name="Rectangle 1"/>
          <p:cNvSpPr>
            <a:spLocks noChangeArrowheads="1"/>
          </p:cNvSpPr>
          <p:nvPr/>
        </p:nvSpPr>
        <p:spPr bwMode="auto">
          <a:xfrm>
            <a:off x="770562" y="2606701"/>
            <a:ext cx="7575996"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myModule.constant</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('author', 'John Smith');</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lang="en-US" altLang="en-US" sz="1200" dirty="0" err="1">
                <a:solidFill>
                  <a:srgbClr val="FFC000"/>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(['author',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console.log('This app was made by: ' + author); // "John Smith"</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lang="en-US" altLang="en-US" sz="1200" dirty="0" err="1">
                <a:solidFill>
                  <a:srgbClr val="FFC000"/>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["author",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 author; // "John Smith"</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2945651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Directives</a:t>
            </a:r>
          </a:p>
          <a:p>
            <a:endParaRPr lang="en-US" dirty="0"/>
          </a:p>
        </p:txBody>
      </p:sp>
      <p:sp>
        <p:nvSpPr>
          <p:cNvPr id="4" name="Text Placeholder 3"/>
          <p:cNvSpPr>
            <a:spLocks noGrp="1"/>
          </p:cNvSpPr>
          <p:nvPr>
            <p:ph type="body" sz="quarter" idx="14"/>
          </p:nvPr>
        </p:nvSpPr>
        <p:spPr>
          <a:xfrm>
            <a:off x="636653" y="1162505"/>
            <a:ext cx="7324725" cy="3748542"/>
          </a:xfrm>
        </p:spPr>
        <p:txBody>
          <a:bodyPr>
            <a:noAutofit/>
          </a:bodyPr>
          <a:lstStyle/>
          <a:p>
            <a:endParaRPr lang="en-US" dirty="0" smtClean="0"/>
          </a:p>
          <a:p>
            <a:r>
              <a:rPr lang="en-US" dirty="0"/>
              <a:t>What is it?</a:t>
            </a:r>
          </a:p>
          <a:p>
            <a:pPr marL="628650" lvl="1" indent="-171450">
              <a:buFont typeface="Arial" panose="020B0604020202020204" pitchFamily="34" charset="0"/>
              <a:buChar char="•"/>
            </a:pPr>
            <a:r>
              <a:rPr lang="en-US" dirty="0"/>
              <a:t>At a high level, directives are markers on a DOM element (such as an attribute, element name, comment or CSS class) that tell AngularJS's HTML compiler ($compile) to attach a specified behavior to that DOM element or even transform the DOM element and its children</a:t>
            </a:r>
            <a:r>
              <a:rPr lang="en-US" dirty="0" smtClean="0"/>
              <a:t>.</a:t>
            </a:r>
          </a:p>
          <a:p>
            <a:pPr marL="628650" lvl="1" indent="-171450">
              <a:buFont typeface="Arial" panose="020B0604020202020204" pitchFamily="34" charset="0"/>
              <a:buChar char="•"/>
            </a:pPr>
            <a:endParaRPr lang="en-US" dirty="0"/>
          </a:p>
          <a:p>
            <a:r>
              <a:rPr lang="en-US" dirty="0"/>
              <a:t>Two types of Directives </a:t>
            </a:r>
            <a:r>
              <a:rPr lang="en-US" dirty="0" smtClean="0"/>
              <a:t>–</a:t>
            </a:r>
          </a:p>
          <a:p>
            <a:pPr lvl="1"/>
            <a:r>
              <a:rPr lang="en-US" dirty="0" smtClean="0"/>
              <a:t> </a:t>
            </a:r>
            <a:r>
              <a:rPr lang="en-US" dirty="0"/>
              <a:t>– Built-in </a:t>
            </a:r>
            <a:r>
              <a:rPr lang="en-US" dirty="0" smtClean="0"/>
              <a:t>Directives</a:t>
            </a:r>
          </a:p>
          <a:p>
            <a:pPr lvl="1"/>
            <a:r>
              <a:rPr lang="en-US" dirty="0" smtClean="0"/>
              <a:t> </a:t>
            </a:r>
            <a:r>
              <a:rPr lang="en-US" dirty="0"/>
              <a:t>– Custom Directives</a:t>
            </a:r>
          </a:p>
        </p:txBody>
      </p:sp>
    </p:spTree>
    <p:extLst>
      <p:ext uri="{BB962C8B-B14F-4D97-AF65-F5344CB8AC3E}">
        <p14:creationId xmlns:p14="http://schemas.microsoft.com/office/powerpoint/2010/main" val="1489229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Built-in Directives </a:t>
            </a:r>
          </a:p>
          <a:p>
            <a:endParaRPr lang="en-US" dirty="0"/>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Our first set of directives has similarly named standard HTML tags and is easy to remember because we simply add the ng prefix to each</a:t>
            </a:r>
            <a:r>
              <a:rPr lang="en-US" dirty="0" smtClean="0"/>
              <a:t>:</a:t>
            </a:r>
          </a:p>
          <a:p>
            <a:endParaRPr lang="en-US" dirty="0"/>
          </a:p>
          <a:p>
            <a:pPr marL="628650" lvl="1" indent="-171450">
              <a:buFont typeface="Arial" panose="020B0604020202020204" pitchFamily="34" charset="0"/>
              <a:buChar char="•"/>
            </a:pPr>
            <a:r>
              <a:rPr lang="en-US" dirty="0" smtClean="0"/>
              <a:t>ng-</a:t>
            </a:r>
            <a:r>
              <a:rPr lang="en-US" dirty="0" err="1" smtClean="0"/>
              <a:t>href</a:t>
            </a:r>
            <a:endParaRPr lang="en-US" dirty="0"/>
          </a:p>
          <a:p>
            <a:pPr marL="628650" lvl="1" indent="-171450">
              <a:buFont typeface="Arial" panose="020B0604020202020204" pitchFamily="34" charset="0"/>
              <a:buChar char="•"/>
            </a:pPr>
            <a:r>
              <a:rPr lang="en-US" dirty="0" smtClean="0"/>
              <a:t>ng-</a:t>
            </a:r>
            <a:r>
              <a:rPr lang="en-US" dirty="0" err="1" smtClean="0"/>
              <a:t>src</a:t>
            </a:r>
            <a:endParaRPr lang="en-US" dirty="0"/>
          </a:p>
          <a:p>
            <a:pPr marL="628650" lvl="1" indent="-171450">
              <a:buFont typeface="Arial" panose="020B0604020202020204" pitchFamily="34" charset="0"/>
              <a:buChar char="•"/>
            </a:pPr>
            <a:r>
              <a:rPr lang="en-US" dirty="0"/>
              <a:t>ng-disabled</a:t>
            </a:r>
          </a:p>
          <a:p>
            <a:pPr marL="628650" lvl="1" indent="-171450">
              <a:buFont typeface="Arial" panose="020B0604020202020204" pitchFamily="34" charset="0"/>
              <a:buChar char="•"/>
            </a:pPr>
            <a:r>
              <a:rPr lang="en-US" dirty="0"/>
              <a:t>ng-checked</a:t>
            </a:r>
          </a:p>
          <a:p>
            <a:pPr marL="628650" lvl="1" indent="-171450">
              <a:buFont typeface="Arial" panose="020B0604020202020204" pitchFamily="34" charset="0"/>
              <a:buChar char="•"/>
            </a:pPr>
            <a:r>
              <a:rPr lang="en-US" dirty="0"/>
              <a:t>ng-</a:t>
            </a:r>
            <a:r>
              <a:rPr lang="en-US" dirty="0" err="1"/>
              <a:t>readonly</a:t>
            </a:r>
            <a:endParaRPr lang="en-US" dirty="0"/>
          </a:p>
          <a:p>
            <a:pPr marL="628650" lvl="1" indent="-171450">
              <a:buFont typeface="Arial" panose="020B0604020202020204" pitchFamily="34" charset="0"/>
              <a:buChar char="•"/>
            </a:pPr>
            <a:r>
              <a:rPr lang="en-US" dirty="0"/>
              <a:t>ng-selected</a:t>
            </a:r>
          </a:p>
          <a:p>
            <a:pPr marL="628650" lvl="1" indent="-171450">
              <a:buFont typeface="Arial" panose="020B0604020202020204" pitchFamily="34" charset="0"/>
              <a:buChar char="•"/>
            </a:pPr>
            <a:r>
              <a:rPr lang="en-US" dirty="0"/>
              <a:t>ng-class</a:t>
            </a:r>
          </a:p>
          <a:p>
            <a:pPr marL="628650" lvl="1" indent="-171450">
              <a:buFont typeface="Arial" panose="020B0604020202020204" pitchFamily="34" charset="0"/>
              <a:buChar char="•"/>
            </a:pPr>
            <a:r>
              <a:rPr lang="en-US" dirty="0" smtClean="0"/>
              <a:t>ng-style</a:t>
            </a:r>
          </a:p>
          <a:p>
            <a:pPr marL="628650" lvl="1" indent="-171450">
              <a:buFont typeface="Arial" panose="020B0604020202020204" pitchFamily="34" charset="0"/>
              <a:buChar char="•"/>
            </a:pPr>
            <a:r>
              <a:rPr lang="en-US" dirty="0" smtClean="0"/>
              <a:t>ng-click</a:t>
            </a:r>
          </a:p>
          <a:p>
            <a:pPr marL="628650" lvl="1" indent="-171450">
              <a:buFont typeface="Arial" panose="020B0604020202020204" pitchFamily="34" charset="0"/>
              <a:buChar char="•"/>
            </a:pPr>
            <a:r>
              <a:rPr lang="en-US" dirty="0" smtClean="0"/>
              <a:t>ng-if</a:t>
            </a:r>
          </a:p>
          <a:p>
            <a:pPr marL="628650" lvl="1" indent="-171450">
              <a:buFont typeface="Arial" panose="020B0604020202020204" pitchFamily="34" charset="0"/>
              <a:buChar char="•"/>
            </a:pPr>
            <a:r>
              <a:rPr lang="en-US" dirty="0"/>
              <a:t>n</a:t>
            </a:r>
            <a:r>
              <a:rPr lang="en-US" dirty="0" smtClean="0"/>
              <a:t>g-show</a:t>
            </a:r>
          </a:p>
          <a:p>
            <a:pPr marL="628650" lvl="1" indent="-171450">
              <a:buFont typeface="Arial" panose="020B0604020202020204" pitchFamily="34" charset="0"/>
              <a:buChar char="•"/>
            </a:pPr>
            <a:r>
              <a:rPr lang="en-US" dirty="0" smtClean="0"/>
              <a:t>ng-hide</a:t>
            </a:r>
          </a:p>
          <a:p>
            <a:pPr lvl="1"/>
            <a:r>
              <a:rPr lang="en-US" dirty="0" smtClean="0"/>
              <a:t>Etc.</a:t>
            </a:r>
            <a:endParaRPr lang="en-US" dirty="0"/>
          </a:p>
          <a:p>
            <a:endParaRPr lang="en-US" dirty="0"/>
          </a:p>
        </p:txBody>
      </p:sp>
    </p:spTree>
    <p:extLst>
      <p:ext uri="{BB962C8B-B14F-4D97-AF65-F5344CB8AC3E}">
        <p14:creationId xmlns:p14="http://schemas.microsoft.com/office/powerpoint/2010/main" val="2700858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Building Custom </a:t>
            </a:r>
            <a:r>
              <a:rPr lang="en-US" dirty="0" smtClean="0"/>
              <a:t>Directives</a:t>
            </a:r>
            <a:endParaRPr lang="en-US" dirty="0"/>
          </a:p>
          <a:p>
            <a:endParaRPr lang="en-US" dirty="0"/>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An Angular directive comes in four flavors in terms of appearance.</a:t>
            </a:r>
          </a:p>
          <a:p>
            <a:endParaRPr lang="en-US" dirty="0"/>
          </a:p>
          <a:p>
            <a:pPr marL="628650" lvl="1" indent="-171450">
              <a:buFont typeface="Arial" panose="020B0604020202020204" pitchFamily="34" charset="0"/>
              <a:buChar char="•"/>
            </a:pPr>
            <a:r>
              <a:rPr lang="en-US" dirty="0"/>
              <a:t>A new HTML element (&lt;hello-world&gt;&lt;/hello-world&gt;).</a:t>
            </a:r>
          </a:p>
          <a:p>
            <a:pPr marL="628650" lvl="1" indent="-171450">
              <a:buFont typeface="Arial" panose="020B0604020202020204" pitchFamily="34" charset="0"/>
              <a:buChar char="•"/>
            </a:pPr>
            <a:r>
              <a:rPr lang="en-US" dirty="0"/>
              <a:t>An attribute on an element (&lt;input type="text" hello-world/&gt;).</a:t>
            </a:r>
          </a:p>
          <a:p>
            <a:pPr marL="628650" lvl="1" indent="-171450">
              <a:buFont typeface="Arial" panose="020B0604020202020204" pitchFamily="34" charset="0"/>
              <a:buChar char="•"/>
            </a:pPr>
            <a:r>
              <a:rPr lang="en-US" dirty="0"/>
              <a:t>As a class (&lt;input type="text" class="hello-world"/&gt;).</a:t>
            </a:r>
          </a:p>
          <a:p>
            <a:pPr marL="628650" lvl="1" indent="-171450">
              <a:buFont typeface="Arial" panose="020B0604020202020204" pitchFamily="34" charset="0"/>
              <a:buChar char="•"/>
            </a:pPr>
            <a:r>
              <a:rPr lang="en-US" dirty="0"/>
              <a:t>As comment (&lt;!--</a:t>
            </a:r>
            <a:r>
              <a:rPr lang="en-US" dirty="0" err="1"/>
              <a:t>directive:hello-world</a:t>
            </a:r>
            <a:r>
              <a:rPr lang="en-US" dirty="0"/>
              <a:t>--&gt;).</a:t>
            </a:r>
          </a:p>
          <a:p>
            <a:endParaRPr lang="en-US" dirty="0"/>
          </a:p>
        </p:txBody>
      </p:sp>
      <p:sp>
        <p:nvSpPr>
          <p:cNvPr id="7" name="Rectangle 2"/>
          <p:cNvSpPr>
            <a:spLocks noChangeArrowheads="1"/>
          </p:cNvSpPr>
          <p:nvPr/>
        </p:nvSpPr>
        <p:spPr bwMode="auto">
          <a:xfrm>
            <a:off x="909356" y="3036776"/>
            <a:ext cx="3102580" cy="15465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050" dirty="0" err="1">
                <a:solidFill>
                  <a:srgbClr val="FFC000"/>
                </a:solidFill>
                <a:latin typeface="Lucida Sans" panose="020B0602030504020204" pitchFamily="34" charset="0"/>
              </a:rPr>
              <a:t>var</a:t>
            </a:r>
            <a:r>
              <a:rPr lang="en-US" altLang="en-US" sz="1050" dirty="0">
                <a:solidFill>
                  <a:srgbClr val="FFC000"/>
                </a:solidFill>
                <a:latin typeface="Lucida Sans" panose="020B0602030504020204" pitchFamily="34" charset="0"/>
              </a:rPr>
              <a:t> app = </a:t>
            </a:r>
            <a:r>
              <a:rPr lang="en-US" altLang="en-US" sz="1050" dirty="0" err="1">
                <a:solidFill>
                  <a:srgbClr val="FFC000"/>
                </a:solidFill>
                <a:latin typeface="Lucida Sans" panose="020B0602030504020204" pitchFamily="34" charset="0"/>
              </a:rPr>
              <a:t>angular.module</a:t>
            </a:r>
            <a:r>
              <a:rPr lang="en-US" altLang="en-US" sz="1050" dirty="0">
                <a:solidFill>
                  <a:srgbClr val="FFC000"/>
                </a:solidFill>
                <a:latin typeface="Lucida Sans" panose="020B0602030504020204" pitchFamily="34" charset="0"/>
              </a:rPr>
              <a:t>('</a:t>
            </a:r>
            <a:r>
              <a:rPr lang="en-US" altLang="en-US" sz="1050" dirty="0" err="1">
                <a:solidFill>
                  <a:srgbClr val="FFC000"/>
                </a:solidFill>
                <a:latin typeface="Lucida Sans" panose="020B0602030504020204" pitchFamily="34" charset="0"/>
              </a:rPr>
              <a:t>myapp</a:t>
            </a: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endParaRPr lang="en-US" altLang="en-US" sz="1050" dirty="0">
              <a:solidFill>
                <a:srgbClr val="FFC000"/>
              </a:solidFill>
              <a:latin typeface="Lucida Sans" panose="020B0602030504020204" pitchFamily="34" charset="0"/>
            </a:endParaRPr>
          </a:p>
          <a:p>
            <a:pPr lvl="0" eaLnBrk="0" fontAlgn="base" hangingPunct="0">
              <a:spcBef>
                <a:spcPct val="0"/>
              </a:spcBef>
              <a:spcAft>
                <a:spcPct val="0"/>
              </a:spcAft>
            </a:pPr>
            <a:r>
              <a:rPr lang="en-US" altLang="en-US" sz="1050" dirty="0" err="1">
                <a:solidFill>
                  <a:srgbClr val="FFC000"/>
                </a:solidFill>
                <a:latin typeface="Lucida Sans" panose="020B0602030504020204" pitchFamily="34" charset="0"/>
              </a:rPr>
              <a:t>app.directive</a:t>
            </a:r>
            <a:r>
              <a:rPr lang="en-US" altLang="en-US" sz="1050" dirty="0">
                <a:solidFill>
                  <a:srgbClr val="FFC000"/>
                </a:solidFill>
                <a:latin typeface="Lucida Sans" panose="020B0602030504020204" pitchFamily="34" charset="0"/>
              </a:rPr>
              <a:t>('</a:t>
            </a:r>
            <a:r>
              <a:rPr lang="en-US" altLang="en-US" sz="1050" dirty="0" err="1">
                <a:solidFill>
                  <a:srgbClr val="FFC000"/>
                </a:solidFill>
                <a:latin typeface="Lucida Sans" panose="020B0602030504020204" pitchFamily="34" charset="0"/>
              </a:rPr>
              <a:t>helloWorld</a:t>
            </a:r>
            <a:r>
              <a:rPr lang="en-US" altLang="en-US" sz="1050" dirty="0">
                <a:solidFill>
                  <a:srgbClr val="FFC000"/>
                </a:solidFill>
                <a:latin typeface="Lucida Sans" panose="020B0602030504020204" pitchFamily="34" charset="0"/>
              </a:rPr>
              <a:t>', function()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return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restrict: 'AE',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replace: 'true',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template: '&lt;h3&gt;Hello World!!&lt;/h3&gt;'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a:t>
            </a:r>
            <a:endParaRPr kumimoji="0" lang="en-US" altLang="en-US" sz="1050" b="0" i="0" u="none" strike="noStrike" cap="none" normalizeH="0" baseline="0" dirty="0" smtClean="0">
              <a:ln>
                <a:noFill/>
              </a:ln>
              <a:solidFill>
                <a:srgbClr val="FFC000"/>
              </a:solidFill>
              <a:effectLst/>
              <a:latin typeface="Lucida Sans" panose="020B0602030504020204" pitchFamily="34" charset="0"/>
            </a:endParaRPr>
          </a:p>
        </p:txBody>
      </p:sp>
      <p:sp>
        <p:nvSpPr>
          <p:cNvPr id="8" name="Rectangle 2"/>
          <p:cNvSpPr>
            <a:spLocks noChangeArrowheads="1"/>
          </p:cNvSpPr>
          <p:nvPr/>
        </p:nvSpPr>
        <p:spPr bwMode="auto">
          <a:xfrm>
            <a:off x="4340390" y="3036776"/>
            <a:ext cx="3102580" cy="2539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&lt;div hello-world&gt;&lt;/div&gt;</a:t>
            </a:r>
            <a:endParaRPr kumimoji="0" lang="en-US" altLang="en-US" sz="1050" b="0" i="0" u="none" strike="noStrike" cap="none" normalizeH="0" baseline="0" dirty="0" smtClean="0">
              <a:ln>
                <a:noFill/>
              </a:ln>
              <a:solidFill>
                <a:srgbClr val="FFC000"/>
              </a:solidFill>
              <a:effectLst/>
              <a:latin typeface="Lucida Sans" panose="020B0602030504020204" pitchFamily="34" charset="0"/>
            </a:endParaRPr>
          </a:p>
        </p:txBody>
      </p:sp>
      <p:sp>
        <p:nvSpPr>
          <p:cNvPr id="10" name="Rectangle 2"/>
          <p:cNvSpPr>
            <a:spLocks noChangeArrowheads="1"/>
          </p:cNvSpPr>
          <p:nvPr/>
        </p:nvSpPr>
        <p:spPr bwMode="auto">
          <a:xfrm>
            <a:off x="4351023" y="3410603"/>
            <a:ext cx="3102580" cy="2539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&lt;hello-world/&gt;</a:t>
            </a:r>
            <a:endParaRPr kumimoji="0" lang="en-US" altLang="en-US" sz="1050" b="0" i="0" u="none" strike="noStrike" cap="none" normalizeH="0" baseline="0" dirty="0" smtClean="0">
              <a:ln>
                <a:noFill/>
              </a:ln>
              <a:solidFill>
                <a:srgbClr val="FFC000"/>
              </a:solidFill>
              <a:effectLst/>
              <a:latin typeface="Lucida Sans" panose="020B0602030504020204" pitchFamily="34" charset="0"/>
            </a:endParaRPr>
          </a:p>
        </p:txBody>
      </p:sp>
      <p:sp>
        <p:nvSpPr>
          <p:cNvPr id="12" name="Text Placeholder 2"/>
          <p:cNvSpPr txBox="1">
            <a:spLocks/>
          </p:cNvSpPr>
          <p:nvPr/>
        </p:nvSpPr>
        <p:spPr>
          <a:xfrm>
            <a:off x="4878835" y="2674580"/>
            <a:ext cx="1882226" cy="393938"/>
          </a:xfrm>
          <a:prstGeom prst="rect">
            <a:avLst/>
          </a:prstGeom>
        </p:spPr>
        <p:txBody>
          <a:bodyPr/>
          <a:lst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HTML Example</a:t>
            </a:r>
            <a:endParaRPr lang="en-US" dirty="0"/>
          </a:p>
        </p:txBody>
      </p:sp>
      <p:sp>
        <p:nvSpPr>
          <p:cNvPr id="13" name="Text Placeholder 4"/>
          <p:cNvSpPr txBox="1">
            <a:spLocks/>
          </p:cNvSpPr>
          <p:nvPr/>
        </p:nvSpPr>
        <p:spPr>
          <a:xfrm>
            <a:off x="1336901" y="2674580"/>
            <a:ext cx="2072323" cy="269827"/>
          </a:xfrm>
          <a:prstGeom prst="rect">
            <a:avLst/>
          </a:prstGeom>
        </p:spPr>
        <p:txBody>
          <a:bodyPr/>
          <a:lstStyle>
            <a:lvl1pPr marL="0" indent="0" algn="l" defTabSz="457200" rtl="0" eaLnBrk="1" latinLnBrk="0" hangingPunct="1">
              <a:spcBef>
                <a:spcPct val="20000"/>
              </a:spcBef>
              <a:buFontTx/>
              <a:buNone/>
              <a:defRPr sz="1200" b="0" i="0" kern="1200">
                <a:solidFill>
                  <a:srgbClr val="6E827A"/>
                </a:solidFill>
                <a:latin typeface="Lucida Sans"/>
                <a:ea typeface="+mn-ea"/>
                <a:cs typeface="Lucida Sans"/>
              </a:defRPr>
            </a:lvl1pPr>
            <a:lvl2pPr marL="457200" indent="0" algn="l" defTabSz="457200" rtl="0" eaLnBrk="1" latinLnBrk="0" hangingPunct="1">
              <a:spcBef>
                <a:spcPct val="20000"/>
              </a:spcBef>
              <a:buFontTx/>
              <a:buNone/>
              <a:defRPr sz="1200" b="0" i="0" kern="1200">
                <a:solidFill>
                  <a:srgbClr val="6E827A"/>
                </a:solidFill>
                <a:latin typeface="Lucida Sans"/>
                <a:ea typeface="+mn-ea"/>
                <a:cs typeface="Lucida Sans"/>
              </a:defRPr>
            </a:lvl2pPr>
            <a:lvl3pPr marL="914400" indent="0" algn="l" defTabSz="457200" rtl="0" eaLnBrk="1" latinLnBrk="0" hangingPunct="1">
              <a:spcBef>
                <a:spcPct val="20000"/>
              </a:spcBef>
              <a:buFontTx/>
              <a:buNone/>
              <a:defRPr sz="1200" b="0" i="0" kern="1200">
                <a:solidFill>
                  <a:srgbClr val="6E827A"/>
                </a:solidFill>
                <a:latin typeface="Lucida Sans"/>
                <a:ea typeface="+mn-ea"/>
                <a:cs typeface="Lucida Sans"/>
              </a:defRPr>
            </a:lvl3pPr>
            <a:lvl4pPr marL="1371600" indent="0" algn="l" defTabSz="457200" rtl="0" eaLnBrk="1" latinLnBrk="0" hangingPunct="1">
              <a:spcBef>
                <a:spcPct val="20000"/>
              </a:spcBef>
              <a:buFontTx/>
              <a:buNone/>
              <a:defRPr sz="1200" b="0" i="0" kern="1200">
                <a:solidFill>
                  <a:srgbClr val="6E827A"/>
                </a:solidFill>
                <a:latin typeface="Lucida Sans"/>
                <a:ea typeface="+mn-ea"/>
                <a:cs typeface="Lucida Sans"/>
              </a:defRPr>
            </a:lvl4pPr>
            <a:lvl5pPr marL="1828800" indent="0" algn="l" defTabSz="457200" rtl="0" eaLnBrk="1" latinLnBrk="0" hangingPunct="1">
              <a:spcBef>
                <a:spcPct val="20000"/>
              </a:spcBef>
              <a:buFontTx/>
              <a:buNone/>
              <a:defRPr sz="1200" b="0" i="0" kern="1200">
                <a:solidFill>
                  <a:srgbClr val="6E827A"/>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JavaScript Example</a:t>
            </a:r>
            <a:endParaRPr lang="en-US" dirty="0"/>
          </a:p>
        </p:txBody>
      </p:sp>
    </p:spTree>
    <p:extLst>
      <p:ext uri="{BB962C8B-B14F-4D97-AF65-F5344CB8AC3E}">
        <p14:creationId xmlns:p14="http://schemas.microsoft.com/office/powerpoint/2010/main" val="111427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Building Custom </a:t>
            </a:r>
            <a:r>
              <a:rPr lang="en-US" dirty="0" smtClean="0"/>
              <a:t>Directives</a:t>
            </a:r>
            <a:endParaRPr lang="en-US" dirty="0"/>
          </a:p>
          <a:p>
            <a:endParaRPr lang="en-US" dirty="0"/>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Though the above directive does nothing more than show static text, we have some interesting points to explore. We have used three properties in the directive definition object to configure the directive. Let’s explore the role that each one plays.</a:t>
            </a:r>
          </a:p>
          <a:p>
            <a:endParaRPr lang="en-US" dirty="0"/>
          </a:p>
          <a:p>
            <a:pPr marL="628650" lvl="1" indent="-171450">
              <a:buFont typeface="Arial" panose="020B0604020202020204" pitchFamily="34" charset="0"/>
              <a:buChar char="•"/>
            </a:pPr>
            <a:r>
              <a:rPr lang="en-US" dirty="0"/>
              <a:t>restrict – This provides a way to specify how a directive should be used in HTML (remember a directive can appear in four ways). In this case we have set it to 'AE'. So, the directive can be used as a new HTML element or an attribute. To allow this directive to be used as a class we can set restrict to 'AEC'.</a:t>
            </a:r>
          </a:p>
          <a:p>
            <a:pPr marL="628650" lvl="1" indent="-171450">
              <a:buFont typeface="Arial" panose="020B0604020202020204" pitchFamily="34" charset="0"/>
              <a:buChar char="•"/>
            </a:pPr>
            <a:r>
              <a:rPr lang="en-US" dirty="0"/>
              <a:t>template – This specifies the HTML markup that will be produced when the directive is compiled and linked by Angular. This does not have to be a simple string. The template can be complex, often involving other directives, expressions ({{ }}), etc. In most cases you want to use </a:t>
            </a:r>
            <a:r>
              <a:rPr lang="en-US" dirty="0" err="1"/>
              <a:t>templateUrl</a:t>
            </a:r>
            <a:r>
              <a:rPr lang="en-US" dirty="0"/>
              <a:t> instead of template. So, ideally you should place the template in a separate HTML file and make </a:t>
            </a:r>
            <a:r>
              <a:rPr lang="en-US" dirty="0" err="1"/>
              <a:t>templateUrl</a:t>
            </a:r>
            <a:r>
              <a:rPr lang="en-US" dirty="0"/>
              <a:t> point to it.</a:t>
            </a:r>
          </a:p>
          <a:p>
            <a:pPr marL="628650" lvl="1" indent="-171450">
              <a:buFont typeface="Arial" panose="020B0604020202020204" pitchFamily="34" charset="0"/>
              <a:buChar char="•"/>
            </a:pPr>
            <a:r>
              <a:rPr lang="en-US" dirty="0"/>
              <a:t>replace – This specifies if the generated template will replace the HTML element on which the directive is attached. In our case we have used the directive as &lt;hello-world&gt;&lt;/hello-world&gt;, and replace is set to true. So, after the directive is compiled, the produced output template replaces &lt;hello-world&gt;&lt;/hello-world&gt;. The final output is &lt;h3&gt;Hello World!!&lt;/h3&gt;. If you set replace to false, the default, the output template will be inserted into the element on which the directive is invoked.</a:t>
            </a:r>
          </a:p>
        </p:txBody>
      </p:sp>
    </p:spTree>
    <p:extLst>
      <p:ext uri="{BB962C8B-B14F-4D97-AF65-F5344CB8AC3E}">
        <p14:creationId xmlns:p14="http://schemas.microsoft.com/office/powerpoint/2010/main" val="3994215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The link Function and Scope</a:t>
            </a:r>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he template produced by a directive is meaningless unless it’s compiled against the right scope. By default a directive does not get a new child scope. Rather, it gets the parent’s scope. This means that if the directive is present inside a controller it will use that controller’s scope.</a:t>
            </a:r>
          </a:p>
          <a:p>
            <a:endParaRPr lang="en-US" dirty="0"/>
          </a:p>
          <a:p>
            <a:r>
              <a:rPr lang="en-US" dirty="0"/>
              <a:t>To utilize the scope, we can make use of a function called link. This is configured by the link property of the definition object. Let’s change our </a:t>
            </a:r>
            <a:r>
              <a:rPr lang="en-US" dirty="0" err="1"/>
              <a:t>helloWorld</a:t>
            </a:r>
            <a:r>
              <a:rPr lang="en-US" dirty="0"/>
              <a:t> directive so that when the user types a color name into an input field, the background color of Hello World text changes automatically. Also, when a user clicks on the text Hello World, the background color should reset to white. The HTML markup is shown below</a:t>
            </a:r>
            <a:r>
              <a:rPr lang="en-US" dirty="0" smtClean="0"/>
              <a:t>.</a:t>
            </a:r>
          </a:p>
          <a:p>
            <a:endParaRPr lang="en-US" dirty="0"/>
          </a:p>
          <a:p>
            <a:endParaRPr lang="en-US" dirty="0"/>
          </a:p>
        </p:txBody>
      </p:sp>
      <p:sp>
        <p:nvSpPr>
          <p:cNvPr id="5" name="Rectangle 2"/>
          <p:cNvSpPr>
            <a:spLocks noChangeArrowheads="1"/>
          </p:cNvSpPr>
          <p:nvPr/>
        </p:nvSpPr>
        <p:spPr bwMode="auto">
          <a:xfrm>
            <a:off x="780836" y="3440732"/>
            <a:ext cx="8126858"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&lt;body ng-controller="</a:t>
            </a:r>
            <a:r>
              <a:rPr lang="en-US" altLang="en-US" sz="1050" dirty="0" err="1">
                <a:solidFill>
                  <a:srgbClr val="FFC000"/>
                </a:solidFill>
                <a:latin typeface="Lucida Sans" panose="020B0602030504020204" pitchFamily="34" charset="0"/>
              </a:rPr>
              <a:t>MainCtrl</a:t>
            </a:r>
            <a:r>
              <a:rPr lang="en-US" altLang="en-US" sz="1050" dirty="0">
                <a:solidFill>
                  <a:srgbClr val="FFC000"/>
                </a:solidFill>
                <a:latin typeface="Lucida Sans" panose="020B0602030504020204" pitchFamily="34" charset="0"/>
              </a:rPr>
              <a:t>"&gt;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&lt;input type="text" ng-model="color" placeholder="Enter a color" /&gt;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&lt;hello-world/&gt;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&lt;/body&gt;</a:t>
            </a:r>
            <a:endParaRPr kumimoji="0" lang="en-US" altLang="en-US" sz="1050" b="0" i="0" u="none" strike="noStrike" cap="none" normalizeH="0" baseline="0" dirty="0" smtClean="0">
              <a:ln>
                <a:noFill/>
              </a:ln>
              <a:solidFill>
                <a:srgbClr val="FFC000"/>
              </a:solidFill>
              <a:effectLst/>
              <a:latin typeface="Lucida Sans" panose="020B0602030504020204" pitchFamily="34" charset="0"/>
            </a:endParaRPr>
          </a:p>
        </p:txBody>
      </p:sp>
    </p:spTree>
    <p:extLst>
      <p:ext uri="{BB962C8B-B14F-4D97-AF65-F5344CB8AC3E}">
        <p14:creationId xmlns:p14="http://schemas.microsoft.com/office/powerpoint/2010/main" val="34790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The link Function and Scope</a:t>
            </a:r>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The link function is mainly used for attaching event listeners to DOM elements, watching model properties for changes, and updating the DOM. </a:t>
            </a:r>
            <a:r>
              <a:rPr lang="en-US" dirty="0" smtClean="0"/>
              <a:t>The </a:t>
            </a:r>
            <a:r>
              <a:rPr lang="en-US" dirty="0"/>
              <a:t>click handler resets the background color of the &lt;p&gt;, while the </a:t>
            </a:r>
            <a:r>
              <a:rPr lang="en-US" dirty="0" err="1"/>
              <a:t>mouseover</a:t>
            </a:r>
            <a:r>
              <a:rPr lang="en-US" dirty="0"/>
              <a:t> handler changes the cursor to pointer. The template has an expression {{color}} which changes whenever the model color changes in the parent scope, thereby changing the background color of Hello World. </a:t>
            </a:r>
          </a:p>
          <a:p>
            <a:endParaRPr lang="en-US" dirty="0"/>
          </a:p>
        </p:txBody>
      </p:sp>
      <p:sp>
        <p:nvSpPr>
          <p:cNvPr id="5" name="Rectangle 2"/>
          <p:cNvSpPr>
            <a:spLocks noChangeArrowheads="1"/>
          </p:cNvSpPr>
          <p:nvPr/>
        </p:nvSpPr>
        <p:spPr bwMode="auto">
          <a:xfrm>
            <a:off x="636653" y="2233133"/>
            <a:ext cx="8126858" cy="28392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050" dirty="0" err="1">
                <a:solidFill>
                  <a:srgbClr val="FFC000"/>
                </a:solidFill>
                <a:latin typeface="Lucida Sans" panose="020B0602030504020204" pitchFamily="34" charset="0"/>
              </a:rPr>
              <a:t>app.directive</a:t>
            </a:r>
            <a:r>
              <a:rPr lang="en-US" altLang="en-US" sz="1050" dirty="0">
                <a:solidFill>
                  <a:srgbClr val="FFC000"/>
                </a:solidFill>
                <a:latin typeface="Lucida Sans" panose="020B0602030504020204" pitchFamily="34" charset="0"/>
              </a:rPr>
              <a:t>('</a:t>
            </a:r>
            <a:r>
              <a:rPr lang="en-US" altLang="en-US" sz="1050" dirty="0" err="1">
                <a:solidFill>
                  <a:srgbClr val="FFC000"/>
                </a:solidFill>
                <a:latin typeface="Lucida Sans" panose="020B0602030504020204" pitchFamily="34" charset="0"/>
              </a:rPr>
              <a:t>helloWorld</a:t>
            </a:r>
            <a:r>
              <a:rPr lang="en-US" altLang="en-US" sz="1050" dirty="0">
                <a:solidFill>
                  <a:srgbClr val="FFC000"/>
                </a:solidFill>
                <a:latin typeface="Lucida Sans" panose="020B0602030504020204" pitchFamily="34" charset="0"/>
              </a:rPr>
              <a:t>', function()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return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restrict: 'AE',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replace: true,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template: '&lt;p style="background-color:{{color}}"&gt;Hello World',</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link: function(scope, </a:t>
            </a:r>
            <a:r>
              <a:rPr lang="en-US" altLang="en-US" sz="1050" dirty="0" err="1">
                <a:solidFill>
                  <a:srgbClr val="FFC000"/>
                </a:solidFill>
                <a:latin typeface="Lucida Sans" panose="020B0602030504020204" pitchFamily="34" charset="0"/>
              </a:rPr>
              <a:t>elem</a:t>
            </a:r>
            <a:r>
              <a:rPr lang="en-US" altLang="en-US" sz="1050" dirty="0">
                <a:solidFill>
                  <a:srgbClr val="FFC000"/>
                </a:solidFill>
                <a:latin typeface="Lucida Sans" panose="020B0602030504020204" pitchFamily="34" charset="0"/>
              </a:rPr>
              <a:t>, </a:t>
            </a:r>
            <a:r>
              <a:rPr lang="en-US" altLang="en-US" sz="1050" dirty="0" err="1">
                <a:solidFill>
                  <a:srgbClr val="FFC000"/>
                </a:solidFill>
                <a:latin typeface="Lucida Sans" panose="020B0602030504020204" pitchFamily="34" charset="0"/>
              </a:rPr>
              <a:t>attrs</a:t>
            </a: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r>
              <a:rPr lang="en-US" altLang="en-US" sz="1050" dirty="0" err="1">
                <a:solidFill>
                  <a:srgbClr val="FFC000"/>
                </a:solidFill>
                <a:latin typeface="Lucida Sans" panose="020B0602030504020204" pitchFamily="34" charset="0"/>
              </a:rPr>
              <a:t>elem.bind</a:t>
            </a:r>
            <a:r>
              <a:rPr lang="en-US" altLang="en-US" sz="1050" dirty="0">
                <a:solidFill>
                  <a:srgbClr val="FFC000"/>
                </a:solidFill>
                <a:latin typeface="Lucida Sans" panose="020B0602030504020204" pitchFamily="34" charset="0"/>
              </a:rPr>
              <a:t>('click', function()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elem.css('background-color', 'white');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r>
              <a:rPr lang="en-US" altLang="en-US" sz="1050" dirty="0" err="1">
                <a:solidFill>
                  <a:srgbClr val="FFC000"/>
                </a:solidFill>
                <a:latin typeface="Lucida Sans" panose="020B0602030504020204" pitchFamily="34" charset="0"/>
              </a:rPr>
              <a:t>scope.$apply</a:t>
            </a:r>
            <a:r>
              <a:rPr lang="en-US" altLang="en-US" sz="1050" dirty="0">
                <a:solidFill>
                  <a:srgbClr val="FFC000"/>
                </a:solidFill>
                <a:latin typeface="Lucida Sans" panose="020B0602030504020204" pitchFamily="34" charset="0"/>
              </a:rPr>
              <a:t>(function()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r>
              <a:rPr lang="en-US" altLang="en-US" sz="1050" dirty="0" err="1">
                <a:solidFill>
                  <a:srgbClr val="FFC000"/>
                </a:solidFill>
                <a:latin typeface="Lucida Sans" panose="020B0602030504020204" pitchFamily="34" charset="0"/>
              </a:rPr>
              <a:t>scope.color</a:t>
            </a:r>
            <a:r>
              <a:rPr lang="en-US" altLang="en-US" sz="1050" dirty="0">
                <a:solidFill>
                  <a:srgbClr val="FFC000"/>
                </a:solidFill>
                <a:latin typeface="Lucida Sans" panose="020B0602030504020204" pitchFamily="34" charset="0"/>
              </a:rPr>
              <a:t> = "white";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r>
              <a:rPr lang="en-US" altLang="en-US" sz="1050" dirty="0" smtClean="0">
                <a:solidFill>
                  <a:srgbClr val="FFC000"/>
                </a:solidFill>
                <a:latin typeface="Lucida Sans" panose="020B0602030504020204" pitchFamily="34" charset="0"/>
              </a:rPr>
              <a:t>});  </a:t>
            </a:r>
            <a:r>
              <a:rPr lang="en-US" altLang="en-US" sz="1050" dirty="0">
                <a:solidFill>
                  <a:srgbClr val="FFC000"/>
                </a:solidFill>
                <a:latin typeface="Lucida Sans" panose="020B0602030504020204" pitchFamily="34" charset="0"/>
              </a:rPr>
              <a: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r>
              <a:rPr lang="en-US" altLang="en-US" sz="1050" dirty="0" err="1">
                <a:solidFill>
                  <a:srgbClr val="FFC000"/>
                </a:solidFill>
                <a:latin typeface="Lucida Sans" panose="020B0602030504020204" pitchFamily="34" charset="0"/>
              </a:rPr>
              <a:t>elem.bind</a:t>
            </a:r>
            <a:r>
              <a:rPr lang="en-US" altLang="en-US" sz="1050" dirty="0">
                <a:solidFill>
                  <a:srgbClr val="FFC000"/>
                </a:solidFill>
                <a:latin typeface="Lucida Sans" panose="020B0602030504020204" pitchFamily="34" charset="0"/>
              </a:rPr>
              <a:t>('</a:t>
            </a:r>
            <a:r>
              <a:rPr lang="en-US" altLang="en-US" sz="1050" dirty="0" err="1">
                <a:solidFill>
                  <a:srgbClr val="FFC000"/>
                </a:solidFill>
                <a:latin typeface="Lucida Sans" panose="020B0602030504020204" pitchFamily="34" charset="0"/>
              </a:rPr>
              <a:t>mouseover</a:t>
            </a:r>
            <a:r>
              <a:rPr lang="en-US" altLang="en-US" sz="1050" dirty="0">
                <a:solidFill>
                  <a:srgbClr val="FFC000"/>
                </a:solidFill>
                <a:latin typeface="Lucida Sans" panose="020B0602030504020204" pitchFamily="34" charset="0"/>
              </a:rPr>
              <a:t>', function()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elem.css('cursor', 'pointer');</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a:t>
            </a:r>
            <a:endParaRPr kumimoji="0" lang="en-US" altLang="en-US" sz="1050" b="0" i="0" u="none" strike="noStrike" cap="none" normalizeH="0" baseline="0" dirty="0" smtClean="0">
              <a:ln>
                <a:noFill/>
              </a:ln>
              <a:solidFill>
                <a:srgbClr val="FFC000"/>
              </a:solidFill>
              <a:effectLst/>
              <a:latin typeface="Lucida Sans" panose="020B0602030504020204" pitchFamily="34" charset="0"/>
            </a:endParaRPr>
          </a:p>
        </p:txBody>
      </p:sp>
    </p:spTree>
    <p:extLst>
      <p:ext uri="{BB962C8B-B14F-4D97-AF65-F5344CB8AC3E}">
        <p14:creationId xmlns:p14="http://schemas.microsoft.com/office/powerpoint/2010/main" val="331527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The compile Function</a:t>
            </a:r>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The compile function is used to perform any DOM transformation before the link function runs. It accepts the following arguments.</a:t>
            </a:r>
          </a:p>
          <a:p>
            <a:pPr marL="628650" lvl="1" indent="-171450">
              <a:buFont typeface="Arial" panose="020B0604020202020204" pitchFamily="34" charset="0"/>
              <a:buChar char="•"/>
            </a:pPr>
            <a:r>
              <a:rPr lang="en-US" dirty="0" err="1" smtClean="0"/>
              <a:t>tElement</a:t>
            </a:r>
            <a:r>
              <a:rPr lang="en-US" dirty="0" smtClean="0"/>
              <a:t> </a:t>
            </a:r>
            <a:r>
              <a:rPr lang="en-US" dirty="0"/>
              <a:t>– The element on which the directive is applied.</a:t>
            </a:r>
          </a:p>
          <a:p>
            <a:pPr marL="628650" lvl="1" indent="-171450">
              <a:buFont typeface="Arial" panose="020B0604020202020204" pitchFamily="34" charset="0"/>
              <a:buChar char="•"/>
            </a:pPr>
            <a:r>
              <a:rPr lang="en-US" dirty="0" err="1"/>
              <a:t>attrs</a:t>
            </a:r>
            <a:r>
              <a:rPr lang="en-US" dirty="0"/>
              <a:t> – The normalized list of attributes declared on the element.</a:t>
            </a:r>
          </a:p>
          <a:p>
            <a:r>
              <a:rPr lang="en-US" dirty="0"/>
              <a:t>Just note that the compile function does not have access to the scope, and must return a link function. But, if there is no compile function you can configure the link function as usual. The compile function can be written as:</a:t>
            </a:r>
          </a:p>
        </p:txBody>
      </p:sp>
      <p:sp>
        <p:nvSpPr>
          <p:cNvPr id="5" name="Rectangle 2"/>
          <p:cNvSpPr>
            <a:spLocks noChangeArrowheads="1"/>
          </p:cNvSpPr>
          <p:nvPr/>
        </p:nvSpPr>
        <p:spPr bwMode="auto">
          <a:xfrm>
            <a:off x="636653" y="2798672"/>
            <a:ext cx="8126858" cy="17081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050" dirty="0" err="1">
                <a:solidFill>
                  <a:srgbClr val="FFC000"/>
                </a:solidFill>
                <a:latin typeface="Lucida Sans" panose="020B0602030504020204" pitchFamily="34" charset="0"/>
              </a:rPr>
              <a:t>app.directive</a:t>
            </a:r>
            <a:r>
              <a:rPr lang="en-US" altLang="en-US" sz="1050" dirty="0">
                <a:solidFill>
                  <a:srgbClr val="FFC000"/>
                </a:solidFill>
                <a:latin typeface="Lucida Sans" panose="020B0602030504020204" pitchFamily="34" charset="0"/>
              </a:rPr>
              <a:t>('test', function()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return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compile: function(</a:t>
            </a:r>
            <a:r>
              <a:rPr lang="en-US" altLang="en-US" sz="1050" dirty="0" err="1">
                <a:solidFill>
                  <a:srgbClr val="FFC000"/>
                </a:solidFill>
                <a:latin typeface="Lucida Sans" panose="020B0602030504020204" pitchFamily="34" charset="0"/>
              </a:rPr>
              <a:t>tElem,attrs</a:t>
            </a: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//do optional DOM transformation here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return function(</a:t>
            </a:r>
            <a:r>
              <a:rPr lang="en-US" altLang="en-US" sz="1050" dirty="0" err="1">
                <a:solidFill>
                  <a:srgbClr val="FFC000"/>
                </a:solidFill>
                <a:latin typeface="Lucida Sans" panose="020B0602030504020204" pitchFamily="34" charset="0"/>
              </a:rPr>
              <a:t>scope,elem,attrs</a:t>
            </a: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//linking function here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a:t>
            </a:r>
            <a:endParaRPr kumimoji="0" lang="en-US" altLang="en-US" sz="1050" b="0" i="0" u="none" strike="noStrike" cap="none" normalizeH="0" baseline="0" dirty="0" smtClean="0">
              <a:ln>
                <a:noFill/>
              </a:ln>
              <a:solidFill>
                <a:srgbClr val="FFC000"/>
              </a:solidFill>
              <a:effectLst/>
              <a:latin typeface="Lucida Sans" panose="020B0602030504020204" pitchFamily="34" charset="0"/>
            </a:endParaRPr>
          </a:p>
        </p:txBody>
      </p:sp>
    </p:spTree>
    <p:extLst>
      <p:ext uri="{BB962C8B-B14F-4D97-AF65-F5344CB8AC3E}">
        <p14:creationId xmlns:p14="http://schemas.microsoft.com/office/powerpoint/2010/main" val="315668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Features of AngularJS</a:t>
            </a:r>
          </a:p>
        </p:txBody>
      </p:sp>
      <p:sp>
        <p:nvSpPr>
          <p:cNvPr id="4" name="Text Placeholder 3"/>
          <p:cNvSpPr>
            <a:spLocks noGrp="1"/>
          </p:cNvSpPr>
          <p:nvPr>
            <p:ph type="body" sz="quarter" idx="14"/>
          </p:nvPr>
        </p:nvSpPr>
        <p:spPr>
          <a:xfrm>
            <a:off x="400347" y="1162505"/>
            <a:ext cx="7324725" cy="3748542"/>
          </a:xfrm>
        </p:spPr>
        <p:txBody>
          <a:bodyPr>
            <a:noAutofit/>
          </a:bodyPr>
          <a:lstStyle/>
          <a:p>
            <a:pPr marL="171450" indent="-171450">
              <a:buFont typeface="Arial" panose="020B0604020202020204" pitchFamily="34" charset="0"/>
              <a:buChar char="•"/>
            </a:pPr>
            <a:r>
              <a:rPr lang="en-US" sz="2400" dirty="0"/>
              <a:t>Two-way Data Binding </a:t>
            </a:r>
            <a:endParaRPr lang="en-US" sz="2400" dirty="0" smtClean="0"/>
          </a:p>
          <a:p>
            <a:pPr marL="171450" indent="-171450">
              <a:buFont typeface="Arial" panose="020B0604020202020204" pitchFamily="34" charset="0"/>
              <a:buChar char="•"/>
            </a:pPr>
            <a:r>
              <a:rPr lang="en-US" sz="2400" dirty="0" smtClean="0"/>
              <a:t>Directives </a:t>
            </a:r>
            <a:r>
              <a:rPr lang="en-US" sz="2400" dirty="0"/>
              <a:t>– Extend </a:t>
            </a:r>
            <a:r>
              <a:rPr lang="en-US" sz="2400" dirty="0" smtClean="0"/>
              <a:t>HTML</a:t>
            </a:r>
            <a:endParaRPr lang="en-US" sz="2400" dirty="0"/>
          </a:p>
          <a:p>
            <a:pPr marL="171450" indent="-171450">
              <a:buFont typeface="Arial" panose="020B0604020202020204" pitchFamily="34" charset="0"/>
              <a:buChar char="•"/>
            </a:pPr>
            <a:r>
              <a:rPr lang="en-US" sz="2400" dirty="0" smtClean="0"/>
              <a:t>MVC</a:t>
            </a:r>
            <a:endParaRPr lang="en-US" sz="2400" dirty="0"/>
          </a:p>
          <a:p>
            <a:pPr marL="171450" indent="-171450">
              <a:buFont typeface="Arial" panose="020B0604020202020204" pitchFamily="34" charset="0"/>
              <a:buChar char="•"/>
            </a:pPr>
            <a:r>
              <a:rPr lang="en-US" sz="2400" dirty="0"/>
              <a:t>Dependency Injection</a:t>
            </a:r>
          </a:p>
          <a:p>
            <a:endParaRPr lang="en-US" dirty="0"/>
          </a:p>
        </p:txBody>
      </p:sp>
    </p:spTree>
    <p:extLst>
      <p:ext uri="{BB962C8B-B14F-4D97-AF65-F5344CB8AC3E}">
        <p14:creationId xmlns:p14="http://schemas.microsoft.com/office/powerpoint/2010/main" val="318506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Changing a Directive’s Scope</a:t>
            </a:r>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By default a directive gets the parent’s scope. But we don’t want that in all cases. If we are exposing the parent controller’s scope to the directives, they are free to modify the scope properties. In some cases your directive may want to add several properties and functions to the scope that are for internal use only. If we are doing these things to parent’s scope, we are polluting it. So, we have two other options:</a:t>
            </a:r>
          </a:p>
          <a:p>
            <a:endParaRPr lang="en-US" dirty="0"/>
          </a:p>
          <a:p>
            <a:pPr marL="628650" lvl="1" indent="-171450">
              <a:buFont typeface="Arial" panose="020B0604020202020204" pitchFamily="34" charset="0"/>
              <a:buChar char="•"/>
            </a:pPr>
            <a:r>
              <a:rPr lang="en-US" dirty="0"/>
              <a:t>A child scope – This scope prototypically inherits the parent’s scope.</a:t>
            </a:r>
          </a:p>
          <a:p>
            <a:pPr marL="628650" lvl="1" indent="-171450">
              <a:buFont typeface="Arial" panose="020B0604020202020204" pitchFamily="34" charset="0"/>
              <a:buChar char="•"/>
            </a:pPr>
            <a:r>
              <a:rPr lang="en-US" dirty="0"/>
              <a:t>An isolated scope – A new scope that does not inherit from the parent and exists on its own.</a:t>
            </a:r>
          </a:p>
        </p:txBody>
      </p:sp>
    </p:spTree>
    <p:extLst>
      <p:ext uri="{BB962C8B-B14F-4D97-AF65-F5344CB8AC3E}">
        <p14:creationId xmlns:p14="http://schemas.microsoft.com/office/powerpoint/2010/main" val="801218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Changing a Directive’s Scope</a:t>
            </a:r>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The scope can be configured with the scope property of the directive definition object. An example of this is shown in the following </a:t>
            </a:r>
            <a:r>
              <a:rPr lang="en-US" dirty="0" err="1"/>
              <a:t>snippet.own</a:t>
            </a:r>
            <a:r>
              <a:rPr lang="en-US" dirty="0"/>
              <a:t>.</a:t>
            </a:r>
          </a:p>
        </p:txBody>
      </p:sp>
      <p:sp>
        <p:nvSpPr>
          <p:cNvPr id="5" name="Rectangle 2"/>
          <p:cNvSpPr>
            <a:spLocks noChangeArrowheads="1"/>
          </p:cNvSpPr>
          <p:nvPr/>
        </p:nvSpPr>
        <p:spPr bwMode="auto">
          <a:xfrm>
            <a:off x="636653" y="2580244"/>
            <a:ext cx="7854204"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050" dirty="0" err="1">
                <a:solidFill>
                  <a:srgbClr val="FFC000"/>
                </a:solidFill>
                <a:latin typeface="Lucida Sans" panose="020B0602030504020204" pitchFamily="34" charset="0"/>
              </a:rPr>
              <a:t>app.directive</a:t>
            </a:r>
            <a:r>
              <a:rPr lang="en-US" altLang="en-US" sz="1050" dirty="0">
                <a:solidFill>
                  <a:srgbClr val="FFC000"/>
                </a:solidFill>
                <a:latin typeface="Lucida Sans" panose="020B0602030504020204" pitchFamily="34" charset="0"/>
              </a:rPr>
              <a:t>('</a:t>
            </a:r>
            <a:r>
              <a:rPr lang="en-US" altLang="en-US" sz="1050" dirty="0" err="1">
                <a:solidFill>
                  <a:srgbClr val="FFC000"/>
                </a:solidFill>
                <a:latin typeface="Lucida Sans" panose="020B0602030504020204" pitchFamily="34" charset="0"/>
              </a:rPr>
              <a:t>helloWorld</a:t>
            </a:r>
            <a:r>
              <a:rPr lang="en-US" altLang="en-US" sz="1050" dirty="0">
                <a:solidFill>
                  <a:srgbClr val="FFC000"/>
                </a:solidFill>
                <a:latin typeface="Lucida Sans" panose="020B0602030504020204" pitchFamily="34" charset="0"/>
              </a:rPr>
              <a:t>', function()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return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scope: true,  // use a child scope that inherits from parent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restrict: 'AE',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replace: 'true',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template: '&lt;h3&gt;Hello World!!&lt;/h3&gt;'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a:t>
            </a:r>
            <a:endParaRPr kumimoji="0" lang="en-US" altLang="en-US" sz="1050" b="0" i="0" u="none" strike="noStrike" cap="none" normalizeH="0" baseline="0" dirty="0" smtClean="0">
              <a:ln>
                <a:noFill/>
              </a:ln>
              <a:solidFill>
                <a:srgbClr val="FFC000"/>
              </a:solidFill>
              <a:effectLst/>
              <a:latin typeface="Lucida Sans" panose="020B0602030504020204" pitchFamily="34" charset="0"/>
            </a:endParaRPr>
          </a:p>
        </p:txBody>
      </p:sp>
    </p:spTree>
    <p:extLst>
      <p:ext uri="{BB962C8B-B14F-4D97-AF65-F5344CB8AC3E}">
        <p14:creationId xmlns:p14="http://schemas.microsoft.com/office/powerpoint/2010/main" val="122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Changing a Directive’s Scope</a:t>
            </a:r>
          </a:p>
        </p:txBody>
      </p:sp>
      <p:sp>
        <p:nvSpPr>
          <p:cNvPr id="4" name="Text Placeholder 3"/>
          <p:cNvSpPr>
            <a:spLocks noGrp="1"/>
          </p:cNvSpPr>
          <p:nvPr>
            <p:ph type="body" sz="quarter" idx="14"/>
          </p:nvPr>
        </p:nvSpPr>
        <p:spPr>
          <a:xfrm>
            <a:off x="636653" y="1162505"/>
            <a:ext cx="7324725" cy="3748542"/>
          </a:xfrm>
        </p:spPr>
        <p:txBody>
          <a:bodyPr>
            <a:no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This directive uses a new isolated scope that does not inherit from the parent. Isolated scopes are good when we want to create reusable components. By isolating the scope we guarantee that the </a:t>
            </a:r>
            <a:r>
              <a:rPr lang="en-US" dirty="0" smtClean="0"/>
              <a:t>directive </a:t>
            </a:r>
            <a:r>
              <a:rPr lang="en-US" dirty="0"/>
              <a:t>is self contained and can be easily plugged into an HTML app. </a:t>
            </a:r>
            <a:endParaRPr lang="en-US" dirty="0" smtClean="0"/>
          </a:p>
          <a:p>
            <a:endParaRPr lang="en-US" dirty="0"/>
          </a:p>
          <a:p>
            <a:r>
              <a:rPr lang="en-US" dirty="0"/>
              <a:t>Isolating the scope does not mean that you have no access to the parent scope’s properties. There are techniques that allow you to access the parent scope’s properties and also watch for changes on them. </a:t>
            </a:r>
          </a:p>
        </p:txBody>
      </p:sp>
      <p:sp>
        <p:nvSpPr>
          <p:cNvPr id="5" name="Rectangle 2"/>
          <p:cNvSpPr>
            <a:spLocks noChangeArrowheads="1"/>
          </p:cNvSpPr>
          <p:nvPr/>
        </p:nvSpPr>
        <p:spPr bwMode="auto">
          <a:xfrm>
            <a:off x="636653" y="1195249"/>
            <a:ext cx="7854204"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050" dirty="0" err="1">
                <a:solidFill>
                  <a:srgbClr val="FFC000"/>
                </a:solidFill>
                <a:latin typeface="Lucida Sans" panose="020B0602030504020204" pitchFamily="34" charset="0"/>
              </a:rPr>
              <a:t>app.directive</a:t>
            </a:r>
            <a:r>
              <a:rPr lang="en-US" altLang="en-US" sz="1050" dirty="0">
                <a:solidFill>
                  <a:srgbClr val="FFC000"/>
                </a:solidFill>
                <a:latin typeface="Lucida Sans" panose="020B0602030504020204" pitchFamily="34" charset="0"/>
              </a:rPr>
              <a:t>('</a:t>
            </a:r>
            <a:r>
              <a:rPr lang="en-US" altLang="en-US" sz="1050" dirty="0" err="1">
                <a:solidFill>
                  <a:srgbClr val="FFC000"/>
                </a:solidFill>
                <a:latin typeface="Lucida Sans" panose="020B0602030504020204" pitchFamily="34" charset="0"/>
              </a:rPr>
              <a:t>helloWorld</a:t>
            </a:r>
            <a:r>
              <a:rPr lang="en-US" altLang="en-US" sz="1050" dirty="0">
                <a:solidFill>
                  <a:srgbClr val="FFC000"/>
                </a:solidFill>
                <a:latin typeface="Lucida Sans" panose="020B0602030504020204" pitchFamily="34" charset="0"/>
              </a:rPr>
              <a:t>', function()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return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scope: {},  // use a new isolated scope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restrict: 'AE',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replace: 'true',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template: '&lt;h3&gt;Hello World!!&lt;/h3&gt;'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a:t>
            </a:r>
            <a:endParaRPr kumimoji="0" lang="en-US" altLang="en-US" sz="1050" b="0" i="0" u="none" strike="noStrike" cap="none" normalizeH="0" baseline="0" dirty="0" smtClean="0">
              <a:ln>
                <a:noFill/>
              </a:ln>
              <a:solidFill>
                <a:srgbClr val="FFC000"/>
              </a:solidFill>
              <a:effectLst/>
              <a:latin typeface="Lucida Sans" panose="020B0602030504020204" pitchFamily="34" charset="0"/>
            </a:endParaRPr>
          </a:p>
        </p:txBody>
      </p:sp>
    </p:spTree>
    <p:extLst>
      <p:ext uri="{BB962C8B-B14F-4D97-AF65-F5344CB8AC3E}">
        <p14:creationId xmlns:p14="http://schemas.microsoft.com/office/powerpoint/2010/main" val="368824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Changing a Directive’s Scope</a:t>
            </a:r>
          </a:p>
        </p:txBody>
      </p:sp>
      <p:sp>
        <p:nvSpPr>
          <p:cNvPr id="4" name="Text Placeholder 3"/>
          <p:cNvSpPr>
            <a:spLocks noGrp="1"/>
          </p:cNvSpPr>
          <p:nvPr>
            <p:ph type="body" sz="quarter" idx="14"/>
          </p:nvPr>
        </p:nvSpPr>
        <p:spPr>
          <a:xfrm>
            <a:off x="636653" y="1162505"/>
            <a:ext cx="7324725" cy="3748542"/>
          </a:xfrm>
        </p:spPr>
        <p:txBody>
          <a:bodyPr>
            <a:noAutofit/>
          </a:bodyPr>
          <a:lstStyle/>
          <a:p>
            <a:r>
              <a:rPr lang="en-US" dirty="0"/>
              <a:t>The scope can be configured with the scope property of the directive definition object. An example </a:t>
            </a:r>
            <a:r>
              <a:rPr lang="en-US" dirty="0" smtClean="0"/>
              <a:t>of </a:t>
            </a:r>
            <a:r>
              <a:rPr lang="en-US" dirty="0"/>
              <a:t>this is shown in the following </a:t>
            </a:r>
            <a:r>
              <a:rPr lang="en-US" dirty="0" err="1"/>
              <a:t>snippet.own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above code asks Angular to give the directive a new child scope that prototypically inherits from parent scope. The other option, an isolated scope, is shown below.</a:t>
            </a:r>
          </a:p>
        </p:txBody>
      </p:sp>
      <p:sp>
        <p:nvSpPr>
          <p:cNvPr id="5" name="Rectangle 2"/>
          <p:cNvSpPr>
            <a:spLocks noChangeArrowheads="1"/>
          </p:cNvSpPr>
          <p:nvPr/>
        </p:nvSpPr>
        <p:spPr bwMode="auto">
          <a:xfrm>
            <a:off x="636653" y="2580244"/>
            <a:ext cx="7854204"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050" dirty="0" err="1">
                <a:solidFill>
                  <a:srgbClr val="FFC000"/>
                </a:solidFill>
                <a:latin typeface="Lucida Sans" panose="020B0602030504020204" pitchFamily="34" charset="0"/>
              </a:rPr>
              <a:t>app.directive</a:t>
            </a:r>
            <a:r>
              <a:rPr lang="en-US" altLang="en-US" sz="1050" dirty="0">
                <a:solidFill>
                  <a:srgbClr val="FFC000"/>
                </a:solidFill>
                <a:latin typeface="Lucida Sans" panose="020B0602030504020204" pitchFamily="34" charset="0"/>
              </a:rPr>
              <a:t>('</a:t>
            </a:r>
            <a:r>
              <a:rPr lang="en-US" altLang="en-US" sz="1050" dirty="0" err="1">
                <a:solidFill>
                  <a:srgbClr val="FFC000"/>
                </a:solidFill>
                <a:latin typeface="Lucida Sans" panose="020B0602030504020204" pitchFamily="34" charset="0"/>
              </a:rPr>
              <a:t>helloWorld</a:t>
            </a:r>
            <a:r>
              <a:rPr lang="en-US" altLang="en-US" sz="1050" dirty="0">
                <a:solidFill>
                  <a:srgbClr val="FFC000"/>
                </a:solidFill>
                <a:latin typeface="Lucida Sans" panose="020B0602030504020204" pitchFamily="34" charset="0"/>
              </a:rPr>
              <a:t>', function()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return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scope: true,  // use a child scope that inherits from parent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restrict: 'AE',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replace: 'true',</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template: '&lt;h3&gt;Hello World!!&lt;/h3&gt;'</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  };</a:t>
            </a:r>
          </a:p>
          <a:p>
            <a:pPr lvl="0" eaLnBrk="0" fontAlgn="base" hangingPunct="0">
              <a:spcBef>
                <a:spcPct val="0"/>
              </a:spcBef>
              <a:spcAft>
                <a:spcPct val="0"/>
              </a:spcAft>
            </a:pPr>
            <a:r>
              <a:rPr lang="en-US" altLang="en-US" sz="1050" dirty="0">
                <a:solidFill>
                  <a:srgbClr val="FFC000"/>
                </a:solidFill>
                <a:latin typeface="Lucida Sans" panose="020B0602030504020204" pitchFamily="34" charset="0"/>
              </a:rPr>
              <a:t>});</a:t>
            </a:r>
            <a:endParaRPr kumimoji="0" lang="en-US" altLang="en-US" sz="1050" b="0" i="0" u="none" strike="noStrike" cap="none" normalizeH="0" baseline="0" dirty="0" smtClean="0">
              <a:ln>
                <a:noFill/>
              </a:ln>
              <a:solidFill>
                <a:srgbClr val="FFC000"/>
              </a:solidFill>
              <a:effectLst/>
              <a:latin typeface="Lucida Sans" panose="020B0602030504020204" pitchFamily="34" charset="0"/>
            </a:endParaRPr>
          </a:p>
        </p:txBody>
      </p:sp>
    </p:spTree>
    <p:extLst>
      <p:ext uri="{BB962C8B-B14F-4D97-AF65-F5344CB8AC3E}">
        <p14:creationId xmlns:p14="http://schemas.microsoft.com/office/powerpoint/2010/main" val="59951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ext Placeholder 2"/>
          <p:cNvSpPr>
            <a:spLocks noGrp="1"/>
          </p:cNvSpPr>
          <p:nvPr>
            <p:ph type="body" sz="quarter" idx="16"/>
          </p:nvPr>
        </p:nvSpPr>
        <p:spPr/>
        <p:txBody>
          <a:bodyPr/>
          <a:lstStyle/>
          <a:p>
            <a:r>
              <a:rPr lang="en-US" dirty="0"/>
              <a:t>Team – Talent Development</a:t>
            </a:r>
          </a:p>
          <a:p>
            <a:r>
              <a:rPr lang="en-US" dirty="0">
                <a:hlinkClick r:id="rId2"/>
              </a:rPr>
              <a:t>talentdeveopment@hcentive.com</a:t>
            </a:r>
            <a:endParaRPr lang="en-US" dirty="0"/>
          </a:p>
          <a:p>
            <a:endParaRPr lang="en-US" dirty="0"/>
          </a:p>
          <a:p>
            <a:endParaRPr lang="en-US" dirty="0"/>
          </a:p>
        </p:txBody>
      </p:sp>
    </p:spTree>
    <p:extLst>
      <p:ext uri="{BB962C8B-B14F-4D97-AF65-F5344CB8AC3E}">
        <p14:creationId xmlns:p14="http://schemas.microsoft.com/office/powerpoint/2010/main" val="42681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Data Binding</a:t>
            </a:r>
          </a:p>
        </p:txBody>
      </p:sp>
      <p:sp>
        <p:nvSpPr>
          <p:cNvPr id="4" name="Text Placeholder 3"/>
          <p:cNvSpPr>
            <a:spLocks noGrp="1"/>
          </p:cNvSpPr>
          <p:nvPr>
            <p:ph type="body" sz="quarter" idx="14"/>
          </p:nvPr>
        </p:nvSpPr>
        <p:spPr>
          <a:xfrm>
            <a:off x="400347" y="1162505"/>
            <a:ext cx="7324725" cy="3748542"/>
          </a:xfrm>
        </p:spPr>
        <p:txBody>
          <a:bodyPr>
            <a:noAutofit/>
          </a:bodyPr>
          <a:lstStyle/>
          <a:p>
            <a:r>
              <a:rPr lang="en-US" dirty="0"/>
              <a:t>What is data binding?</a:t>
            </a:r>
          </a:p>
          <a:p>
            <a:pPr marL="628650" lvl="1" indent="-171450">
              <a:buFont typeface="Arial" panose="020B0604020202020204" pitchFamily="34" charset="0"/>
              <a:buChar char="•"/>
            </a:pPr>
            <a:r>
              <a:rPr lang="en-US" dirty="0"/>
              <a:t>Data-binding in Angular apps is the automatic synchronization of data between the model and view components</a:t>
            </a:r>
            <a:r>
              <a:rPr lang="en-US" dirty="0" smtClean="0"/>
              <a:t>.</a:t>
            </a:r>
          </a:p>
          <a:p>
            <a:pPr marL="171450" indent="-171450">
              <a:buFont typeface="Arial" panose="020B0604020202020204" pitchFamily="34" charset="0"/>
              <a:buChar char="•"/>
            </a:pPr>
            <a:endParaRPr lang="en-US" dirty="0" smtClean="0"/>
          </a:p>
          <a:p>
            <a:r>
              <a:rPr lang="en-US" dirty="0"/>
              <a:t>From the previous AngularJS example we have several data binding instances (marked below in red).</a:t>
            </a:r>
          </a:p>
          <a:p>
            <a:endParaRPr lang="en-US" sz="2000" dirty="0"/>
          </a:p>
          <a:p>
            <a:endParaRPr lang="en-US" dirty="0"/>
          </a:p>
        </p:txBody>
      </p:sp>
      <p:sp>
        <p:nvSpPr>
          <p:cNvPr id="5" name="Rectangle 2"/>
          <p:cNvSpPr>
            <a:spLocks noChangeArrowheads="1"/>
          </p:cNvSpPr>
          <p:nvPr/>
        </p:nvSpPr>
        <p:spPr bwMode="auto">
          <a:xfrm>
            <a:off x="400346" y="2507492"/>
            <a:ext cx="8589541"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Enter your name:</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&lt;input type="text" ng-model</a:t>
            </a:r>
            <a:r>
              <a:rPr lang="en-US" altLang="en-US" sz="1200" dirty="0">
                <a:solidFill>
                  <a:srgbClr val="FFC000"/>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FFC000"/>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required&gt;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&lt;button type="button" </a:t>
            </a:r>
            <a:r>
              <a:rPr lang="en-US" altLang="en-US" sz="1200" dirty="0">
                <a:solidFill>
                  <a:srgbClr val="FFC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="submit()"</a:t>
            </a:r>
            <a:r>
              <a:rPr lang="en-US" altLang="en-US" sz="1200" dirty="0" smtClean="0">
                <a:solidFill>
                  <a:srgbClr val="FFC000"/>
                </a:solidFill>
                <a:latin typeface="Courier New" panose="02070309020205020404" pitchFamily="49" charset="0"/>
                <a:cs typeface="Courier New" panose="02070309020205020404" pitchFamily="49" charset="0"/>
              </a:rPr>
              <a:t> </a:t>
            </a:r>
            <a:r>
              <a:rPr lang="en-US" altLang="en-US" sz="1200" dirty="0">
                <a:solidFill>
                  <a:srgbClr val="FFC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"&gt;Submit&lt;/button&gt;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 ng-show</a:t>
            </a:r>
            <a:r>
              <a:rPr lang="en-US" altLang="en-US" sz="1200" dirty="0">
                <a:solidFill>
                  <a:srgbClr val="FFC000"/>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FFC000"/>
                </a:solidFill>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68230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MVC</a:t>
            </a:r>
          </a:p>
        </p:txBody>
      </p:sp>
      <p:sp>
        <p:nvSpPr>
          <p:cNvPr id="4" name="Text Placeholder 3"/>
          <p:cNvSpPr>
            <a:spLocks noGrp="1"/>
          </p:cNvSpPr>
          <p:nvPr>
            <p:ph type="body" sz="quarter" idx="14"/>
          </p:nvPr>
        </p:nvSpPr>
        <p:spPr>
          <a:xfrm>
            <a:off x="400347" y="1162505"/>
            <a:ext cx="7324725" cy="3748542"/>
          </a:xfrm>
        </p:spPr>
        <p:txBody>
          <a:bodyPr>
            <a:noAutofit/>
          </a:bodyPr>
          <a:lstStyle/>
          <a:p>
            <a:endParaRPr lang="en-US" dirty="0"/>
          </a:p>
        </p:txBody>
      </p:sp>
      <p:sp>
        <p:nvSpPr>
          <p:cNvPr id="2" name="Rectangle 1"/>
          <p:cNvSpPr/>
          <p:nvPr/>
        </p:nvSpPr>
        <p:spPr>
          <a:xfrm>
            <a:off x="1273823" y="1561672"/>
            <a:ext cx="1664413" cy="719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Model (data)</a:t>
            </a:r>
            <a:endParaRPr lang="en-US" dirty="0"/>
          </a:p>
        </p:txBody>
      </p:sp>
      <p:sp>
        <p:nvSpPr>
          <p:cNvPr id="7" name="Rectangle 6"/>
          <p:cNvSpPr/>
          <p:nvPr/>
        </p:nvSpPr>
        <p:spPr>
          <a:xfrm>
            <a:off x="5476125" y="1561671"/>
            <a:ext cx="1520576" cy="719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View (UI)</a:t>
            </a:r>
            <a:endParaRPr lang="en-US" dirty="0"/>
          </a:p>
        </p:txBody>
      </p:sp>
      <p:sp>
        <p:nvSpPr>
          <p:cNvPr id="8" name="Rectangle 7"/>
          <p:cNvSpPr/>
          <p:nvPr/>
        </p:nvSpPr>
        <p:spPr>
          <a:xfrm>
            <a:off x="3307558" y="3472666"/>
            <a:ext cx="1510301" cy="719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Controller (logic)</a:t>
            </a:r>
            <a:endParaRPr lang="en-US" dirty="0"/>
          </a:p>
        </p:txBody>
      </p:sp>
      <p:cxnSp>
        <p:nvCxnSpPr>
          <p:cNvPr id="10" name="Straight Arrow Connector 9"/>
          <p:cNvCxnSpPr>
            <a:stCxn id="2" idx="3"/>
          </p:cNvCxnSpPr>
          <p:nvPr/>
        </p:nvCxnSpPr>
        <p:spPr>
          <a:xfrm flipV="1">
            <a:off x="2938236" y="1921267"/>
            <a:ext cx="253788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1"/>
            <a:endCxn id="2" idx="2"/>
          </p:cNvCxnSpPr>
          <p:nvPr/>
        </p:nvCxnSpPr>
        <p:spPr>
          <a:xfrm flipH="1" flipV="1">
            <a:off x="2106030" y="2280863"/>
            <a:ext cx="1201528" cy="15513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2"/>
            <a:endCxn id="8" idx="3"/>
          </p:cNvCxnSpPr>
          <p:nvPr/>
        </p:nvCxnSpPr>
        <p:spPr>
          <a:xfrm flipH="1">
            <a:off x="4817859" y="2280862"/>
            <a:ext cx="1418554" cy="1551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543863" y="1927257"/>
            <a:ext cx="1037690" cy="3904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Notifies</a:t>
            </a:r>
            <a:endParaRPr lang="en-US" dirty="0">
              <a:solidFill>
                <a:schemeClr val="tx1"/>
              </a:solidFill>
            </a:endParaRPr>
          </a:p>
        </p:txBody>
      </p:sp>
      <p:sp>
        <p:nvSpPr>
          <p:cNvPr id="18" name="Rectangle 17"/>
          <p:cNvSpPr/>
          <p:nvPr/>
        </p:nvSpPr>
        <p:spPr>
          <a:xfrm>
            <a:off x="5476125" y="3056562"/>
            <a:ext cx="1006867" cy="41610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Notifies</a:t>
            </a:r>
            <a:endParaRPr lang="en-US" dirty="0"/>
          </a:p>
        </p:txBody>
      </p:sp>
      <p:sp>
        <p:nvSpPr>
          <p:cNvPr id="19" name="Rectangle 18"/>
          <p:cNvSpPr/>
          <p:nvPr/>
        </p:nvSpPr>
        <p:spPr>
          <a:xfrm>
            <a:off x="1556089" y="3056562"/>
            <a:ext cx="1160980" cy="41610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Changes</a:t>
            </a:r>
            <a:endParaRPr lang="en-US" dirty="0">
              <a:solidFill>
                <a:schemeClr val="tx1"/>
              </a:solidFill>
            </a:endParaRPr>
          </a:p>
        </p:txBody>
      </p:sp>
    </p:spTree>
    <p:extLst>
      <p:ext uri="{BB962C8B-B14F-4D97-AF65-F5344CB8AC3E}">
        <p14:creationId xmlns:p14="http://schemas.microsoft.com/office/powerpoint/2010/main" val="173073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MVC</a:t>
            </a:r>
          </a:p>
        </p:txBody>
      </p:sp>
      <p:sp>
        <p:nvSpPr>
          <p:cNvPr id="4" name="Text Placeholder 3"/>
          <p:cNvSpPr>
            <a:spLocks noGrp="1"/>
          </p:cNvSpPr>
          <p:nvPr>
            <p:ph type="body" sz="quarter" idx="14"/>
          </p:nvPr>
        </p:nvSpPr>
        <p:spPr>
          <a:xfrm>
            <a:off x="400347" y="1162505"/>
            <a:ext cx="7324725" cy="3748542"/>
          </a:xfrm>
        </p:spPr>
        <p:txBody>
          <a:bodyPr>
            <a:noAutofit/>
          </a:bodyPr>
          <a:lstStyle/>
          <a:p>
            <a:endParaRPr lang="en-US" dirty="0"/>
          </a:p>
        </p:txBody>
      </p:sp>
      <p:sp>
        <p:nvSpPr>
          <p:cNvPr id="2" name="Rectangle 1"/>
          <p:cNvSpPr/>
          <p:nvPr/>
        </p:nvSpPr>
        <p:spPr>
          <a:xfrm>
            <a:off x="1273823" y="1561672"/>
            <a:ext cx="1664413" cy="719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Model (data)</a:t>
            </a:r>
            <a:endParaRPr lang="en-US" dirty="0"/>
          </a:p>
        </p:txBody>
      </p:sp>
      <p:sp>
        <p:nvSpPr>
          <p:cNvPr id="7" name="Rectangle 6"/>
          <p:cNvSpPr/>
          <p:nvPr/>
        </p:nvSpPr>
        <p:spPr>
          <a:xfrm>
            <a:off x="1273823" y="2696966"/>
            <a:ext cx="1664413" cy="719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View (UI)</a:t>
            </a:r>
            <a:endParaRPr lang="en-US" dirty="0"/>
          </a:p>
        </p:txBody>
      </p:sp>
      <p:sp>
        <p:nvSpPr>
          <p:cNvPr id="8" name="Rectangle 7"/>
          <p:cNvSpPr/>
          <p:nvPr/>
        </p:nvSpPr>
        <p:spPr>
          <a:xfrm>
            <a:off x="1273823" y="3769853"/>
            <a:ext cx="1664413" cy="719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Controller (logic)</a:t>
            </a:r>
            <a:endParaRPr lang="en-US" dirty="0"/>
          </a:p>
        </p:txBody>
      </p:sp>
      <p:sp>
        <p:nvSpPr>
          <p:cNvPr id="5" name="Rectangle 4"/>
          <p:cNvSpPr/>
          <p:nvPr/>
        </p:nvSpPr>
        <p:spPr>
          <a:xfrm>
            <a:off x="5352836" y="1561672"/>
            <a:ext cx="1489753" cy="719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JS Objects</a:t>
            </a:r>
            <a:endParaRPr lang="en-US" dirty="0"/>
          </a:p>
        </p:txBody>
      </p:sp>
      <p:sp>
        <p:nvSpPr>
          <p:cNvPr id="6" name="Rectangle 5"/>
          <p:cNvSpPr/>
          <p:nvPr/>
        </p:nvSpPr>
        <p:spPr>
          <a:xfrm>
            <a:off x="5357972" y="2696966"/>
            <a:ext cx="1489754" cy="719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DOM</a:t>
            </a:r>
            <a:endParaRPr lang="en-US" dirty="0"/>
          </a:p>
        </p:txBody>
      </p:sp>
      <p:sp>
        <p:nvSpPr>
          <p:cNvPr id="9" name="Rectangle 8"/>
          <p:cNvSpPr/>
          <p:nvPr/>
        </p:nvSpPr>
        <p:spPr>
          <a:xfrm>
            <a:off x="5357972" y="3786589"/>
            <a:ext cx="1489753" cy="719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JS Classes</a:t>
            </a:r>
            <a:endParaRPr lang="en-US" dirty="0"/>
          </a:p>
        </p:txBody>
      </p:sp>
      <p:cxnSp>
        <p:nvCxnSpPr>
          <p:cNvPr id="12" name="Straight Arrow Connector 11"/>
          <p:cNvCxnSpPr>
            <a:stCxn id="2" idx="3"/>
            <a:endCxn id="5" idx="1"/>
          </p:cNvCxnSpPr>
          <p:nvPr/>
        </p:nvCxnSpPr>
        <p:spPr>
          <a:xfrm>
            <a:off x="2938236" y="1921268"/>
            <a:ext cx="24146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3"/>
            <a:endCxn id="6" idx="1"/>
          </p:cNvCxnSpPr>
          <p:nvPr/>
        </p:nvCxnSpPr>
        <p:spPr>
          <a:xfrm>
            <a:off x="2938236" y="3056562"/>
            <a:ext cx="24197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9" idx="1"/>
          </p:cNvCxnSpPr>
          <p:nvPr/>
        </p:nvCxnSpPr>
        <p:spPr>
          <a:xfrm>
            <a:off x="2938236" y="4146184"/>
            <a:ext cx="241973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94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Expressions</a:t>
            </a:r>
          </a:p>
        </p:txBody>
      </p:sp>
      <p:sp>
        <p:nvSpPr>
          <p:cNvPr id="4" name="Text Placeholder 3"/>
          <p:cNvSpPr>
            <a:spLocks noGrp="1"/>
          </p:cNvSpPr>
          <p:nvPr>
            <p:ph type="body" sz="quarter" idx="14"/>
          </p:nvPr>
        </p:nvSpPr>
        <p:spPr>
          <a:xfrm>
            <a:off x="400347" y="1162505"/>
            <a:ext cx="7324725" cy="3748542"/>
          </a:xfrm>
        </p:spPr>
        <p:txBody>
          <a:bodyPr>
            <a:noAutofit/>
          </a:bodyPr>
          <a:lstStyle/>
          <a:p>
            <a:r>
              <a:rPr lang="en-US" dirty="0"/>
              <a:t>What is a JavaScript expression?</a:t>
            </a:r>
          </a:p>
          <a:p>
            <a:pPr marL="628650" lvl="1" indent="-171450">
              <a:buFont typeface="Arial" panose="020B0604020202020204" pitchFamily="34" charset="0"/>
              <a:buChar char="•"/>
            </a:pPr>
            <a:r>
              <a:rPr lang="en-US" dirty="0"/>
              <a:t>An expression produces a value and can be written wherever a value is expected. (</a:t>
            </a:r>
            <a:r>
              <a:rPr lang="en-US" dirty="0">
                <a:hlinkClick r:id="rId2"/>
              </a:rPr>
              <a:t>http://www.2ality.com/2012/09/expressions-vs-statements.html</a:t>
            </a:r>
            <a:r>
              <a:rPr lang="en-US" dirty="0"/>
              <a:t>) </a:t>
            </a:r>
            <a:endParaRPr lang="en-US" dirty="0" smtClean="0"/>
          </a:p>
          <a:p>
            <a:endParaRPr lang="en-US" dirty="0"/>
          </a:p>
          <a:p>
            <a:endParaRPr lang="en-US" dirty="0" smtClean="0"/>
          </a:p>
          <a:p>
            <a:endParaRPr lang="en-US" dirty="0"/>
          </a:p>
          <a:p>
            <a:r>
              <a:rPr lang="en-US" dirty="0" smtClean="0"/>
              <a:t>AngularJS </a:t>
            </a:r>
            <a:r>
              <a:rPr lang="en-US" dirty="0"/>
              <a:t>also has </a:t>
            </a:r>
            <a:r>
              <a:rPr lang="en-US" dirty="0" smtClean="0"/>
              <a:t>expressions:</a:t>
            </a:r>
          </a:p>
          <a:p>
            <a:pPr marL="628650" lvl="1" indent="-171450">
              <a:buFont typeface="Arial" panose="020B0604020202020204" pitchFamily="34" charset="0"/>
              <a:buChar char="•"/>
            </a:pPr>
            <a:r>
              <a:rPr lang="en-US" dirty="0" smtClean="0"/>
              <a:t>Angular </a:t>
            </a:r>
            <a:r>
              <a:rPr lang="en-US" dirty="0"/>
              <a:t>expressions are JavaScript-like code snippets that are usually placed in bindings such </a:t>
            </a:r>
            <a:r>
              <a:rPr lang="en-US" dirty="0" smtClean="0"/>
              <a:t>as {{ </a:t>
            </a:r>
            <a:r>
              <a:rPr lang="en-US" dirty="0"/>
              <a:t>expression }}. (</a:t>
            </a:r>
            <a:r>
              <a:rPr lang="en-US" dirty="0">
                <a:hlinkClick r:id="rId3"/>
              </a:rPr>
              <a:t>https://docs.angularjs.org/guide/expression</a:t>
            </a:r>
            <a:r>
              <a:rPr lang="en-US" dirty="0"/>
              <a:t>)</a:t>
            </a:r>
          </a:p>
          <a:p>
            <a:endParaRPr lang="en-US" dirty="0"/>
          </a:p>
        </p:txBody>
      </p:sp>
      <p:sp>
        <p:nvSpPr>
          <p:cNvPr id="13" name="Rectangle 1"/>
          <p:cNvSpPr>
            <a:spLocks noChangeArrowheads="1"/>
          </p:cNvSpPr>
          <p:nvPr/>
        </p:nvSpPr>
        <p:spPr bwMode="auto">
          <a:xfrm>
            <a:off x="596860" y="1837153"/>
            <a:ext cx="52425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myvar</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3 + x</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myfunc</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 "b")</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
        <p:nvSpPr>
          <p:cNvPr id="14" name="Rectangle 2"/>
          <p:cNvSpPr>
            <a:spLocks noChangeArrowheads="1"/>
          </p:cNvSpPr>
          <p:nvPr/>
        </p:nvSpPr>
        <p:spPr bwMode="auto">
          <a:xfrm>
            <a:off x="400347" y="3116537"/>
            <a:ext cx="8589541"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Enter your name:</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&lt;input type="text" ng-model</a:t>
            </a:r>
            <a:r>
              <a:rPr lang="en-US" altLang="en-US" sz="1200" dirty="0">
                <a:solidFill>
                  <a:srgbClr val="FFC000"/>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FFC000"/>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required&gt;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&lt;button type="button" </a:t>
            </a:r>
            <a:r>
              <a:rPr lang="en-US" altLang="en-US" sz="1200" dirty="0">
                <a:solidFill>
                  <a:srgbClr val="FFC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lang="en-US" altLang="en-US" sz="1200" dirty="0" smtClean="0">
                <a:solidFill>
                  <a:srgbClr val="FFC000"/>
                </a:solidFill>
                <a:latin typeface="Courier New" panose="02070309020205020404" pitchFamily="49" charset="0"/>
                <a:cs typeface="Courier New" panose="02070309020205020404" pitchFamily="49" charset="0"/>
              </a:rPr>
              <a:t> </a:t>
            </a:r>
            <a:r>
              <a:rPr lang="en-US" altLang="en-US" sz="1200" dirty="0">
                <a:solidFill>
                  <a:srgbClr val="FFC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"&gt;Submit&lt;/button&gt;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 ng-show</a:t>
            </a:r>
            <a:r>
              <a:rPr lang="en-US" altLang="en-US" sz="1200" dirty="0">
                <a:solidFill>
                  <a:srgbClr val="FFC000"/>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FFC000"/>
                </a:solidFill>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38894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Scope</a:t>
            </a:r>
          </a:p>
        </p:txBody>
      </p:sp>
      <p:sp>
        <p:nvSpPr>
          <p:cNvPr id="4" name="Text Placeholder 3"/>
          <p:cNvSpPr>
            <a:spLocks noGrp="1"/>
          </p:cNvSpPr>
          <p:nvPr>
            <p:ph type="body" sz="quarter" idx="14"/>
          </p:nvPr>
        </p:nvSpPr>
        <p:spPr>
          <a:xfrm>
            <a:off x="400347" y="1162505"/>
            <a:ext cx="7324725" cy="3748542"/>
          </a:xfrm>
        </p:spPr>
        <p:txBody>
          <a:bodyPr>
            <a:noAutofit/>
          </a:bodyPr>
          <a:lstStyle/>
          <a:p>
            <a:r>
              <a:rPr lang="en-US" dirty="0" smtClean="0"/>
              <a:t>What </a:t>
            </a:r>
            <a:r>
              <a:rPr lang="en-US" dirty="0"/>
              <a:t>is </a:t>
            </a:r>
            <a:r>
              <a:rPr lang="en-US" dirty="0" smtClean="0"/>
              <a:t>scope?</a:t>
            </a:r>
          </a:p>
          <a:p>
            <a:pPr marL="171450" indent="-171450">
              <a:buFont typeface="Arial" panose="020B0604020202020204" pitchFamily="34" charset="0"/>
              <a:buChar char="•"/>
            </a:pPr>
            <a:r>
              <a:rPr lang="en-US" dirty="0" smtClean="0"/>
              <a:t>It </a:t>
            </a:r>
            <a:r>
              <a:rPr lang="en-US" dirty="0"/>
              <a:t>is the context in which an expression is evaluated</a:t>
            </a:r>
            <a:r>
              <a:rPr lang="en-US" dirty="0" smtClean="0"/>
              <a:t>.</a:t>
            </a:r>
          </a:p>
          <a:p>
            <a:pPr marL="171450" indent="-171450">
              <a:buFont typeface="Arial" panose="020B0604020202020204" pitchFamily="34" charset="0"/>
              <a:buChar char="•"/>
            </a:pPr>
            <a:endParaRPr lang="en-US" dirty="0"/>
          </a:p>
          <a:p>
            <a:r>
              <a:rPr lang="en-US" dirty="0"/>
              <a:t>This example has three scopes, one of which inherits a variable from its parent scope.</a:t>
            </a:r>
          </a:p>
          <a:p>
            <a:endParaRPr lang="en-US" dirty="0"/>
          </a:p>
          <a:p>
            <a:endParaRPr lang="en-US" dirty="0"/>
          </a:p>
        </p:txBody>
      </p:sp>
      <p:sp>
        <p:nvSpPr>
          <p:cNvPr id="6" name="Rectangle 1"/>
          <p:cNvSpPr>
            <a:spLocks noChangeArrowheads="1"/>
          </p:cNvSpPr>
          <p:nvPr/>
        </p:nvSpPr>
        <p:spPr bwMode="auto">
          <a:xfrm>
            <a:off x="213703" y="2148458"/>
            <a:ext cx="8817281"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foo()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name = "John";</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hello()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FFC000"/>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name = "Jack";</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"Hello, " + name;</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goodbye()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"Good bye, " + name;</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hello();   </a:t>
            </a:r>
            <a:r>
              <a:rPr kumimoji="0" lang="en-US" altLang="en-US" sz="1200" b="0" i="0" u="none" strike="noStrike" cap="none" normalizeH="0" baseline="0" dirty="0" smtClean="0">
                <a:ln>
                  <a:noFill/>
                </a:ln>
                <a:solidFill>
                  <a:schemeClr val="bg1">
                    <a:lumMod val="50000"/>
                  </a:schemeClr>
                </a:solidFill>
                <a:effectLst/>
                <a:latin typeface="Courier New" panose="02070309020205020404" pitchFamily="49" charset="0"/>
                <a:cs typeface="Courier New" panose="02070309020205020404" pitchFamily="49" charset="0"/>
              </a:rPr>
              <a:t>//returns "Hello, Jack"</a:t>
            </a:r>
            <a:br>
              <a:rPr kumimoji="0" lang="en-US" altLang="en-US" sz="1200" b="0" i="0" u="none" strike="noStrike" cap="none" normalizeH="0" baseline="0" dirty="0" smtClean="0">
                <a:ln>
                  <a:noFill/>
                </a:ln>
                <a:solidFill>
                  <a:schemeClr val="bg1">
                    <a:lumMod val="50000"/>
                  </a:schemeClr>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goodbye(); </a:t>
            </a:r>
            <a:r>
              <a:rPr kumimoji="0" lang="en-US" altLang="en-US" sz="1200" b="0" i="0" u="none" strike="noStrike" cap="none" normalizeH="0" baseline="0" dirty="0" smtClean="0">
                <a:ln>
                  <a:noFill/>
                </a:ln>
                <a:solidFill>
                  <a:schemeClr val="bg1">
                    <a:lumMod val="50000"/>
                  </a:schemeClr>
                </a:solidFill>
                <a:effectLst/>
                <a:latin typeface="Courier New" panose="02070309020205020404" pitchFamily="49" charset="0"/>
                <a:cs typeface="Courier New" panose="02070309020205020404" pitchFamily="49" charset="0"/>
              </a:rPr>
              <a:t>//returns "Good bye, John";</a:t>
            </a:r>
            <a:br>
              <a:rPr kumimoji="0" lang="en-US" altLang="en-US" sz="1200" b="0" i="0" u="none" strike="noStrike" cap="none" normalizeH="0" baseline="0" dirty="0" smtClean="0">
                <a:ln>
                  <a:noFill/>
                </a:ln>
                <a:solidFill>
                  <a:schemeClr val="bg1">
                    <a:lumMod val="50000"/>
                  </a:schemeClr>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FFC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rgbClr val="FFC000"/>
              </a:solidFill>
              <a:effectLst/>
              <a:latin typeface="Arial" panose="020B0604020202020204" pitchFamily="34" charset="0"/>
            </a:endParaRPr>
          </a:p>
        </p:txBody>
      </p:sp>
    </p:spTree>
    <p:extLst>
      <p:ext uri="{BB962C8B-B14F-4D97-AF65-F5344CB8AC3E}">
        <p14:creationId xmlns:p14="http://schemas.microsoft.com/office/powerpoint/2010/main" val="78314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20000"/>
          </a:bodyPr>
          <a:lstStyle/>
          <a:p>
            <a:r>
              <a:rPr lang="en-US" dirty="0"/>
              <a:t>Scope</a:t>
            </a:r>
          </a:p>
        </p:txBody>
      </p:sp>
      <p:sp>
        <p:nvSpPr>
          <p:cNvPr id="4" name="Text Placeholder 3"/>
          <p:cNvSpPr>
            <a:spLocks noGrp="1"/>
          </p:cNvSpPr>
          <p:nvPr>
            <p:ph type="body" sz="quarter" idx="14"/>
          </p:nvPr>
        </p:nvSpPr>
        <p:spPr>
          <a:xfrm>
            <a:off x="400347" y="1162505"/>
            <a:ext cx="7324725" cy="3748542"/>
          </a:xfrm>
        </p:spPr>
        <p:txBody>
          <a:bodyPr>
            <a:noAutofit/>
          </a:bodyPr>
          <a:lstStyle/>
          <a:p>
            <a:r>
              <a:rPr lang="en-US" dirty="0" smtClean="0"/>
              <a:t>What is scope in AngularJS?</a:t>
            </a:r>
          </a:p>
          <a:p>
            <a:pPr marL="628650" lvl="1" indent="-171450">
              <a:buFont typeface="Arial" panose="020B0604020202020204" pitchFamily="34" charset="0"/>
              <a:buChar char="•"/>
            </a:pPr>
            <a:r>
              <a:rPr lang="en-US" dirty="0"/>
              <a:t>Scope is an object that refers to the application model. It is an execution context for expressions. Scopes are arranged in hierarchical structure which mimic the DOM structure of the application. Scopes can watch expressions and propagate events.</a:t>
            </a:r>
            <a:endParaRPr lang="en-US" dirty="0" smtClean="0"/>
          </a:p>
          <a:p>
            <a:pPr marL="171450" indent="-171450">
              <a:buFont typeface="Arial" panose="020B0604020202020204" pitchFamily="34" charset="0"/>
              <a:buChar char="•"/>
            </a:pPr>
            <a:endParaRPr lang="en-US" dirty="0"/>
          </a:p>
          <a:p>
            <a:r>
              <a:rPr lang="en-US" dirty="0"/>
              <a:t>This example has three scopes, one of which inherits a variable from its parent scope.</a:t>
            </a:r>
          </a:p>
          <a:p>
            <a:endParaRPr lang="en-US" dirty="0"/>
          </a:p>
          <a:p>
            <a:endParaRPr lang="en-US" dirty="0"/>
          </a:p>
        </p:txBody>
      </p:sp>
      <p:sp>
        <p:nvSpPr>
          <p:cNvPr id="6" name="Rectangle 1"/>
          <p:cNvSpPr>
            <a:spLocks noChangeArrowheads="1"/>
          </p:cNvSpPr>
          <p:nvPr/>
        </p:nvSpPr>
        <p:spPr bwMode="auto">
          <a:xfrm>
            <a:off x="213703" y="2240792"/>
            <a:ext cx="8817281"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cs typeface="Courier New" panose="02070309020205020404" pitchFamily="49" charset="0"/>
              </a:rPr>
              <a:t>&lt;div ng-controller = "</a:t>
            </a:r>
            <a:r>
              <a:rPr lang="en-US" altLang="en-US" sz="1050" b="1" dirty="0" err="1">
                <a:solidFill>
                  <a:srgbClr val="FFC000"/>
                </a:solidFill>
                <a:latin typeface="Lucida Sans" panose="020B0602030504020204" pitchFamily="34" charset="0"/>
                <a:cs typeface="Courier New" panose="02070309020205020404" pitchFamily="49" charset="0"/>
              </a:rPr>
              <a:t>parentController</a:t>
            </a:r>
            <a:r>
              <a:rPr lang="en-US" altLang="en-US" sz="1050" b="1" dirty="0">
                <a:solidFill>
                  <a:srgbClr val="FFC000"/>
                </a:solidFill>
                <a:latin typeface="Lucida Sans" panose="020B0602030504020204" pitchFamily="34" charset="0"/>
                <a:cs typeface="Courier New" panose="02070309020205020404" pitchFamily="49" charset="0"/>
              </a:rPr>
              <a:t>"&gt;</a:t>
            </a:r>
          </a:p>
          <a:p>
            <a:pPr lvl="1"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cs typeface="Courier New" panose="02070309020205020404" pitchFamily="49" charset="0"/>
              </a:rPr>
              <a:t>&lt;h1&gt;Welcome {{name}}&lt;/h1&gt;</a:t>
            </a:r>
          </a:p>
          <a:p>
            <a:pPr lvl="1"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cs typeface="Courier New" panose="02070309020205020404" pitchFamily="49" charset="0"/>
              </a:rPr>
              <a:t>&lt;h1&gt;Context: {{context}}&lt;/h1&gt;</a:t>
            </a:r>
          </a:p>
          <a:p>
            <a:pPr lvl="1"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cs typeface="Courier New" panose="02070309020205020404" pitchFamily="49" charset="0"/>
              </a:rPr>
              <a:t>&lt;div ng-controller = "</a:t>
            </a:r>
            <a:r>
              <a:rPr lang="en-US" altLang="en-US" sz="1050" b="1" dirty="0" err="1">
                <a:solidFill>
                  <a:srgbClr val="FFC000"/>
                </a:solidFill>
                <a:latin typeface="Lucida Sans" panose="020B0602030504020204" pitchFamily="34" charset="0"/>
                <a:cs typeface="Courier New" panose="02070309020205020404" pitchFamily="49" charset="0"/>
              </a:rPr>
              <a:t>childController</a:t>
            </a:r>
            <a:r>
              <a:rPr lang="en-US" altLang="en-US" sz="1050" b="1" dirty="0">
                <a:solidFill>
                  <a:srgbClr val="FFC000"/>
                </a:solidFill>
                <a:latin typeface="Lucida Sans" panose="020B0602030504020204" pitchFamily="34" charset="0"/>
                <a:cs typeface="Courier New" panose="02070309020205020404" pitchFamily="49" charset="0"/>
              </a:rPr>
              <a:t>"&gt;</a:t>
            </a:r>
          </a:p>
          <a:p>
            <a:pPr lvl="2" defTabSz="914400" eaLnBrk="0" fontAlgn="base" hangingPunct="0">
              <a:spcBef>
                <a:spcPct val="0"/>
              </a:spcBef>
              <a:spcAft>
                <a:spcPct val="0"/>
              </a:spcAft>
            </a:pPr>
            <a:r>
              <a:rPr lang="en-US" altLang="en-US" sz="1050" b="1" dirty="0" smtClean="0">
                <a:solidFill>
                  <a:srgbClr val="FFC000"/>
                </a:solidFill>
                <a:latin typeface="Lucida Sans" panose="020B0602030504020204" pitchFamily="34" charset="0"/>
                <a:cs typeface="Courier New" panose="02070309020205020404" pitchFamily="49" charset="0"/>
              </a:rPr>
              <a:t>&lt;</a:t>
            </a:r>
            <a:r>
              <a:rPr lang="en-US" altLang="en-US" sz="1050" b="1" dirty="0">
                <a:solidFill>
                  <a:srgbClr val="FFC000"/>
                </a:solidFill>
                <a:latin typeface="Lucida Sans" panose="020B0602030504020204" pitchFamily="34" charset="0"/>
                <a:cs typeface="Courier New" panose="02070309020205020404" pitchFamily="49" charset="0"/>
              </a:rPr>
              <a:t>h1&gt;Welcome {{name}}&lt;/h1&gt;</a:t>
            </a:r>
          </a:p>
          <a:p>
            <a:pPr lvl="2" defTabSz="914400" eaLnBrk="0" fontAlgn="base" hangingPunct="0">
              <a:spcBef>
                <a:spcPct val="0"/>
              </a:spcBef>
              <a:spcAft>
                <a:spcPct val="0"/>
              </a:spcAft>
            </a:pPr>
            <a:r>
              <a:rPr lang="en-US" altLang="en-US" sz="1050" b="1" dirty="0" smtClean="0">
                <a:solidFill>
                  <a:srgbClr val="FFC000"/>
                </a:solidFill>
                <a:latin typeface="Lucida Sans" panose="020B0602030504020204" pitchFamily="34" charset="0"/>
                <a:cs typeface="Courier New" panose="02070309020205020404" pitchFamily="49" charset="0"/>
              </a:rPr>
              <a:t>&lt;</a:t>
            </a:r>
            <a:r>
              <a:rPr lang="en-US" altLang="en-US" sz="1050" b="1" dirty="0">
                <a:solidFill>
                  <a:srgbClr val="FFC000"/>
                </a:solidFill>
                <a:latin typeface="Lucida Sans" panose="020B0602030504020204" pitchFamily="34" charset="0"/>
                <a:cs typeface="Courier New" panose="02070309020205020404" pitchFamily="49" charset="0"/>
              </a:rPr>
              <a:t>h1&gt;Context: {{context}}&lt;/h1&gt;</a:t>
            </a:r>
          </a:p>
          <a:p>
            <a:pPr lvl="1"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cs typeface="Courier New" panose="02070309020205020404" pitchFamily="49" charset="0"/>
              </a:rPr>
              <a:t>&lt;/div&gt;</a:t>
            </a:r>
          </a:p>
          <a:p>
            <a:pPr lvl="0"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cs typeface="Courier New" panose="02070309020205020404" pitchFamily="49" charset="0"/>
              </a:rPr>
              <a:t>&lt;/div</a:t>
            </a:r>
            <a:r>
              <a:rPr lang="en-US" altLang="en-US" sz="1050" b="1" dirty="0" smtClean="0">
                <a:solidFill>
                  <a:srgbClr val="FFC000"/>
                </a:solidFill>
                <a:latin typeface="Lucida Sans" panose="020B0602030504020204" pitchFamily="34" charset="0"/>
                <a:cs typeface="Courier New" panose="02070309020205020404" pitchFamily="49" charset="0"/>
              </a:rPr>
              <a:t>&gt;</a:t>
            </a:r>
          </a:p>
          <a:p>
            <a:pPr lvl="0" defTabSz="914400" eaLnBrk="0" fontAlgn="base" hangingPunct="0">
              <a:spcBef>
                <a:spcPct val="0"/>
              </a:spcBef>
              <a:spcAft>
                <a:spcPct val="0"/>
              </a:spcAft>
            </a:pPr>
            <a:r>
              <a:rPr lang="en-US" altLang="en-US" sz="1050" b="1" dirty="0" err="1">
                <a:solidFill>
                  <a:srgbClr val="FFC000"/>
                </a:solidFill>
                <a:latin typeface="Lucida Sans" panose="020B0602030504020204" pitchFamily="34" charset="0"/>
              </a:rPr>
              <a:t>angular.module</a:t>
            </a:r>
            <a:r>
              <a:rPr lang="en-US" altLang="en-US" sz="1050" b="1" dirty="0">
                <a:solidFill>
                  <a:srgbClr val="FFC000"/>
                </a:solidFill>
                <a:latin typeface="Lucida Sans" panose="020B0602030504020204" pitchFamily="34" charset="0"/>
              </a:rPr>
              <a:t>(</a:t>
            </a:r>
            <a:r>
              <a:rPr lang="en-US" altLang="en-US" sz="1050" b="1" dirty="0" smtClean="0">
                <a:solidFill>
                  <a:srgbClr val="FFC000"/>
                </a:solidFill>
                <a:latin typeface="Lucida Sans" panose="020B0602030504020204" pitchFamily="34" charset="0"/>
              </a:rPr>
              <a:t>'</a:t>
            </a:r>
            <a:r>
              <a:rPr lang="en-US" altLang="en-US" sz="1050" b="1" dirty="0" err="1" smtClean="0">
                <a:solidFill>
                  <a:srgbClr val="FFC000"/>
                </a:solidFill>
                <a:latin typeface="Lucida Sans" panose="020B0602030504020204" pitchFamily="34" charset="0"/>
              </a:rPr>
              <a:t>baseApp</a:t>
            </a:r>
            <a:r>
              <a:rPr lang="en-US" altLang="en-US" sz="1050" b="1" dirty="0" smtClean="0">
                <a:solidFill>
                  <a:srgbClr val="FFC000"/>
                </a:solidFill>
                <a:latin typeface="Lucida Sans" panose="020B0602030504020204" pitchFamily="34" charset="0"/>
              </a:rPr>
              <a:t>‘,[ ])</a:t>
            </a:r>
            <a:endParaRPr lang="en-US" altLang="en-US" sz="1050" b="1" dirty="0">
              <a:solidFill>
                <a:srgbClr val="FFC000"/>
              </a:solidFill>
              <a:latin typeface="Lucida Sans" panose="020B0602030504020204" pitchFamily="34" charset="0"/>
            </a:endParaRPr>
          </a:p>
          <a:p>
            <a:pPr lvl="0"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rPr>
              <a:t>.controller('</a:t>
            </a:r>
            <a:r>
              <a:rPr lang="en-US" altLang="en-US" sz="1050" b="1" dirty="0" err="1">
                <a:solidFill>
                  <a:srgbClr val="FFC000"/>
                </a:solidFill>
                <a:latin typeface="Lucida Sans" panose="020B0602030504020204" pitchFamily="34" charset="0"/>
              </a:rPr>
              <a:t>parentController</a:t>
            </a:r>
            <a:r>
              <a:rPr lang="en-US" altLang="en-US" sz="1050" b="1" dirty="0">
                <a:solidFill>
                  <a:srgbClr val="FFC000"/>
                </a:solidFill>
                <a:latin typeface="Lucida Sans" panose="020B0602030504020204" pitchFamily="34" charset="0"/>
              </a:rPr>
              <a:t>',['$scope','$</a:t>
            </a:r>
            <a:r>
              <a:rPr lang="en-US" altLang="en-US" sz="1050" b="1" dirty="0" err="1">
                <a:solidFill>
                  <a:srgbClr val="FFC000"/>
                </a:solidFill>
                <a:latin typeface="Lucida Sans" panose="020B0602030504020204" pitchFamily="34" charset="0"/>
              </a:rPr>
              <a:t>rootScope</a:t>
            </a:r>
            <a:r>
              <a:rPr lang="en-US" altLang="en-US" sz="1050" b="1" dirty="0">
                <a:solidFill>
                  <a:srgbClr val="FFC000"/>
                </a:solidFill>
                <a:latin typeface="Lucida Sans" panose="020B0602030504020204" pitchFamily="34" charset="0"/>
              </a:rPr>
              <a:t>',function($scope,$</a:t>
            </a:r>
            <a:r>
              <a:rPr lang="en-US" altLang="en-US" sz="1050" b="1" dirty="0" err="1">
                <a:solidFill>
                  <a:srgbClr val="FFC000"/>
                </a:solidFill>
                <a:latin typeface="Lucida Sans" panose="020B0602030504020204" pitchFamily="34" charset="0"/>
              </a:rPr>
              <a:t>rootScope</a:t>
            </a:r>
            <a:r>
              <a:rPr lang="en-US" altLang="en-US" sz="1050" b="1" dirty="0">
                <a:solidFill>
                  <a:srgbClr val="FFC000"/>
                </a:solidFill>
                <a:latin typeface="Lucida Sans" panose="020B0602030504020204" pitchFamily="34" charset="0"/>
              </a:rPr>
              <a:t>){</a:t>
            </a:r>
          </a:p>
          <a:p>
            <a:pPr lvl="0"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rPr>
              <a:t>	$</a:t>
            </a:r>
            <a:r>
              <a:rPr lang="en-US" altLang="en-US" sz="1050" b="1" dirty="0" err="1">
                <a:solidFill>
                  <a:srgbClr val="FFC000"/>
                </a:solidFill>
                <a:latin typeface="Lucida Sans" panose="020B0602030504020204" pitchFamily="34" charset="0"/>
              </a:rPr>
              <a:t>scope.context</a:t>
            </a:r>
            <a:r>
              <a:rPr lang="en-US" altLang="en-US" sz="1050" b="1" dirty="0">
                <a:solidFill>
                  <a:srgbClr val="FFC000"/>
                </a:solidFill>
                <a:latin typeface="Lucida Sans" panose="020B0602030504020204" pitchFamily="34" charset="0"/>
              </a:rPr>
              <a:t> = 'Parent';</a:t>
            </a:r>
          </a:p>
          <a:p>
            <a:pPr lvl="0"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rPr>
              <a:t>	$scope.name = 'I am Parent';</a:t>
            </a:r>
          </a:p>
          <a:p>
            <a:pPr lvl="0"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rPr>
              <a:t>}]) </a:t>
            </a:r>
            <a:endParaRPr lang="en-US" altLang="en-US" sz="1050" b="1" dirty="0" smtClean="0">
              <a:solidFill>
                <a:srgbClr val="FFC000"/>
              </a:solidFill>
              <a:latin typeface="Lucida Sans" panose="020B0602030504020204" pitchFamily="34" charset="0"/>
            </a:endParaRPr>
          </a:p>
          <a:p>
            <a:pPr lvl="0" defTabSz="914400" eaLnBrk="0" fontAlgn="base" hangingPunct="0">
              <a:spcBef>
                <a:spcPct val="0"/>
              </a:spcBef>
              <a:spcAft>
                <a:spcPct val="0"/>
              </a:spcAft>
            </a:pPr>
            <a:r>
              <a:rPr lang="en-US" altLang="en-US" sz="1050" b="1" dirty="0" smtClean="0">
                <a:solidFill>
                  <a:srgbClr val="FFC000"/>
                </a:solidFill>
                <a:latin typeface="Lucida Sans" panose="020B0602030504020204" pitchFamily="34" charset="0"/>
              </a:rPr>
              <a:t>.</a:t>
            </a:r>
            <a:r>
              <a:rPr lang="en-US" altLang="en-US" sz="1050" b="1" dirty="0">
                <a:solidFill>
                  <a:srgbClr val="FFC000"/>
                </a:solidFill>
                <a:latin typeface="Lucida Sans" panose="020B0602030504020204" pitchFamily="34" charset="0"/>
              </a:rPr>
              <a:t>controller('</a:t>
            </a:r>
            <a:r>
              <a:rPr lang="en-US" altLang="en-US" sz="1050" b="1" dirty="0" err="1">
                <a:solidFill>
                  <a:srgbClr val="FFC000"/>
                </a:solidFill>
                <a:latin typeface="Lucida Sans" panose="020B0602030504020204" pitchFamily="34" charset="0"/>
              </a:rPr>
              <a:t>childController</a:t>
            </a:r>
            <a:r>
              <a:rPr lang="en-US" altLang="en-US" sz="1050" b="1" dirty="0">
                <a:solidFill>
                  <a:srgbClr val="FFC000"/>
                </a:solidFill>
                <a:latin typeface="Lucida Sans" panose="020B0602030504020204" pitchFamily="34" charset="0"/>
              </a:rPr>
              <a:t>',['$scope','$</a:t>
            </a:r>
            <a:r>
              <a:rPr lang="en-US" altLang="en-US" sz="1050" b="1" dirty="0" err="1">
                <a:solidFill>
                  <a:srgbClr val="FFC000"/>
                </a:solidFill>
                <a:latin typeface="Lucida Sans" panose="020B0602030504020204" pitchFamily="34" charset="0"/>
              </a:rPr>
              <a:t>rootScope</a:t>
            </a:r>
            <a:r>
              <a:rPr lang="en-US" altLang="en-US" sz="1050" b="1" dirty="0">
                <a:solidFill>
                  <a:srgbClr val="FFC000"/>
                </a:solidFill>
                <a:latin typeface="Lucida Sans" panose="020B0602030504020204" pitchFamily="34" charset="0"/>
              </a:rPr>
              <a:t>',function($scope,$</a:t>
            </a:r>
            <a:r>
              <a:rPr lang="en-US" altLang="en-US" sz="1050" b="1" dirty="0" err="1">
                <a:solidFill>
                  <a:srgbClr val="FFC000"/>
                </a:solidFill>
                <a:latin typeface="Lucida Sans" panose="020B0602030504020204" pitchFamily="34" charset="0"/>
              </a:rPr>
              <a:t>rootScope</a:t>
            </a:r>
            <a:r>
              <a:rPr lang="en-US" altLang="en-US" sz="1050" b="1" dirty="0">
                <a:solidFill>
                  <a:srgbClr val="FFC000"/>
                </a:solidFill>
                <a:latin typeface="Lucida Sans" panose="020B0602030504020204" pitchFamily="34" charset="0"/>
              </a:rPr>
              <a:t>){</a:t>
            </a:r>
          </a:p>
          <a:p>
            <a:pPr lvl="0" defTabSz="914400" eaLnBrk="0" fontAlgn="base" hangingPunct="0">
              <a:spcBef>
                <a:spcPct val="0"/>
              </a:spcBef>
              <a:spcAft>
                <a:spcPct val="0"/>
              </a:spcAft>
            </a:pPr>
            <a:r>
              <a:rPr lang="en-US" altLang="en-US" sz="1050" b="1" dirty="0">
                <a:solidFill>
                  <a:srgbClr val="FFC000"/>
                </a:solidFill>
                <a:latin typeface="Lucida Sans" panose="020B0602030504020204" pitchFamily="34" charset="0"/>
              </a:rPr>
              <a:t>	$scope.name = 'I am Child';</a:t>
            </a:r>
          </a:p>
          <a:p>
            <a:pPr lvl="0" defTabSz="914400" eaLnBrk="0" fontAlgn="base" hangingPunct="0">
              <a:spcBef>
                <a:spcPct val="0"/>
              </a:spcBef>
              <a:spcAft>
                <a:spcPct val="0"/>
              </a:spcAft>
            </a:pPr>
            <a:r>
              <a:rPr lang="en-US" altLang="en-US" sz="1050" b="1" dirty="0" smtClean="0">
                <a:solidFill>
                  <a:srgbClr val="FFC000"/>
                </a:solidFill>
                <a:latin typeface="Lucida Sans" panose="020B0602030504020204" pitchFamily="34" charset="0"/>
              </a:rPr>
              <a:t>}]);</a:t>
            </a:r>
            <a:endParaRPr kumimoji="0" lang="en-US" altLang="en-US" sz="1050" b="1" i="0" u="none" strike="noStrike" cap="none" normalizeH="0" baseline="0" dirty="0" smtClean="0">
              <a:ln>
                <a:noFill/>
              </a:ln>
              <a:solidFill>
                <a:srgbClr val="FFC000"/>
              </a:solidFill>
              <a:effectLst/>
              <a:latin typeface="Lucida Sans" panose="020B0602030504020204" pitchFamily="34" charset="0"/>
            </a:endParaRPr>
          </a:p>
        </p:txBody>
      </p:sp>
    </p:spTree>
    <p:extLst>
      <p:ext uri="{BB962C8B-B14F-4D97-AF65-F5344CB8AC3E}">
        <p14:creationId xmlns:p14="http://schemas.microsoft.com/office/powerpoint/2010/main" val="32657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hCentive Theme">
  <a:themeElements>
    <a:clrScheme name="hCentiv">
      <a:dk1>
        <a:sysClr val="windowText" lastClr="000000"/>
      </a:dk1>
      <a:lt1>
        <a:sysClr val="window" lastClr="FFFFFF"/>
      </a:lt1>
      <a:dk2>
        <a:srgbClr val="525357"/>
      </a:dk2>
      <a:lt2>
        <a:srgbClr val="E36621"/>
      </a:lt2>
      <a:accent1>
        <a:srgbClr val="70B332"/>
      </a:accent1>
      <a:accent2>
        <a:srgbClr val="525357"/>
      </a:accent2>
      <a:accent3>
        <a:srgbClr val="224136"/>
      </a:accent3>
      <a:accent4>
        <a:srgbClr val="457E3B"/>
      </a:accent4>
      <a:accent5>
        <a:srgbClr val="1B1718"/>
      </a:accent5>
      <a:accent6>
        <a:srgbClr val="EB7918"/>
      </a:accent6>
      <a:hlink>
        <a:srgbClr val="234889"/>
      </a:hlink>
      <a:folHlink>
        <a:srgbClr val="70B33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Autofit/>
      </a:bodyPr>
      <a:lstStyle>
        <a:defPPr algn="r">
          <a:lnSpc>
            <a:spcPct val="200000"/>
          </a:lnSpc>
          <a:defRPr sz="1200" dirty="0" err="1" smtClean="0">
            <a:solidFill>
              <a:schemeClr val="bg1">
                <a:lumMod val="50000"/>
              </a:schemeClr>
            </a:solidFill>
            <a:latin typeface="Lucida Sans"/>
            <a:cs typeface="Lucida San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icture" ma:contentTypeID="0x01010200EFABE45A27A4CB4BB6651E8B50559850" ma:contentTypeVersion="2" ma:contentTypeDescription="Upload an image or a photograph." ma:contentTypeScope="" ma:versionID="109fae2754ce21445be41699363d091b">
  <xsd:schema xmlns:xsd="http://www.w3.org/2001/XMLSchema" xmlns:xs="http://www.w3.org/2001/XMLSchema" xmlns:p="http://schemas.microsoft.com/office/2006/metadata/properties" xmlns:ns1="http://schemas.microsoft.com/sharepoint/v3" xmlns:ns2="fcb8ba05-1a44-4846-98d3-1c9f200f4824" targetNamespace="http://schemas.microsoft.com/office/2006/metadata/properties" ma:root="true" ma:fieldsID="5436edfdfd2a8fc8bc5370e9068b0176" ns1:_="" ns2:_="">
    <xsd:import namespace="http://schemas.microsoft.com/sharepoint/v3"/>
    <xsd:import namespace="fcb8ba05-1a44-4846-98d3-1c9f200f4824"/>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cb8ba05-1a44-4846-98d3-1c9f200f4824" elementFormDefault="qualified">
    <xsd:import namespace="http://schemas.microsoft.com/office/2006/documentManagement/types"/>
    <xsd:import namespace="http://schemas.microsoft.com/office/infopath/2007/PartnerControls"/>
    <xsd:element name="SharedWithUsers" ma:index="26"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lternateThumbnailUrl xmlns="http://schemas.microsoft.com/sharepoint/v3">
      <Url xsi:nil="true"/>
      <Description xsi:nil="true"/>
    </AlternateThumbnailUrl>
    <ImageCreateDate xmlns="http://schemas.microsoft.com/sharepoint/v3" xsi:nil="true"/>
    <Description xmlns="http://schemas.microsoft.com/sharepoint/v3" xsi:nil="true"/>
    <SharedWithUsers xmlns="fcb8ba05-1a44-4846-98d3-1c9f200f4824">
      <UserInfo>
        <DisplayName>George Cutrell</DisplayName>
        <AccountId>246</AccountId>
        <AccountType/>
      </UserInfo>
      <UserInfo>
        <DisplayName>Erica Sopiak</DisplayName>
        <AccountId>117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B4587D-8904-420E-9BFB-1EE7579A4E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b8ba05-1a44-4846-98d3-1c9f200f48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818005-AB09-4C29-AE9B-33EEF9C1CD6C}">
  <ds:schemaRefs>
    <ds:schemaRef ds:uri="http://schemas.microsoft.com/office/infopath/2007/PartnerControls"/>
    <ds:schemaRef ds:uri="http://schemas.microsoft.com/office/2006/documentManagement/types"/>
    <ds:schemaRef ds:uri="http://purl.org/dc/elements/1.1/"/>
    <ds:schemaRef ds:uri="http://purl.org/dc/dcmitype/"/>
    <ds:schemaRef ds:uri="fcb8ba05-1a44-4846-98d3-1c9f200f4824"/>
    <ds:schemaRef ds:uri="http://schemas.microsoft.com/sharepoint/v3"/>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465F0CF-D3E2-49BE-93DA-8E9187255E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hCentive Theme.thmx</Template>
  <TotalTime>11943</TotalTime>
  <Words>2696</Words>
  <Application>Microsoft Office PowerPoint</Application>
  <PresentationFormat>On-screen Show (16:9)</PresentationFormat>
  <Paragraphs>396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Lucida Sans</vt:lpstr>
      <vt:lpstr>hCentive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IT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IT</dc:creator>
  <cp:keywords/>
  <dc:description/>
  <cp:lastModifiedBy>Manish Jain</cp:lastModifiedBy>
  <cp:revision>229</cp:revision>
  <dcterms:created xsi:type="dcterms:W3CDTF">2014-02-17T01:23:24Z</dcterms:created>
  <dcterms:modified xsi:type="dcterms:W3CDTF">2017-03-27T13:44:31Z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0x01010200EFABE45A27A4CB4BB6651E8B50559850</vt:lpwstr>
  </property>
</Properties>
</file>