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87" r:id="rId3"/>
    <p:sldId id="283" r:id="rId4"/>
    <p:sldId id="284" r:id="rId5"/>
    <p:sldId id="285" r:id="rId6"/>
    <p:sldId id="289" r:id="rId7"/>
    <p:sldId id="257" r:id="rId8"/>
    <p:sldId id="258" r:id="rId9"/>
    <p:sldId id="264" r:id="rId10"/>
    <p:sldId id="266" r:id="rId11"/>
    <p:sldId id="265" r:id="rId12"/>
    <p:sldId id="260" r:id="rId13"/>
    <p:sldId id="261" r:id="rId14"/>
    <p:sldId id="270" r:id="rId15"/>
    <p:sldId id="272" r:id="rId16"/>
    <p:sldId id="290" r:id="rId17"/>
    <p:sldId id="288" r:id="rId18"/>
    <p:sldId id="262" r:id="rId19"/>
    <p:sldId id="273" r:id="rId20"/>
    <p:sldId id="274" r:id="rId21"/>
    <p:sldId id="275" r:id="rId22"/>
    <p:sldId id="271" r:id="rId23"/>
    <p:sldId id="276" r:id="rId24"/>
    <p:sldId id="277" r:id="rId25"/>
    <p:sldId id="291" r:id="rId26"/>
    <p:sldId id="268" r:id="rId27"/>
    <p:sldId id="269" r:id="rId28"/>
    <p:sldId id="292" r:id="rId29"/>
    <p:sldId id="293" r:id="rId30"/>
    <p:sldId id="278" r:id="rId31"/>
    <p:sldId id="279" r:id="rId32"/>
    <p:sldId id="281" r:id="rId33"/>
    <p:sldId id="282" r:id="rId34"/>
    <p:sldId id="263" r:id="rId35"/>
    <p:sldId id="280" r:id="rId36"/>
    <p:sldId id="294" r:id="rId37"/>
    <p:sldId id="295" r:id="rId38"/>
  </p:sldIdLst>
  <p:sldSz cx="9144000" cy="5143500" type="screen16x9"/>
  <p:notesSz cx="6858000" cy="9144000"/>
  <p:embeddedFontLst>
    <p:embeddedFont>
      <p:font typeface="Montserrat"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F5C"/>
    <a:srgbClr val="CF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63526"/>
            <a:ext cx="8512500" cy="405100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lang="en-IN"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rgbClr val="134F5C"/>
                </a:solidFill>
                <a:latin typeface="Montserrat"/>
                <a:ea typeface="Montserrat"/>
                <a:cs typeface="Montserrat"/>
                <a:sym typeface="Montserrat"/>
              </a:rPr>
              <a:t>Hotel</a:t>
            </a:r>
            <a:r>
              <a:rPr lang="en-GB" sz="3600" b="1" dirty="0">
                <a:solidFill>
                  <a:schemeClr val="lt1"/>
                </a:solidFill>
                <a:latin typeface="Montserrat"/>
                <a:ea typeface="Montserrat"/>
                <a:cs typeface="Montserrat"/>
                <a:sym typeface="Montserrat"/>
              </a:rPr>
              <a:t> Booking Analysis</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2000" b="1" dirty="0">
                <a:solidFill>
                  <a:schemeClr val="lt1"/>
                </a:solidFill>
                <a:latin typeface="Montserrat"/>
                <a:ea typeface="Montserrat"/>
                <a:cs typeface="Montserrat"/>
                <a:sym typeface="Montserrat"/>
              </a:rPr>
              <a:t>By: Manisha Dhanuka</a:t>
            </a:r>
            <a:endParaRPr lang="en-IN"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0CEB-465F-7B4D-A810-4E9ADE34EFD5}"/>
              </a:ext>
            </a:extLst>
          </p:cNvPr>
          <p:cNvSpPr>
            <a:spLocks noGrp="1"/>
          </p:cNvSpPr>
          <p:nvPr>
            <p:ph type="title"/>
          </p:nvPr>
        </p:nvSpPr>
        <p:spPr>
          <a:xfrm>
            <a:off x="311700" y="359964"/>
            <a:ext cx="8520600" cy="572700"/>
          </a:xfrm>
        </p:spPr>
        <p:txBody>
          <a:bodyPr/>
          <a:lstStyle/>
          <a:p>
            <a:r>
              <a:rPr lang="en-IN" sz="3600" b="1" dirty="0"/>
              <a:t>Busiest months for the hotel?</a:t>
            </a:r>
          </a:p>
        </p:txBody>
      </p:sp>
      <p:pic>
        <p:nvPicPr>
          <p:cNvPr id="5" name="Picture 4">
            <a:extLst>
              <a:ext uri="{FF2B5EF4-FFF2-40B4-BE49-F238E27FC236}">
                <a16:creationId xmlns:a16="http://schemas.microsoft.com/office/drawing/2014/main" id="{6946FBD8-C9FA-21CC-9B12-9A9A385B4FE2}"/>
              </a:ext>
            </a:extLst>
          </p:cNvPr>
          <p:cNvPicPr>
            <a:picLocks noChangeAspect="1"/>
          </p:cNvPicPr>
          <p:nvPr/>
        </p:nvPicPr>
        <p:blipFill rotWithShape="1">
          <a:blip r:embed="rId2"/>
          <a:srcRect l="4059" t="13161" r="9644"/>
          <a:stretch/>
        </p:blipFill>
        <p:spPr>
          <a:xfrm>
            <a:off x="414669" y="1017725"/>
            <a:ext cx="7857461" cy="2970302"/>
          </a:xfrm>
          <a:prstGeom prst="rect">
            <a:avLst/>
          </a:prstGeom>
        </p:spPr>
      </p:pic>
      <p:sp>
        <p:nvSpPr>
          <p:cNvPr id="4" name="TextBox 3">
            <a:extLst>
              <a:ext uri="{FF2B5EF4-FFF2-40B4-BE49-F238E27FC236}">
                <a16:creationId xmlns:a16="http://schemas.microsoft.com/office/drawing/2014/main" id="{51884613-CDE2-DD31-9D97-0C31AC297AB7}"/>
              </a:ext>
            </a:extLst>
          </p:cNvPr>
          <p:cNvSpPr txBox="1"/>
          <p:nvPr/>
        </p:nvSpPr>
        <p:spPr>
          <a:xfrm>
            <a:off x="414669" y="3943171"/>
            <a:ext cx="8520600" cy="1200329"/>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34F5C"/>
                </a:solidFill>
              </a:rPr>
              <a:t>Number of bookings is increasing per year. </a:t>
            </a:r>
          </a:p>
          <a:p>
            <a:pPr marL="285750" indent="-285750">
              <a:buFont typeface="Wingdings" panose="05000000000000000000" pitchFamily="2" charset="2"/>
              <a:buChar char="Ø"/>
            </a:pPr>
            <a:r>
              <a:rPr lang="en-IN" sz="1800" dirty="0">
                <a:solidFill>
                  <a:srgbClr val="134F5C"/>
                </a:solidFill>
              </a:rPr>
              <a:t>Maximum bookings are in May and October month. </a:t>
            </a:r>
          </a:p>
          <a:p>
            <a:pPr marL="285750" indent="-285750">
              <a:buFont typeface="Wingdings" panose="05000000000000000000" pitchFamily="2" charset="2"/>
              <a:buChar char="Ø"/>
            </a:pPr>
            <a:r>
              <a:rPr lang="en-IN" sz="1800" dirty="0">
                <a:solidFill>
                  <a:srgbClr val="134F5C"/>
                </a:solidFill>
              </a:rPr>
              <a:t>The months in between have fair bookings but the extreme months have less bookings.  </a:t>
            </a:r>
          </a:p>
        </p:txBody>
      </p:sp>
    </p:spTree>
    <p:extLst>
      <p:ext uri="{BB962C8B-B14F-4D97-AF65-F5344CB8AC3E}">
        <p14:creationId xmlns:p14="http://schemas.microsoft.com/office/powerpoint/2010/main" val="38963906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750"/>
                                        <p:tgtEl>
                                          <p:spTgt spid="4">
                                            <p:txEl>
                                              <p:pRg st="0" end="0"/>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left)">
                                      <p:cBhvr>
                                        <p:cTn id="20" dur="750"/>
                                        <p:tgtEl>
                                          <p:spTgt spid="4">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left)">
                                      <p:cBhvr>
                                        <p:cTn id="23"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EEAE-8D85-B1D3-7AA2-8403A8B71DA6}"/>
              </a:ext>
            </a:extLst>
          </p:cNvPr>
          <p:cNvSpPr>
            <a:spLocks noGrp="1"/>
          </p:cNvSpPr>
          <p:nvPr>
            <p:ph type="title"/>
          </p:nvPr>
        </p:nvSpPr>
        <p:spPr/>
        <p:txBody>
          <a:bodyPr/>
          <a:lstStyle/>
          <a:p>
            <a:r>
              <a:rPr lang="en-IN" sz="3600" b="1" dirty="0"/>
              <a:t>Was monthly trend same for both the hotels?</a:t>
            </a:r>
          </a:p>
        </p:txBody>
      </p:sp>
      <p:pic>
        <p:nvPicPr>
          <p:cNvPr id="5" name="Picture 4">
            <a:extLst>
              <a:ext uri="{FF2B5EF4-FFF2-40B4-BE49-F238E27FC236}">
                <a16:creationId xmlns:a16="http://schemas.microsoft.com/office/drawing/2014/main" id="{5DCF3B69-3F0E-1500-0D38-AAF996578B4E}"/>
              </a:ext>
            </a:extLst>
          </p:cNvPr>
          <p:cNvPicPr>
            <a:picLocks noChangeAspect="1"/>
          </p:cNvPicPr>
          <p:nvPr/>
        </p:nvPicPr>
        <p:blipFill rotWithShape="1">
          <a:blip r:embed="rId2"/>
          <a:srcRect l="3692" t="11241" r="9751" b="3582"/>
          <a:stretch/>
        </p:blipFill>
        <p:spPr>
          <a:xfrm>
            <a:off x="194742" y="1705496"/>
            <a:ext cx="6301751" cy="2817628"/>
          </a:xfrm>
          <a:prstGeom prst="rect">
            <a:avLst/>
          </a:prstGeom>
        </p:spPr>
      </p:pic>
      <p:sp>
        <p:nvSpPr>
          <p:cNvPr id="3" name="TextBox 2">
            <a:extLst>
              <a:ext uri="{FF2B5EF4-FFF2-40B4-BE49-F238E27FC236}">
                <a16:creationId xmlns:a16="http://schemas.microsoft.com/office/drawing/2014/main" id="{49AAD691-B0A8-B126-9E5C-8898A535BBF2}"/>
              </a:ext>
            </a:extLst>
          </p:cNvPr>
          <p:cNvSpPr txBox="1"/>
          <p:nvPr/>
        </p:nvSpPr>
        <p:spPr>
          <a:xfrm>
            <a:off x="6719777" y="1833086"/>
            <a:ext cx="1924493" cy="2308324"/>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34F5C"/>
                </a:solidFill>
              </a:rPr>
              <a:t>Yes, the data shows that trend for both the hotels are same when it comes to monthly bookings.</a:t>
            </a:r>
          </a:p>
        </p:txBody>
      </p:sp>
    </p:spTree>
    <p:extLst>
      <p:ext uri="{BB962C8B-B14F-4D97-AF65-F5344CB8AC3E}">
        <p14:creationId xmlns:p14="http://schemas.microsoft.com/office/powerpoint/2010/main" val="20753001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1847-E1FB-B61F-5AA6-9247F4C4335F}"/>
              </a:ext>
            </a:extLst>
          </p:cNvPr>
          <p:cNvSpPr>
            <a:spLocks noGrp="1"/>
          </p:cNvSpPr>
          <p:nvPr>
            <p:ph type="title"/>
          </p:nvPr>
        </p:nvSpPr>
        <p:spPr/>
        <p:txBody>
          <a:bodyPr/>
          <a:lstStyle/>
          <a:p>
            <a:r>
              <a:rPr lang="en-IN" sz="3600" b="1" dirty="0"/>
              <a:t>Preferred Vs Allotted room Type?</a:t>
            </a:r>
          </a:p>
        </p:txBody>
      </p:sp>
      <p:pic>
        <p:nvPicPr>
          <p:cNvPr id="5" name="Picture 4">
            <a:extLst>
              <a:ext uri="{FF2B5EF4-FFF2-40B4-BE49-F238E27FC236}">
                <a16:creationId xmlns:a16="http://schemas.microsoft.com/office/drawing/2014/main" id="{19911C9E-6133-72AA-1262-4855FF256696}"/>
              </a:ext>
            </a:extLst>
          </p:cNvPr>
          <p:cNvPicPr>
            <a:picLocks noChangeAspect="1"/>
          </p:cNvPicPr>
          <p:nvPr/>
        </p:nvPicPr>
        <p:blipFill rotWithShape="1">
          <a:blip r:embed="rId2"/>
          <a:srcRect l="2790" t="12691" r="9069"/>
          <a:stretch/>
        </p:blipFill>
        <p:spPr>
          <a:xfrm>
            <a:off x="0" y="2096026"/>
            <a:ext cx="4316819" cy="2746844"/>
          </a:xfrm>
          <a:prstGeom prst="rect">
            <a:avLst/>
          </a:prstGeom>
        </p:spPr>
      </p:pic>
      <p:pic>
        <p:nvPicPr>
          <p:cNvPr id="4" name="Picture 3">
            <a:extLst>
              <a:ext uri="{FF2B5EF4-FFF2-40B4-BE49-F238E27FC236}">
                <a16:creationId xmlns:a16="http://schemas.microsoft.com/office/drawing/2014/main" id="{AA870BB0-2FD1-BCB0-6971-41BD26E56CFE}"/>
              </a:ext>
            </a:extLst>
          </p:cNvPr>
          <p:cNvPicPr>
            <a:picLocks noChangeAspect="1"/>
          </p:cNvPicPr>
          <p:nvPr/>
        </p:nvPicPr>
        <p:blipFill rotWithShape="1">
          <a:blip r:embed="rId3"/>
          <a:srcRect l="2696" t="11959" r="9164" b="885"/>
          <a:stretch/>
        </p:blipFill>
        <p:spPr>
          <a:xfrm>
            <a:off x="4423144" y="1947169"/>
            <a:ext cx="4720856" cy="2895701"/>
          </a:xfrm>
          <a:prstGeom prst="rect">
            <a:avLst/>
          </a:prstGeom>
        </p:spPr>
      </p:pic>
      <p:sp>
        <p:nvSpPr>
          <p:cNvPr id="7" name="TextBox 6">
            <a:extLst>
              <a:ext uri="{FF2B5EF4-FFF2-40B4-BE49-F238E27FC236}">
                <a16:creationId xmlns:a16="http://schemas.microsoft.com/office/drawing/2014/main" id="{75F0F558-3543-FC53-81B2-DB3B00F15833}"/>
              </a:ext>
            </a:extLst>
          </p:cNvPr>
          <p:cNvSpPr txBox="1"/>
          <p:nvPr/>
        </p:nvSpPr>
        <p:spPr>
          <a:xfrm>
            <a:off x="311700" y="1172696"/>
            <a:ext cx="8045491" cy="923330"/>
          </a:xfrm>
          <a:prstGeom prst="rect">
            <a:avLst/>
          </a:prstGeom>
          <a:noFill/>
        </p:spPr>
        <p:txBody>
          <a:bodyPr wrap="square">
            <a:spAutoFit/>
          </a:bodyPr>
          <a:lstStyle/>
          <a:p>
            <a:pPr marL="285750" indent="-285750">
              <a:buFont typeface="Wingdings" panose="05000000000000000000" pitchFamily="2" charset="2"/>
              <a:buChar char="Ø"/>
            </a:pPr>
            <a:r>
              <a:rPr lang="en-IN" sz="1800" dirty="0">
                <a:solidFill>
                  <a:srgbClr val="134F5C"/>
                </a:solidFill>
              </a:rPr>
              <a:t>Clearly most preferred room type is A but there are nearly 1000 instances where the reserved room type was A, but the hotel staff allotted them some other room. </a:t>
            </a:r>
          </a:p>
        </p:txBody>
      </p:sp>
    </p:spTree>
    <p:extLst>
      <p:ext uri="{BB962C8B-B14F-4D97-AF65-F5344CB8AC3E}">
        <p14:creationId xmlns:p14="http://schemas.microsoft.com/office/powerpoint/2010/main" val="142409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75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A0F3-7E42-A547-1595-F1A54D144D7A}"/>
              </a:ext>
            </a:extLst>
          </p:cNvPr>
          <p:cNvSpPr>
            <a:spLocks noGrp="1"/>
          </p:cNvSpPr>
          <p:nvPr>
            <p:ph type="title"/>
          </p:nvPr>
        </p:nvSpPr>
        <p:spPr>
          <a:xfrm>
            <a:off x="354229" y="316614"/>
            <a:ext cx="6525035" cy="572700"/>
          </a:xfrm>
        </p:spPr>
        <p:txBody>
          <a:bodyPr/>
          <a:lstStyle/>
          <a:p>
            <a:r>
              <a:rPr lang="en-IN" sz="3600" b="1" dirty="0"/>
              <a:t>Lead Time of the bookings</a:t>
            </a:r>
          </a:p>
        </p:txBody>
      </p:sp>
      <p:pic>
        <p:nvPicPr>
          <p:cNvPr id="5" name="Picture 4">
            <a:extLst>
              <a:ext uri="{FF2B5EF4-FFF2-40B4-BE49-F238E27FC236}">
                <a16:creationId xmlns:a16="http://schemas.microsoft.com/office/drawing/2014/main" id="{EACD6BA4-83B6-690E-C152-44CB11ED98B1}"/>
              </a:ext>
            </a:extLst>
          </p:cNvPr>
          <p:cNvPicPr>
            <a:picLocks noChangeAspect="1"/>
          </p:cNvPicPr>
          <p:nvPr/>
        </p:nvPicPr>
        <p:blipFill rotWithShape="1">
          <a:blip r:embed="rId2"/>
          <a:srcRect l="4402" t="12021" r="9309" b="2364"/>
          <a:stretch/>
        </p:blipFill>
        <p:spPr>
          <a:xfrm>
            <a:off x="173476" y="1477926"/>
            <a:ext cx="5748860" cy="3104707"/>
          </a:xfrm>
          <a:prstGeom prst="rect">
            <a:avLst/>
          </a:prstGeom>
        </p:spPr>
      </p:pic>
      <p:sp>
        <p:nvSpPr>
          <p:cNvPr id="3" name="TextBox 2">
            <a:extLst>
              <a:ext uri="{FF2B5EF4-FFF2-40B4-BE49-F238E27FC236}">
                <a16:creationId xmlns:a16="http://schemas.microsoft.com/office/drawing/2014/main" id="{E8AB7F8E-96BA-3A24-C070-3043C005F057}"/>
              </a:ext>
            </a:extLst>
          </p:cNvPr>
          <p:cNvSpPr txBox="1"/>
          <p:nvPr/>
        </p:nvSpPr>
        <p:spPr>
          <a:xfrm>
            <a:off x="5922336" y="1183619"/>
            <a:ext cx="2984394" cy="3693319"/>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34F5C"/>
                </a:solidFill>
              </a:rPr>
              <a:t>Lead time is an indicator of pre-bookings and last minute bookings. Lead time is positively skewed  with average lead time of 104 days i.e., most of the bookings are done last minute. But the range is from 0-700 days. Thus, we can say there are some instances of 2 years prior booking. </a:t>
            </a:r>
          </a:p>
        </p:txBody>
      </p:sp>
    </p:spTree>
    <p:extLst>
      <p:ext uri="{BB962C8B-B14F-4D97-AF65-F5344CB8AC3E}">
        <p14:creationId xmlns:p14="http://schemas.microsoft.com/office/powerpoint/2010/main" val="167628647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EA40-0688-C686-1E7D-4368247374B9}"/>
              </a:ext>
            </a:extLst>
          </p:cNvPr>
          <p:cNvSpPr>
            <a:spLocks noGrp="1"/>
          </p:cNvSpPr>
          <p:nvPr>
            <p:ph type="title"/>
          </p:nvPr>
        </p:nvSpPr>
        <p:spPr>
          <a:xfrm>
            <a:off x="311700" y="241891"/>
            <a:ext cx="8513323" cy="1182872"/>
          </a:xfrm>
        </p:spPr>
        <p:txBody>
          <a:bodyPr/>
          <a:lstStyle/>
          <a:p>
            <a:r>
              <a:rPr lang="en-IN" sz="3600" b="1" dirty="0"/>
              <a:t>Contribution of various distribution channels to the bookings</a:t>
            </a:r>
          </a:p>
        </p:txBody>
      </p:sp>
      <p:pic>
        <p:nvPicPr>
          <p:cNvPr id="5" name="Picture 4">
            <a:extLst>
              <a:ext uri="{FF2B5EF4-FFF2-40B4-BE49-F238E27FC236}">
                <a16:creationId xmlns:a16="http://schemas.microsoft.com/office/drawing/2014/main" id="{C63A2F3C-6C45-3162-7732-8F7603ABAE20}"/>
              </a:ext>
            </a:extLst>
          </p:cNvPr>
          <p:cNvPicPr>
            <a:picLocks noChangeAspect="1"/>
          </p:cNvPicPr>
          <p:nvPr/>
        </p:nvPicPr>
        <p:blipFill rotWithShape="1">
          <a:blip r:embed="rId2"/>
          <a:srcRect l="1732" t="11582" r="9607"/>
          <a:stretch/>
        </p:blipFill>
        <p:spPr>
          <a:xfrm>
            <a:off x="116958" y="1573619"/>
            <a:ext cx="5986130" cy="3327990"/>
          </a:xfrm>
          <a:prstGeom prst="rect">
            <a:avLst/>
          </a:prstGeom>
        </p:spPr>
      </p:pic>
      <p:sp>
        <p:nvSpPr>
          <p:cNvPr id="3" name="TextBox 2">
            <a:extLst>
              <a:ext uri="{FF2B5EF4-FFF2-40B4-BE49-F238E27FC236}">
                <a16:creationId xmlns:a16="http://schemas.microsoft.com/office/drawing/2014/main" id="{27A3720A-6B86-0794-7AC4-F24B1623D95D}"/>
              </a:ext>
            </a:extLst>
          </p:cNvPr>
          <p:cNvSpPr txBox="1"/>
          <p:nvPr/>
        </p:nvSpPr>
        <p:spPr>
          <a:xfrm>
            <a:off x="6390168" y="1573619"/>
            <a:ext cx="2126511" cy="2862322"/>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34F5C"/>
                </a:solidFill>
              </a:rPr>
              <a:t>Most of the bookings is coming from Travel agencies and tour operators. Very less direct bookings in comparison to them. </a:t>
            </a:r>
          </a:p>
        </p:txBody>
      </p:sp>
    </p:spTree>
    <p:extLst>
      <p:ext uri="{BB962C8B-B14F-4D97-AF65-F5344CB8AC3E}">
        <p14:creationId xmlns:p14="http://schemas.microsoft.com/office/powerpoint/2010/main" val="29964204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B28A-3478-51E8-3BC5-0A406FA1E783}"/>
              </a:ext>
            </a:extLst>
          </p:cNvPr>
          <p:cNvSpPr>
            <a:spLocks noGrp="1"/>
          </p:cNvSpPr>
          <p:nvPr>
            <p:ph type="title"/>
          </p:nvPr>
        </p:nvSpPr>
        <p:spPr/>
        <p:txBody>
          <a:bodyPr/>
          <a:lstStyle/>
          <a:p>
            <a:r>
              <a:rPr lang="en-IN" sz="3600" b="1" dirty="0"/>
              <a:t>Marketing strategy Considerations:</a:t>
            </a:r>
          </a:p>
        </p:txBody>
      </p:sp>
      <p:pic>
        <p:nvPicPr>
          <p:cNvPr id="5" name="Picture 4">
            <a:extLst>
              <a:ext uri="{FF2B5EF4-FFF2-40B4-BE49-F238E27FC236}">
                <a16:creationId xmlns:a16="http://schemas.microsoft.com/office/drawing/2014/main" id="{C8B76FFF-DE1C-FFFB-1CBD-E672300D807E}"/>
              </a:ext>
            </a:extLst>
          </p:cNvPr>
          <p:cNvPicPr>
            <a:picLocks noChangeAspect="1"/>
          </p:cNvPicPr>
          <p:nvPr/>
        </p:nvPicPr>
        <p:blipFill rotWithShape="1">
          <a:blip r:embed="rId2"/>
          <a:srcRect l="4497" t="11528" r="9508"/>
          <a:stretch/>
        </p:blipFill>
        <p:spPr>
          <a:xfrm>
            <a:off x="311700" y="1573619"/>
            <a:ext cx="5961509" cy="3232296"/>
          </a:xfrm>
          <a:prstGeom prst="rect">
            <a:avLst/>
          </a:prstGeom>
        </p:spPr>
      </p:pic>
      <p:sp>
        <p:nvSpPr>
          <p:cNvPr id="3" name="TextBox 2">
            <a:extLst>
              <a:ext uri="{FF2B5EF4-FFF2-40B4-BE49-F238E27FC236}">
                <a16:creationId xmlns:a16="http://schemas.microsoft.com/office/drawing/2014/main" id="{E7714709-1448-6467-703C-B724B4C37623}"/>
              </a:ext>
            </a:extLst>
          </p:cNvPr>
          <p:cNvSpPr txBox="1"/>
          <p:nvPr/>
        </p:nvSpPr>
        <p:spPr>
          <a:xfrm>
            <a:off x="6677247" y="1658679"/>
            <a:ext cx="2155053" cy="2677656"/>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134F5C"/>
                </a:solidFill>
              </a:rPr>
              <a:t>The bookings from various market segment indicates that most of the tourist are there for leisure and considerable number of people travel in groups too. Very few are from the corporate market segment. </a:t>
            </a:r>
          </a:p>
        </p:txBody>
      </p:sp>
    </p:spTree>
    <p:extLst>
      <p:ext uri="{BB962C8B-B14F-4D97-AF65-F5344CB8AC3E}">
        <p14:creationId xmlns:p14="http://schemas.microsoft.com/office/powerpoint/2010/main" val="37404465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BB243-A5F7-1F20-2922-2796D5625252}"/>
              </a:ext>
            </a:extLst>
          </p:cNvPr>
          <p:cNvSpPr>
            <a:spLocks noGrp="1"/>
          </p:cNvSpPr>
          <p:nvPr>
            <p:ph type="title"/>
          </p:nvPr>
        </p:nvSpPr>
        <p:spPr/>
        <p:txBody>
          <a:bodyPr/>
          <a:lstStyle/>
          <a:p>
            <a:r>
              <a:rPr lang="en-IN" sz="3600" b="1" dirty="0"/>
              <a:t>Top 15 countries </a:t>
            </a:r>
          </a:p>
        </p:txBody>
      </p:sp>
      <p:pic>
        <p:nvPicPr>
          <p:cNvPr id="8" name="Picture 7">
            <a:extLst>
              <a:ext uri="{FF2B5EF4-FFF2-40B4-BE49-F238E27FC236}">
                <a16:creationId xmlns:a16="http://schemas.microsoft.com/office/drawing/2014/main" id="{8881B4CF-2A40-4401-3860-3D9B6E75671D}"/>
              </a:ext>
            </a:extLst>
          </p:cNvPr>
          <p:cNvPicPr>
            <a:picLocks noChangeAspect="1"/>
          </p:cNvPicPr>
          <p:nvPr/>
        </p:nvPicPr>
        <p:blipFill rotWithShape="1">
          <a:blip r:embed="rId2"/>
          <a:srcRect l="2193" t="11084" r="9125" b="2876"/>
          <a:stretch/>
        </p:blipFill>
        <p:spPr>
          <a:xfrm>
            <a:off x="478464" y="1160491"/>
            <a:ext cx="8165805" cy="3177593"/>
          </a:xfrm>
          <a:prstGeom prst="rect">
            <a:avLst/>
          </a:prstGeom>
        </p:spPr>
      </p:pic>
      <p:sp>
        <p:nvSpPr>
          <p:cNvPr id="9" name="TextBox 8">
            <a:extLst>
              <a:ext uri="{FF2B5EF4-FFF2-40B4-BE49-F238E27FC236}">
                <a16:creationId xmlns:a16="http://schemas.microsoft.com/office/drawing/2014/main" id="{4AB38F23-8179-5F1D-F7DC-C48D94669AE7}"/>
              </a:ext>
            </a:extLst>
          </p:cNvPr>
          <p:cNvSpPr txBox="1"/>
          <p:nvPr/>
        </p:nvSpPr>
        <p:spPr>
          <a:xfrm>
            <a:off x="478464" y="4480850"/>
            <a:ext cx="7942522" cy="307777"/>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134F5C"/>
                </a:solidFill>
              </a:rPr>
              <a:t>People from Portugal, Great Britain, France, Spain and Germany visited hotel the most. </a:t>
            </a:r>
          </a:p>
        </p:txBody>
      </p:sp>
    </p:spTree>
    <p:extLst>
      <p:ext uri="{BB962C8B-B14F-4D97-AF65-F5344CB8AC3E}">
        <p14:creationId xmlns:p14="http://schemas.microsoft.com/office/powerpoint/2010/main" val="29779772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7B9169-98F3-5B6D-F359-E00D2E6BAC7A}"/>
              </a:ext>
            </a:extLst>
          </p:cNvPr>
          <p:cNvSpPr>
            <a:spLocks noGrp="1"/>
          </p:cNvSpPr>
          <p:nvPr>
            <p:ph type="ctrTitle"/>
          </p:nvPr>
        </p:nvSpPr>
        <p:spPr>
          <a:xfrm>
            <a:off x="258537" y="510363"/>
            <a:ext cx="8520600" cy="871870"/>
          </a:xfrm>
        </p:spPr>
        <p:txBody>
          <a:bodyPr/>
          <a:lstStyle/>
          <a:p>
            <a:r>
              <a:rPr lang="en-US" sz="3600" b="1" dirty="0"/>
              <a:t>Booking Cancellation Analysis:</a:t>
            </a:r>
            <a:endParaRPr lang="en-IN" sz="3600" b="1" dirty="0"/>
          </a:p>
        </p:txBody>
      </p:sp>
      <p:sp>
        <p:nvSpPr>
          <p:cNvPr id="5" name="TextBox 4">
            <a:extLst>
              <a:ext uri="{FF2B5EF4-FFF2-40B4-BE49-F238E27FC236}">
                <a16:creationId xmlns:a16="http://schemas.microsoft.com/office/drawing/2014/main" id="{03C13236-C950-3C99-6F70-295985739E6F}"/>
              </a:ext>
            </a:extLst>
          </p:cNvPr>
          <p:cNvSpPr txBox="1"/>
          <p:nvPr/>
        </p:nvSpPr>
        <p:spPr>
          <a:xfrm>
            <a:off x="627321" y="1669016"/>
            <a:ext cx="7783032"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134F5C"/>
                </a:solidFill>
              </a:rPr>
              <a:t>Are number of days in waiting list is linked to cancellation or not?</a:t>
            </a:r>
          </a:p>
          <a:p>
            <a:pPr marL="342900" indent="-342900">
              <a:buFont typeface="Wingdings" panose="05000000000000000000" pitchFamily="2" charset="2"/>
              <a:buChar char="Ø"/>
            </a:pPr>
            <a:r>
              <a:rPr lang="en-US" sz="2400" dirty="0">
                <a:solidFill>
                  <a:srgbClr val="134F5C"/>
                </a:solidFill>
              </a:rPr>
              <a:t>If most of the cancellations were from repeated guests or the new guests?</a:t>
            </a:r>
          </a:p>
          <a:p>
            <a:pPr marL="342900" indent="-342900">
              <a:buFont typeface="Wingdings" panose="05000000000000000000" pitchFamily="2" charset="2"/>
              <a:buChar char="Ø"/>
            </a:pPr>
            <a:r>
              <a:rPr lang="en-US" sz="2400" dirty="0">
                <a:solidFill>
                  <a:srgbClr val="134F5C"/>
                </a:solidFill>
              </a:rPr>
              <a:t>The number of tourists who have previously cancelled the bookings too.</a:t>
            </a:r>
          </a:p>
          <a:p>
            <a:pPr marL="342900" indent="-342900">
              <a:buFont typeface="Wingdings" panose="05000000000000000000" pitchFamily="2" charset="2"/>
              <a:buChar char="Ø"/>
            </a:pPr>
            <a:r>
              <a:rPr lang="en-US" sz="2400" dirty="0">
                <a:solidFill>
                  <a:srgbClr val="134F5C"/>
                </a:solidFill>
              </a:rPr>
              <a:t>Tourist Cancellation with respect to deposit type.</a:t>
            </a:r>
            <a:endParaRPr lang="en-IN" sz="2400" dirty="0">
              <a:solidFill>
                <a:srgbClr val="134F5C"/>
              </a:solidFill>
            </a:endParaRPr>
          </a:p>
        </p:txBody>
      </p:sp>
    </p:spTree>
    <p:extLst>
      <p:ext uri="{BB962C8B-B14F-4D97-AF65-F5344CB8AC3E}">
        <p14:creationId xmlns:p14="http://schemas.microsoft.com/office/powerpoint/2010/main" val="9367697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7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75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75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6CE3-FB20-2222-3081-754FB34B9FBC}"/>
              </a:ext>
            </a:extLst>
          </p:cNvPr>
          <p:cNvSpPr>
            <a:spLocks noGrp="1"/>
          </p:cNvSpPr>
          <p:nvPr>
            <p:ph type="title"/>
          </p:nvPr>
        </p:nvSpPr>
        <p:spPr>
          <a:xfrm>
            <a:off x="744278" y="445025"/>
            <a:ext cx="8088021" cy="572700"/>
          </a:xfrm>
        </p:spPr>
        <p:txBody>
          <a:bodyPr/>
          <a:lstStyle/>
          <a:p>
            <a:r>
              <a:rPr lang="en-IN" sz="3600" b="1" dirty="0"/>
              <a:t>Cancellation Statistics</a:t>
            </a:r>
          </a:p>
        </p:txBody>
      </p:sp>
      <p:pic>
        <p:nvPicPr>
          <p:cNvPr id="5" name="Picture 4">
            <a:extLst>
              <a:ext uri="{FF2B5EF4-FFF2-40B4-BE49-F238E27FC236}">
                <a16:creationId xmlns:a16="http://schemas.microsoft.com/office/drawing/2014/main" id="{C3135039-8ADC-F5BA-DA9D-1735AF7EE7AA}"/>
              </a:ext>
            </a:extLst>
          </p:cNvPr>
          <p:cNvPicPr>
            <a:picLocks noChangeAspect="1"/>
          </p:cNvPicPr>
          <p:nvPr/>
        </p:nvPicPr>
        <p:blipFill rotWithShape="1">
          <a:blip r:embed="rId2"/>
          <a:srcRect t="11555" r="9643"/>
          <a:stretch/>
        </p:blipFill>
        <p:spPr>
          <a:xfrm>
            <a:off x="127591" y="1531089"/>
            <a:ext cx="6177516" cy="3092744"/>
          </a:xfrm>
          <a:prstGeom prst="rect">
            <a:avLst/>
          </a:prstGeom>
        </p:spPr>
      </p:pic>
      <p:sp>
        <p:nvSpPr>
          <p:cNvPr id="3" name="TextBox 2">
            <a:extLst>
              <a:ext uri="{FF2B5EF4-FFF2-40B4-BE49-F238E27FC236}">
                <a16:creationId xmlns:a16="http://schemas.microsoft.com/office/drawing/2014/main" id="{0E2C659C-63C3-4372-C06F-442941B40D56}"/>
              </a:ext>
            </a:extLst>
          </p:cNvPr>
          <p:cNvSpPr txBox="1"/>
          <p:nvPr/>
        </p:nvSpPr>
        <p:spPr>
          <a:xfrm>
            <a:off x="6592186" y="2126510"/>
            <a:ext cx="2349795" cy="1600438"/>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134F5C"/>
                </a:solidFill>
              </a:rPr>
              <a:t>Although number of bookings for resort Hotel was less but the cancellation rate for it is also less, that is 27% in comparison to 41% of the City Hotel. </a:t>
            </a:r>
          </a:p>
        </p:txBody>
      </p:sp>
    </p:spTree>
    <p:extLst>
      <p:ext uri="{BB962C8B-B14F-4D97-AF65-F5344CB8AC3E}">
        <p14:creationId xmlns:p14="http://schemas.microsoft.com/office/powerpoint/2010/main" val="36335778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8D5D-742A-5607-D2B4-A2354AC255FB}"/>
              </a:ext>
            </a:extLst>
          </p:cNvPr>
          <p:cNvSpPr>
            <a:spLocks noGrp="1"/>
          </p:cNvSpPr>
          <p:nvPr>
            <p:ph type="title"/>
          </p:nvPr>
        </p:nvSpPr>
        <p:spPr/>
        <p:txBody>
          <a:bodyPr/>
          <a:lstStyle/>
          <a:p>
            <a:r>
              <a:rPr lang="en-IN" sz="3600" b="1" dirty="0"/>
              <a:t>Days in waiting List</a:t>
            </a:r>
          </a:p>
        </p:txBody>
      </p:sp>
      <p:pic>
        <p:nvPicPr>
          <p:cNvPr id="5" name="Picture 4">
            <a:extLst>
              <a:ext uri="{FF2B5EF4-FFF2-40B4-BE49-F238E27FC236}">
                <a16:creationId xmlns:a16="http://schemas.microsoft.com/office/drawing/2014/main" id="{18911344-0169-0C70-B27E-7FA5BFFDCF4F}"/>
              </a:ext>
            </a:extLst>
          </p:cNvPr>
          <p:cNvPicPr>
            <a:picLocks noChangeAspect="1"/>
          </p:cNvPicPr>
          <p:nvPr/>
        </p:nvPicPr>
        <p:blipFill rotWithShape="1">
          <a:blip r:embed="rId2"/>
          <a:srcRect l="3106" t="10614" r="9320"/>
          <a:stretch/>
        </p:blipFill>
        <p:spPr>
          <a:xfrm>
            <a:off x="180753" y="1371599"/>
            <a:ext cx="6294475" cy="3402419"/>
          </a:xfrm>
          <a:prstGeom prst="rect">
            <a:avLst/>
          </a:prstGeom>
        </p:spPr>
      </p:pic>
      <p:sp>
        <p:nvSpPr>
          <p:cNvPr id="3" name="TextBox 2">
            <a:extLst>
              <a:ext uri="{FF2B5EF4-FFF2-40B4-BE49-F238E27FC236}">
                <a16:creationId xmlns:a16="http://schemas.microsoft.com/office/drawing/2014/main" id="{A6CF0C56-A49F-5DAF-E864-035C0309DE32}"/>
              </a:ext>
            </a:extLst>
          </p:cNvPr>
          <p:cNvSpPr txBox="1"/>
          <p:nvPr/>
        </p:nvSpPr>
        <p:spPr>
          <a:xfrm>
            <a:off x="6634716" y="1127052"/>
            <a:ext cx="2197584" cy="3693319"/>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34F5C"/>
                </a:solidFill>
              </a:rPr>
              <a:t>Most of the bookings have 0 days in waiting list which confirms the modal lead time of 0. But the range of 400 days is quite worrisome. Let us zoom it little bit to better understand it </a:t>
            </a:r>
          </a:p>
        </p:txBody>
      </p:sp>
    </p:spTree>
    <p:extLst>
      <p:ext uri="{BB962C8B-B14F-4D97-AF65-F5344CB8AC3E}">
        <p14:creationId xmlns:p14="http://schemas.microsoft.com/office/powerpoint/2010/main" val="35846360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6009-0269-7E76-0573-0E32496AC996}"/>
              </a:ext>
            </a:extLst>
          </p:cNvPr>
          <p:cNvSpPr>
            <a:spLocks noGrp="1"/>
          </p:cNvSpPr>
          <p:nvPr>
            <p:ph type="title"/>
          </p:nvPr>
        </p:nvSpPr>
        <p:spPr>
          <a:xfrm>
            <a:off x="311700" y="445024"/>
            <a:ext cx="8520600" cy="777719"/>
          </a:xfrm>
        </p:spPr>
        <p:txBody>
          <a:bodyPr/>
          <a:lstStyle/>
          <a:p>
            <a:r>
              <a:rPr lang="en-IN" sz="3200" b="1" dirty="0"/>
              <a:t>What to expect in next few slides:</a:t>
            </a:r>
          </a:p>
        </p:txBody>
      </p:sp>
      <p:sp>
        <p:nvSpPr>
          <p:cNvPr id="6" name="TextBox 5">
            <a:extLst>
              <a:ext uri="{FF2B5EF4-FFF2-40B4-BE49-F238E27FC236}">
                <a16:creationId xmlns:a16="http://schemas.microsoft.com/office/drawing/2014/main" id="{ACB1DC1B-EDD6-0126-FCD5-2D21044218B1}"/>
              </a:ext>
            </a:extLst>
          </p:cNvPr>
          <p:cNvSpPr txBox="1"/>
          <p:nvPr/>
        </p:nvSpPr>
        <p:spPr>
          <a:xfrm>
            <a:off x="520995" y="1488558"/>
            <a:ext cx="7889358" cy="2523768"/>
          </a:xfrm>
          <a:prstGeom prst="rect">
            <a:avLst/>
          </a:prstGeom>
          <a:noFill/>
        </p:spPr>
        <p:txBody>
          <a:bodyPr wrap="square" rtlCol="0">
            <a:spAutoFit/>
          </a:bodyPr>
          <a:lstStyle/>
          <a:p>
            <a:pPr marL="400050" indent="-285750">
              <a:buFont typeface="Wingdings" panose="05000000000000000000" pitchFamily="2" charset="2"/>
              <a:buChar char="Ø"/>
            </a:pPr>
            <a:r>
              <a:rPr lang="en-IN" sz="2400" dirty="0">
                <a:solidFill>
                  <a:srgbClr val="134F5C"/>
                </a:solidFill>
              </a:rPr>
              <a:t>Importance of data analysis for the hotel industry.</a:t>
            </a:r>
          </a:p>
          <a:p>
            <a:pPr marL="400050" indent="-285750">
              <a:buFont typeface="Wingdings" panose="05000000000000000000" pitchFamily="2" charset="2"/>
              <a:buChar char="Ø"/>
            </a:pPr>
            <a:r>
              <a:rPr lang="en-IN" sz="2400" dirty="0">
                <a:solidFill>
                  <a:srgbClr val="134F5C"/>
                </a:solidFill>
              </a:rPr>
              <a:t>Problem Statement</a:t>
            </a:r>
          </a:p>
          <a:p>
            <a:pPr marL="400050" indent="-285750">
              <a:buFont typeface="Wingdings" panose="05000000000000000000" pitchFamily="2" charset="2"/>
              <a:buChar char="Ø"/>
            </a:pPr>
            <a:r>
              <a:rPr lang="en-IN" sz="2400" dirty="0">
                <a:solidFill>
                  <a:srgbClr val="134F5C"/>
                </a:solidFill>
              </a:rPr>
              <a:t>Data Pre-processing</a:t>
            </a:r>
          </a:p>
          <a:p>
            <a:pPr marL="400050" indent="-285750">
              <a:buFont typeface="Wingdings" panose="05000000000000000000" pitchFamily="2" charset="2"/>
              <a:buChar char="Ø"/>
            </a:pPr>
            <a:r>
              <a:rPr lang="en-IN" sz="2400" dirty="0">
                <a:solidFill>
                  <a:srgbClr val="134F5C"/>
                </a:solidFill>
              </a:rPr>
              <a:t>Understanding the trends and demands</a:t>
            </a:r>
          </a:p>
          <a:p>
            <a:pPr marL="400050" indent="-285750">
              <a:buFont typeface="Wingdings" panose="05000000000000000000" pitchFamily="2" charset="2"/>
              <a:buChar char="Ø"/>
            </a:pPr>
            <a:r>
              <a:rPr lang="en-IN" sz="2400" dirty="0">
                <a:solidFill>
                  <a:srgbClr val="134F5C"/>
                </a:solidFill>
              </a:rPr>
              <a:t>Cancelled Bookings analysis</a:t>
            </a:r>
          </a:p>
          <a:p>
            <a:pPr marL="400050" indent="-285750">
              <a:buFont typeface="Wingdings" panose="05000000000000000000" pitchFamily="2" charset="2"/>
              <a:buChar char="Ø"/>
            </a:pPr>
            <a:r>
              <a:rPr lang="en-IN" sz="2400" dirty="0">
                <a:solidFill>
                  <a:srgbClr val="134F5C"/>
                </a:solidFill>
              </a:rPr>
              <a:t>Average Daily Rate Analysis</a:t>
            </a:r>
          </a:p>
          <a:p>
            <a:endParaRPr lang="en-IN" dirty="0"/>
          </a:p>
        </p:txBody>
      </p:sp>
    </p:spTree>
    <p:extLst>
      <p:ext uri="{BB962C8B-B14F-4D97-AF65-F5344CB8AC3E}">
        <p14:creationId xmlns:p14="http://schemas.microsoft.com/office/powerpoint/2010/main" val="22651744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75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75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75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75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75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ACFD-31AF-B459-105D-E3667956559C}"/>
              </a:ext>
            </a:extLst>
          </p:cNvPr>
          <p:cNvSpPr>
            <a:spLocks noGrp="1"/>
          </p:cNvSpPr>
          <p:nvPr>
            <p:ph type="title"/>
          </p:nvPr>
        </p:nvSpPr>
        <p:spPr/>
        <p:txBody>
          <a:bodyPr/>
          <a:lstStyle/>
          <a:p>
            <a:r>
              <a:rPr lang="en-IN" sz="3600" b="1" dirty="0"/>
              <a:t>Zoomed…</a:t>
            </a:r>
          </a:p>
        </p:txBody>
      </p:sp>
      <p:pic>
        <p:nvPicPr>
          <p:cNvPr id="5" name="Picture 4">
            <a:extLst>
              <a:ext uri="{FF2B5EF4-FFF2-40B4-BE49-F238E27FC236}">
                <a16:creationId xmlns:a16="http://schemas.microsoft.com/office/drawing/2014/main" id="{5656157E-E71F-1395-9AB5-BC86FF4E00CD}"/>
              </a:ext>
            </a:extLst>
          </p:cNvPr>
          <p:cNvPicPr>
            <a:picLocks noChangeAspect="1"/>
          </p:cNvPicPr>
          <p:nvPr/>
        </p:nvPicPr>
        <p:blipFill rotWithShape="1">
          <a:blip r:embed="rId2"/>
          <a:srcRect t="6179" r="7797"/>
          <a:stretch/>
        </p:blipFill>
        <p:spPr>
          <a:xfrm>
            <a:off x="-1" y="1371600"/>
            <a:ext cx="8208335" cy="3326875"/>
          </a:xfrm>
          <a:prstGeom prst="rect">
            <a:avLst/>
          </a:prstGeom>
        </p:spPr>
      </p:pic>
    </p:spTree>
    <p:extLst>
      <p:ext uri="{BB962C8B-B14F-4D97-AF65-F5344CB8AC3E}">
        <p14:creationId xmlns:p14="http://schemas.microsoft.com/office/powerpoint/2010/main" val="21841117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28A3-4BE7-26D9-55B3-8EF835BC8612}"/>
              </a:ext>
            </a:extLst>
          </p:cNvPr>
          <p:cNvSpPr>
            <a:spLocks noGrp="1"/>
          </p:cNvSpPr>
          <p:nvPr>
            <p:ph type="title"/>
          </p:nvPr>
        </p:nvSpPr>
        <p:spPr>
          <a:xfrm>
            <a:off x="311700" y="415010"/>
            <a:ext cx="8520600" cy="607598"/>
          </a:xfrm>
        </p:spPr>
        <p:txBody>
          <a:bodyPr/>
          <a:lstStyle/>
          <a:p>
            <a:r>
              <a:rPr lang="en-US" b="1" dirty="0"/>
              <a:t>Are number of days in waiting list is linked to cancellation or not?</a:t>
            </a:r>
            <a:endParaRPr lang="en-IN" b="1" dirty="0"/>
          </a:p>
        </p:txBody>
      </p:sp>
      <p:pic>
        <p:nvPicPr>
          <p:cNvPr id="7" name="Picture 6">
            <a:extLst>
              <a:ext uri="{FF2B5EF4-FFF2-40B4-BE49-F238E27FC236}">
                <a16:creationId xmlns:a16="http://schemas.microsoft.com/office/drawing/2014/main" id="{69FE7413-8F26-80C7-A929-C6F68794C693}"/>
              </a:ext>
            </a:extLst>
          </p:cNvPr>
          <p:cNvPicPr>
            <a:picLocks noChangeAspect="1"/>
          </p:cNvPicPr>
          <p:nvPr/>
        </p:nvPicPr>
        <p:blipFill rotWithShape="1">
          <a:blip r:embed="rId2"/>
          <a:srcRect l="6744" t="32239" r="68721" b="26603"/>
          <a:stretch/>
        </p:blipFill>
        <p:spPr>
          <a:xfrm>
            <a:off x="999460" y="1504750"/>
            <a:ext cx="2785729" cy="3218540"/>
          </a:xfrm>
          <a:prstGeom prst="rect">
            <a:avLst/>
          </a:prstGeom>
        </p:spPr>
      </p:pic>
      <p:sp>
        <p:nvSpPr>
          <p:cNvPr id="4" name="TextBox 3">
            <a:extLst>
              <a:ext uri="{FF2B5EF4-FFF2-40B4-BE49-F238E27FC236}">
                <a16:creationId xmlns:a16="http://schemas.microsoft.com/office/drawing/2014/main" id="{2BF63336-EFAA-68E7-463F-1B54CFA0EC44}"/>
              </a:ext>
            </a:extLst>
          </p:cNvPr>
          <p:cNvSpPr txBox="1"/>
          <p:nvPr/>
        </p:nvSpPr>
        <p:spPr>
          <a:xfrm>
            <a:off x="4699590" y="1298138"/>
            <a:ext cx="3710763" cy="3631763"/>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34F5C"/>
                </a:solidFill>
              </a:rPr>
              <a:t>Average waiting day for the bookings cancelled is nearly 3.5 days with deviation of 21 days and for the one not cancelled is 1.5 days with deviation of 14 days.</a:t>
            </a:r>
          </a:p>
          <a:p>
            <a:pPr marL="285750" indent="-285750">
              <a:buFont typeface="Wingdings" panose="05000000000000000000" pitchFamily="2" charset="2"/>
              <a:buChar char="Ø"/>
            </a:pPr>
            <a:r>
              <a:rPr lang="en-IN" sz="1800" dirty="0">
                <a:solidFill>
                  <a:srgbClr val="134F5C"/>
                </a:solidFill>
              </a:rPr>
              <a:t>75% of the bookings fall under 0 waiting days. </a:t>
            </a:r>
          </a:p>
          <a:p>
            <a:pPr marL="285750" indent="-285750">
              <a:buFont typeface="Wingdings" panose="05000000000000000000" pitchFamily="2" charset="2"/>
              <a:buChar char="Ø"/>
            </a:pPr>
            <a:r>
              <a:rPr lang="en-IN" sz="1800" dirty="0">
                <a:solidFill>
                  <a:srgbClr val="134F5C"/>
                </a:solidFill>
              </a:rPr>
              <a:t>Maximum waiting day for both are nearly same. Thus, less chances of waiting days affecting the cancellation rate.</a:t>
            </a:r>
          </a:p>
          <a:p>
            <a:endParaRPr lang="en-IN" dirty="0"/>
          </a:p>
        </p:txBody>
      </p:sp>
    </p:spTree>
    <p:extLst>
      <p:ext uri="{BB962C8B-B14F-4D97-AF65-F5344CB8AC3E}">
        <p14:creationId xmlns:p14="http://schemas.microsoft.com/office/powerpoint/2010/main" val="202574841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7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75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75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wipe(left)">
                                      <p:cBhvr>
                                        <p:cTn id="27"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6F96-14F9-A6B1-F30C-CAD5460E1C08}"/>
              </a:ext>
            </a:extLst>
          </p:cNvPr>
          <p:cNvSpPr>
            <a:spLocks noGrp="1"/>
          </p:cNvSpPr>
          <p:nvPr>
            <p:ph type="title"/>
          </p:nvPr>
        </p:nvSpPr>
        <p:spPr/>
        <p:txBody>
          <a:bodyPr/>
          <a:lstStyle/>
          <a:p>
            <a:r>
              <a:rPr lang="en-IN" b="1" dirty="0"/>
              <a:t>Does deposit type affect the cancellation?</a:t>
            </a:r>
          </a:p>
        </p:txBody>
      </p:sp>
      <p:pic>
        <p:nvPicPr>
          <p:cNvPr id="5" name="Picture 4">
            <a:extLst>
              <a:ext uri="{FF2B5EF4-FFF2-40B4-BE49-F238E27FC236}">
                <a16:creationId xmlns:a16="http://schemas.microsoft.com/office/drawing/2014/main" id="{35ADC038-BA17-E88A-E878-8642DB302015}"/>
              </a:ext>
            </a:extLst>
          </p:cNvPr>
          <p:cNvPicPr>
            <a:picLocks noChangeAspect="1"/>
          </p:cNvPicPr>
          <p:nvPr/>
        </p:nvPicPr>
        <p:blipFill rotWithShape="1">
          <a:blip r:embed="rId2"/>
          <a:srcRect t="12431" r="9383"/>
          <a:stretch/>
        </p:blipFill>
        <p:spPr>
          <a:xfrm>
            <a:off x="93794" y="1176025"/>
            <a:ext cx="6124353" cy="3199284"/>
          </a:xfrm>
          <a:prstGeom prst="rect">
            <a:avLst/>
          </a:prstGeom>
        </p:spPr>
      </p:pic>
      <p:pic>
        <p:nvPicPr>
          <p:cNvPr id="9" name="Picture 8">
            <a:extLst>
              <a:ext uri="{FF2B5EF4-FFF2-40B4-BE49-F238E27FC236}">
                <a16:creationId xmlns:a16="http://schemas.microsoft.com/office/drawing/2014/main" id="{369BEA79-9E72-3980-2A42-5D15A470107E}"/>
              </a:ext>
            </a:extLst>
          </p:cNvPr>
          <p:cNvPicPr>
            <a:picLocks noChangeAspect="1"/>
          </p:cNvPicPr>
          <p:nvPr/>
        </p:nvPicPr>
        <p:blipFill rotWithShape="1">
          <a:blip r:embed="rId3"/>
          <a:srcRect l="6861" t="59126" r="63605" b="22393"/>
          <a:stretch/>
        </p:blipFill>
        <p:spPr>
          <a:xfrm>
            <a:off x="6218147" y="1770492"/>
            <a:ext cx="2700670" cy="1173398"/>
          </a:xfrm>
          <a:prstGeom prst="rect">
            <a:avLst/>
          </a:prstGeom>
        </p:spPr>
      </p:pic>
      <p:sp>
        <p:nvSpPr>
          <p:cNvPr id="3" name="TextBox 2">
            <a:extLst>
              <a:ext uri="{FF2B5EF4-FFF2-40B4-BE49-F238E27FC236}">
                <a16:creationId xmlns:a16="http://schemas.microsoft.com/office/drawing/2014/main" id="{B1B1FC9E-1B6E-ED4B-DD0B-036BD61DE88E}"/>
              </a:ext>
            </a:extLst>
          </p:cNvPr>
          <p:cNvSpPr txBox="1"/>
          <p:nvPr/>
        </p:nvSpPr>
        <p:spPr>
          <a:xfrm>
            <a:off x="432296" y="4210443"/>
            <a:ext cx="8024226"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34F5C"/>
                </a:solidFill>
              </a:rPr>
              <a:t>Clearly, this is not the case. Since cancellations are more from non-refundable deposit type bookings than the refundable one. </a:t>
            </a:r>
          </a:p>
        </p:txBody>
      </p:sp>
    </p:spTree>
    <p:extLst>
      <p:ext uri="{BB962C8B-B14F-4D97-AF65-F5344CB8AC3E}">
        <p14:creationId xmlns:p14="http://schemas.microsoft.com/office/powerpoint/2010/main" val="30046134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056E-07C3-EC17-B869-7B9C584FA31E}"/>
              </a:ext>
            </a:extLst>
          </p:cNvPr>
          <p:cNvSpPr>
            <a:spLocks noGrp="1"/>
          </p:cNvSpPr>
          <p:nvPr>
            <p:ph type="title"/>
          </p:nvPr>
        </p:nvSpPr>
        <p:spPr/>
        <p:txBody>
          <a:bodyPr/>
          <a:lstStyle/>
          <a:p>
            <a:r>
              <a:rPr lang="en-US" dirty="0"/>
              <a:t>If most of the cancellations were from repeated guests or the new guests?</a:t>
            </a:r>
            <a:endParaRPr lang="en-IN" dirty="0"/>
          </a:p>
        </p:txBody>
      </p:sp>
      <p:pic>
        <p:nvPicPr>
          <p:cNvPr id="7" name="Picture 6">
            <a:extLst>
              <a:ext uri="{FF2B5EF4-FFF2-40B4-BE49-F238E27FC236}">
                <a16:creationId xmlns:a16="http://schemas.microsoft.com/office/drawing/2014/main" id="{E3CBE9AA-46A8-FCD4-DDAE-F02445850EFF}"/>
              </a:ext>
            </a:extLst>
          </p:cNvPr>
          <p:cNvPicPr>
            <a:picLocks noChangeAspect="1"/>
          </p:cNvPicPr>
          <p:nvPr/>
        </p:nvPicPr>
        <p:blipFill rotWithShape="1">
          <a:blip r:embed="rId2"/>
          <a:srcRect l="7093" t="38236" r="74186" b="40462"/>
          <a:stretch/>
        </p:blipFill>
        <p:spPr>
          <a:xfrm>
            <a:off x="414669" y="1786270"/>
            <a:ext cx="2892057" cy="2541181"/>
          </a:xfrm>
          <a:prstGeom prst="rect">
            <a:avLst/>
          </a:prstGeom>
        </p:spPr>
      </p:pic>
      <p:sp>
        <p:nvSpPr>
          <p:cNvPr id="4" name="TextBox 3">
            <a:extLst>
              <a:ext uri="{FF2B5EF4-FFF2-40B4-BE49-F238E27FC236}">
                <a16:creationId xmlns:a16="http://schemas.microsoft.com/office/drawing/2014/main" id="{CA65AFBF-840F-6E4F-DF29-993686964CBA}"/>
              </a:ext>
            </a:extLst>
          </p:cNvPr>
          <p:cNvSpPr txBox="1"/>
          <p:nvPr/>
        </p:nvSpPr>
        <p:spPr>
          <a:xfrm>
            <a:off x="4890977" y="1625699"/>
            <a:ext cx="3285460" cy="313932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Most of the cancellations are from new customers.  </a:t>
            </a:r>
          </a:p>
          <a:p>
            <a:pPr marL="285750" indent="-285750">
              <a:buFont typeface="Wingdings" panose="05000000000000000000" pitchFamily="2" charset="2"/>
              <a:buChar char="Ø"/>
            </a:pPr>
            <a:endParaRPr lang="en-US" sz="1800" dirty="0">
              <a:solidFill>
                <a:srgbClr val="134F5C"/>
              </a:solidFill>
            </a:endParaRPr>
          </a:p>
          <a:p>
            <a:pPr marL="285750" indent="-285750">
              <a:buFont typeface="Wingdings" panose="05000000000000000000" pitchFamily="2" charset="2"/>
              <a:buChar char="Ø"/>
            </a:pPr>
            <a:r>
              <a:rPr lang="en-US" sz="1800" dirty="0">
                <a:solidFill>
                  <a:srgbClr val="134F5C"/>
                </a:solidFill>
              </a:rPr>
              <a:t>Although 14 % i.e. Nearly 550 out of 3810 guests who consider the hotel again, canceled the bookings. Thus, hotel should contact them to know their reasons or feedbacks for more customer retention.</a:t>
            </a:r>
            <a:endParaRPr lang="en-IN" sz="1800" dirty="0">
              <a:solidFill>
                <a:srgbClr val="134F5C"/>
              </a:solidFill>
            </a:endParaRPr>
          </a:p>
        </p:txBody>
      </p:sp>
    </p:spTree>
    <p:extLst>
      <p:ext uri="{BB962C8B-B14F-4D97-AF65-F5344CB8AC3E}">
        <p14:creationId xmlns:p14="http://schemas.microsoft.com/office/powerpoint/2010/main" val="15052961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75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5FF8-130C-4A6F-3199-CE7759A69B46}"/>
              </a:ext>
            </a:extLst>
          </p:cNvPr>
          <p:cNvSpPr>
            <a:spLocks noGrp="1"/>
          </p:cNvSpPr>
          <p:nvPr>
            <p:ph type="title"/>
          </p:nvPr>
        </p:nvSpPr>
        <p:spPr>
          <a:xfrm>
            <a:off x="311700" y="191853"/>
            <a:ext cx="8183714" cy="572700"/>
          </a:xfrm>
        </p:spPr>
        <p:txBody>
          <a:bodyPr/>
          <a:lstStyle/>
          <a:p>
            <a:r>
              <a:rPr lang="en-US" dirty="0"/>
              <a:t>The number of tourists who have previously cancelled the bookings too</a:t>
            </a:r>
            <a:endParaRPr lang="en-IN" dirty="0"/>
          </a:p>
        </p:txBody>
      </p:sp>
      <p:pic>
        <p:nvPicPr>
          <p:cNvPr id="5" name="Picture 4">
            <a:extLst>
              <a:ext uri="{FF2B5EF4-FFF2-40B4-BE49-F238E27FC236}">
                <a16:creationId xmlns:a16="http://schemas.microsoft.com/office/drawing/2014/main" id="{104A7BD1-FDBF-42F4-1B05-5CEC5B80ADE7}"/>
              </a:ext>
            </a:extLst>
          </p:cNvPr>
          <p:cNvPicPr>
            <a:picLocks noChangeAspect="1"/>
          </p:cNvPicPr>
          <p:nvPr/>
        </p:nvPicPr>
        <p:blipFill rotWithShape="1">
          <a:blip r:embed="rId2"/>
          <a:srcRect l="7326" t="19772" r="68139" b="8633"/>
          <a:stretch/>
        </p:blipFill>
        <p:spPr>
          <a:xfrm>
            <a:off x="311700" y="1152475"/>
            <a:ext cx="2909965" cy="3947680"/>
          </a:xfrm>
          <a:prstGeom prst="rect">
            <a:avLst/>
          </a:prstGeom>
        </p:spPr>
      </p:pic>
      <p:sp>
        <p:nvSpPr>
          <p:cNvPr id="4" name="TextBox 3">
            <a:extLst>
              <a:ext uri="{FF2B5EF4-FFF2-40B4-BE49-F238E27FC236}">
                <a16:creationId xmlns:a16="http://schemas.microsoft.com/office/drawing/2014/main" id="{2FD207A6-ED33-275A-A336-D9CE8CC46E91}"/>
              </a:ext>
            </a:extLst>
          </p:cNvPr>
          <p:cNvSpPr txBox="1"/>
          <p:nvPr/>
        </p:nvSpPr>
        <p:spPr>
          <a:xfrm>
            <a:off x="4571999" y="1637414"/>
            <a:ext cx="3827721" cy="313932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All tourists with more than 13 cancelations are actually cancelling most, in fact all of their bookings and moreover most of the data values are duplicate here when explored further. They are either mass bookings who could be the habitual nuisance or there is technical glitch while saving the data.</a:t>
            </a:r>
            <a:endParaRPr lang="en-IN" sz="1800" dirty="0">
              <a:solidFill>
                <a:srgbClr val="134F5C"/>
              </a:solidFill>
            </a:endParaRPr>
          </a:p>
        </p:txBody>
      </p:sp>
    </p:spTree>
    <p:extLst>
      <p:ext uri="{BB962C8B-B14F-4D97-AF65-F5344CB8AC3E}">
        <p14:creationId xmlns:p14="http://schemas.microsoft.com/office/powerpoint/2010/main" val="241873472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7B9169-98F3-5B6D-F359-E00D2E6BAC7A}"/>
              </a:ext>
            </a:extLst>
          </p:cNvPr>
          <p:cNvSpPr>
            <a:spLocks noGrp="1"/>
          </p:cNvSpPr>
          <p:nvPr>
            <p:ph type="ctrTitle"/>
          </p:nvPr>
        </p:nvSpPr>
        <p:spPr>
          <a:xfrm>
            <a:off x="258537" y="235005"/>
            <a:ext cx="8520600" cy="871870"/>
          </a:xfrm>
        </p:spPr>
        <p:txBody>
          <a:bodyPr/>
          <a:lstStyle/>
          <a:p>
            <a:r>
              <a:rPr lang="en-US" sz="3600" b="1" dirty="0"/>
              <a:t>Average Daily Rate</a:t>
            </a:r>
            <a:endParaRPr lang="en-IN" sz="3600" b="1" dirty="0"/>
          </a:p>
        </p:txBody>
      </p:sp>
      <p:sp>
        <p:nvSpPr>
          <p:cNvPr id="5" name="TextBox 4">
            <a:extLst>
              <a:ext uri="{FF2B5EF4-FFF2-40B4-BE49-F238E27FC236}">
                <a16:creationId xmlns:a16="http://schemas.microsoft.com/office/drawing/2014/main" id="{03C13236-C950-3C99-6F70-295985739E6F}"/>
              </a:ext>
            </a:extLst>
          </p:cNvPr>
          <p:cNvSpPr txBox="1"/>
          <p:nvPr/>
        </p:nvSpPr>
        <p:spPr>
          <a:xfrm>
            <a:off x="393405" y="1339407"/>
            <a:ext cx="8304028" cy="3477875"/>
          </a:xfrm>
          <a:prstGeom prst="rect">
            <a:avLst/>
          </a:prstGeom>
          <a:noFill/>
        </p:spPr>
        <p:txBody>
          <a:bodyPr wrap="square" rtlCol="0">
            <a:spAutoFit/>
          </a:bodyPr>
          <a:lstStyle/>
          <a:p>
            <a:pPr marL="342900" indent="-342900">
              <a:buFont typeface="Wingdings" panose="05000000000000000000" pitchFamily="2" charset="2"/>
              <a:buChar char="Ø"/>
            </a:pPr>
            <a:r>
              <a:rPr lang="en-US" sz="2400" b="0" dirty="0">
                <a:solidFill>
                  <a:srgbClr val="134F5C"/>
                </a:solidFill>
                <a:effectLst/>
                <a:latin typeface="+mn-lt"/>
              </a:rPr>
              <a:t>The average daily rate (ADR) is a useful tool to maximize revenues in the hospitality sector.</a:t>
            </a:r>
          </a:p>
          <a:p>
            <a:pPr marL="342900" indent="-342900">
              <a:buFont typeface="Wingdings" panose="05000000000000000000" pitchFamily="2" charset="2"/>
              <a:buChar char="Ø"/>
            </a:pPr>
            <a:r>
              <a:rPr lang="en-US" sz="2400" b="0" dirty="0">
                <a:solidFill>
                  <a:srgbClr val="134F5C"/>
                </a:solidFill>
                <a:effectLst/>
                <a:latin typeface="+mn-lt"/>
              </a:rPr>
              <a:t>The ADR is measured as the total revenues generated by all the occupied rooms in the hotel or lodge divided by the total number of occupied rooms over a given time period.</a:t>
            </a:r>
          </a:p>
          <a:p>
            <a:pPr marL="342900" indent="-342900">
              <a:buFont typeface="Wingdings" panose="05000000000000000000" pitchFamily="2" charset="2"/>
              <a:buChar char="Ø"/>
            </a:pPr>
            <a:r>
              <a:rPr lang="en-US" sz="2400" b="0" dirty="0">
                <a:solidFill>
                  <a:srgbClr val="134F5C"/>
                </a:solidFill>
                <a:effectLst/>
                <a:latin typeface="+mn-lt"/>
              </a:rPr>
              <a:t>The average daily rate includes only the occupied rooms and not the total available stock.</a:t>
            </a:r>
          </a:p>
          <a:p>
            <a:pPr marL="342900" indent="-342900">
              <a:buFont typeface="Wingdings" panose="05000000000000000000" pitchFamily="2" charset="2"/>
              <a:buChar char="Ø"/>
            </a:pPr>
            <a:endParaRPr lang="en-US" sz="2800" b="0" dirty="0">
              <a:solidFill>
                <a:srgbClr val="134F5C"/>
              </a:solidFill>
              <a:effectLst/>
              <a:latin typeface="+mn-lt"/>
            </a:endParaRPr>
          </a:p>
        </p:txBody>
      </p:sp>
    </p:spTree>
    <p:extLst>
      <p:ext uri="{BB962C8B-B14F-4D97-AF65-F5344CB8AC3E}">
        <p14:creationId xmlns:p14="http://schemas.microsoft.com/office/powerpoint/2010/main" val="9616892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7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75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3DDC-DEF2-637C-C05D-32EAFC19B861}"/>
              </a:ext>
            </a:extLst>
          </p:cNvPr>
          <p:cNvSpPr>
            <a:spLocks noGrp="1"/>
          </p:cNvSpPr>
          <p:nvPr>
            <p:ph type="title"/>
          </p:nvPr>
        </p:nvSpPr>
        <p:spPr/>
        <p:txBody>
          <a:bodyPr/>
          <a:lstStyle/>
          <a:p>
            <a:pPr algn="ctr"/>
            <a:r>
              <a:rPr lang="en-US" sz="2800" b="1" dirty="0"/>
              <a:t>Average Daily Rate</a:t>
            </a:r>
            <a:endParaRPr lang="en-IN" dirty="0"/>
          </a:p>
        </p:txBody>
      </p:sp>
      <p:pic>
        <p:nvPicPr>
          <p:cNvPr id="5" name="Picture 4">
            <a:extLst>
              <a:ext uri="{FF2B5EF4-FFF2-40B4-BE49-F238E27FC236}">
                <a16:creationId xmlns:a16="http://schemas.microsoft.com/office/drawing/2014/main" id="{BEC0E424-DD43-13F4-16C8-1CED3A921254}"/>
              </a:ext>
            </a:extLst>
          </p:cNvPr>
          <p:cNvPicPr>
            <a:picLocks noChangeAspect="1"/>
          </p:cNvPicPr>
          <p:nvPr/>
        </p:nvPicPr>
        <p:blipFill rotWithShape="1">
          <a:blip r:embed="rId2"/>
          <a:srcRect t="11623" r="10090"/>
          <a:stretch/>
        </p:blipFill>
        <p:spPr>
          <a:xfrm>
            <a:off x="180754" y="1222744"/>
            <a:ext cx="8651546" cy="3753293"/>
          </a:xfrm>
          <a:prstGeom prst="rect">
            <a:avLst/>
          </a:prstGeom>
        </p:spPr>
      </p:pic>
    </p:spTree>
    <p:extLst>
      <p:ext uri="{BB962C8B-B14F-4D97-AF65-F5344CB8AC3E}">
        <p14:creationId xmlns:p14="http://schemas.microsoft.com/office/powerpoint/2010/main" val="34116528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3075-0CF9-E5DE-7B68-8AB3048A7A18}"/>
              </a:ext>
            </a:extLst>
          </p:cNvPr>
          <p:cNvSpPr>
            <a:spLocks noGrp="1"/>
          </p:cNvSpPr>
          <p:nvPr>
            <p:ph type="title"/>
          </p:nvPr>
        </p:nvSpPr>
        <p:spPr/>
        <p:txBody>
          <a:bodyPr/>
          <a:lstStyle/>
          <a:p>
            <a:pPr algn="ctr"/>
            <a:r>
              <a:rPr lang="en-US" sz="3600" b="1" dirty="0"/>
              <a:t>ADR Statistics</a:t>
            </a:r>
            <a:endParaRPr lang="en-IN" sz="3600" b="1" dirty="0"/>
          </a:p>
        </p:txBody>
      </p:sp>
      <p:pic>
        <p:nvPicPr>
          <p:cNvPr id="5" name="Picture 4">
            <a:extLst>
              <a:ext uri="{FF2B5EF4-FFF2-40B4-BE49-F238E27FC236}">
                <a16:creationId xmlns:a16="http://schemas.microsoft.com/office/drawing/2014/main" id="{7C38C715-A6E9-BA13-2F34-AEB310B80413}"/>
              </a:ext>
            </a:extLst>
          </p:cNvPr>
          <p:cNvPicPr>
            <a:picLocks noChangeAspect="1"/>
          </p:cNvPicPr>
          <p:nvPr/>
        </p:nvPicPr>
        <p:blipFill rotWithShape="1">
          <a:blip r:embed="rId2"/>
          <a:srcRect l="6395" t="44398" r="78790" b="36255"/>
          <a:stretch/>
        </p:blipFill>
        <p:spPr>
          <a:xfrm>
            <a:off x="584791" y="1573619"/>
            <a:ext cx="2360428" cy="2690037"/>
          </a:xfrm>
          <a:prstGeom prst="rect">
            <a:avLst/>
          </a:prstGeom>
        </p:spPr>
      </p:pic>
      <p:sp>
        <p:nvSpPr>
          <p:cNvPr id="4" name="TextBox 3">
            <a:extLst>
              <a:ext uri="{FF2B5EF4-FFF2-40B4-BE49-F238E27FC236}">
                <a16:creationId xmlns:a16="http://schemas.microsoft.com/office/drawing/2014/main" id="{9F47F736-19F1-EA86-0813-F44C9A52C4BB}"/>
              </a:ext>
            </a:extLst>
          </p:cNvPr>
          <p:cNvSpPr txBox="1"/>
          <p:nvPr/>
        </p:nvSpPr>
        <p:spPr>
          <a:xfrm>
            <a:off x="4439095" y="1902974"/>
            <a:ext cx="3519376" cy="2031325"/>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ADR follows nearly normal distribution after removing an outlier of 5040 in comparison to all the values less than 510. the average ADR irrespective of room type is 101 units.</a:t>
            </a:r>
            <a:endParaRPr lang="en-IN" sz="1800" dirty="0">
              <a:solidFill>
                <a:srgbClr val="134F5C"/>
              </a:solidFill>
            </a:endParaRPr>
          </a:p>
        </p:txBody>
      </p:sp>
    </p:spTree>
    <p:extLst>
      <p:ext uri="{BB962C8B-B14F-4D97-AF65-F5344CB8AC3E}">
        <p14:creationId xmlns:p14="http://schemas.microsoft.com/office/powerpoint/2010/main" val="27938926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7B9169-98F3-5B6D-F359-E00D2E6BAC7A}"/>
              </a:ext>
            </a:extLst>
          </p:cNvPr>
          <p:cNvSpPr>
            <a:spLocks noGrp="1"/>
          </p:cNvSpPr>
          <p:nvPr>
            <p:ph type="ctrTitle"/>
          </p:nvPr>
        </p:nvSpPr>
        <p:spPr>
          <a:xfrm>
            <a:off x="258537" y="235005"/>
            <a:ext cx="8520600" cy="871870"/>
          </a:xfrm>
        </p:spPr>
        <p:txBody>
          <a:bodyPr/>
          <a:lstStyle/>
          <a:p>
            <a:pPr algn="l"/>
            <a:r>
              <a:rPr lang="en-US" sz="3600" b="1" dirty="0"/>
              <a:t>Average Daily Rate Analysis</a:t>
            </a:r>
            <a:endParaRPr lang="en-IN" sz="3600" b="1" dirty="0"/>
          </a:p>
        </p:txBody>
      </p:sp>
      <p:sp>
        <p:nvSpPr>
          <p:cNvPr id="2" name="TextBox 1">
            <a:extLst>
              <a:ext uri="{FF2B5EF4-FFF2-40B4-BE49-F238E27FC236}">
                <a16:creationId xmlns:a16="http://schemas.microsoft.com/office/drawing/2014/main" id="{FA9B29EB-0924-3AA9-4DF2-B4EE51CBC1EE}"/>
              </a:ext>
            </a:extLst>
          </p:cNvPr>
          <p:cNvSpPr txBox="1"/>
          <p:nvPr/>
        </p:nvSpPr>
        <p:spPr>
          <a:xfrm>
            <a:off x="701749" y="1488558"/>
            <a:ext cx="7740502"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134F5C"/>
                </a:solidFill>
              </a:rPr>
              <a:t>How lead time affects ADR</a:t>
            </a:r>
            <a:endParaRPr lang="en-IN" sz="2400" dirty="0">
              <a:solidFill>
                <a:srgbClr val="134F5C"/>
              </a:solidFill>
            </a:endParaRPr>
          </a:p>
          <a:p>
            <a:pPr marL="342900" indent="-342900">
              <a:buFont typeface="Wingdings" panose="05000000000000000000" pitchFamily="2" charset="2"/>
              <a:buChar char="Ø"/>
            </a:pPr>
            <a:r>
              <a:rPr lang="en-US" sz="2400" dirty="0">
                <a:solidFill>
                  <a:srgbClr val="134F5C"/>
                </a:solidFill>
              </a:rPr>
              <a:t>Do bookings  on weekends vs on week days affect the revenue</a:t>
            </a:r>
          </a:p>
          <a:p>
            <a:pPr marL="342900" indent="-342900">
              <a:buFont typeface="Wingdings" panose="05000000000000000000" pitchFamily="2" charset="2"/>
              <a:buChar char="Ø"/>
            </a:pPr>
            <a:r>
              <a:rPr lang="en-US" sz="2400" dirty="0">
                <a:solidFill>
                  <a:srgbClr val="134F5C"/>
                </a:solidFill>
              </a:rPr>
              <a:t>How ADR is varying over the years.</a:t>
            </a:r>
          </a:p>
          <a:p>
            <a:pPr marL="342900" indent="-342900">
              <a:buFont typeface="Wingdings" panose="05000000000000000000" pitchFamily="2" charset="2"/>
              <a:buChar char="Ø"/>
            </a:pPr>
            <a:r>
              <a:rPr lang="en-US" sz="2400" dirty="0">
                <a:solidFill>
                  <a:srgbClr val="134F5C"/>
                </a:solidFill>
              </a:rPr>
              <a:t>ADR with respect to various room types</a:t>
            </a:r>
          </a:p>
          <a:p>
            <a:pPr marL="342900" indent="-342900">
              <a:buFont typeface="Wingdings" panose="05000000000000000000" pitchFamily="2" charset="2"/>
              <a:buChar char="Ø"/>
            </a:pPr>
            <a:r>
              <a:rPr lang="en-US" sz="2400" dirty="0">
                <a:solidFill>
                  <a:srgbClr val="134F5C"/>
                </a:solidFill>
              </a:rPr>
              <a:t>Contribution of various market segments to ADR</a:t>
            </a:r>
          </a:p>
          <a:p>
            <a:pPr marL="342900" indent="-342900">
              <a:buFont typeface="Wingdings" panose="05000000000000000000" pitchFamily="2" charset="2"/>
              <a:buChar char="Ø"/>
            </a:pPr>
            <a:r>
              <a:rPr lang="en-US" sz="2400" dirty="0">
                <a:solidFill>
                  <a:srgbClr val="134F5C"/>
                </a:solidFill>
              </a:rPr>
              <a:t>Contribution of various distribution channels to ADR</a:t>
            </a:r>
          </a:p>
        </p:txBody>
      </p:sp>
    </p:spTree>
    <p:extLst>
      <p:ext uri="{BB962C8B-B14F-4D97-AF65-F5344CB8AC3E}">
        <p14:creationId xmlns:p14="http://schemas.microsoft.com/office/powerpoint/2010/main" val="26400044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75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left)">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left)">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left)">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wipe(left)">
                                      <p:cBhvr>
                                        <p:cTn id="3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C5F8-EE52-3EFC-334E-34BBC717403D}"/>
              </a:ext>
            </a:extLst>
          </p:cNvPr>
          <p:cNvSpPr>
            <a:spLocks noGrp="1"/>
          </p:cNvSpPr>
          <p:nvPr>
            <p:ph type="title"/>
          </p:nvPr>
        </p:nvSpPr>
        <p:spPr/>
        <p:txBody>
          <a:bodyPr/>
          <a:lstStyle/>
          <a:p>
            <a:r>
              <a:rPr lang="en-US" sz="3600" b="1" dirty="0"/>
              <a:t>Lead Time and ADR</a:t>
            </a:r>
            <a:endParaRPr lang="en-IN" sz="3600" b="1" dirty="0"/>
          </a:p>
        </p:txBody>
      </p:sp>
      <p:pic>
        <p:nvPicPr>
          <p:cNvPr id="4" name="Picture 3">
            <a:extLst>
              <a:ext uri="{FF2B5EF4-FFF2-40B4-BE49-F238E27FC236}">
                <a16:creationId xmlns:a16="http://schemas.microsoft.com/office/drawing/2014/main" id="{5E3A8784-D941-BE5D-4101-E9CA90AA3C70}"/>
              </a:ext>
            </a:extLst>
          </p:cNvPr>
          <p:cNvPicPr>
            <a:picLocks noChangeAspect="1"/>
          </p:cNvPicPr>
          <p:nvPr/>
        </p:nvPicPr>
        <p:blipFill rotWithShape="1">
          <a:blip r:embed="rId2"/>
          <a:srcRect t="12910" r="9763"/>
          <a:stretch/>
        </p:blipFill>
        <p:spPr>
          <a:xfrm>
            <a:off x="127590" y="1360966"/>
            <a:ext cx="5752215" cy="3657601"/>
          </a:xfrm>
          <a:prstGeom prst="rect">
            <a:avLst/>
          </a:prstGeom>
        </p:spPr>
      </p:pic>
      <p:sp>
        <p:nvSpPr>
          <p:cNvPr id="6" name="TextBox 5">
            <a:extLst>
              <a:ext uri="{FF2B5EF4-FFF2-40B4-BE49-F238E27FC236}">
                <a16:creationId xmlns:a16="http://schemas.microsoft.com/office/drawing/2014/main" id="{3F955029-1F32-6630-CC2F-63E0F72A09A9}"/>
              </a:ext>
            </a:extLst>
          </p:cNvPr>
          <p:cNvSpPr txBox="1"/>
          <p:nvPr/>
        </p:nvSpPr>
        <p:spPr>
          <a:xfrm>
            <a:off x="6220048" y="1435394"/>
            <a:ext cx="2519916" cy="313932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With increase in Lead time, ADR keeps on decreasing</a:t>
            </a:r>
            <a:r>
              <a:rPr lang="en-US" sz="1800" dirty="0"/>
              <a:t>.</a:t>
            </a:r>
          </a:p>
          <a:p>
            <a:pPr marL="285750" indent="-285750">
              <a:buFont typeface="Wingdings" panose="05000000000000000000" pitchFamily="2" charset="2"/>
              <a:buChar char="Ø"/>
            </a:pPr>
            <a:endParaRPr lang="en-US" sz="1800" dirty="0">
              <a:solidFill>
                <a:srgbClr val="134F5C"/>
              </a:solidFill>
            </a:endParaRPr>
          </a:p>
          <a:p>
            <a:pPr marL="285750" indent="-285750">
              <a:buFont typeface="Wingdings" panose="05000000000000000000" pitchFamily="2" charset="2"/>
              <a:buChar char="Ø"/>
            </a:pPr>
            <a:r>
              <a:rPr lang="en-US" sz="1800" dirty="0">
                <a:solidFill>
                  <a:srgbClr val="134F5C"/>
                </a:solidFill>
              </a:rPr>
              <a:t>For the advanced bookings with1 year gap, the Average daily rate is nearly same and is about 100 to 150 units. </a:t>
            </a:r>
            <a:endParaRPr lang="en-IN" dirty="0"/>
          </a:p>
        </p:txBody>
      </p:sp>
    </p:spTree>
    <p:extLst>
      <p:ext uri="{BB962C8B-B14F-4D97-AF65-F5344CB8AC3E}">
        <p14:creationId xmlns:p14="http://schemas.microsoft.com/office/powerpoint/2010/main" val="57998463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7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75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7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F4C1-41CB-7696-44ED-781EC0616141}"/>
              </a:ext>
            </a:extLst>
          </p:cNvPr>
          <p:cNvSpPr>
            <a:spLocks noGrp="1"/>
          </p:cNvSpPr>
          <p:nvPr>
            <p:ph type="title"/>
          </p:nvPr>
        </p:nvSpPr>
        <p:spPr>
          <a:xfrm>
            <a:off x="311700" y="337585"/>
            <a:ext cx="3983853" cy="1352992"/>
          </a:xfrm>
        </p:spPr>
        <p:txBody>
          <a:bodyPr/>
          <a:lstStyle/>
          <a:p>
            <a:r>
              <a:rPr lang="en-US" sz="3200" b="1" dirty="0">
                <a:solidFill>
                  <a:srgbClr val="CF0F0F"/>
                </a:solidFill>
              </a:rPr>
              <a:t>Why</a:t>
            </a:r>
            <a:r>
              <a:rPr lang="en-US" sz="3200" b="1" dirty="0">
                <a:solidFill>
                  <a:schemeClr val="tx1"/>
                </a:solidFill>
              </a:rPr>
              <a:t> analysis of hotel booking data?</a:t>
            </a:r>
            <a:br>
              <a:rPr lang="en-US" sz="3200" b="1" dirty="0"/>
            </a:br>
            <a:endParaRPr lang="en-IN" sz="3200" b="1" dirty="0"/>
          </a:p>
        </p:txBody>
      </p:sp>
      <p:sp>
        <p:nvSpPr>
          <p:cNvPr id="3" name="Text Placeholder 2">
            <a:extLst>
              <a:ext uri="{FF2B5EF4-FFF2-40B4-BE49-F238E27FC236}">
                <a16:creationId xmlns:a16="http://schemas.microsoft.com/office/drawing/2014/main" id="{40E59379-4D3D-397E-3F88-95D98F0E0746}"/>
              </a:ext>
            </a:extLst>
          </p:cNvPr>
          <p:cNvSpPr>
            <a:spLocks noGrp="1"/>
          </p:cNvSpPr>
          <p:nvPr>
            <p:ph type="body" idx="1"/>
          </p:nvPr>
        </p:nvSpPr>
        <p:spPr>
          <a:xfrm>
            <a:off x="258540" y="1977656"/>
            <a:ext cx="4260300" cy="2530549"/>
          </a:xfrm>
        </p:spPr>
        <p:txBody>
          <a:bodyPr/>
          <a:lstStyle/>
          <a:p>
            <a:pPr marL="114300" indent="0">
              <a:buNone/>
            </a:pPr>
            <a:r>
              <a:rPr lang="en-US" dirty="0">
                <a:solidFill>
                  <a:srgbClr val="134F5C"/>
                </a:solidFill>
              </a:rPr>
              <a:t>The hotel industry is one of the most important components of the wider service industry, catering for customers who require overnight accommodation. It is closely associated with the travel industry and the hospitality industry. </a:t>
            </a:r>
          </a:p>
        </p:txBody>
      </p:sp>
      <p:pic>
        <p:nvPicPr>
          <p:cNvPr id="5" name="Picture 4">
            <a:extLst>
              <a:ext uri="{FF2B5EF4-FFF2-40B4-BE49-F238E27FC236}">
                <a16:creationId xmlns:a16="http://schemas.microsoft.com/office/drawing/2014/main" id="{275AA5A0-8471-C4D0-BFBB-64553BAD6321}"/>
              </a:ext>
            </a:extLst>
          </p:cNvPr>
          <p:cNvPicPr>
            <a:picLocks noChangeAspect="1"/>
          </p:cNvPicPr>
          <p:nvPr/>
        </p:nvPicPr>
        <p:blipFill>
          <a:blip r:embed="rId2"/>
          <a:stretch>
            <a:fillRect/>
          </a:stretch>
        </p:blipFill>
        <p:spPr>
          <a:xfrm>
            <a:off x="4678325" y="337585"/>
            <a:ext cx="3751299" cy="4415168"/>
          </a:xfrm>
          <a:prstGeom prst="rect">
            <a:avLst/>
          </a:prstGeom>
        </p:spPr>
      </p:pic>
    </p:spTree>
    <p:extLst>
      <p:ext uri="{BB962C8B-B14F-4D97-AF65-F5344CB8AC3E}">
        <p14:creationId xmlns:p14="http://schemas.microsoft.com/office/powerpoint/2010/main" val="20709064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5FC5-4352-6953-80B7-9E6D93CF9EDD}"/>
              </a:ext>
            </a:extLst>
          </p:cNvPr>
          <p:cNvSpPr>
            <a:spLocks noGrp="1"/>
          </p:cNvSpPr>
          <p:nvPr>
            <p:ph type="title"/>
          </p:nvPr>
        </p:nvSpPr>
        <p:spPr>
          <a:xfrm>
            <a:off x="311700" y="445024"/>
            <a:ext cx="8520600" cy="809617"/>
          </a:xfrm>
        </p:spPr>
        <p:txBody>
          <a:bodyPr/>
          <a:lstStyle/>
          <a:p>
            <a:r>
              <a:rPr lang="en-US" b="1" dirty="0"/>
              <a:t>Variation with number of stays on week nights</a:t>
            </a:r>
            <a:endParaRPr lang="en-IN" b="1" dirty="0"/>
          </a:p>
        </p:txBody>
      </p:sp>
      <p:pic>
        <p:nvPicPr>
          <p:cNvPr id="5" name="Picture 4">
            <a:extLst>
              <a:ext uri="{FF2B5EF4-FFF2-40B4-BE49-F238E27FC236}">
                <a16:creationId xmlns:a16="http://schemas.microsoft.com/office/drawing/2014/main" id="{BCF1F793-2136-797E-8F8F-785E242A2FE7}"/>
              </a:ext>
            </a:extLst>
          </p:cNvPr>
          <p:cNvPicPr>
            <a:picLocks noChangeAspect="1"/>
          </p:cNvPicPr>
          <p:nvPr/>
        </p:nvPicPr>
        <p:blipFill rotWithShape="1">
          <a:blip r:embed="rId2"/>
          <a:srcRect t="10647" r="9702"/>
          <a:stretch/>
        </p:blipFill>
        <p:spPr>
          <a:xfrm>
            <a:off x="138223" y="1408813"/>
            <a:ext cx="5146158" cy="3444949"/>
          </a:xfrm>
          <a:prstGeom prst="rect">
            <a:avLst/>
          </a:prstGeom>
        </p:spPr>
      </p:pic>
      <p:sp>
        <p:nvSpPr>
          <p:cNvPr id="4" name="TextBox 3">
            <a:extLst>
              <a:ext uri="{FF2B5EF4-FFF2-40B4-BE49-F238E27FC236}">
                <a16:creationId xmlns:a16="http://schemas.microsoft.com/office/drawing/2014/main" id="{DA341777-2132-3630-3508-FC941327A9DD}"/>
              </a:ext>
            </a:extLst>
          </p:cNvPr>
          <p:cNvSpPr txBox="1"/>
          <p:nvPr/>
        </p:nvSpPr>
        <p:spPr>
          <a:xfrm>
            <a:off x="5752213" y="1509823"/>
            <a:ext cx="2806995" cy="313932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For nearly 8 days stay, the ADR keeps on increasing. But if the stays extend for more than that, it does decrease, but the decrease is not so prominent. It does not show a particular trend. It keeps on oscillating. </a:t>
            </a:r>
            <a:endParaRPr lang="en-IN" sz="1800" dirty="0">
              <a:solidFill>
                <a:srgbClr val="134F5C"/>
              </a:solidFill>
            </a:endParaRPr>
          </a:p>
        </p:txBody>
      </p:sp>
    </p:spTree>
    <p:extLst>
      <p:ext uri="{BB962C8B-B14F-4D97-AF65-F5344CB8AC3E}">
        <p14:creationId xmlns:p14="http://schemas.microsoft.com/office/powerpoint/2010/main" val="35933308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B93E-773D-2394-1FC1-368D494307FD}"/>
              </a:ext>
            </a:extLst>
          </p:cNvPr>
          <p:cNvSpPr>
            <a:spLocks noGrp="1"/>
          </p:cNvSpPr>
          <p:nvPr>
            <p:ph type="title"/>
          </p:nvPr>
        </p:nvSpPr>
        <p:spPr/>
        <p:txBody>
          <a:bodyPr/>
          <a:lstStyle/>
          <a:p>
            <a:r>
              <a:rPr lang="en-US" b="1" dirty="0"/>
              <a:t>Variation with number of stays on weekend nights</a:t>
            </a:r>
            <a:endParaRPr lang="en-IN" dirty="0"/>
          </a:p>
        </p:txBody>
      </p:sp>
      <p:pic>
        <p:nvPicPr>
          <p:cNvPr id="5" name="Picture 4">
            <a:extLst>
              <a:ext uri="{FF2B5EF4-FFF2-40B4-BE49-F238E27FC236}">
                <a16:creationId xmlns:a16="http://schemas.microsoft.com/office/drawing/2014/main" id="{7079BE4E-67E3-F23C-2B2D-99355497641D}"/>
              </a:ext>
            </a:extLst>
          </p:cNvPr>
          <p:cNvPicPr>
            <a:picLocks noChangeAspect="1"/>
          </p:cNvPicPr>
          <p:nvPr/>
        </p:nvPicPr>
        <p:blipFill rotWithShape="1">
          <a:blip r:embed="rId2"/>
          <a:srcRect t="11590" r="9062"/>
          <a:stretch/>
        </p:blipFill>
        <p:spPr>
          <a:xfrm>
            <a:off x="223283" y="1509822"/>
            <a:ext cx="5241851" cy="3455583"/>
          </a:xfrm>
          <a:prstGeom prst="rect">
            <a:avLst/>
          </a:prstGeom>
        </p:spPr>
      </p:pic>
      <p:sp>
        <p:nvSpPr>
          <p:cNvPr id="4" name="TextBox 3">
            <a:extLst>
              <a:ext uri="{FF2B5EF4-FFF2-40B4-BE49-F238E27FC236}">
                <a16:creationId xmlns:a16="http://schemas.microsoft.com/office/drawing/2014/main" id="{ED755D2E-8F0F-028D-B4B4-BE25E06FE36C}"/>
              </a:ext>
            </a:extLst>
          </p:cNvPr>
          <p:cNvSpPr txBox="1"/>
          <p:nvPr/>
        </p:nvSpPr>
        <p:spPr>
          <a:xfrm>
            <a:off x="5911702" y="1333642"/>
            <a:ext cx="2668772" cy="3354765"/>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ADR for weekend nights is more in comparison to week days.</a:t>
            </a:r>
          </a:p>
          <a:p>
            <a:pPr marL="285750" indent="-285750">
              <a:buFont typeface="Wingdings" panose="05000000000000000000" pitchFamily="2" charset="2"/>
              <a:buChar char="Ø"/>
            </a:pPr>
            <a:r>
              <a:rPr lang="en-US" sz="1800" dirty="0">
                <a:solidFill>
                  <a:srgbClr val="134F5C"/>
                </a:solidFill>
              </a:rPr>
              <a:t>After more than 3 weekend stays, the ADR decreases a lot that justifies decrease of ADR for more than 13 days stay in week days.</a:t>
            </a:r>
          </a:p>
          <a:p>
            <a:endParaRPr lang="en-IN" dirty="0"/>
          </a:p>
        </p:txBody>
      </p:sp>
    </p:spTree>
    <p:extLst>
      <p:ext uri="{BB962C8B-B14F-4D97-AF65-F5344CB8AC3E}">
        <p14:creationId xmlns:p14="http://schemas.microsoft.com/office/powerpoint/2010/main" val="17535130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75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89AD-8C67-FFEC-BCF4-E480E9785040}"/>
              </a:ext>
            </a:extLst>
          </p:cNvPr>
          <p:cNvSpPr>
            <a:spLocks noGrp="1"/>
          </p:cNvSpPr>
          <p:nvPr>
            <p:ph type="title"/>
          </p:nvPr>
        </p:nvSpPr>
        <p:spPr/>
        <p:txBody>
          <a:bodyPr/>
          <a:lstStyle/>
          <a:p>
            <a:r>
              <a:rPr lang="en-US" sz="3600" b="1" dirty="0"/>
              <a:t>Average Daily Rate per year</a:t>
            </a:r>
            <a:endParaRPr lang="en-IN" sz="3600" b="1" dirty="0"/>
          </a:p>
        </p:txBody>
      </p:sp>
      <p:pic>
        <p:nvPicPr>
          <p:cNvPr id="5" name="Picture 4">
            <a:extLst>
              <a:ext uri="{FF2B5EF4-FFF2-40B4-BE49-F238E27FC236}">
                <a16:creationId xmlns:a16="http://schemas.microsoft.com/office/drawing/2014/main" id="{7293B943-7B0A-3F67-8709-BC847DA99CA5}"/>
              </a:ext>
            </a:extLst>
          </p:cNvPr>
          <p:cNvPicPr>
            <a:picLocks noChangeAspect="1"/>
          </p:cNvPicPr>
          <p:nvPr/>
        </p:nvPicPr>
        <p:blipFill>
          <a:blip r:embed="rId2"/>
          <a:stretch>
            <a:fillRect/>
          </a:stretch>
        </p:blipFill>
        <p:spPr>
          <a:xfrm>
            <a:off x="311701" y="1113760"/>
            <a:ext cx="5855184" cy="3584715"/>
          </a:xfrm>
          <a:prstGeom prst="rect">
            <a:avLst/>
          </a:prstGeom>
        </p:spPr>
      </p:pic>
      <p:sp>
        <p:nvSpPr>
          <p:cNvPr id="4" name="TextBox 3">
            <a:extLst>
              <a:ext uri="{FF2B5EF4-FFF2-40B4-BE49-F238E27FC236}">
                <a16:creationId xmlns:a16="http://schemas.microsoft.com/office/drawing/2014/main" id="{ADDC04AE-54CB-0222-0547-15B7FDA9D1E8}"/>
              </a:ext>
            </a:extLst>
          </p:cNvPr>
          <p:cNvSpPr txBox="1"/>
          <p:nvPr/>
        </p:nvSpPr>
        <p:spPr>
          <a:xfrm>
            <a:off x="6166885" y="1733107"/>
            <a:ext cx="2456120" cy="1969770"/>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ADR over years hardly increase. </a:t>
            </a:r>
          </a:p>
          <a:p>
            <a:pPr marL="285750" indent="-285750">
              <a:buFont typeface="Wingdings" panose="05000000000000000000" pitchFamily="2" charset="2"/>
              <a:buChar char="Ø"/>
            </a:pPr>
            <a:r>
              <a:rPr lang="en-US" sz="1800" dirty="0">
                <a:solidFill>
                  <a:srgbClr val="134F5C"/>
                </a:solidFill>
              </a:rPr>
              <a:t>ADR for city hotel was more than the resort Hotel in 2016.</a:t>
            </a:r>
          </a:p>
          <a:p>
            <a:endParaRPr lang="en-US" dirty="0"/>
          </a:p>
        </p:txBody>
      </p:sp>
    </p:spTree>
    <p:extLst>
      <p:ext uri="{BB962C8B-B14F-4D97-AF65-F5344CB8AC3E}">
        <p14:creationId xmlns:p14="http://schemas.microsoft.com/office/powerpoint/2010/main" val="148258172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750A-EC58-C6A6-4F6F-B74EF21A33E6}"/>
              </a:ext>
            </a:extLst>
          </p:cNvPr>
          <p:cNvSpPr>
            <a:spLocks noGrp="1"/>
          </p:cNvSpPr>
          <p:nvPr>
            <p:ph type="title"/>
          </p:nvPr>
        </p:nvSpPr>
        <p:spPr/>
        <p:txBody>
          <a:bodyPr/>
          <a:lstStyle/>
          <a:p>
            <a:r>
              <a:rPr lang="en-US" sz="3600" b="1" dirty="0"/>
              <a:t>ADR for different room types</a:t>
            </a:r>
            <a:endParaRPr lang="en-IN" sz="3600" b="1" dirty="0"/>
          </a:p>
        </p:txBody>
      </p:sp>
      <p:pic>
        <p:nvPicPr>
          <p:cNvPr id="7" name="Picture 6">
            <a:extLst>
              <a:ext uri="{FF2B5EF4-FFF2-40B4-BE49-F238E27FC236}">
                <a16:creationId xmlns:a16="http://schemas.microsoft.com/office/drawing/2014/main" id="{04208A57-D367-E976-CE4F-0DB1F661458A}"/>
              </a:ext>
            </a:extLst>
          </p:cNvPr>
          <p:cNvPicPr>
            <a:picLocks noChangeAspect="1"/>
          </p:cNvPicPr>
          <p:nvPr/>
        </p:nvPicPr>
        <p:blipFill rotWithShape="1">
          <a:blip r:embed="rId2"/>
          <a:srcRect l="6977" t="24794" r="41860" b="16883"/>
          <a:stretch/>
        </p:blipFill>
        <p:spPr>
          <a:xfrm>
            <a:off x="223284" y="1190847"/>
            <a:ext cx="8250865" cy="3710762"/>
          </a:xfrm>
          <a:prstGeom prst="rect">
            <a:avLst/>
          </a:prstGeom>
        </p:spPr>
      </p:pic>
    </p:spTree>
    <p:extLst>
      <p:ext uri="{BB962C8B-B14F-4D97-AF65-F5344CB8AC3E}">
        <p14:creationId xmlns:p14="http://schemas.microsoft.com/office/powerpoint/2010/main" val="31702553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3D5B-FE6C-9DD6-EE7C-64C607E91964}"/>
              </a:ext>
            </a:extLst>
          </p:cNvPr>
          <p:cNvSpPr>
            <a:spLocks noGrp="1"/>
          </p:cNvSpPr>
          <p:nvPr>
            <p:ph type="title"/>
          </p:nvPr>
        </p:nvSpPr>
        <p:spPr/>
        <p:txBody>
          <a:bodyPr/>
          <a:lstStyle/>
          <a:p>
            <a:r>
              <a:rPr lang="en-US" b="1" dirty="0"/>
              <a:t>ADR for various Distribution Channels</a:t>
            </a:r>
            <a:endParaRPr lang="en-IN" b="1" dirty="0"/>
          </a:p>
        </p:txBody>
      </p:sp>
      <p:pic>
        <p:nvPicPr>
          <p:cNvPr id="7" name="Picture 6">
            <a:extLst>
              <a:ext uri="{FF2B5EF4-FFF2-40B4-BE49-F238E27FC236}">
                <a16:creationId xmlns:a16="http://schemas.microsoft.com/office/drawing/2014/main" id="{CC76C5A6-D810-12E8-749E-3AEF525768DD}"/>
              </a:ext>
            </a:extLst>
          </p:cNvPr>
          <p:cNvPicPr>
            <a:picLocks noChangeAspect="1"/>
          </p:cNvPicPr>
          <p:nvPr/>
        </p:nvPicPr>
        <p:blipFill>
          <a:blip r:embed="rId2"/>
          <a:stretch>
            <a:fillRect/>
          </a:stretch>
        </p:blipFill>
        <p:spPr>
          <a:xfrm>
            <a:off x="1" y="1152474"/>
            <a:ext cx="5837274" cy="3705275"/>
          </a:xfrm>
          <a:prstGeom prst="rect">
            <a:avLst/>
          </a:prstGeom>
        </p:spPr>
      </p:pic>
      <p:sp>
        <p:nvSpPr>
          <p:cNvPr id="4" name="TextBox 3">
            <a:extLst>
              <a:ext uri="{FF2B5EF4-FFF2-40B4-BE49-F238E27FC236}">
                <a16:creationId xmlns:a16="http://schemas.microsoft.com/office/drawing/2014/main" id="{B207B9E9-E404-A8FC-4FD1-346DB426CCBB}"/>
              </a:ext>
            </a:extLst>
          </p:cNvPr>
          <p:cNvSpPr txBox="1"/>
          <p:nvPr/>
        </p:nvSpPr>
        <p:spPr>
          <a:xfrm>
            <a:off x="5571461" y="1195004"/>
            <a:ext cx="3260840" cy="3693319"/>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Number of bookings by GDS was very less, but the average ADR is more for them. Thus, if prices are reduced for them, there could be a chance of more customers from them. </a:t>
            </a:r>
          </a:p>
          <a:p>
            <a:pPr marL="285750" indent="-285750">
              <a:buFont typeface="Wingdings" panose="05000000000000000000" pitchFamily="2" charset="2"/>
              <a:buChar char="Ø"/>
            </a:pPr>
            <a:r>
              <a:rPr lang="en-US" sz="1800" dirty="0">
                <a:solidFill>
                  <a:srgbClr val="134F5C"/>
                </a:solidFill>
              </a:rPr>
              <a:t>Also, ADR for the corporate is less but the number of bookings is also very less.. Should look upon this and provide them with necessary facilities. </a:t>
            </a:r>
            <a:endParaRPr lang="en-IN" sz="1800" dirty="0">
              <a:solidFill>
                <a:srgbClr val="134F5C"/>
              </a:solidFill>
            </a:endParaRPr>
          </a:p>
        </p:txBody>
      </p:sp>
    </p:spTree>
    <p:extLst>
      <p:ext uri="{BB962C8B-B14F-4D97-AF65-F5344CB8AC3E}">
        <p14:creationId xmlns:p14="http://schemas.microsoft.com/office/powerpoint/2010/main" val="21440609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7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75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8B88-57A5-4EC4-4440-12AABFFA5B71}"/>
              </a:ext>
            </a:extLst>
          </p:cNvPr>
          <p:cNvSpPr>
            <a:spLocks noGrp="1"/>
          </p:cNvSpPr>
          <p:nvPr>
            <p:ph type="title"/>
          </p:nvPr>
        </p:nvSpPr>
        <p:spPr/>
        <p:txBody>
          <a:bodyPr/>
          <a:lstStyle/>
          <a:p>
            <a:r>
              <a:rPr lang="en-US" sz="3600" b="1" dirty="0"/>
              <a:t>ADR for various Market Segments</a:t>
            </a:r>
            <a:endParaRPr lang="en-IN" sz="3600" b="1" dirty="0"/>
          </a:p>
        </p:txBody>
      </p:sp>
      <p:pic>
        <p:nvPicPr>
          <p:cNvPr id="5" name="Picture 4">
            <a:extLst>
              <a:ext uri="{FF2B5EF4-FFF2-40B4-BE49-F238E27FC236}">
                <a16:creationId xmlns:a16="http://schemas.microsoft.com/office/drawing/2014/main" id="{2421969A-3C52-6A95-FC4D-B68AF6940EC6}"/>
              </a:ext>
            </a:extLst>
          </p:cNvPr>
          <p:cNvPicPr>
            <a:picLocks noChangeAspect="1"/>
          </p:cNvPicPr>
          <p:nvPr/>
        </p:nvPicPr>
        <p:blipFill>
          <a:blip r:embed="rId2"/>
          <a:stretch>
            <a:fillRect/>
          </a:stretch>
        </p:blipFill>
        <p:spPr>
          <a:xfrm>
            <a:off x="0" y="1152475"/>
            <a:ext cx="5986130" cy="3791665"/>
          </a:xfrm>
          <a:prstGeom prst="rect">
            <a:avLst/>
          </a:prstGeom>
        </p:spPr>
      </p:pic>
      <p:sp>
        <p:nvSpPr>
          <p:cNvPr id="4" name="TextBox 3">
            <a:extLst>
              <a:ext uri="{FF2B5EF4-FFF2-40B4-BE49-F238E27FC236}">
                <a16:creationId xmlns:a16="http://schemas.microsoft.com/office/drawing/2014/main" id="{C6374121-C7B8-EC3A-D47B-304587B605F0}"/>
              </a:ext>
            </a:extLst>
          </p:cNvPr>
          <p:cNvSpPr txBox="1"/>
          <p:nvPr/>
        </p:nvSpPr>
        <p:spPr>
          <a:xfrm>
            <a:off x="5762846" y="1435395"/>
            <a:ext cx="3296093" cy="3693319"/>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Clearly, online TA are bringing more bookings as well as more revenue,, thus the online campaign is doing good. </a:t>
            </a:r>
          </a:p>
          <a:p>
            <a:pPr marL="285750" indent="-285750">
              <a:buFont typeface="Wingdings" panose="05000000000000000000" pitchFamily="2" charset="2"/>
              <a:buChar char="Ø"/>
            </a:pPr>
            <a:r>
              <a:rPr lang="en-US" sz="1800" dirty="0">
                <a:solidFill>
                  <a:srgbClr val="134F5C"/>
                </a:solidFill>
              </a:rPr>
              <a:t>Direct bookings were less but the ADR is nearly same. Can increase the number by investing in making online direct presence by the introduction of websites and offers. </a:t>
            </a:r>
          </a:p>
        </p:txBody>
      </p:sp>
    </p:spTree>
    <p:extLst>
      <p:ext uri="{BB962C8B-B14F-4D97-AF65-F5344CB8AC3E}">
        <p14:creationId xmlns:p14="http://schemas.microsoft.com/office/powerpoint/2010/main" val="13706675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75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21D6-CDF5-E312-42D9-52AB5029477F}"/>
              </a:ext>
            </a:extLst>
          </p:cNvPr>
          <p:cNvSpPr>
            <a:spLocks noGrp="1"/>
          </p:cNvSpPr>
          <p:nvPr>
            <p:ph type="title"/>
          </p:nvPr>
        </p:nvSpPr>
        <p:spPr>
          <a:xfrm>
            <a:off x="489097" y="256543"/>
            <a:ext cx="8268774" cy="572700"/>
          </a:xfrm>
        </p:spPr>
        <p:txBody>
          <a:bodyPr/>
          <a:lstStyle/>
          <a:p>
            <a:r>
              <a:rPr lang="en-US" sz="3200" b="1" dirty="0"/>
              <a:t>Conclusions</a:t>
            </a:r>
            <a:endParaRPr lang="en-IN" sz="3200" b="1" dirty="0"/>
          </a:p>
        </p:txBody>
      </p:sp>
      <p:sp>
        <p:nvSpPr>
          <p:cNvPr id="3" name="TextBox 2">
            <a:extLst>
              <a:ext uri="{FF2B5EF4-FFF2-40B4-BE49-F238E27FC236}">
                <a16:creationId xmlns:a16="http://schemas.microsoft.com/office/drawing/2014/main" id="{2D023712-6FDF-5A22-999E-47D9E137BB1F}"/>
              </a:ext>
            </a:extLst>
          </p:cNvPr>
          <p:cNvSpPr txBox="1"/>
          <p:nvPr/>
        </p:nvSpPr>
        <p:spPr>
          <a:xfrm>
            <a:off x="404037" y="978195"/>
            <a:ext cx="8438895" cy="390876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For both hotels, mid-year is really good. They need to be well prepared for the busy period.</a:t>
            </a:r>
          </a:p>
          <a:p>
            <a:pPr marL="285750" indent="-285750">
              <a:buFont typeface="Wingdings" panose="05000000000000000000" pitchFamily="2" charset="2"/>
              <a:buChar char="Ø"/>
            </a:pPr>
            <a:r>
              <a:rPr lang="en-US" sz="1800" dirty="0"/>
              <a:t>Portugal, Great Britain and France are the potential countries, should invest in more market campaigning there.</a:t>
            </a:r>
          </a:p>
          <a:p>
            <a:pPr marL="285750" indent="-285750">
              <a:buFont typeface="Wingdings" panose="05000000000000000000" pitchFamily="2" charset="2"/>
              <a:buChar char="Ø"/>
            </a:pPr>
            <a:r>
              <a:rPr lang="en-US" sz="1800" dirty="0"/>
              <a:t>Direct Bookings is less and possible reason could be less popularity, should display hoardings on the public places an go for the hotel website as Online TA are doing good, reason could be people preferring online booking more. </a:t>
            </a:r>
          </a:p>
          <a:p>
            <a:pPr marL="285750" indent="-285750">
              <a:buFont typeface="Wingdings" panose="05000000000000000000" pitchFamily="2" charset="2"/>
              <a:buChar char="Ø"/>
            </a:pPr>
            <a:r>
              <a:rPr lang="en-US" sz="1800" dirty="0"/>
              <a:t>People with non-refundable deposit type cancelling the bookings, which is not natural. Hotel should contact them and solve their concerns if any, about the hotel.</a:t>
            </a:r>
          </a:p>
          <a:p>
            <a:pPr marL="285750" indent="-285750">
              <a:buFont typeface="Wingdings" panose="05000000000000000000" pitchFamily="2" charset="2"/>
              <a:buChar char="Ø"/>
            </a:pPr>
            <a:r>
              <a:rPr lang="en-US" sz="1800" dirty="0"/>
              <a:t>Should increase the room type A, as availability is less than the demand for it</a:t>
            </a:r>
          </a:p>
          <a:p>
            <a:pPr marL="285750" indent="-285750">
              <a:buFont typeface="Wingdings" panose="05000000000000000000" pitchFamily="2" charset="2"/>
              <a:buChar char="Ø"/>
            </a:pPr>
            <a:r>
              <a:rPr lang="en-US" sz="1800" dirty="0"/>
              <a:t>Very few repeated guests are there. Shall contact them for their feedbacks  or ratings.</a:t>
            </a:r>
          </a:p>
          <a:p>
            <a:endParaRPr lang="en-US" dirty="0"/>
          </a:p>
        </p:txBody>
      </p:sp>
    </p:spTree>
    <p:extLst>
      <p:ext uri="{BB962C8B-B14F-4D97-AF65-F5344CB8AC3E}">
        <p14:creationId xmlns:p14="http://schemas.microsoft.com/office/powerpoint/2010/main" val="18610337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54A3-1CF6-26A1-15F4-F643FCCDC8C7}"/>
              </a:ext>
            </a:extLst>
          </p:cNvPr>
          <p:cNvSpPr>
            <a:spLocks noGrp="1"/>
          </p:cNvSpPr>
          <p:nvPr>
            <p:ph type="title"/>
          </p:nvPr>
        </p:nvSpPr>
        <p:spPr>
          <a:xfrm>
            <a:off x="311700" y="1828800"/>
            <a:ext cx="8520600" cy="1116419"/>
          </a:xfrm>
        </p:spPr>
        <p:txBody>
          <a:bodyPr/>
          <a:lstStyle/>
          <a:p>
            <a:pPr algn="ctr"/>
            <a:r>
              <a:rPr lang="en-US" sz="5400" b="1" dirty="0"/>
              <a:t>Thank You</a:t>
            </a:r>
            <a:endParaRPr lang="en-IN" sz="5400" b="1" dirty="0"/>
          </a:p>
        </p:txBody>
      </p:sp>
    </p:spTree>
    <p:extLst>
      <p:ext uri="{BB962C8B-B14F-4D97-AF65-F5344CB8AC3E}">
        <p14:creationId xmlns:p14="http://schemas.microsoft.com/office/powerpoint/2010/main" val="9933068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E06E-E87A-E2AA-2D30-FFEED5F129E6}"/>
              </a:ext>
            </a:extLst>
          </p:cNvPr>
          <p:cNvSpPr>
            <a:spLocks noGrp="1"/>
          </p:cNvSpPr>
          <p:nvPr>
            <p:ph type="title"/>
          </p:nvPr>
        </p:nvSpPr>
        <p:spPr/>
        <p:txBody>
          <a:bodyPr/>
          <a:lstStyle/>
          <a:p>
            <a:r>
              <a:rPr lang="en-US" b="1" dirty="0">
                <a:solidFill>
                  <a:srgbClr val="CF0F0F"/>
                </a:solidFill>
              </a:rPr>
              <a:t>Market size of the global industry from 2014 to 2018 (in billion U.S. dollars)</a:t>
            </a:r>
            <a:endParaRPr lang="en-IN" b="1" dirty="0">
              <a:solidFill>
                <a:srgbClr val="CF0F0F"/>
              </a:solidFill>
            </a:endParaRPr>
          </a:p>
        </p:txBody>
      </p:sp>
      <p:pic>
        <p:nvPicPr>
          <p:cNvPr id="5" name="Picture 4">
            <a:extLst>
              <a:ext uri="{FF2B5EF4-FFF2-40B4-BE49-F238E27FC236}">
                <a16:creationId xmlns:a16="http://schemas.microsoft.com/office/drawing/2014/main" id="{F848A9C8-1F1C-EE76-60E7-038D069DE789}"/>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66000"/>
                    </a14:imgEffect>
                    <a14:imgEffect>
                      <a14:brightnessContrast bright="7000"/>
                    </a14:imgEffect>
                  </a14:imgLayer>
                </a14:imgProps>
              </a:ext>
            </a:extLst>
          </a:blip>
          <a:srcRect l="5698" t="23678" r="41047" b="13161"/>
          <a:stretch/>
        </p:blipFill>
        <p:spPr>
          <a:xfrm>
            <a:off x="829339" y="1616149"/>
            <a:ext cx="6698511" cy="3247089"/>
          </a:xfrm>
          <a:prstGeom prst="rect">
            <a:avLst/>
          </a:prstGeom>
        </p:spPr>
      </p:pic>
    </p:spTree>
    <p:extLst>
      <p:ext uri="{BB962C8B-B14F-4D97-AF65-F5344CB8AC3E}">
        <p14:creationId xmlns:p14="http://schemas.microsoft.com/office/powerpoint/2010/main" val="36525695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5B8E-F6FB-3F8A-2F8F-C2040A5A31EF}"/>
              </a:ext>
            </a:extLst>
          </p:cNvPr>
          <p:cNvSpPr>
            <a:spLocks noGrp="1"/>
          </p:cNvSpPr>
          <p:nvPr>
            <p:ph type="title"/>
          </p:nvPr>
        </p:nvSpPr>
        <p:spPr/>
        <p:txBody>
          <a:bodyPr/>
          <a:lstStyle/>
          <a:p>
            <a:r>
              <a:rPr lang="en-US" dirty="0"/>
              <a:t>Continued…</a:t>
            </a:r>
            <a:endParaRPr lang="en-IN" dirty="0"/>
          </a:p>
        </p:txBody>
      </p:sp>
      <p:sp>
        <p:nvSpPr>
          <p:cNvPr id="3" name="Text Placeholder 2">
            <a:extLst>
              <a:ext uri="{FF2B5EF4-FFF2-40B4-BE49-F238E27FC236}">
                <a16:creationId xmlns:a16="http://schemas.microsoft.com/office/drawing/2014/main" id="{626AA8FC-0B53-D119-5D31-85D64BA72C90}"/>
              </a:ext>
            </a:extLst>
          </p:cNvPr>
          <p:cNvSpPr>
            <a:spLocks noGrp="1"/>
          </p:cNvSpPr>
          <p:nvPr>
            <p:ph type="body" idx="1"/>
          </p:nvPr>
        </p:nvSpPr>
        <p:spPr>
          <a:xfrm>
            <a:off x="311700" y="3274827"/>
            <a:ext cx="8520600" cy="1190847"/>
          </a:xfrm>
        </p:spPr>
        <p:txBody>
          <a:bodyPr/>
          <a:lstStyle/>
          <a:p>
            <a:pPr marL="114300" indent="0">
              <a:buNone/>
            </a:pPr>
            <a:r>
              <a:rPr lang="en-IN" dirty="0">
                <a:solidFill>
                  <a:srgbClr val="134F5C"/>
                </a:solidFill>
              </a:rPr>
              <a:t>	Like every other sector of economy, hospitality sector is also not immune to the ebbs and flows of the uncertainties. </a:t>
            </a:r>
            <a:r>
              <a:rPr lang="en-US" dirty="0">
                <a:solidFill>
                  <a:srgbClr val="134F5C"/>
                </a:solidFill>
              </a:rPr>
              <a:t>As such, one should keep an eye on the critical business  statistics to better redefine one’s serving offerings.</a:t>
            </a:r>
            <a:endParaRPr lang="en-IN" dirty="0">
              <a:solidFill>
                <a:srgbClr val="134F5C"/>
              </a:solidFill>
            </a:endParaRPr>
          </a:p>
        </p:txBody>
      </p:sp>
      <p:sp>
        <p:nvSpPr>
          <p:cNvPr id="4" name="TextBox 3">
            <a:extLst>
              <a:ext uri="{FF2B5EF4-FFF2-40B4-BE49-F238E27FC236}">
                <a16:creationId xmlns:a16="http://schemas.microsoft.com/office/drawing/2014/main" id="{E8E674A5-8810-C071-9A50-5F0845D340EA}"/>
              </a:ext>
            </a:extLst>
          </p:cNvPr>
          <p:cNvSpPr txBox="1"/>
          <p:nvPr/>
        </p:nvSpPr>
        <p:spPr>
          <a:xfrm>
            <a:off x="499730" y="1254642"/>
            <a:ext cx="8520600" cy="1969770"/>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134F5C"/>
                </a:solidFill>
              </a:rPr>
              <a:t>Moreover, the industry contributes </a:t>
            </a:r>
            <a:r>
              <a:rPr lang="en-US" sz="1800" dirty="0">
                <a:solidFill>
                  <a:schemeClr val="tx1"/>
                </a:solidFill>
              </a:rPr>
              <a:t>10.4% of global GDP</a:t>
            </a:r>
            <a:r>
              <a:rPr lang="en-US" sz="1800" dirty="0">
                <a:solidFill>
                  <a:srgbClr val="134F5C"/>
                </a:solidFill>
              </a:rPr>
              <a:t>, supporting </a:t>
            </a:r>
            <a:r>
              <a:rPr lang="en-US" sz="1800" dirty="0">
                <a:solidFill>
                  <a:schemeClr val="tx1"/>
                </a:solidFill>
              </a:rPr>
              <a:t>one in ten jobs</a:t>
            </a:r>
            <a:r>
              <a:rPr lang="en-US" sz="1800" dirty="0">
                <a:solidFill>
                  <a:srgbClr val="134F5C"/>
                </a:solidFill>
              </a:rPr>
              <a:t> on the planet. </a:t>
            </a:r>
          </a:p>
          <a:p>
            <a:pPr marL="285750" indent="-285750">
              <a:buFont typeface="Wingdings" panose="05000000000000000000" pitchFamily="2" charset="2"/>
              <a:buChar char="Ø"/>
            </a:pPr>
            <a:r>
              <a:rPr lang="en-US" sz="1800" dirty="0">
                <a:solidFill>
                  <a:srgbClr val="134F5C"/>
                </a:solidFill>
              </a:rPr>
              <a:t>In 2019, the tourism industry contributed around </a:t>
            </a:r>
            <a:r>
              <a:rPr lang="en-US" sz="1800" dirty="0">
                <a:solidFill>
                  <a:schemeClr val="tx1"/>
                </a:solidFill>
              </a:rPr>
              <a:t>9 percent to India’s GDP </a:t>
            </a:r>
            <a:r>
              <a:rPr lang="en-US" sz="1800" dirty="0">
                <a:solidFill>
                  <a:srgbClr val="134F5C"/>
                </a:solidFill>
              </a:rPr>
              <a:t>and generated 87.5 million jobs, which is about </a:t>
            </a:r>
            <a:r>
              <a:rPr lang="en-US" sz="1800" dirty="0">
                <a:solidFill>
                  <a:schemeClr val="tx1"/>
                </a:solidFill>
              </a:rPr>
              <a:t>12.75 percent </a:t>
            </a:r>
            <a:r>
              <a:rPr lang="en-US" sz="1800" dirty="0">
                <a:solidFill>
                  <a:srgbClr val="134F5C"/>
                </a:solidFill>
              </a:rPr>
              <a:t>of total employment of 2018-19, according to the World Travel and Tourism Council (WTTC).</a:t>
            </a:r>
          </a:p>
          <a:p>
            <a:pPr marL="285750" indent="-285750">
              <a:buFont typeface="Wingdings" panose="05000000000000000000" pitchFamily="2" charset="2"/>
              <a:buChar char="Ø"/>
            </a:pPr>
            <a:r>
              <a:rPr lang="en-US" sz="1800" dirty="0">
                <a:solidFill>
                  <a:srgbClr val="134F5C"/>
                </a:solidFill>
              </a:rPr>
              <a:t>It can affirm that the tourism industry is one of the principal job providers. </a:t>
            </a:r>
          </a:p>
          <a:p>
            <a:endParaRPr lang="en-IN" dirty="0"/>
          </a:p>
        </p:txBody>
      </p:sp>
    </p:spTree>
    <p:extLst>
      <p:ext uri="{BB962C8B-B14F-4D97-AF65-F5344CB8AC3E}">
        <p14:creationId xmlns:p14="http://schemas.microsoft.com/office/powerpoint/2010/main" val="40622776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7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51A5-C18B-8808-0A57-5DB33E0562BC}"/>
              </a:ext>
            </a:extLst>
          </p:cNvPr>
          <p:cNvSpPr>
            <a:spLocks noGrp="1"/>
          </p:cNvSpPr>
          <p:nvPr>
            <p:ph type="title"/>
          </p:nvPr>
        </p:nvSpPr>
        <p:spPr>
          <a:xfrm>
            <a:off x="311700" y="445025"/>
            <a:ext cx="3920058" cy="572700"/>
          </a:xfrm>
        </p:spPr>
        <p:txBody>
          <a:bodyPr/>
          <a:lstStyle/>
          <a:p>
            <a:r>
              <a:rPr lang="en-IN" sz="3200" b="1" dirty="0">
                <a:solidFill>
                  <a:schemeClr val="tx1"/>
                </a:solidFill>
              </a:rPr>
              <a:t>Problem Statement</a:t>
            </a:r>
          </a:p>
        </p:txBody>
      </p:sp>
      <p:pic>
        <p:nvPicPr>
          <p:cNvPr id="5" name="Picture 4">
            <a:extLst>
              <a:ext uri="{FF2B5EF4-FFF2-40B4-BE49-F238E27FC236}">
                <a16:creationId xmlns:a16="http://schemas.microsoft.com/office/drawing/2014/main" id="{2861C934-463F-07E6-6A3D-9DA7F34005C5}"/>
              </a:ext>
            </a:extLst>
          </p:cNvPr>
          <p:cNvPicPr>
            <a:picLocks noChangeAspect="1"/>
          </p:cNvPicPr>
          <p:nvPr/>
        </p:nvPicPr>
        <p:blipFill>
          <a:blip r:embed="rId2"/>
          <a:stretch>
            <a:fillRect/>
          </a:stretch>
        </p:blipFill>
        <p:spPr>
          <a:xfrm>
            <a:off x="4455042" y="520995"/>
            <a:ext cx="4377258" cy="4061638"/>
          </a:xfrm>
          <a:prstGeom prst="rect">
            <a:avLst/>
          </a:prstGeom>
        </p:spPr>
      </p:pic>
      <p:sp>
        <p:nvSpPr>
          <p:cNvPr id="7" name="TextBox 6">
            <a:extLst>
              <a:ext uri="{FF2B5EF4-FFF2-40B4-BE49-F238E27FC236}">
                <a16:creationId xmlns:a16="http://schemas.microsoft.com/office/drawing/2014/main" id="{6640943D-D589-0466-A80D-7EF42B856A5C}"/>
              </a:ext>
            </a:extLst>
          </p:cNvPr>
          <p:cNvSpPr txBox="1"/>
          <p:nvPr/>
        </p:nvSpPr>
        <p:spPr>
          <a:xfrm>
            <a:off x="574157" y="1233377"/>
            <a:ext cx="3444950" cy="3354765"/>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34F5C"/>
                </a:solidFill>
              </a:rPr>
              <a:t>Two hotels: Resort Hotel and City Hotel’s booking data was with us. We first understand the data and explored about the booking trends over the time, the demands and trends for the various services, possible reasons of cancellation and how the ADR is changing over time.</a:t>
            </a:r>
          </a:p>
          <a:p>
            <a:endParaRPr lang="en-IN" dirty="0"/>
          </a:p>
        </p:txBody>
      </p:sp>
    </p:spTree>
    <p:extLst>
      <p:ext uri="{BB962C8B-B14F-4D97-AF65-F5344CB8AC3E}">
        <p14:creationId xmlns:p14="http://schemas.microsoft.com/office/powerpoint/2010/main" val="25024179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44549"/>
            <a:ext cx="8520600" cy="77317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5200"/>
              <a:buNone/>
            </a:pPr>
            <a:r>
              <a:rPr lang="en-IN" sz="3600" b="1" dirty="0">
                <a:solidFill>
                  <a:srgbClr val="CF0F0F"/>
                </a:solidFill>
                <a:latin typeface="Montserrat"/>
                <a:ea typeface="Montserrat"/>
                <a:cs typeface="Montserrat"/>
                <a:sym typeface="Montserrat"/>
              </a:rPr>
              <a:t>Data Pre-processing:</a:t>
            </a:r>
            <a:endParaRPr sz="3600" b="1" dirty="0">
              <a:solidFill>
                <a:srgbClr val="CF0F0F"/>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DDDDD8EB-E126-5949-72E8-6DB2F31A5719}"/>
              </a:ext>
            </a:extLst>
          </p:cNvPr>
          <p:cNvSpPr>
            <a:spLocks noGrp="1"/>
          </p:cNvSpPr>
          <p:nvPr>
            <p:ph type="body" idx="1"/>
          </p:nvPr>
        </p:nvSpPr>
        <p:spPr>
          <a:xfrm>
            <a:off x="113731" y="1017724"/>
            <a:ext cx="8718569" cy="773175"/>
          </a:xfrm>
        </p:spPr>
        <p:txBody>
          <a:bodyPr/>
          <a:lstStyle/>
          <a:p>
            <a:pPr marL="114300" indent="0">
              <a:buNone/>
            </a:pPr>
            <a:r>
              <a:rPr lang="en-IN" dirty="0">
                <a:solidFill>
                  <a:srgbClr val="134F5C"/>
                </a:solidFill>
              </a:rPr>
              <a:t>There were null values  in children , company, agent and country column. We impute them accordingly except for country column as it was not obvious. </a:t>
            </a:r>
          </a:p>
        </p:txBody>
      </p:sp>
      <p:pic>
        <p:nvPicPr>
          <p:cNvPr id="3" name="Picture 2">
            <a:extLst>
              <a:ext uri="{FF2B5EF4-FFF2-40B4-BE49-F238E27FC236}">
                <a16:creationId xmlns:a16="http://schemas.microsoft.com/office/drawing/2014/main" id="{E6B14310-B472-B98E-2687-8E8C6BBFC5A3}"/>
              </a:ext>
            </a:extLst>
          </p:cNvPr>
          <p:cNvPicPr>
            <a:picLocks noChangeAspect="1"/>
          </p:cNvPicPr>
          <p:nvPr/>
        </p:nvPicPr>
        <p:blipFill rotWithShape="1">
          <a:blip r:embed="rId3"/>
          <a:srcRect l="9651" t="6325" r="22906" b="-3629"/>
          <a:stretch/>
        </p:blipFill>
        <p:spPr>
          <a:xfrm>
            <a:off x="0" y="1790900"/>
            <a:ext cx="9030269" cy="320871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75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21E3-3677-0ADA-AF9A-43F1AE729921}"/>
              </a:ext>
            </a:extLst>
          </p:cNvPr>
          <p:cNvSpPr>
            <a:spLocks noGrp="1"/>
          </p:cNvSpPr>
          <p:nvPr>
            <p:ph type="title"/>
          </p:nvPr>
        </p:nvSpPr>
        <p:spPr/>
        <p:txBody>
          <a:bodyPr/>
          <a:lstStyle/>
          <a:p>
            <a:r>
              <a:rPr lang="en-IN" sz="3600" b="1" dirty="0"/>
              <a:t>Booking distribution per hotel:</a:t>
            </a:r>
          </a:p>
        </p:txBody>
      </p:sp>
      <p:pic>
        <p:nvPicPr>
          <p:cNvPr id="7" name="Picture 6">
            <a:extLst>
              <a:ext uri="{FF2B5EF4-FFF2-40B4-BE49-F238E27FC236}">
                <a16:creationId xmlns:a16="http://schemas.microsoft.com/office/drawing/2014/main" id="{E558011B-0FDD-CE8B-B7A8-C013B36F94B7}"/>
              </a:ext>
            </a:extLst>
          </p:cNvPr>
          <p:cNvPicPr>
            <a:picLocks noChangeAspect="1"/>
          </p:cNvPicPr>
          <p:nvPr/>
        </p:nvPicPr>
        <p:blipFill rotWithShape="1">
          <a:blip r:embed="rId2"/>
          <a:srcRect l="5350" t="26680" r="61627" b="24924"/>
          <a:stretch/>
        </p:blipFill>
        <p:spPr>
          <a:xfrm>
            <a:off x="311701" y="1155930"/>
            <a:ext cx="4717500" cy="3542546"/>
          </a:xfrm>
          <a:prstGeom prst="rect">
            <a:avLst/>
          </a:prstGeom>
        </p:spPr>
      </p:pic>
      <p:sp>
        <p:nvSpPr>
          <p:cNvPr id="4" name="TextBox 3">
            <a:extLst>
              <a:ext uri="{FF2B5EF4-FFF2-40B4-BE49-F238E27FC236}">
                <a16:creationId xmlns:a16="http://schemas.microsoft.com/office/drawing/2014/main" id="{D67ABE19-CFCC-6975-D339-3FDD682B502D}"/>
              </a:ext>
            </a:extLst>
          </p:cNvPr>
          <p:cNvSpPr txBox="1"/>
          <p:nvPr/>
        </p:nvSpPr>
        <p:spPr>
          <a:xfrm>
            <a:off x="5550195" y="1973096"/>
            <a:ext cx="3062177" cy="1477328"/>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134F5C"/>
                </a:solidFill>
              </a:rPr>
              <a:t>Out of total 12000 booking data, nearly 80,000 bookings were for the City Hotel and 40,000 of that of Resort Hotel. </a:t>
            </a:r>
          </a:p>
        </p:txBody>
      </p:sp>
    </p:spTree>
    <p:extLst>
      <p:ext uri="{BB962C8B-B14F-4D97-AF65-F5344CB8AC3E}">
        <p14:creationId xmlns:p14="http://schemas.microsoft.com/office/powerpoint/2010/main" val="39986502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7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1A6D-54ED-19C7-0B08-97E1F142A873}"/>
              </a:ext>
            </a:extLst>
          </p:cNvPr>
          <p:cNvSpPr>
            <a:spLocks noGrp="1"/>
          </p:cNvSpPr>
          <p:nvPr>
            <p:ph type="title"/>
          </p:nvPr>
        </p:nvSpPr>
        <p:spPr/>
        <p:txBody>
          <a:bodyPr/>
          <a:lstStyle/>
          <a:p>
            <a:r>
              <a:rPr lang="en-IN" sz="3600" b="1" dirty="0"/>
              <a:t>Booking over the years</a:t>
            </a:r>
          </a:p>
        </p:txBody>
      </p:sp>
      <p:pic>
        <p:nvPicPr>
          <p:cNvPr id="5" name="Picture 4">
            <a:extLst>
              <a:ext uri="{FF2B5EF4-FFF2-40B4-BE49-F238E27FC236}">
                <a16:creationId xmlns:a16="http://schemas.microsoft.com/office/drawing/2014/main" id="{D1FFFC14-6768-A3CA-05E9-D8CBF067A852}"/>
              </a:ext>
            </a:extLst>
          </p:cNvPr>
          <p:cNvPicPr>
            <a:picLocks noChangeAspect="1"/>
          </p:cNvPicPr>
          <p:nvPr/>
        </p:nvPicPr>
        <p:blipFill>
          <a:blip r:embed="rId2"/>
          <a:stretch>
            <a:fillRect/>
          </a:stretch>
        </p:blipFill>
        <p:spPr>
          <a:xfrm>
            <a:off x="1" y="1152475"/>
            <a:ext cx="7931888" cy="3675250"/>
          </a:xfrm>
          <a:prstGeom prst="rect">
            <a:avLst/>
          </a:prstGeom>
        </p:spPr>
      </p:pic>
    </p:spTree>
    <p:extLst>
      <p:ext uri="{BB962C8B-B14F-4D97-AF65-F5344CB8AC3E}">
        <p14:creationId xmlns:p14="http://schemas.microsoft.com/office/powerpoint/2010/main" val="41607488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1568</Words>
  <Application>Microsoft Office PowerPoint</Application>
  <PresentationFormat>On-screen Show (16:9)</PresentationFormat>
  <Paragraphs>103</Paragraphs>
  <Slides>37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Montserrat</vt:lpstr>
      <vt:lpstr>Arial</vt:lpstr>
      <vt:lpstr>Wingdings</vt:lpstr>
      <vt:lpstr>Simple Light</vt:lpstr>
      <vt:lpstr>           Capstone Project Hotel Booking Analysis  By: Manisha Dhanuka  </vt:lpstr>
      <vt:lpstr>What to expect in next few slides:</vt:lpstr>
      <vt:lpstr>Why analysis of hotel booking data? </vt:lpstr>
      <vt:lpstr>Market size of the global industry from 2014 to 2018 (in billion U.S. dollars)</vt:lpstr>
      <vt:lpstr>Continued…</vt:lpstr>
      <vt:lpstr>Problem Statement</vt:lpstr>
      <vt:lpstr>Data Pre-processing:</vt:lpstr>
      <vt:lpstr>Booking distribution per hotel:</vt:lpstr>
      <vt:lpstr>Booking over the years</vt:lpstr>
      <vt:lpstr>Busiest months for the hotel?</vt:lpstr>
      <vt:lpstr>Was monthly trend same for both the hotels?</vt:lpstr>
      <vt:lpstr>Preferred Vs Allotted room Type?</vt:lpstr>
      <vt:lpstr>Lead Time of the bookings</vt:lpstr>
      <vt:lpstr>Contribution of various distribution channels to the bookings</vt:lpstr>
      <vt:lpstr>Marketing strategy Considerations:</vt:lpstr>
      <vt:lpstr>Top 15 countries </vt:lpstr>
      <vt:lpstr>Booking Cancellation Analysis:</vt:lpstr>
      <vt:lpstr>Cancellation Statistics</vt:lpstr>
      <vt:lpstr>Days in waiting List</vt:lpstr>
      <vt:lpstr>Zoomed…</vt:lpstr>
      <vt:lpstr>Are number of days in waiting list is linked to cancellation or not?</vt:lpstr>
      <vt:lpstr>Does deposit type affect the cancellation?</vt:lpstr>
      <vt:lpstr>If most of the cancellations were from repeated guests or the new guests?</vt:lpstr>
      <vt:lpstr>The number of tourists who have previously cancelled the bookings too</vt:lpstr>
      <vt:lpstr>Average Daily Rate</vt:lpstr>
      <vt:lpstr>Average Daily Rate</vt:lpstr>
      <vt:lpstr>ADR Statistics</vt:lpstr>
      <vt:lpstr>Average Daily Rate Analysis</vt:lpstr>
      <vt:lpstr>Lead Time and ADR</vt:lpstr>
      <vt:lpstr>Variation with number of stays on week nights</vt:lpstr>
      <vt:lpstr>Variation with number of stays on weekend nights</vt:lpstr>
      <vt:lpstr>Average Daily Rate per year</vt:lpstr>
      <vt:lpstr>ADR for different room types</vt:lpstr>
      <vt:lpstr>ADR for various Distribution Channels</vt:lpstr>
      <vt:lpstr>ADR for various Market Segments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lenovo</dc:creator>
  <cp:lastModifiedBy>Gagan Dhanuka</cp:lastModifiedBy>
  <cp:revision>13</cp:revision>
  <dcterms:modified xsi:type="dcterms:W3CDTF">2023-02-09T20:13:42Z</dcterms:modified>
</cp:coreProperties>
</file>