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8" r:id="rId2"/>
    <p:sldId id="259" r:id="rId3"/>
    <p:sldId id="260" r:id="rId4"/>
    <p:sldId id="261" r:id="rId5"/>
    <p:sldId id="262" r:id="rId6"/>
    <p:sldId id="263" r:id="rId7"/>
    <p:sldId id="264" r:id="rId8"/>
    <p:sldId id="265" r:id="rId9"/>
    <p:sldId id="266" r:id="rId10"/>
    <p:sldId id="267" r:id="rId11"/>
    <p:sldId id="269" r:id="rId12"/>
    <p:sldId id="270" r:id="rId13"/>
    <p:sldId id="271" r:id="rId14"/>
    <p:sldId id="272" r:id="rId15"/>
    <p:sldId id="273" r:id="rId16"/>
    <p:sldId id="274" r:id="rId17"/>
    <p:sldId id="276" r:id="rId18"/>
    <p:sldId id="275" r:id="rId19"/>
    <p:sldId id="277" r:id="rId20"/>
    <p:sldId id="278" r:id="rId21"/>
    <p:sldId id="279" r:id="rId22"/>
    <p:sldId id="280" r:id="rId23"/>
    <p:sldId id="281" r:id="rId24"/>
    <p:sldId id="282" r:id="rId25"/>
    <p:sldId id="283" r:id="rId26"/>
    <p:sldId id="284" r:id="rId27"/>
    <p:sldId id="286" r:id="rId28"/>
    <p:sldId id="285"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7781"/>
    <a:srgbClr val="CC000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94660"/>
  </p:normalViewPr>
  <p:slideViewPr>
    <p:cSldViewPr snapToGrid="0">
      <p:cViewPr varScale="1">
        <p:scale>
          <a:sx n="67" d="100"/>
          <a:sy n="67" d="100"/>
        </p:scale>
        <p:origin x="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6FB7A-F383-4AB1-8A1F-799BA1DE6160}" type="datetimeFigureOut">
              <a:rPr lang="en-IN" smtClean="0"/>
              <a:t>12-02-2023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135A1-9962-4AD5-BB81-DEFA135475DC}" type="slidenum">
              <a:rPr lang="en-IN" smtClean="0"/>
              <a:t>‹#›</a:t>
            </a:fld>
            <a:endParaRPr lang="en-IN"/>
          </a:p>
        </p:txBody>
      </p:sp>
    </p:spTree>
    <p:extLst>
      <p:ext uri="{BB962C8B-B14F-4D97-AF65-F5344CB8AC3E}">
        <p14:creationId xmlns:p14="http://schemas.microsoft.com/office/powerpoint/2010/main" val="3624239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2135A1-9962-4AD5-BB81-DEFA135475DC}" type="slidenum">
              <a:rPr lang="en-IN" smtClean="0"/>
              <a:t>2</a:t>
            </a:fld>
            <a:endParaRPr lang="en-IN"/>
          </a:p>
        </p:txBody>
      </p:sp>
    </p:spTree>
    <p:extLst>
      <p:ext uri="{BB962C8B-B14F-4D97-AF65-F5344CB8AC3E}">
        <p14:creationId xmlns:p14="http://schemas.microsoft.com/office/powerpoint/2010/main" val="319084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3813F-DD7C-5A09-AF2D-77DC392ED5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259046-EEC1-CE6D-198C-D5D4E0DBC7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68AF69-2BAB-651F-D57D-339A111B09D3}"/>
              </a:ext>
            </a:extLst>
          </p:cNvPr>
          <p:cNvSpPr>
            <a:spLocks noGrp="1"/>
          </p:cNvSpPr>
          <p:nvPr>
            <p:ph type="dt" sz="half" idx="10"/>
          </p:nvPr>
        </p:nvSpPr>
        <p:spPr/>
        <p:txBody>
          <a:bodyPr/>
          <a:lstStyle/>
          <a:p>
            <a:fld id="{2418309C-5CA4-439C-AC81-716F69762403}" type="datetimeFigureOut">
              <a:rPr lang="en-IN" smtClean="0"/>
              <a:t>12-02-2023</a:t>
            </a:fld>
            <a:endParaRPr lang="en-IN"/>
          </a:p>
        </p:txBody>
      </p:sp>
      <p:sp>
        <p:nvSpPr>
          <p:cNvPr id="5" name="Footer Placeholder 4">
            <a:extLst>
              <a:ext uri="{FF2B5EF4-FFF2-40B4-BE49-F238E27FC236}">
                <a16:creationId xmlns:a16="http://schemas.microsoft.com/office/drawing/2014/main" id="{ED01A5E1-9214-94FA-146E-2CEFC09A12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47F1D2-7F17-C287-91EB-149EC5C07BCB}"/>
              </a:ext>
            </a:extLst>
          </p:cNvPr>
          <p:cNvSpPr>
            <a:spLocks noGrp="1"/>
          </p:cNvSpPr>
          <p:nvPr>
            <p:ph type="sldNum" sz="quarter" idx="12"/>
          </p:nvPr>
        </p:nvSpPr>
        <p:spPr/>
        <p:txBody>
          <a:bodyPr/>
          <a:lstStyle/>
          <a:p>
            <a:fld id="{AA901550-891B-4904-AB19-2569328C79CE}" type="slidenum">
              <a:rPr lang="en-IN" smtClean="0"/>
              <a:t>‹#›</a:t>
            </a:fld>
            <a:endParaRPr lang="en-IN"/>
          </a:p>
        </p:txBody>
      </p:sp>
    </p:spTree>
    <p:extLst>
      <p:ext uri="{BB962C8B-B14F-4D97-AF65-F5344CB8AC3E}">
        <p14:creationId xmlns:p14="http://schemas.microsoft.com/office/powerpoint/2010/main" val="3685747355"/>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B78D-702E-C158-45AA-B6090F7444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C3A513-B6BD-597E-99C7-C9DD84FFBF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211E43-8AB9-8CB8-5260-9F57963BFC3D}"/>
              </a:ext>
            </a:extLst>
          </p:cNvPr>
          <p:cNvSpPr>
            <a:spLocks noGrp="1"/>
          </p:cNvSpPr>
          <p:nvPr>
            <p:ph type="dt" sz="half" idx="10"/>
          </p:nvPr>
        </p:nvSpPr>
        <p:spPr/>
        <p:txBody>
          <a:bodyPr/>
          <a:lstStyle/>
          <a:p>
            <a:fld id="{2418309C-5CA4-439C-AC81-716F69762403}" type="datetimeFigureOut">
              <a:rPr lang="en-IN" smtClean="0"/>
              <a:t>12-02-2023</a:t>
            </a:fld>
            <a:endParaRPr lang="en-IN"/>
          </a:p>
        </p:txBody>
      </p:sp>
      <p:sp>
        <p:nvSpPr>
          <p:cNvPr id="5" name="Footer Placeholder 4">
            <a:extLst>
              <a:ext uri="{FF2B5EF4-FFF2-40B4-BE49-F238E27FC236}">
                <a16:creationId xmlns:a16="http://schemas.microsoft.com/office/drawing/2014/main" id="{EE7A774B-F615-4E5C-3AA6-A0CDB9B9CE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54101F-E6B2-2091-B3C9-B3119168D138}"/>
              </a:ext>
            </a:extLst>
          </p:cNvPr>
          <p:cNvSpPr>
            <a:spLocks noGrp="1"/>
          </p:cNvSpPr>
          <p:nvPr>
            <p:ph type="sldNum" sz="quarter" idx="12"/>
          </p:nvPr>
        </p:nvSpPr>
        <p:spPr/>
        <p:txBody>
          <a:bodyPr/>
          <a:lstStyle/>
          <a:p>
            <a:fld id="{AA901550-891B-4904-AB19-2569328C79CE}" type="slidenum">
              <a:rPr lang="en-IN" smtClean="0"/>
              <a:t>‹#›</a:t>
            </a:fld>
            <a:endParaRPr lang="en-IN"/>
          </a:p>
        </p:txBody>
      </p:sp>
    </p:spTree>
    <p:extLst>
      <p:ext uri="{BB962C8B-B14F-4D97-AF65-F5344CB8AC3E}">
        <p14:creationId xmlns:p14="http://schemas.microsoft.com/office/powerpoint/2010/main" val="848997254"/>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1A54A2-753D-65B0-8E9A-EA68E7268D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DDEB5C-F99A-DA5F-ACC8-D80DFCEDFA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C59446-FE58-C286-B2CF-C8FB72EDFEB0}"/>
              </a:ext>
            </a:extLst>
          </p:cNvPr>
          <p:cNvSpPr>
            <a:spLocks noGrp="1"/>
          </p:cNvSpPr>
          <p:nvPr>
            <p:ph type="dt" sz="half" idx="10"/>
          </p:nvPr>
        </p:nvSpPr>
        <p:spPr/>
        <p:txBody>
          <a:bodyPr/>
          <a:lstStyle/>
          <a:p>
            <a:fld id="{2418309C-5CA4-439C-AC81-716F69762403}" type="datetimeFigureOut">
              <a:rPr lang="en-IN" smtClean="0"/>
              <a:t>12-02-2023</a:t>
            </a:fld>
            <a:endParaRPr lang="en-IN"/>
          </a:p>
        </p:txBody>
      </p:sp>
      <p:sp>
        <p:nvSpPr>
          <p:cNvPr id="5" name="Footer Placeholder 4">
            <a:extLst>
              <a:ext uri="{FF2B5EF4-FFF2-40B4-BE49-F238E27FC236}">
                <a16:creationId xmlns:a16="http://schemas.microsoft.com/office/drawing/2014/main" id="{3BEC5276-29D6-1111-F65C-672F7776D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DEF17F-2E61-963E-E4E1-9AE203CBC76B}"/>
              </a:ext>
            </a:extLst>
          </p:cNvPr>
          <p:cNvSpPr>
            <a:spLocks noGrp="1"/>
          </p:cNvSpPr>
          <p:nvPr>
            <p:ph type="sldNum" sz="quarter" idx="12"/>
          </p:nvPr>
        </p:nvSpPr>
        <p:spPr/>
        <p:txBody>
          <a:bodyPr/>
          <a:lstStyle/>
          <a:p>
            <a:fld id="{AA901550-891B-4904-AB19-2569328C79CE}" type="slidenum">
              <a:rPr lang="en-IN" smtClean="0"/>
              <a:t>‹#›</a:t>
            </a:fld>
            <a:endParaRPr lang="en-IN"/>
          </a:p>
        </p:txBody>
      </p:sp>
    </p:spTree>
    <p:extLst>
      <p:ext uri="{BB962C8B-B14F-4D97-AF65-F5344CB8AC3E}">
        <p14:creationId xmlns:p14="http://schemas.microsoft.com/office/powerpoint/2010/main" val="39295096"/>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0BAAE-9893-3B47-02C6-2D769041F5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1B16AB-2AB4-70A5-4EAF-0E0A0DC798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1603D8-0B9F-6F9F-F52A-74D598DE536F}"/>
              </a:ext>
            </a:extLst>
          </p:cNvPr>
          <p:cNvSpPr>
            <a:spLocks noGrp="1"/>
          </p:cNvSpPr>
          <p:nvPr>
            <p:ph type="dt" sz="half" idx="10"/>
          </p:nvPr>
        </p:nvSpPr>
        <p:spPr/>
        <p:txBody>
          <a:bodyPr/>
          <a:lstStyle/>
          <a:p>
            <a:fld id="{2418309C-5CA4-439C-AC81-716F69762403}" type="datetimeFigureOut">
              <a:rPr lang="en-IN" smtClean="0"/>
              <a:t>12-02-2023</a:t>
            </a:fld>
            <a:endParaRPr lang="en-IN"/>
          </a:p>
        </p:txBody>
      </p:sp>
      <p:sp>
        <p:nvSpPr>
          <p:cNvPr id="5" name="Footer Placeholder 4">
            <a:extLst>
              <a:ext uri="{FF2B5EF4-FFF2-40B4-BE49-F238E27FC236}">
                <a16:creationId xmlns:a16="http://schemas.microsoft.com/office/drawing/2014/main" id="{49B8BF37-688B-13E8-C7B4-641B61023F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FBE046-4D97-678C-E1D9-55615250E68A}"/>
              </a:ext>
            </a:extLst>
          </p:cNvPr>
          <p:cNvSpPr>
            <a:spLocks noGrp="1"/>
          </p:cNvSpPr>
          <p:nvPr>
            <p:ph type="sldNum" sz="quarter" idx="12"/>
          </p:nvPr>
        </p:nvSpPr>
        <p:spPr/>
        <p:txBody>
          <a:bodyPr/>
          <a:lstStyle/>
          <a:p>
            <a:fld id="{AA901550-891B-4904-AB19-2569328C79CE}" type="slidenum">
              <a:rPr lang="en-IN" smtClean="0"/>
              <a:t>‹#›</a:t>
            </a:fld>
            <a:endParaRPr lang="en-IN"/>
          </a:p>
        </p:txBody>
      </p:sp>
    </p:spTree>
    <p:extLst>
      <p:ext uri="{BB962C8B-B14F-4D97-AF65-F5344CB8AC3E}">
        <p14:creationId xmlns:p14="http://schemas.microsoft.com/office/powerpoint/2010/main" val="1109146457"/>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D5A7E-B025-6409-DDB4-CE5B8F720D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67CB05-3B37-407E-9A74-CCC8092119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67734B-0B85-5578-8166-1B1960C73F69}"/>
              </a:ext>
            </a:extLst>
          </p:cNvPr>
          <p:cNvSpPr>
            <a:spLocks noGrp="1"/>
          </p:cNvSpPr>
          <p:nvPr>
            <p:ph type="dt" sz="half" idx="10"/>
          </p:nvPr>
        </p:nvSpPr>
        <p:spPr/>
        <p:txBody>
          <a:bodyPr/>
          <a:lstStyle/>
          <a:p>
            <a:fld id="{2418309C-5CA4-439C-AC81-716F69762403}" type="datetimeFigureOut">
              <a:rPr lang="en-IN" smtClean="0"/>
              <a:t>12-02-2023</a:t>
            </a:fld>
            <a:endParaRPr lang="en-IN"/>
          </a:p>
        </p:txBody>
      </p:sp>
      <p:sp>
        <p:nvSpPr>
          <p:cNvPr id="5" name="Footer Placeholder 4">
            <a:extLst>
              <a:ext uri="{FF2B5EF4-FFF2-40B4-BE49-F238E27FC236}">
                <a16:creationId xmlns:a16="http://schemas.microsoft.com/office/drawing/2014/main" id="{AD6C01C1-5A2F-01BF-ECF1-252F5F703F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DF6BAF-5C84-2CD2-7C18-A3F147CAE7F2}"/>
              </a:ext>
            </a:extLst>
          </p:cNvPr>
          <p:cNvSpPr>
            <a:spLocks noGrp="1"/>
          </p:cNvSpPr>
          <p:nvPr>
            <p:ph type="sldNum" sz="quarter" idx="12"/>
          </p:nvPr>
        </p:nvSpPr>
        <p:spPr/>
        <p:txBody>
          <a:bodyPr/>
          <a:lstStyle/>
          <a:p>
            <a:fld id="{AA901550-891B-4904-AB19-2569328C79CE}" type="slidenum">
              <a:rPr lang="en-IN" smtClean="0"/>
              <a:t>‹#›</a:t>
            </a:fld>
            <a:endParaRPr lang="en-IN"/>
          </a:p>
        </p:txBody>
      </p:sp>
    </p:spTree>
    <p:extLst>
      <p:ext uri="{BB962C8B-B14F-4D97-AF65-F5344CB8AC3E}">
        <p14:creationId xmlns:p14="http://schemas.microsoft.com/office/powerpoint/2010/main" val="3453985248"/>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7C87-DC34-C254-7340-C2A50ECE1E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A1709D-0B72-84E4-CC7B-16FC5C0578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276013-49E6-997F-0A4B-E82FDEBC2E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E6E188-91E1-AD14-1655-A48EEC8BCDED}"/>
              </a:ext>
            </a:extLst>
          </p:cNvPr>
          <p:cNvSpPr>
            <a:spLocks noGrp="1"/>
          </p:cNvSpPr>
          <p:nvPr>
            <p:ph type="dt" sz="half" idx="10"/>
          </p:nvPr>
        </p:nvSpPr>
        <p:spPr/>
        <p:txBody>
          <a:bodyPr/>
          <a:lstStyle/>
          <a:p>
            <a:fld id="{2418309C-5CA4-439C-AC81-716F69762403}" type="datetimeFigureOut">
              <a:rPr lang="en-IN" smtClean="0"/>
              <a:t>12-02-2023</a:t>
            </a:fld>
            <a:endParaRPr lang="en-IN"/>
          </a:p>
        </p:txBody>
      </p:sp>
      <p:sp>
        <p:nvSpPr>
          <p:cNvPr id="6" name="Footer Placeholder 5">
            <a:extLst>
              <a:ext uri="{FF2B5EF4-FFF2-40B4-BE49-F238E27FC236}">
                <a16:creationId xmlns:a16="http://schemas.microsoft.com/office/drawing/2014/main" id="{E2509FEB-632D-697F-3154-BD50953370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A78250-8EC4-5750-02E2-B512D98321EF}"/>
              </a:ext>
            </a:extLst>
          </p:cNvPr>
          <p:cNvSpPr>
            <a:spLocks noGrp="1"/>
          </p:cNvSpPr>
          <p:nvPr>
            <p:ph type="sldNum" sz="quarter" idx="12"/>
          </p:nvPr>
        </p:nvSpPr>
        <p:spPr/>
        <p:txBody>
          <a:bodyPr/>
          <a:lstStyle/>
          <a:p>
            <a:fld id="{AA901550-891B-4904-AB19-2569328C79CE}" type="slidenum">
              <a:rPr lang="en-IN" smtClean="0"/>
              <a:t>‹#›</a:t>
            </a:fld>
            <a:endParaRPr lang="en-IN"/>
          </a:p>
        </p:txBody>
      </p:sp>
    </p:spTree>
    <p:extLst>
      <p:ext uri="{BB962C8B-B14F-4D97-AF65-F5344CB8AC3E}">
        <p14:creationId xmlns:p14="http://schemas.microsoft.com/office/powerpoint/2010/main" val="3826806667"/>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A95C-E6F2-EB04-6153-F98F15AA7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B15866-30A8-78DC-5993-5DF226E991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396D07-7161-B9CF-0642-511B023E5F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43EF09-6172-5C97-5A0A-0820AAD1BF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1493FC-D424-0F16-2D3F-F85FF83FCF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25748D-D3CC-E7E9-35B8-3E607B63C958}"/>
              </a:ext>
            </a:extLst>
          </p:cNvPr>
          <p:cNvSpPr>
            <a:spLocks noGrp="1"/>
          </p:cNvSpPr>
          <p:nvPr>
            <p:ph type="dt" sz="half" idx="10"/>
          </p:nvPr>
        </p:nvSpPr>
        <p:spPr/>
        <p:txBody>
          <a:bodyPr/>
          <a:lstStyle/>
          <a:p>
            <a:fld id="{2418309C-5CA4-439C-AC81-716F69762403}" type="datetimeFigureOut">
              <a:rPr lang="en-IN" smtClean="0"/>
              <a:t>12-02-2023</a:t>
            </a:fld>
            <a:endParaRPr lang="en-IN"/>
          </a:p>
        </p:txBody>
      </p:sp>
      <p:sp>
        <p:nvSpPr>
          <p:cNvPr id="8" name="Footer Placeholder 7">
            <a:extLst>
              <a:ext uri="{FF2B5EF4-FFF2-40B4-BE49-F238E27FC236}">
                <a16:creationId xmlns:a16="http://schemas.microsoft.com/office/drawing/2014/main" id="{A04593E8-11C9-DF00-9BD9-A16E2B135A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9C2583-BC90-996E-8F58-E2B94ABB3DA5}"/>
              </a:ext>
            </a:extLst>
          </p:cNvPr>
          <p:cNvSpPr>
            <a:spLocks noGrp="1"/>
          </p:cNvSpPr>
          <p:nvPr>
            <p:ph type="sldNum" sz="quarter" idx="12"/>
          </p:nvPr>
        </p:nvSpPr>
        <p:spPr/>
        <p:txBody>
          <a:bodyPr/>
          <a:lstStyle/>
          <a:p>
            <a:fld id="{AA901550-891B-4904-AB19-2569328C79CE}" type="slidenum">
              <a:rPr lang="en-IN" smtClean="0"/>
              <a:t>‹#›</a:t>
            </a:fld>
            <a:endParaRPr lang="en-IN"/>
          </a:p>
        </p:txBody>
      </p:sp>
    </p:spTree>
    <p:extLst>
      <p:ext uri="{BB962C8B-B14F-4D97-AF65-F5344CB8AC3E}">
        <p14:creationId xmlns:p14="http://schemas.microsoft.com/office/powerpoint/2010/main" val="1496385108"/>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60D4-4952-FA35-DD28-BB94388AC8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3DB098-F3E7-1CE9-0798-C0ACA45E7087}"/>
              </a:ext>
            </a:extLst>
          </p:cNvPr>
          <p:cNvSpPr>
            <a:spLocks noGrp="1"/>
          </p:cNvSpPr>
          <p:nvPr>
            <p:ph type="dt" sz="half" idx="10"/>
          </p:nvPr>
        </p:nvSpPr>
        <p:spPr/>
        <p:txBody>
          <a:bodyPr/>
          <a:lstStyle/>
          <a:p>
            <a:fld id="{2418309C-5CA4-439C-AC81-716F69762403}" type="datetimeFigureOut">
              <a:rPr lang="en-IN" smtClean="0"/>
              <a:t>12-02-2023</a:t>
            </a:fld>
            <a:endParaRPr lang="en-IN"/>
          </a:p>
        </p:txBody>
      </p:sp>
      <p:sp>
        <p:nvSpPr>
          <p:cNvPr id="4" name="Footer Placeholder 3">
            <a:extLst>
              <a:ext uri="{FF2B5EF4-FFF2-40B4-BE49-F238E27FC236}">
                <a16:creationId xmlns:a16="http://schemas.microsoft.com/office/drawing/2014/main" id="{CAC47286-FF60-5995-B142-D8250C4BEB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FA9F7F-ACF7-2558-0746-F95F6202F5F3}"/>
              </a:ext>
            </a:extLst>
          </p:cNvPr>
          <p:cNvSpPr>
            <a:spLocks noGrp="1"/>
          </p:cNvSpPr>
          <p:nvPr>
            <p:ph type="sldNum" sz="quarter" idx="12"/>
          </p:nvPr>
        </p:nvSpPr>
        <p:spPr/>
        <p:txBody>
          <a:bodyPr/>
          <a:lstStyle/>
          <a:p>
            <a:fld id="{AA901550-891B-4904-AB19-2569328C79CE}" type="slidenum">
              <a:rPr lang="en-IN" smtClean="0"/>
              <a:t>‹#›</a:t>
            </a:fld>
            <a:endParaRPr lang="en-IN"/>
          </a:p>
        </p:txBody>
      </p:sp>
    </p:spTree>
    <p:extLst>
      <p:ext uri="{BB962C8B-B14F-4D97-AF65-F5344CB8AC3E}">
        <p14:creationId xmlns:p14="http://schemas.microsoft.com/office/powerpoint/2010/main" val="813978798"/>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A74149-465C-0EEC-A409-D3887E6E21EA}"/>
              </a:ext>
            </a:extLst>
          </p:cNvPr>
          <p:cNvSpPr>
            <a:spLocks noGrp="1"/>
          </p:cNvSpPr>
          <p:nvPr>
            <p:ph type="dt" sz="half" idx="10"/>
          </p:nvPr>
        </p:nvSpPr>
        <p:spPr/>
        <p:txBody>
          <a:bodyPr/>
          <a:lstStyle/>
          <a:p>
            <a:fld id="{2418309C-5CA4-439C-AC81-716F69762403}" type="datetimeFigureOut">
              <a:rPr lang="en-IN" smtClean="0"/>
              <a:t>12-02-2023</a:t>
            </a:fld>
            <a:endParaRPr lang="en-IN"/>
          </a:p>
        </p:txBody>
      </p:sp>
      <p:sp>
        <p:nvSpPr>
          <p:cNvPr id="3" name="Footer Placeholder 2">
            <a:extLst>
              <a:ext uri="{FF2B5EF4-FFF2-40B4-BE49-F238E27FC236}">
                <a16:creationId xmlns:a16="http://schemas.microsoft.com/office/drawing/2014/main" id="{9151E668-D130-B592-D505-7DAC57C14D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F51C56-0822-0619-F02F-2A40DCEB977C}"/>
              </a:ext>
            </a:extLst>
          </p:cNvPr>
          <p:cNvSpPr>
            <a:spLocks noGrp="1"/>
          </p:cNvSpPr>
          <p:nvPr>
            <p:ph type="sldNum" sz="quarter" idx="12"/>
          </p:nvPr>
        </p:nvSpPr>
        <p:spPr/>
        <p:txBody>
          <a:bodyPr/>
          <a:lstStyle/>
          <a:p>
            <a:fld id="{AA901550-891B-4904-AB19-2569328C79CE}" type="slidenum">
              <a:rPr lang="en-IN" smtClean="0"/>
              <a:t>‹#›</a:t>
            </a:fld>
            <a:endParaRPr lang="en-IN"/>
          </a:p>
        </p:txBody>
      </p:sp>
    </p:spTree>
    <p:extLst>
      <p:ext uri="{BB962C8B-B14F-4D97-AF65-F5344CB8AC3E}">
        <p14:creationId xmlns:p14="http://schemas.microsoft.com/office/powerpoint/2010/main" val="1397073080"/>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06F1-463B-A8C8-F21B-26D41D967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0F92F9-D060-984B-FD6C-7C41E810F0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EAF943-55B0-ABBE-A3D0-8BAF9E18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B1A336-24C7-3B87-DA94-B76F256F8A10}"/>
              </a:ext>
            </a:extLst>
          </p:cNvPr>
          <p:cNvSpPr>
            <a:spLocks noGrp="1"/>
          </p:cNvSpPr>
          <p:nvPr>
            <p:ph type="dt" sz="half" idx="10"/>
          </p:nvPr>
        </p:nvSpPr>
        <p:spPr/>
        <p:txBody>
          <a:bodyPr/>
          <a:lstStyle/>
          <a:p>
            <a:fld id="{2418309C-5CA4-439C-AC81-716F69762403}" type="datetimeFigureOut">
              <a:rPr lang="en-IN" smtClean="0"/>
              <a:t>12-02-2023</a:t>
            </a:fld>
            <a:endParaRPr lang="en-IN"/>
          </a:p>
        </p:txBody>
      </p:sp>
      <p:sp>
        <p:nvSpPr>
          <p:cNvPr id="6" name="Footer Placeholder 5">
            <a:extLst>
              <a:ext uri="{FF2B5EF4-FFF2-40B4-BE49-F238E27FC236}">
                <a16:creationId xmlns:a16="http://schemas.microsoft.com/office/drawing/2014/main" id="{9481BCAB-83F1-01DB-E0C4-B48536A779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AA1910-518C-F8EA-D1B4-B0E151B47884}"/>
              </a:ext>
            </a:extLst>
          </p:cNvPr>
          <p:cNvSpPr>
            <a:spLocks noGrp="1"/>
          </p:cNvSpPr>
          <p:nvPr>
            <p:ph type="sldNum" sz="quarter" idx="12"/>
          </p:nvPr>
        </p:nvSpPr>
        <p:spPr/>
        <p:txBody>
          <a:bodyPr/>
          <a:lstStyle/>
          <a:p>
            <a:fld id="{AA901550-891B-4904-AB19-2569328C79CE}" type="slidenum">
              <a:rPr lang="en-IN" smtClean="0"/>
              <a:t>‹#›</a:t>
            </a:fld>
            <a:endParaRPr lang="en-IN"/>
          </a:p>
        </p:txBody>
      </p:sp>
    </p:spTree>
    <p:extLst>
      <p:ext uri="{BB962C8B-B14F-4D97-AF65-F5344CB8AC3E}">
        <p14:creationId xmlns:p14="http://schemas.microsoft.com/office/powerpoint/2010/main" val="3978775287"/>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ED1C-6C30-C2A6-30BB-4D32945B6C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C00B70-4EC3-0331-A728-FF33202D83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7703B5-1C0C-A5E1-A77F-B1EEE9DAF5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992ABA-0E95-A50C-4388-12D692691F81}"/>
              </a:ext>
            </a:extLst>
          </p:cNvPr>
          <p:cNvSpPr>
            <a:spLocks noGrp="1"/>
          </p:cNvSpPr>
          <p:nvPr>
            <p:ph type="dt" sz="half" idx="10"/>
          </p:nvPr>
        </p:nvSpPr>
        <p:spPr/>
        <p:txBody>
          <a:bodyPr/>
          <a:lstStyle/>
          <a:p>
            <a:fld id="{2418309C-5CA4-439C-AC81-716F69762403}" type="datetimeFigureOut">
              <a:rPr lang="en-IN" smtClean="0"/>
              <a:t>12-02-2023</a:t>
            </a:fld>
            <a:endParaRPr lang="en-IN"/>
          </a:p>
        </p:txBody>
      </p:sp>
      <p:sp>
        <p:nvSpPr>
          <p:cNvPr id="6" name="Footer Placeholder 5">
            <a:extLst>
              <a:ext uri="{FF2B5EF4-FFF2-40B4-BE49-F238E27FC236}">
                <a16:creationId xmlns:a16="http://schemas.microsoft.com/office/drawing/2014/main" id="{D1281F73-CB32-7812-EF9D-76BCEABFF3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714383-02AF-8345-15F1-3CB8F71F737D}"/>
              </a:ext>
            </a:extLst>
          </p:cNvPr>
          <p:cNvSpPr>
            <a:spLocks noGrp="1"/>
          </p:cNvSpPr>
          <p:nvPr>
            <p:ph type="sldNum" sz="quarter" idx="12"/>
          </p:nvPr>
        </p:nvSpPr>
        <p:spPr/>
        <p:txBody>
          <a:bodyPr/>
          <a:lstStyle/>
          <a:p>
            <a:fld id="{AA901550-891B-4904-AB19-2569328C79CE}" type="slidenum">
              <a:rPr lang="en-IN" smtClean="0"/>
              <a:t>‹#›</a:t>
            </a:fld>
            <a:endParaRPr lang="en-IN"/>
          </a:p>
        </p:txBody>
      </p:sp>
    </p:spTree>
    <p:extLst>
      <p:ext uri="{BB962C8B-B14F-4D97-AF65-F5344CB8AC3E}">
        <p14:creationId xmlns:p14="http://schemas.microsoft.com/office/powerpoint/2010/main" val="3022769258"/>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863B00-2FE6-4292-BF7B-5133995677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B5DE90-8DCC-58A0-865C-C5E0F2DFB7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378F41-233C-1827-A7B5-62042DB8E7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309C-5CA4-439C-AC81-716F69762403}" type="datetimeFigureOut">
              <a:rPr lang="en-IN" smtClean="0"/>
              <a:t>12-02-2023</a:t>
            </a:fld>
            <a:endParaRPr lang="en-IN"/>
          </a:p>
        </p:txBody>
      </p:sp>
      <p:sp>
        <p:nvSpPr>
          <p:cNvPr id="5" name="Footer Placeholder 4">
            <a:extLst>
              <a:ext uri="{FF2B5EF4-FFF2-40B4-BE49-F238E27FC236}">
                <a16:creationId xmlns:a16="http://schemas.microsoft.com/office/drawing/2014/main" id="{EFDD11F6-31FC-10A0-CA52-C553D8C0F7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4E5C38-5769-5FA4-1B48-E9B0E5099A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01550-891B-4904-AB19-2569328C79CE}" type="slidenum">
              <a:rPr lang="en-IN" smtClean="0"/>
              <a:t>‹#›</a:t>
            </a:fld>
            <a:endParaRPr lang="en-IN"/>
          </a:p>
        </p:txBody>
      </p:sp>
    </p:spTree>
    <p:extLst>
      <p:ext uri="{BB962C8B-B14F-4D97-AF65-F5344CB8AC3E}">
        <p14:creationId xmlns:p14="http://schemas.microsoft.com/office/powerpoint/2010/main" val="2045827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BEE5-BAD8-1CC7-D8B7-B7E80CB3DA0A}"/>
              </a:ext>
            </a:extLst>
          </p:cNvPr>
          <p:cNvSpPr>
            <a:spLocks noGrp="1"/>
          </p:cNvSpPr>
          <p:nvPr>
            <p:ph type="title"/>
          </p:nvPr>
        </p:nvSpPr>
        <p:spPr>
          <a:xfrm>
            <a:off x="838200" y="914400"/>
            <a:ext cx="10515600" cy="5134708"/>
          </a:xfrm>
        </p:spPr>
        <p:txBody>
          <a:bodyPr>
            <a:normAutofit fontScale="90000"/>
          </a:bodyPr>
          <a:lstStyle/>
          <a:p>
            <a:pPr algn="ctr"/>
            <a:br>
              <a:rPr lang="en-GB" sz="5400" b="1" dirty="0">
                <a:solidFill>
                  <a:srgbClr val="CC0000"/>
                </a:solidFill>
                <a:latin typeface="Montserrat"/>
                <a:ea typeface="Montserrat"/>
                <a:cs typeface="Montserrat"/>
                <a:sym typeface="Montserrat"/>
              </a:rPr>
            </a:br>
            <a:r>
              <a:rPr lang="en-GB" sz="5400" b="1" dirty="0">
                <a:solidFill>
                  <a:srgbClr val="CC0000"/>
                </a:solidFill>
                <a:latin typeface="Montserrat"/>
                <a:ea typeface="Montserrat"/>
                <a:cs typeface="Montserrat"/>
                <a:sym typeface="Montserrat"/>
              </a:rPr>
              <a:t>Capstone Project</a:t>
            </a:r>
            <a:br>
              <a:rPr lang="en-GB" sz="5400" b="1" dirty="0">
                <a:solidFill>
                  <a:srgbClr val="CC0000"/>
                </a:solidFill>
                <a:latin typeface="Montserrat"/>
                <a:ea typeface="Montserrat"/>
                <a:cs typeface="Montserrat"/>
                <a:sym typeface="Montserrat"/>
              </a:rPr>
            </a:br>
            <a:br>
              <a:rPr lang="en-GB" sz="5400" b="1" dirty="0">
                <a:solidFill>
                  <a:srgbClr val="CC0000"/>
                </a:solidFill>
                <a:latin typeface="Montserrat"/>
                <a:ea typeface="Montserrat"/>
                <a:cs typeface="Montserrat"/>
                <a:sym typeface="Montserrat"/>
              </a:rPr>
            </a:br>
            <a:r>
              <a:rPr lang="en-GB" sz="4400" b="1" dirty="0">
                <a:solidFill>
                  <a:srgbClr val="497781"/>
                </a:solidFill>
                <a:latin typeface="Montserrat"/>
                <a:sym typeface="Montserrat"/>
              </a:rPr>
              <a:t>YES Bank stock closing price prediction</a:t>
            </a:r>
            <a:br>
              <a:rPr lang="en-GB" sz="4400" b="1" dirty="0">
                <a:solidFill>
                  <a:srgbClr val="497781"/>
                </a:solidFill>
                <a:latin typeface="Montserrat"/>
                <a:sym typeface="Montserrat"/>
              </a:rPr>
            </a:br>
            <a:br>
              <a:rPr lang="en-GB" sz="5400" b="1" dirty="0">
                <a:solidFill>
                  <a:srgbClr val="497781"/>
                </a:solidFill>
                <a:latin typeface="Montserrat"/>
                <a:sym typeface="Montserrat"/>
              </a:rPr>
            </a:br>
            <a:r>
              <a:rPr lang="en-GB" sz="2800" b="1" dirty="0">
                <a:solidFill>
                  <a:srgbClr val="497781"/>
                </a:solidFill>
                <a:latin typeface="Montserrat"/>
                <a:ea typeface="Montserrat"/>
                <a:cs typeface="Montserrat"/>
                <a:sym typeface="Montserrat"/>
              </a:rPr>
              <a:t>By: Manisha Dhanuka</a:t>
            </a:r>
            <a:br>
              <a:rPr lang="en-IN" sz="2800" dirty="0">
                <a:solidFill>
                  <a:srgbClr val="002060"/>
                </a:solidFill>
              </a:rPr>
            </a:br>
            <a:endParaRPr lang="en-IN" dirty="0"/>
          </a:p>
        </p:txBody>
      </p:sp>
    </p:spTree>
    <p:extLst>
      <p:ext uri="{BB962C8B-B14F-4D97-AF65-F5344CB8AC3E}">
        <p14:creationId xmlns:p14="http://schemas.microsoft.com/office/powerpoint/2010/main" val="3484257360"/>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3A1C4-1CC6-8338-BA28-6360FEE55259}"/>
              </a:ext>
            </a:extLst>
          </p:cNvPr>
          <p:cNvSpPr>
            <a:spLocks noGrp="1"/>
          </p:cNvSpPr>
          <p:nvPr>
            <p:ph type="title"/>
          </p:nvPr>
        </p:nvSpPr>
        <p:spPr/>
        <p:txBody>
          <a:bodyPr>
            <a:normAutofit/>
          </a:bodyPr>
          <a:lstStyle/>
          <a:p>
            <a:r>
              <a:rPr lang="en-US" sz="3600" b="1" dirty="0">
                <a:solidFill>
                  <a:srgbClr val="CC0000"/>
                </a:solidFill>
                <a:latin typeface="Arial" panose="020B0604020202020204" pitchFamily="34" charset="0"/>
                <a:cs typeface="Arial" panose="020B0604020202020204" pitchFamily="34" charset="0"/>
              </a:rPr>
              <a:t>Feature selection based on correlation:</a:t>
            </a:r>
            <a:endParaRPr lang="en-IN" sz="3600" b="1" dirty="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BD0EE76-188B-7E45-79B4-D84CDF7E631D}"/>
              </a:ext>
            </a:extLst>
          </p:cNvPr>
          <p:cNvSpPr>
            <a:spLocks noGrp="1"/>
          </p:cNvSpPr>
          <p:nvPr>
            <p:ph idx="1"/>
          </p:nvPr>
        </p:nvSpPr>
        <p:spPr>
          <a:xfrm>
            <a:off x="838200" y="2191657"/>
            <a:ext cx="4891315" cy="2873829"/>
          </a:xfrm>
        </p:spPr>
        <p:txBody>
          <a:bodyPr>
            <a:normAutofit/>
          </a:bodyPr>
          <a:lstStyle/>
          <a:p>
            <a:pPr algn="l">
              <a:buFont typeface="Wingdings" panose="05000000000000000000" pitchFamily="2" charset="2"/>
              <a:buChar char="Ø"/>
            </a:pPr>
            <a:r>
              <a:rPr lang="en-US" sz="2600" dirty="0">
                <a:solidFill>
                  <a:srgbClr val="497781"/>
                </a:solidFill>
                <a:latin typeface="Times New Roman" panose="02020603050405020304" pitchFamily="18" charset="0"/>
                <a:cs typeface="Times New Roman" panose="02020603050405020304" pitchFamily="18" charset="0"/>
              </a:rPr>
              <a:t>T</a:t>
            </a:r>
            <a:r>
              <a:rPr lang="en-US" sz="2600" b="0" i="0" dirty="0">
                <a:solidFill>
                  <a:srgbClr val="497781"/>
                </a:solidFill>
                <a:effectLst/>
                <a:latin typeface="Times New Roman" panose="02020603050405020304" pitchFamily="18" charset="0"/>
                <a:cs typeface="Times New Roman" panose="02020603050405020304" pitchFamily="18" charset="0"/>
              </a:rPr>
              <a:t>here was a high bivariate collinearity as well as multivariate collinearity too. Dropped all  other columns except Close, which is our target variable.</a:t>
            </a:r>
          </a:p>
        </p:txBody>
      </p:sp>
      <p:pic>
        <p:nvPicPr>
          <p:cNvPr id="6146" name="Picture 2">
            <a:extLst>
              <a:ext uri="{FF2B5EF4-FFF2-40B4-BE49-F238E27FC236}">
                <a16:creationId xmlns:a16="http://schemas.microsoft.com/office/drawing/2014/main" id="{1B242004-9FE0-4657-01B0-FA1D7EA34F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086" r="29897"/>
          <a:stretch/>
        </p:blipFill>
        <p:spPr bwMode="auto">
          <a:xfrm>
            <a:off x="6462487" y="2191657"/>
            <a:ext cx="5206999" cy="4005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622942"/>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3332-D8D5-4704-28D4-79215B73B006}"/>
              </a:ext>
            </a:extLst>
          </p:cNvPr>
          <p:cNvSpPr>
            <a:spLocks noGrp="1"/>
          </p:cNvSpPr>
          <p:nvPr>
            <p:ph type="title"/>
          </p:nvPr>
        </p:nvSpPr>
        <p:spPr/>
        <p:txBody>
          <a:bodyPr>
            <a:normAutofit/>
          </a:bodyPr>
          <a:lstStyle/>
          <a:p>
            <a:r>
              <a:rPr lang="en-US" sz="3600" dirty="0">
                <a:solidFill>
                  <a:srgbClr val="CC0000"/>
                </a:solidFill>
                <a:latin typeface="Arial" panose="020B0604020202020204" pitchFamily="34" charset="0"/>
                <a:cs typeface="Arial" panose="020B0604020202020204" pitchFamily="34" charset="0"/>
              </a:rPr>
              <a:t>ETS Decomposition: </a:t>
            </a:r>
            <a:endParaRPr lang="en-IN" sz="3600" dirty="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D203982-2BFE-BFA2-2963-2F91157DC502}"/>
              </a:ext>
            </a:extLst>
          </p:cNvPr>
          <p:cNvSpPr>
            <a:spLocks noGrp="1"/>
          </p:cNvSpPr>
          <p:nvPr>
            <p:ph idx="1"/>
          </p:nvPr>
        </p:nvSpPr>
        <p:spPr/>
        <p:txBody>
          <a:bodyPr>
            <a:normAutofit lnSpcReduction="10000"/>
          </a:bodyPr>
          <a:lstStyle/>
          <a:p>
            <a:pPr algn="l">
              <a:buFont typeface="Wingdings" panose="05000000000000000000" pitchFamily="2" charset="2"/>
              <a:buChar char="Ø"/>
            </a:pPr>
            <a:r>
              <a:rPr lang="en-US" b="1" i="0" dirty="0">
                <a:solidFill>
                  <a:srgbClr val="497781"/>
                </a:solidFill>
                <a:effectLst/>
                <a:latin typeface="Times New Roman" panose="02020603050405020304" pitchFamily="18" charset="0"/>
                <a:cs typeface="Times New Roman" panose="02020603050405020304" pitchFamily="18" charset="0"/>
              </a:rPr>
              <a:t>Time series decomposition</a:t>
            </a:r>
            <a:r>
              <a:rPr lang="en-US" b="0" i="0" dirty="0">
                <a:solidFill>
                  <a:srgbClr val="497781"/>
                </a:solidFill>
                <a:effectLst/>
                <a:latin typeface="Times New Roman" panose="02020603050405020304" pitchFamily="18" charset="0"/>
                <a:cs typeface="Times New Roman" panose="02020603050405020304" pitchFamily="18" charset="0"/>
              </a:rPr>
              <a:t> is a process by which we separate a time series into its components: trend, seasonality, and residuals.</a:t>
            </a:r>
          </a:p>
          <a:p>
            <a:pPr algn="l">
              <a:buFont typeface="Wingdings" panose="05000000000000000000" pitchFamily="2" charset="2"/>
              <a:buChar char="Ø"/>
            </a:pPr>
            <a:r>
              <a:rPr lang="en-US" b="1" i="0" dirty="0">
                <a:solidFill>
                  <a:srgbClr val="497781"/>
                </a:solidFill>
                <a:effectLst/>
                <a:latin typeface="Times New Roman" panose="02020603050405020304" pitchFamily="18" charset="0"/>
                <a:cs typeface="Times New Roman" panose="02020603050405020304" pitchFamily="18" charset="0"/>
              </a:rPr>
              <a:t>Trend</a:t>
            </a:r>
            <a:r>
              <a:rPr lang="en-US" b="0" i="0" dirty="0">
                <a:solidFill>
                  <a:srgbClr val="497781"/>
                </a:solidFill>
                <a:effectLst/>
                <a:latin typeface="Times New Roman" panose="02020603050405020304" pitchFamily="18" charset="0"/>
                <a:cs typeface="Times New Roman" panose="02020603050405020304" pitchFamily="18" charset="0"/>
              </a:rPr>
              <a:t>: The trend represents the slow-moving changes in a time series. It is responsible for making the series gradually increase or decrease over time.</a:t>
            </a:r>
          </a:p>
          <a:p>
            <a:pPr algn="l">
              <a:buFont typeface="Wingdings" panose="05000000000000000000" pitchFamily="2" charset="2"/>
              <a:buChar char="Ø"/>
            </a:pPr>
            <a:r>
              <a:rPr lang="en-US" b="1" i="0" dirty="0">
                <a:solidFill>
                  <a:srgbClr val="497781"/>
                </a:solidFill>
                <a:effectLst/>
                <a:latin typeface="Times New Roman" panose="02020603050405020304" pitchFamily="18" charset="0"/>
                <a:cs typeface="Times New Roman" panose="02020603050405020304" pitchFamily="18" charset="0"/>
              </a:rPr>
              <a:t>Seasonality:</a:t>
            </a:r>
            <a:r>
              <a:rPr lang="en-US" b="0" i="0" dirty="0">
                <a:solidFill>
                  <a:srgbClr val="497781"/>
                </a:solidFill>
                <a:effectLst/>
                <a:latin typeface="Times New Roman" panose="02020603050405020304" pitchFamily="18" charset="0"/>
                <a:cs typeface="Times New Roman" panose="02020603050405020304" pitchFamily="18" charset="0"/>
              </a:rPr>
              <a:t> The seasonality component represents the seasonal pattern in the series. The cycles occur repeatedly over a fixed period of time.</a:t>
            </a:r>
          </a:p>
          <a:p>
            <a:pPr algn="l">
              <a:buFont typeface="Wingdings" panose="05000000000000000000" pitchFamily="2" charset="2"/>
              <a:buChar char="Ø"/>
            </a:pPr>
            <a:r>
              <a:rPr lang="en-US" b="1" i="0" dirty="0">
                <a:solidFill>
                  <a:srgbClr val="497781"/>
                </a:solidFill>
                <a:effectLst/>
                <a:latin typeface="Times New Roman" panose="02020603050405020304" pitchFamily="18" charset="0"/>
                <a:cs typeface="Times New Roman" panose="02020603050405020304" pitchFamily="18" charset="0"/>
              </a:rPr>
              <a:t>Residuals:</a:t>
            </a:r>
            <a:r>
              <a:rPr lang="en-US" b="0" i="0" dirty="0">
                <a:solidFill>
                  <a:srgbClr val="497781"/>
                </a:solidFill>
                <a:effectLst/>
                <a:latin typeface="Times New Roman" panose="02020603050405020304" pitchFamily="18" charset="0"/>
                <a:cs typeface="Times New Roman" panose="02020603050405020304" pitchFamily="18" charset="0"/>
              </a:rPr>
              <a:t> The residuals represent the behavior that cannot be explained by the trend and seasonality components. They correspond to random errors, also termed white noise.</a:t>
            </a:r>
          </a:p>
        </p:txBody>
      </p:sp>
    </p:spTree>
    <p:extLst>
      <p:ext uri="{BB962C8B-B14F-4D97-AF65-F5344CB8AC3E}">
        <p14:creationId xmlns:p14="http://schemas.microsoft.com/office/powerpoint/2010/main" val="783707437"/>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5FA208-F6AF-82D9-C123-E62C1DFB905C}"/>
              </a:ext>
            </a:extLst>
          </p:cNvPr>
          <p:cNvSpPr>
            <a:spLocks noGrp="1"/>
          </p:cNvSpPr>
          <p:nvPr>
            <p:ph type="title"/>
          </p:nvPr>
        </p:nvSpPr>
        <p:spPr/>
        <p:txBody>
          <a:bodyPr>
            <a:normAutofit/>
          </a:bodyPr>
          <a:lstStyle/>
          <a:p>
            <a:r>
              <a:rPr lang="en-US" sz="3600" b="1" dirty="0">
                <a:solidFill>
                  <a:srgbClr val="CC0000"/>
                </a:solidFill>
                <a:latin typeface="Arial" panose="020B0604020202020204" pitchFamily="34" charset="0"/>
                <a:cs typeface="Arial" panose="020B0604020202020204" pitchFamily="34" charset="0"/>
              </a:rPr>
              <a:t>Trend Analysis:</a:t>
            </a:r>
            <a:endParaRPr lang="en-IN" sz="3600" b="1" dirty="0">
              <a:solidFill>
                <a:srgbClr val="CC0000"/>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0E28FE92-D999-A8BF-D1D7-93A4D58CE948}"/>
              </a:ext>
            </a:extLst>
          </p:cNvPr>
          <p:cNvSpPr>
            <a:spLocks noGrp="1"/>
          </p:cNvSpPr>
          <p:nvPr>
            <p:ph idx="1"/>
          </p:nvPr>
        </p:nvSpPr>
        <p:spPr>
          <a:xfrm>
            <a:off x="838200" y="5123543"/>
            <a:ext cx="10515600" cy="1053419"/>
          </a:xfrm>
        </p:spPr>
        <p:txBody>
          <a:bodyPr>
            <a:normAutofit/>
          </a:bodyPr>
          <a:lstStyle/>
          <a:p>
            <a:pPr>
              <a:buFont typeface="Wingdings" panose="05000000000000000000" pitchFamily="2" charset="2"/>
              <a:buChar char="Ø"/>
            </a:pPr>
            <a:r>
              <a:rPr lang="en-US" sz="2600" b="0" i="0" dirty="0">
                <a:solidFill>
                  <a:srgbClr val="497781"/>
                </a:solidFill>
                <a:effectLst/>
                <a:latin typeface="Times New Roman" panose="02020603050405020304" pitchFamily="18" charset="0"/>
                <a:cs typeface="Times New Roman" panose="02020603050405020304" pitchFamily="18" charset="0"/>
              </a:rPr>
              <a:t>There is an overall increasing trend but after 2018 there is a decreasing trend.</a:t>
            </a:r>
            <a:endParaRPr lang="en-IN" sz="2600" dirty="0">
              <a:solidFill>
                <a:srgbClr val="497781"/>
              </a:solidFill>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37C492F9-1B0A-2A9B-A3A9-7DF1116B0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82057"/>
            <a:ext cx="10515600" cy="3396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038288"/>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5FA208-F6AF-82D9-C123-E62C1DFB905C}"/>
              </a:ext>
            </a:extLst>
          </p:cNvPr>
          <p:cNvSpPr>
            <a:spLocks noGrp="1"/>
          </p:cNvSpPr>
          <p:nvPr>
            <p:ph type="title"/>
          </p:nvPr>
        </p:nvSpPr>
        <p:spPr/>
        <p:txBody>
          <a:bodyPr>
            <a:normAutofit/>
          </a:bodyPr>
          <a:lstStyle/>
          <a:p>
            <a:r>
              <a:rPr lang="en-US" sz="3600" b="1" dirty="0">
                <a:solidFill>
                  <a:srgbClr val="CC0000"/>
                </a:solidFill>
                <a:latin typeface="Arial" panose="020B0604020202020204" pitchFamily="34" charset="0"/>
                <a:cs typeface="Arial" panose="020B0604020202020204" pitchFamily="34" charset="0"/>
              </a:rPr>
              <a:t>Seasonality Analysis:</a:t>
            </a:r>
            <a:endParaRPr lang="en-IN" sz="3600" b="1" dirty="0">
              <a:solidFill>
                <a:srgbClr val="CC0000"/>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0E28FE92-D999-A8BF-D1D7-93A4D58CE948}"/>
              </a:ext>
            </a:extLst>
          </p:cNvPr>
          <p:cNvSpPr>
            <a:spLocks noGrp="1"/>
          </p:cNvSpPr>
          <p:nvPr>
            <p:ph idx="1"/>
          </p:nvPr>
        </p:nvSpPr>
        <p:spPr>
          <a:xfrm>
            <a:off x="838200" y="5123543"/>
            <a:ext cx="10515600" cy="1053419"/>
          </a:xfrm>
        </p:spPr>
        <p:txBody>
          <a:bodyPr>
            <a:normAutofit fontScale="92500" lnSpcReduction="10000"/>
          </a:bodyPr>
          <a:lstStyle/>
          <a:p>
            <a:pPr>
              <a:buFont typeface="Wingdings" panose="05000000000000000000" pitchFamily="2" charset="2"/>
              <a:buChar char="Ø"/>
            </a:pPr>
            <a:r>
              <a:rPr lang="en-US" b="0" i="0" dirty="0">
                <a:solidFill>
                  <a:srgbClr val="497781"/>
                </a:solidFill>
                <a:effectLst/>
                <a:latin typeface="Times New Roman" panose="02020603050405020304" pitchFamily="18" charset="0"/>
                <a:cs typeface="Times New Roman" panose="02020603050405020304" pitchFamily="18" charset="0"/>
              </a:rPr>
              <a:t>There is a seasonality component also, every year the price of stock decreases in October, then starts rising reaching it's peak in June and then again starts decreasing.</a:t>
            </a:r>
            <a:endParaRPr lang="en-IN" dirty="0">
              <a:solidFill>
                <a:srgbClr val="497781"/>
              </a:solidFill>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C1B8DAAD-D3F2-B893-E9CB-5E538E3B3A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51429"/>
            <a:ext cx="10236200" cy="336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716546"/>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5FA208-F6AF-82D9-C123-E62C1DFB905C}"/>
              </a:ext>
            </a:extLst>
          </p:cNvPr>
          <p:cNvSpPr>
            <a:spLocks noGrp="1"/>
          </p:cNvSpPr>
          <p:nvPr>
            <p:ph type="title"/>
          </p:nvPr>
        </p:nvSpPr>
        <p:spPr/>
        <p:txBody>
          <a:bodyPr>
            <a:normAutofit/>
          </a:bodyPr>
          <a:lstStyle/>
          <a:p>
            <a:r>
              <a:rPr lang="en-US" sz="3600" b="1" dirty="0">
                <a:solidFill>
                  <a:srgbClr val="CC0000"/>
                </a:solidFill>
                <a:latin typeface="Arial" panose="020B0604020202020204" pitchFamily="34" charset="0"/>
                <a:cs typeface="Arial" panose="020B0604020202020204" pitchFamily="34" charset="0"/>
              </a:rPr>
              <a:t>Residual Analysis:</a:t>
            </a:r>
            <a:endParaRPr lang="en-IN" sz="3600" b="1" dirty="0">
              <a:solidFill>
                <a:srgbClr val="CC0000"/>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0E28FE92-D999-A8BF-D1D7-93A4D58CE948}"/>
              </a:ext>
            </a:extLst>
          </p:cNvPr>
          <p:cNvSpPr>
            <a:spLocks noGrp="1"/>
          </p:cNvSpPr>
          <p:nvPr>
            <p:ph idx="1"/>
          </p:nvPr>
        </p:nvSpPr>
        <p:spPr>
          <a:xfrm>
            <a:off x="838200" y="5421879"/>
            <a:ext cx="10515600" cy="1053419"/>
          </a:xfrm>
        </p:spPr>
        <p:txBody>
          <a:bodyPr>
            <a:normAutofit/>
          </a:bodyPr>
          <a:lstStyle/>
          <a:p>
            <a:pPr>
              <a:buFont typeface="Wingdings" panose="05000000000000000000" pitchFamily="2" charset="2"/>
              <a:buChar char="Ø"/>
            </a:pPr>
            <a:r>
              <a:rPr lang="en-US" sz="2600" b="0" i="0" dirty="0">
                <a:solidFill>
                  <a:srgbClr val="497781"/>
                </a:solidFill>
                <a:effectLst/>
                <a:latin typeface="Times New Roman" panose="02020603050405020304" pitchFamily="18" charset="0"/>
                <a:cs typeface="Times New Roman" panose="02020603050405020304" pitchFamily="18" charset="0"/>
              </a:rPr>
              <a:t>The residual component is just random noise mean at 1 with standard deviation of about 0.4</a:t>
            </a:r>
            <a:endParaRPr lang="en-IN" sz="2600" dirty="0">
              <a:solidFill>
                <a:srgbClr val="497781"/>
              </a:solidFill>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A2D354B9-9E46-3423-20AE-69595D98EA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1335314"/>
            <a:ext cx="10642600" cy="3846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195776"/>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135F0-841B-04EA-FBBB-3CBBBA926BD1}"/>
              </a:ext>
            </a:extLst>
          </p:cNvPr>
          <p:cNvSpPr>
            <a:spLocks noGrp="1"/>
          </p:cNvSpPr>
          <p:nvPr>
            <p:ph type="title"/>
          </p:nvPr>
        </p:nvSpPr>
        <p:spPr>
          <a:xfrm>
            <a:off x="838200" y="365126"/>
            <a:ext cx="10515600" cy="1028246"/>
          </a:xfrm>
        </p:spPr>
        <p:txBody>
          <a:bodyPr>
            <a:normAutofit/>
          </a:bodyPr>
          <a:lstStyle/>
          <a:p>
            <a:r>
              <a:rPr lang="en-US" sz="3600" b="1" dirty="0">
                <a:solidFill>
                  <a:srgbClr val="CC0000"/>
                </a:solidFill>
                <a:latin typeface="Arial" panose="020B0604020202020204" pitchFamily="34" charset="0"/>
                <a:cs typeface="Arial" panose="020B0604020202020204" pitchFamily="34" charset="0"/>
              </a:rPr>
              <a:t>Anomalies using confidence interval:</a:t>
            </a:r>
            <a:endParaRPr lang="en-IN" sz="3600" b="1" dirty="0">
              <a:solidFill>
                <a:srgbClr val="CC0000"/>
              </a:solidFill>
              <a:latin typeface="Arial" panose="020B0604020202020204" pitchFamily="34" charset="0"/>
              <a:cs typeface="Arial" panose="020B0604020202020204" pitchFamily="34" charset="0"/>
            </a:endParaRPr>
          </a:p>
        </p:txBody>
      </p:sp>
      <p:pic>
        <p:nvPicPr>
          <p:cNvPr id="10242" name="Picture 2">
            <a:extLst>
              <a:ext uri="{FF2B5EF4-FFF2-40B4-BE49-F238E27FC236}">
                <a16:creationId xmlns:a16="http://schemas.microsoft.com/office/drawing/2014/main" id="{AC646693-4DE5-6223-2B7C-DD82C823A2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44" y="1690688"/>
            <a:ext cx="10700656" cy="4637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647245"/>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B3304-D676-B4D9-8981-EEFA224646A5}"/>
              </a:ext>
            </a:extLst>
          </p:cNvPr>
          <p:cNvSpPr>
            <a:spLocks noGrp="1"/>
          </p:cNvSpPr>
          <p:nvPr>
            <p:ph type="title"/>
          </p:nvPr>
        </p:nvSpPr>
        <p:spPr/>
        <p:txBody>
          <a:bodyPr>
            <a:normAutofit/>
          </a:bodyPr>
          <a:lstStyle/>
          <a:p>
            <a:r>
              <a:rPr lang="en-US" sz="3600" b="1" i="0" dirty="0">
                <a:solidFill>
                  <a:srgbClr val="CC0000"/>
                </a:solidFill>
                <a:effectLst/>
                <a:latin typeface="Arial" panose="020B0604020202020204" pitchFamily="34" charset="0"/>
                <a:cs typeface="Arial" panose="020B0604020202020204" pitchFamily="34" charset="0"/>
              </a:rPr>
              <a:t>Do other factors affect the stock prices?</a:t>
            </a:r>
            <a:endParaRPr lang="en-IN" sz="3600" b="1" dirty="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DD36CB2-7841-511F-F9F1-7599BC03FC2D}"/>
              </a:ext>
            </a:extLst>
          </p:cNvPr>
          <p:cNvSpPr>
            <a:spLocks noGrp="1"/>
          </p:cNvSpPr>
          <p:nvPr>
            <p:ph idx="1"/>
          </p:nvPr>
        </p:nvSpPr>
        <p:spPr>
          <a:xfrm>
            <a:off x="838200" y="1973943"/>
            <a:ext cx="10294257" cy="4203019"/>
          </a:xfrm>
        </p:spPr>
        <p:txBody>
          <a:bodyPr>
            <a:normAutofit/>
          </a:bodyPr>
          <a:lstStyle/>
          <a:p>
            <a:pPr algn="l">
              <a:buFont typeface="Wingdings" panose="05000000000000000000" pitchFamily="2" charset="2"/>
              <a:buChar char="Ø"/>
            </a:pPr>
            <a:r>
              <a:rPr lang="en-US" sz="2600" b="0" i="0" dirty="0">
                <a:solidFill>
                  <a:srgbClr val="497781"/>
                </a:solidFill>
                <a:effectLst/>
                <a:latin typeface="Times New Roman" panose="02020603050405020304" pitchFamily="18" charset="0"/>
                <a:cs typeface="Times New Roman" panose="02020603050405020304" pitchFamily="18" charset="0"/>
              </a:rPr>
              <a:t>As we see in the bivariate analysis of the open &amp; stock prices , we saw a great difference in the values during 3rd quarter of 2018 specifically Sept, 2018</a:t>
            </a:r>
          </a:p>
          <a:p>
            <a:pPr algn="l">
              <a:buFont typeface="Wingdings" panose="05000000000000000000" pitchFamily="2" charset="2"/>
              <a:buChar char="Ø"/>
            </a:pPr>
            <a:r>
              <a:rPr lang="en-US" sz="2600" b="0" i="0" dirty="0">
                <a:solidFill>
                  <a:srgbClr val="497781"/>
                </a:solidFill>
                <a:effectLst/>
                <a:latin typeface="Times New Roman" panose="02020603050405020304" pitchFamily="18" charset="0"/>
                <a:cs typeface="Times New Roman" panose="02020603050405020304" pitchFamily="18" charset="0"/>
              </a:rPr>
              <a:t>Same case in analysis of high &amp; low values of data during this period.</a:t>
            </a:r>
          </a:p>
          <a:p>
            <a:pPr algn="l">
              <a:buFont typeface="Wingdings" panose="05000000000000000000" pitchFamily="2" charset="2"/>
              <a:buChar char="Ø"/>
            </a:pPr>
            <a:r>
              <a:rPr lang="en-US" sz="2600" b="0" i="0" dirty="0">
                <a:solidFill>
                  <a:srgbClr val="497781"/>
                </a:solidFill>
                <a:effectLst/>
                <a:latin typeface="Times New Roman" panose="02020603050405020304" pitchFamily="18" charset="0"/>
                <a:cs typeface="Times New Roman" panose="02020603050405020304" pitchFamily="18" charset="0"/>
              </a:rPr>
              <a:t>The anomaly detection using confidence intervals also supports this.</a:t>
            </a:r>
          </a:p>
          <a:p>
            <a:pPr algn="l">
              <a:buFont typeface="Wingdings" panose="05000000000000000000" pitchFamily="2" charset="2"/>
              <a:buChar char="Ø"/>
            </a:pPr>
            <a:r>
              <a:rPr lang="en-US" sz="2600" b="0" i="0" dirty="0">
                <a:solidFill>
                  <a:srgbClr val="497781"/>
                </a:solidFill>
                <a:effectLst/>
                <a:latin typeface="Times New Roman" panose="02020603050405020304" pitchFamily="18" charset="0"/>
                <a:cs typeface="Times New Roman" panose="02020603050405020304" pitchFamily="18" charset="0"/>
              </a:rPr>
              <a:t>Also the Anomaly detection using Isolation Forest marks the month June &amp; July as anomalies.</a:t>
            </a:r>
          </a:p>
          <a:p>
            <a:pPr algn="l">
              <a:buFont typeface="Wingdings" panose="05000000000000000000" pitchFamily="2" charset="2"/>
              <a:buChar char="Ø"/>
            </a:pPr>
            <a:r>
              <a:rPr lang="en-US" sz="2600" b="0" i="0" dirty="0">
                <a:solidFill>
                  <a:srgbClr val="497781"/>
                </a:solidFill>
                <a:effectLst/>
                <a:latin typeface="Times New Roman" panose="02020603050405020304" pitchFamily="18" charset="0"/>
                <a:cs typeface="Times New Roman" panose="02020603050405020304" pitchFamily="18" charset="0"/>
              </a:rPr>
              <a:t>This was the time during which the founder of YES bank was charged with the corruption charges. Thus, Clearly that factor is somehow deviating the stock price from its trend.</a:t>
            </a:r>
          </a:p>
          <a:p>
            <a:pPr marL="0" indent="0">
              <a:buNone/>
            </a:pPr>
            <a:endParaRPr lang="en-IN" dirty="0"/>
          </a:p>
        </p:txBody>
      </p:sp>
    </p:spTree>
    <p:extLst>
      <p:ext uri="{BB962C8B-B14F-4D97-AF65-F5344CB8AC3E}">
        <p14:creationId xmlns:p14="http://schemas.microsoft.com/office/powerpoint/2010/main" val="1777641177"/>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50FB4-A25C-5C33-9C85-1321E580491A}"/>
              </a:ext>
            </a:extLst>
          </p:cNvPr>
          <p:cNvSpPr>
            <a:spLocks noGrp="1"/>
          </p:cNvSpPr>
          <p:nvPr>
            <p:ph type="title"/>
          </p:nvPr>
        </p:nvSpPr>
        <p:spPr/>
        <p:txBody>
          <a:bodyPr>
            <a:normAutofit/>
          </a:bodyPr>
          <a:lstStyle/>
          <a:p>
            <a:r>
              <a:rPr lang="en-US" sz="3600" b="1" dirty="0">
                <a:solidFill>
                  <a:srgbClr val="CC0000"/>
                </a:solidFill>
                <a:latin typeface="Arial" panose="020B0604020202020204" pitchFamily="34" charset="0"/>
                <a:cs typeface="Arial" panose="020B0604020202020204" pitchFamily="34" charset="0"/>
              </a:rPr>
              <a:t>Applying Model:</a:t>
            </a:r>
            <a:endParaRPr lang="en-IN" sz="3600" b="1" dirty="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EA9487B-9B78-4BCF-C673-0825EACB47F1}"/>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Ø"/>
            </a:pPr>
            <a:r>
              <a:rPr lang="en-US" sz="2600" b="0" i="0" dirty="0">
                <a:solidFill>
                  <a:srgbClr val="497781"/>
                </a:solidFill>
                <a:effectLst/>
                <a:latin typeface="Times New Roman" panose="02020603050405020304" pitchFamily="18" charset="0"/>
                <a:cs typeface="Times New Roman" panose="02020603050405020304" pitchFamily="18" charset="0"/>
              </a:rPr>
              <a:t>Through ETS Decomposition, we realized there was some seasonal component in play but the contribution was still meagre, thus trying both double and triple exponential smoothing for the forecast. Also, we are going to try with two different horizons i.e. 6 months and 12 months .</a:t>
            </a:r>
          </a:p>
          <a:p>
            <a:pPr>
              <a:buFont typeface="Wingdings" panose="05000000000000000000" pitchFamily="2" charset="2"/>
              <a:buChar char="Ø"/>
            </a:pPr>
            <a:r>
              <a:rPr lang="en-US" sz="2600" dirty="0">
                <a:solidFill>
                  <a:srgbClr val="497781"/>
                </a:solidFill>
                <a:latin typeface="Times New Roman" panose="02020603050405020304" pitchFamily="18" charset="0"/>
                <a:cs typeface="Times New Roman" panose="02020603050405020304" pitchFamily="18" charset="0"/>
              </a:rPr>
              <a:t>So, the model we tried:</a:t>
            </a:r>
          </a:p>
          <a:p>
            <a:pPr lvl="1">
              <a:buFont typeface="Wingdings" panose="05000000000000000000" pitchFamily="2" charset="2"/>
              <a:buChar char="§"/>
            </a:pPr>
            <a:r>
              <a:rPr lang="en-US" sz="2600" dirty="0">
                <a:solidFill>
                  <a:srgbClr val="497781"/>
                </a:solidFill>
                <a:latin typeface="Times New Roman" panose="02020603050405020304" pitchFamily="18" charset="0"/>
                <a:cs typeface="Times New Roman" panose="02020603050405020304" pitchFamily="18" charset="0"/>
              </a:rPr>
              <a:t>DES_6 – Double Exponential Smoothing (6 month horizon)</a:t>
            </a:r>
          </a:p>
          <a:p>
            <a:pPr lvl="1">
              <a:buFont typeface="Wingdings" panose="05000000000000000000" pitchFamily="2" charset="2"/>
              <a:buChar char="§"/>
            </a:pPr>
            <a:r>
              <a:rPr lang="en-US" sz="2600" dirty="0">
                <a:solidFill>
                  <a:srgbClr val="497781"/>
                </a:solidFill>
                <a:latin typeface="Times New Roman" panose="02020603050405020304" pitchFamily="18" charset="0"/>
                <a:cs typeface="Times New Roman" panose="02020603050405020304" pitchFamily="18" charset="0"/>
              </a:rPr>
              <a:t>DES_12 – Double Exponential Smoothing (12 month horizon)</a:t>
            </a:r>
            <a:endParaRPr lang="en-IN" sz="2600" dirty="0">
              <a:solidFill>
                <a:srgbClr val="49778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600" dirty="0">
                <a:solidFill>
                  <a:srgbClr val="497781"/>
                </a:solidFill>
                <a:latin typeface="Times New Roman" panose="02020603050405020304" pitchFamily="18" charset="0"/>
                <a:cs typeface="Times New Roman" panose="02020603050405020304" pitchFamily="18" charset="0"/>
              </a:rPr>
              <a:t>TES_6 – Triple Exponential Smoothing (6 month horizon)</a:t>
            </a:r>
            <a:endParaRPr lang="en-IN" sz="2600" dirty="0">
              <a:solidFill>
                <a:srgbClr val="49778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600" dirty="0">
                <a:solidFill>
                  <a:srgbClr val="497781"/>
                </a:solidFill>
                <a:latin typeface="Times New Roman" panose="02020603050405020304" pitchFamily="18" charset="0"/>
                <a:cs typeface="Times New Roman" panose="02020603050405020304" pitchFamily="18" charset="0"/>
              </a:rPr>
              <a:t>TES_12–Triple Exponential Smoothing (12 month horizon)</a:t>
            </a:r>
            <a:endParaRPr lang="en-IN" sz="2600" dirty="0">
              <a:solidFill>
                <a:srgbClr val="49778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28887135"/>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2822-50F9-4B8C-313A-F89AF8E969DD}"/>
              </a:ext>
            </a:extLst>
          </p:cNvPr>
          <p:cNvSpPr>
            <a:spLocks noGrp="1"/>
          </p:cNvSpPr>
          <p:nvPr>
            <p:ph type="title"/>
          </p:nvPr>
        </p:nvSpPr>
        <p:spPr/>
        <p:txBody>
          <a:bodyPr>
            <a:normAutofit/>
          </a:bodyPr>
          <a:lstStyle/>
          <a:p>
            <a:r>
              <a:rPr lang="en-US" sz="3600" b="1" dirty="0">
                <a:solidFill>
                  <a:srgbClr val="CC0000"/>
                </a:solidFill>
                <a:latin typeface="Arial" panose="020B0604020202020204" pitchFamily="34" charset="0"/>
                <a:cs typeface="Arial" panose="020B0604020202020204" pitchFamily="34" charset="0"/>
              </a:rPr>
              <a:t>Models Evaluation:</a:t>
            </a:r>
            <a:endParaRPr lang="en-IN" sz="3600" b="1" dirty="0">
              <a:solidFill>
                <a:srgbClr val="CC000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EC1D2392-A4A6-7D54-D2AD-CE62EC18BD7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7126" b="74910"/>
          <a:stretch/>
        </p:blipFill>
        <p:spPr>
          <a:xfrm>
            <a:off x="624563" y="1690688"/>
            <a:ext cx="10729237" cy="3287712"/>
          </a:xfrm>
        </p:spPr>
      </p:pic>
      <p:sp>
        <p:nvSpPr>
          <p:cNvPr id="6" name="TextBox 5">
            <a:extLst>
              <a:ext uri="{FF2B5EF4-FFF2-40B4-BE49-F238E27FC236}">
                <a16:creationId xmlns:a16="http://schemas.microsoft.com/office/drawing/2014/main" id="{0A763BA0-3F5E-3666-AFFA-961AA4B96B90}"/>
              </a:ext>
            </a:extLst>
          </p:cNvPr>
          <p:cNvSpPr txBox="1"/>
          <p:nvPr/>
        </p:nvSpPr>
        <p:spPr>
          <a:xfrm flipH="1">
            <a:off x="624563" y="5413829"/>
            <a:ext cx="10072912" cy="70788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rgbClr val="497781"/>
                </a:solidFill>
                <a:latin typeface="Times New Roman" panose="02020603050405020304" pitchFamily="18" charset="0"/>
                <a:cs typeface="Times New Roman" panose="02020603050405020304" pitchFamily="18" charset="0"/>
              </a:rPr>
              <a:t>As we can see the triple exponential model with 6 month horizon was working best among all these  in predicting the test data. </a:t>
            </a:r>
            <a:endParaRPr lang="en-IN" sz="2000" dirty="0">
              <a:solidFill>
                <a:srgbClr val="49778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4899040"/>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AB0F5B37-ADC0-01E5-D937-8720678E0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20" y="783771"/>
            <a:ext cx="11191235" cy="5544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139757"/>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165F-913A-C3D8-7F3A-5E9CD03D3D37}"/>
              </a:ext>
            </a:extLst>
          </p:cNvPr>
          <p:cNvSpPr>
            <a:spLocks noGrp="1"/>
          </p:cNvSpPr>
          <p:nvPr>
            <p:ph type="title"/>
          </p:nvPr>
        </p:nvSpPr>
        <p:spPr/>
        <p:txBody>
          <a:bodyPr>
            <a:normAutofit/>
          </a:bodyPr>
          <a:lstStyle/>
          <a:p>
            <a:r>
              <a:rPr lang="en-IN" sz="3600" b="1" dirty="0">
                <a:solidFill>
                  <a:srgbClr val="CC0000"/>
                </a:solidFill>
                <a:latin typeface="Arial" panose="020B0604020202020204" pitchFamily="34" charset="0"/>
                <a:cs typeface="Arial" panose="020B0604020202020204" pitchFamily="34" charset="0"/>
              </a:rPr>
              <a:t>What to expect in next few slides:</a:t>
            </a:r>
            <a:endParaRPr lang="en-IN" sz="3600" dirty="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69968C1-AD81-DFEE-C1AE-63E8CD8A6B6A}"/>
              </a:ext>
            </a:extLst>
          </p:cNvPr>
          <p:cNvSpPr>
            <a:spLocks noGrp="1"/>
          </p:cNvSpPr>
          <p:nvPr>
            <p:ph idx="1"/>
          </p:nvPr>
        </p:nvSpPr>
        <p:spPr/>
        <p:txBody>
          <a:bodyPr>
            <a:normAutofit fontScale="92500" lnSpcReduction="20000"/>
          </a:bodyPr>
          <a:lstStyle/>
          <a:p>
            <a:pPr>
              <a:buClrTx/>
              <a:buFont typeface="Wingdings" panose="05000000000000000000" pitchFamily="2" charset="2"/>
              <a:buChar char="Ø"/>
            </a:pPr>
            <a:r>
              <a:rPr lang="en-IN" sz="2800" dirty="0">
                <a:solidFill>
                  <a:srgbClr val="497781"/>
                </a:solidFill>
              </a:rPr>
              <a:t>Problem Statement</a:t>
            </a:r>
          </a:p>
          <a:p>
            <a:pPr>
              <a:buClrTx/>
              <a:buFont typeface="Wingdings" panose="05000000000000000000" pitchFamily="2" charset="2"/>
              <a:buChar char="Ø"/>
            </a:pPr>
            <a:r>
              <a:rPr lang="en-IN" sz="2800" dirty="0">
                <a:solidFill>
                  <a:srgbClr val="497781"/>
                </a:solidFill>
              </a:rPr>
              <a:t>Data overview</a:t>
            </a:r>
          </a:p>
          <a:p>
            <a:pPr>
              <a:buClrTx/>
              <a:buFont typeface="Wingdings" panose="05000000000000000000" pitchFamily="2" charset="2"/>
              <a:buChar char="Ø"/>
            </a:pPr>
            <a:r>
              <a:rPr lang="en-IN" dirty="0">
                <a:solidFill>
                  <a:srgbClr val="497781"/>
                </a:solidFill>
              </a:rPr>
              <a:t>Exploratory Data Analysis </a:t>
            </a:r>
          </a:p>
          <a:p>
            <a:pPr>
              <a:buClrTx/>
              <a:buFont typeface="Wingdings" panose="05000000000000000000" pitchFamily="2" charset="2"/>
              <a:buChar char="Ø"/>
            </a:pPr>
            <a:r>
              <a:rPr lang="en-IN" dirty="0">
                <a:solidFill>
                  <a:srgbClr val="497781"/>
                </a:solidFill>
              </a:rPr>
              <a:t> Feature Selection</a:t>
            </a:r>
          </a:p>
          <a:p>
            <a:pPr>
              <a:buClrTx/>
              <a:buFont typeface="Wingdings" panose="05000000000000000000" pitchFamily="2" charset="2"/>
              <a:buChar char="Ø"/>
            </a:pPr>
            <a:r>
              <a:rPr lang="en-IN" dirty="0">
                <a:solidFill>
                  <a:srgbClr val="497781"/>
                </a:solidFill>
              </a:rPr>
              <a:t>ETS Decomposition </a:t>
            </a:r>
          </a:p>
          <a:p>
            <a:pPr>
              <a:buClrTx/>
              <a:buFont typeface="Wingdings" panose="05000000000000000000" pitchFamily="2" charset="2"/>
              <a:buChar char="Ø"/>
            </a:pPr>
            <a:r>
              <a:rPr lang="en-IN" dirty="0">
                <a:solidFill>
                  <a:srgbClr val="497781"/>
                </a:solidFill>
              </a:rPr>
              <a:t>Anomalies Detection</a:t>
            </a:r>
          </a:p>
          <a:p>
            <a:pPr>
              <a:buClrTx/>
              <a:buFont typeface="Wingdings" panose="05000000000000000000" pitchFamily="2" charset="2"/>
              <a:buChar char="Ø"/>
            </a:pPr>
            <a:r>
              <a:rPr lang="en-IN" dirty="0">
                <a:solidFill>
                  <a:srgbClr val="497781"/>
                </a:solidFill>
              </a:rPr>
              <a:t>Model Application and Evaluation</a:t>
            </a:r>
          </a:p>
          <a:p>
            <a:pPr>
              <a:buClrTx/>
              <a:buFont typeface="Wingdings" panose="05000000000000000000" pitchFamily="2" charset="2"/>
              <a:buChar char="Ø"/>
            </a:pPr>
            <a:r>
              <a:rPr lang="en-IN" dirty="0">
                <a:solidFill>
                  <a:srgbClr val="497781"/>
                </a:solidFill>
              </a:rPr>
              <a:t>Stationarity Check</a:t>
            </a:r>
          </a:p>
          <a:p>
            <a:pPr>
              <a:buClrTx/>
              <a:buFont typeface="Wingdings" panose="05000000000000000000" pitchFamily="2" charset="2"/>
              <a:buChar char="Ø"/>
            </a:pPr>
            <a:r>
              <a:rPr lang="en-IN" dirty="0">
                <a:solidFill>
                  <a:srgbClr val="497781"/>
                </a:solidFill>
              </a:rPr>
              <a:t>SARIMA Model</a:t>
            </a:r>
          </a:p>
          <a:p>
            <a:pPr>
              <a:buClrTx/>
              <a:buFont typeface="Wingdings" panose="05000000000000000000" pitchFamily="2" charset="2"/>
              <a:buChar char="Ø"/>
            </a:pPr>
            <a:r>
              <a:rPr lang="en-IN" dirty="0">
                <a:solidFill>
                  <a:srgbClr val="497781"/>
                </a:solidFill>
              </a:rPr>
              <a:t>Final Forecast</a:t>
            </a:r>
          </a:p>
        </p:txBody>
      </p:sp>
    </p:spTree>
    <p:extLst>
      <p:ext uri="{BB962C8B-B14F-4D97-AF65-F5344CB8AC3E}">
        <p14:creationId xmlns:p14="http://schemas.microsoft.com/office/powerpoint/2010/main" val="3908023589"/>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38CB-02E2-7AAD-A0D3-7DD483969A5F}"/>
              </a:ext>
            </a:extLst>
          </p:cNvPr>
          <p:cNvSpPr>
            <a:spLocks noGrp="1"/>
          </p:cNvSpPr>
          <p:nvPr>
            <p:ph type="title"/>
          </p:nvPr>
        </p:nvSpPr>
        <p:spPr/>
        <p:txBody>
          <a:bodyPr>
            <a:normAutofit/>
          </a:bodyPr>
          <a:lstStyle/>
          <a:p>
            <a:r>
              <a:rPr lang="en-US" sz="3600" b="1" dirty="0">
                <a:solidFill>
                  <a:srgbClr val="CC0000"/>
                </a:solidFill>
                <a:latin typeface="Arial" panose="020B0604020202020204" pitchFamily="34" charset="0"/>
                <a:cs typeface="Arial" panose="020B0604020202020204" pitchFamily="34" charset="0"/>
              </a:rPr>
              <a:t>Stationarity Check:</a:t>
            </a:r>
            <a:endParaRPr lang="en-IN" sz="3600" b="1" dirty="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17972EC-ABCE-0B04-D5CE-F6B98F515300}"/>
              </a:ext>
            </a:extLst>
          </p:cNvPr>
          <p:cNvSpPr>
            <a:spLocks noGrp="1"/>
          </p:cNvSpPr>
          <p:nvPr>
            <p:ph idx="1"/>
          </p:nvPr>
        </p:nvSpPr>
        <p:spPr>
          <a:xfrm>
            <a:off x="838200" y="1690688"/>
            <a:ext cx="10515600" cy="4486275"/>
          </a:xfrm>
        </p:spPr>
        <p:txBody>
          <a:bodyPr>
            <a:normAutofit fontScale="92500" lnSpcReduction="10000"/>
          </a:bodyPr>
          <a:lstStyle/>
          <a:p>
            <a:pPr>
              <a:buFont typeface="Wingdings" panose="05000000000000000000" pitchFamily="2" charset="2"/>
              <a:buChar char="Ø"/>
            </a:pPr>
            <a:r>
              <a:rPr lang="en-US" b="1" i="0" dirty="0">
                <a:solidFill>
                  <a:srgbClr val="497781"/>
                </a:solidFill>
                <a:effectLst/>
                <a:latin typeface="Times New Roman" panose="02020603050405020304" pitchFamily="18" charset="0"/>
                <a:cs typeface="Times New Roman" panose="02020603050405020304" pitchFamily="18" charset="0"/>
              </a:rPr>
              <a:t>Stationarity</a:t>
            </a:r>
            <a:r>
              <a:rPr lang="en-US" b="0" i="0" dirty="0">
                <a:solidFill>
                  <a:srgbClr val="497781"/>
                </a:solidFill>
                <a:effectLst/>
                <a:latin typeface="Times New Roman" panose="02020603050405020304" pitchFamily="18" charset="0"/>
                <a:cs typeface="Times New Roman" panose="02020603050405020304" pitchFamily="18" charset="0"/>
              </a:rPr>
              <a:t> means the statistical properties of the data like mean, variance and autocorrelation remains constant over time. Many models like MA model, AR model etc. assumes stationarity because if data is not stationary it means its properties are continuously changing, then how can we derive a function which predicts the present value on the basis of past values when the coefficients are changing.</a:t>
            </a:r>
          </a:p>
          <a:p>
            <a:pPr algn="l">
              <a:buFont typeface="Wingdings" panose="05000000000000000000" pitchFamily="2" charset="2"/>
              <a:buChar char="Ø"/>
            </a:pPr>
            <a:r>
              <a:rPr lang="en-US" b="0" i="0" dirty="0">
                <a:solidFill>
                  <a:srgbClr val="497781"/>
                </a:solidFill>
                <a:effectLst/>
                <a:latin typeface="Times New Roman" panose="02020603050405020304" pitchFamily="18" charset="0"/>
                <a:cs typeface="Times New Roman" panose="02020603050405020304" pitchFamily="18" charset="0"/>
              </a:rPr>
              <a:t>We  used Augmented Dickey Fuller Test to check for the stationarity of data.</a:t>
            </a:r>
          </a:p>
          <a:p>
            <a:pPr lvl="1">
              <a:buFont typeface="Wingdings" panose="05000000000000000000" pitchFamily="2" charset="2"/>
              <a:buChar char="§"/>
            </a:pPr>
            <a:r>
              <a:rPr lang="en-US" b="1" i="0" dirty="0">
                <a:solidFill>
                  <a:srgbClr val="497781"/>
                </a:solidFill>
                <a:effectLst/>
                <a:latin typeface="Times New Roman" panose="02020603050405020304" pitchFamily="18" charset="0"/>
                <a:cs typeface="Times New Roman" panose="02020603050405020304" pitchFamily="18" charset="0"/>
              </a:rPr>
              <a:t>Null Hypothesis :</a:t>
            </a:r>
            <a:r>
              <a:rPr lang="en-US" b="0" i="0" dirty="0">
                <a:solidFill>
                  <a:srgbClr val="497781"/>
                </a:solidFill>
                <a:effectLst/>
                <a:latin typeface="Times New Roman" panose="02020603050405020304" pitchFamily="18" charset="0"/>
                <a:cs typeface="Times New Roman" panose="02020603050405020304" pitchFamily="18" charset="0"/>
              </a:rPr>
              <a:t> Data is not stationary</a:t>
            </a:r>
          </a:p>
          <a:p>
            <a:pPr lvl="1">
              <a:buFont typeface="Wingdings" panose="05000000000000000000" pitchFamily="2" charset="2"/>
              <a:buChar char="§"/>
            </a:pPr>
            <a:r>
              <a:rPr lang="en-US" b="1" i="0" dirty="0">
                <a:solidFill>
                  <a:srgbClr val="497781"/>
                </a:solidFill>
                <a:effectLst/>
                <a:latin typeface="Times New Roman" panose="02020603050405020304" pitchFamily="18" charset="0"/>
                <a:cs typeface="Times New Roman" panose="02020603050405020304" pitchFamily="18" charset="0"/>
              </a:rPr>
              <a:t>Alternative Hypothesis:</a:t>
            </a:r>
            <a:r>
              <a:rPr lang="en-US" b="0" i="0" dirty="0">
                <a:solidFill>
                  <a:srgbClr val="497781"/>
                </a:solidFill>
                <a:effectLst/>
                <a:latin typeface="Times New Roman" panose="02020603050405020304" pitchFamily="18" charset="0"/>
                <a:cs typeface="Times New Roman" panose="02020603050405020304" pitchFamily="18" charset="0"/>
              </a:rPr>
              <a:t> Data is stationary</a:t>
            </a:r>
          </a:p>
          <a:p>
            <a:pPr algn="l">
              <a:buFont typeface="Wingdings" panose="05000000000000000000" pitchFamily="2" charset="2"/>
              <a:buChar char="Ø"/>
            </a:pPr>
            <a:r>
              <a:rPr lang="en-US" dirty="0">
                <a:solidFill>
                  <a:srgbClr val="497781"/>
                </a:solidFill>
                <a:latin typeface="Times New Roman" panose="02020603050405020304" pitchFamily="18" charset="0"/>
                <a:cs typeface="Times New Roman" panose="02020603050405020304" pitchFamily="18" charset="0"/>
              </a:rPr>
              <a:t>Data was not stationary which we can expect through the ETS decomposition. We make it stationary by applying transformations.</a:t>
            </a:r>
            <a:endParaRPr lang="en-US" b="0" i="0" dirty="0">
              <a:solidFill>
                <a:srgbClr val="49778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95804396"/>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0C4FF0C4-40D5-0892-68BF-6405B5C42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887" y="633046"/>
            <a:ext cx="10472225" cy="591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787483"/>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793C-1616-CD5E-487B-519A443A8C1E}"/>
              </a:ext>
            </a:extLst>
          </p:cNvPr>
          <p:cNvSpPr>
            <a:spLocks noGrp="1"/>
          </p:cNvSpPr>
          <p:nvPr>
            <p:ph type="title"/>
          </p:nvPr>
        </p:nvSpPr>
        <p:spPr/>
        <p:txBody>
          <a:bodyPr>
            <a:normAutofit/>
          </a:bodyPr>
          <a:lstStyle/>
          <a:p>
            <a:r>
              <a:rPr lang="en-US" sz="3600" b="1" dirty="0">
                <a:solidFill>
                  <a:srgbClr val="CC0000"/>
                </a:solidFill>
                <a:latin typeface="Arial" panose="020B0604020202020204" pitchFamily="34" charset="0"/>
                <a:cs typeface="Arial" panose="020B0604020202020204" pitchFamily="34" charset="0"/>
              </a:rPr>
              <a:t>Continued….</a:t>
            </a:r>
            <a:endParaRPr lang="en-IN" sz="3600" b="1" dirty="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08B3369-0F85-40A6-81C3-39D423F8F7A4}"/>
              </a:ext>
            </a:extLst>
          </p:cNvPr>
          <p:cNvSpPr>
            <a:spLocks noGrp="1"/>
          </p:cNvSpPr>
          <p:nvPr>
            <p:ph idx="1"/>
          </p:nvPr>
        </p:nvSpPr>
        <p:spPr/>
        <p:txBody>
          <a:bodyPr>
            <a:normAutofit/>
          </a:bodyPr>
          <a:lstStyle/>
          <a:p>
            <a:pPr>
              <a:buFont typeface="Wingdings" panose="05000000000000000000" pitchFamily="2" charset="2"/>
              <a:buChar char="Ø"/>
            </a:pPr>
            <a:r>
              <a:rPr lang="en-US" sz="2600" b="0" i="0" dirty="0">
                <a:solidFill>
                  <a:srgbClr val="497781"/>
                </a:solidFill>
                <a:effectLst/>
                <a:latin typeface="Times New Roman" panose="02020603050405020304" pitchFamily="18" charset="0"/>
                <a:cs typeface="Times New Roman" panose="02020603050405020304" pitchFamily="18" charset="0"/>
              </a:rPr>
              <a:t>Data becomes stationary after 1 differencing and 1 seasonal differencing . Thus, we can apply SARIMA model using d= 1 and D= 1</a:t>
            </a:r>
          </a:p>
          <a:p>
            <a:pPr>
              <a:buFont typeface="Wingdings" panose="05000000000000000000" pitchFamily="2" charset="2"/>
              <a:buChar char="Ø"/>
            </a:pPr>
            <a:r>
              <a:rPr lang="en-US" sz="2600" b="0" i="0" dirty="0">
                <a:solidFill>
                  <a:srgbClr val="497781"/>
                </a:solidFill>
                <a:effectLst/>
                <a:latin typeface="Times New Roman" panose="02020603050405020304" pitchFamily="18" charset="0"/>
                <a:cs typeface="Times New Roman" panose="02020603050405020304" pitchFamily="18" charset="0"/>
              </a:rPr>
              <a:t>Since both ACF plots and PACF plots show significant correlated lags. Thus, it is neither only Moving Average Problem nor only Autoregression Problem. SARIMA model would have been better ML model to predict the data.</a:t>
            </a:r>
          </a:p>
          <a:p>
            <a:pPr>
              <a:buFont typeface="Wingdings" panose="05000000000000000000" pitchFamily="2" charset="2"/>
              <a:buChar char="Ø"/>
            </a:pPr>
            <a:r>
              <a:rPr lang="en-US" sz="2600" dirty="0">
                <a:solidFill>
                  <a:srgbClr val="497781"/>
                </a:solidFill>
                <a:latin typeface="Times New Roman" panose="02020603050405020304" pitchFamily="18" charset="0"/>
                <a:cs typeface="Times New Roman" panose="02020603050405020304" pitchFamily="18" charset="0"/>
              </a:rPr>
              <a:t>We fitted many SARIMA models and try to find the best parameters among them using their AIC score. Higher AIC, better the model is. </a:t>
            </a:r>
            <a:endParaRPr lang="en-IN" sz="2600" dirty="0">
              <a:solidFill>
                <a:srgbClr val="49778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381440"/>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8B444-09FC-3A1F-501D-CD072914019D}"/>
              </a:ext>
            </a:extLst>
          </p:cNvPr>
          <p:cNvSpPr>
            <a:spLocks noGrp="1"/>
          </p:cNvSpPr>
          <p:nvPr>
            <p:ph type="title"/>
          </p:nvPr>
        </p:nvSpPr>
        <p:spPr/>
        <p:txBody>
          <a:bodyPr>
            <a:normAutofit/>
          </a:bodyPr>
          <a:lstStyle/>
          <a:p>
            <a:r>
              <a:rPr lang="en-US" sz="3600" b="1" dirty="0">
                <a:solidFill>
                  <a:srgbClr val="CC0000"/>
                </a:solidFill>
                <a:latin typeface="Arial" panose="020B0604020202020204" pitchFamily="34" charset="0"/>
                <a:cs typeface="Arial" panose="020B0604020202020204" pitchFamily="34" charset="0"/>
              </a:rPr>
              <a:t>Best SARIMAX Model: </a:t>
            </a:r>
            <a:endParaRPr lang="en-IN" sz="3600" b="1" dirty="0">
              <a:solidFill>
                <a:srgbClr val="CC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3D8844B-6CDC-90A0-CAA2-FF8CD59A7978}"/>
              </a:ext>
            </a:extLst>
          </p:cNvPr>
          <p:cNvPicPr>
            <a:picLocks noChangeAspect="1"/>
          </p:cNvPicPr>
          <p:nvPr/>
        </p:nvPicPr>
        <p:blipFill rotWithShape="1">
          <a:blip r:embed="rId2">
            <a:extLst>
              <a:ext uri="{28A0092B-C50C-407E-A947-70E740481C1C}">
                <a14:useLocalDpi xmlns:a14="http://schemas.microsoft.com/office/drawing/2010/main" val="0"/>
              </a:ext>
            </a:extLst>
          </a:blip>
          <a:srcRect l="6876" t="27476" r="39076" b="9724"/>
          <a:stretch/>
        </p:blipFill>
        <p:spPr>
          <a:xfrm>
            <a:off x="838200" y="1941343"/>
            <a:ext cx="10515600" cy="4304714"/>
          </a:xfrm>
          <a:prstGeom prst="rect">
            <a:avLst/>
          </a:prstGeom>
        </p:spPr>
      </p:pic>
    </p:spTree>
    <p:extLst>
      <p:ext uri="{BB962C8B-B14F-4D97-AF65-F5344CB8AC3E}">
        <p14:creationId xmlns:p14="http://schemas.microsoft.com/office/powerpoint/2010/main" val="520129382"/>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DDE3-B91F-5407-7BB0-6F338CEB7199}"/>
              </a:ext>
            </a:extLst>
          </p:cNvPr>
          <p:cNvSpPr>
            <a:spLocks noGrp="1"/>
          </p:cNvSpPr>
          <p:nvPr>
            <p:ph type="title"/>
          </p:nvPr>
        </p:nvSpPr>
        <p:spPr/>
        <p:txBody>
          <a:bodyPr>
            <a:normAutofit/>
          </a:bodyPr>
          <a:lstStyle/>
          <a:p>
            <a:r>
              <a:rPr lang="en-US" sz="3600" b="1" dirty="0">
                <a:solidFill>
                  <a:srgbClr val="CC0000"/>
                </a:solidFill>
                <a:latin typeface="Arial" panose="020B0604020202020204" pitchFamily="34" charset="0"/>
                <a:cs typeface="Arial" panose="020B0604020202020204" pitchFamily="34" charset="0"/>
              </a:rPr>
              <a:t>Further Analysis:</a:t>
            </a:r>
            <a:endParaRPr lang="en-IN" sz="3600" b="1" dirty="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49437A1-EDCC-5A7A-7C2C-45A34B04F759}"/>
              </a:ext>
            </a:extLst>
          </p:cNvPr>
          <p:cNvSpPr>
            <a:spLocks noGrp="1"/>
          </p:cNvSpPr>
          <p:nvPr>
            <p:ph idx="1"/>
          </p:nvPr>
        </p:nvSpPr>
        <p:spPr/>
        <p:txBody>
          <a:bodyPr>
            <a:normAutofit/>
          </a:bodyPr>
          <a:lstStyle/>
          <a:p>
            <a:pPr algn="l">
              <a:buFont typeface="Wingdings" panose="05000000000000000000" pitchFamily="2" charset="2"/>
              <a:buChar char="Ø"/>
            </a:pPr>
            <a:r>
              <a:rPr lang="en-US" sz="2600" b="0" i="0" dirty="0">
                <a:solidFill>
                  <a:srgbClr val="497781"/>
                </a:solidFill>
                <a:effectLst/>
                <a:latin typeface="Times New Roman" panose="02020603050405020304" pitchFamily="18" charset="0"/>
                <a:cs typeface="Times New Roman" panose="02020603050405020304" pitchFamily="18" charset="0"/>
              </a:rPr>
              <a:t>AIC is a comparison tool. So, we are just comparing the values fitted on our given order. But what if the order we provided are all not good? That’s why we do residual analysis.</a:t>
            </a:r>
          </a:p>
          <a:p>
            <a:pPr algn="l">
              <a:buFont typeface="Wingdings" panose="05000000000000000000" pitchFamily="2" charset="2"/>
              <a:buChar char="Ø"/>
            </a:pPr>
            <a:r>
              <a:rPr lang="en-US" sz="2600" b="0" i="0" dirty="0">
                <a:solidFill>
                  <a:srgbClr val="497781"/>
                </a:solidFill>
                <a:effectLst/>
                <a:latin typeface="Times New Roman" panose="02020603050405020304" pitchFamily="18" charset="0"/>
                <a:cs typeface="Times New Roman" panose="02020603050405020304" pitchFamily="18" charset="0"/>
              </a:rPr>
              <a:t>Ideally, the residuals look like white noise, as it would mean that any difference between the predicted values and actual values are due to randomness. Therefore, the residuals must be uncorrelated and independently distributed. We can assess those properties by studying the Q-Q plot and running the Ljung-Box test .If the analysis leads us to conclude that the residuals are completely random, then we have a model ready for forecasting. Otherwise, we must try a different set of values for p and q, and start the process over.</a:t>
            </a:r>
          </a:p>
          <a:p>
            <a:endParaRPr lang="en-IN" dirty="0"/>
          </a:p>
        </p:txBody>
      </p:sp>
    </p:spTree>
    <p:extLst>
      <p:ext uri="{BB962C8B-B14F-4D97-AF65-F5344CB8AC3E}">
        <p14:creationId xmlns:p14="http://schemas.microsoft.com/office/powerpoint/2010/main" val="2514071146"/>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38657-12A0-708F-1BD1-F60A4781A570}"/>
              </a:ext>
            </a:extLst>
          </p:cNvPr>
          <p:cNvSpPr>
            <a:spLocks noGrp="1"/>
          </p:cNvSpPr>
          <p:nvPr>
            <p:ph type="title"/>
          </p:nvPr>
        </p:nvSpPr>
        <p:spPr/>
        <p:txBody>
          <a:bodyPr>
            <a:normAutofit/>
          </a:bodyPr>
          <a:lstStyle/>
          <a:p>
            <a:r>
              <a:rPr lang="en-US" sz="3600" b="1" dirty="0">
                <a:solidFill>
                  <a:srgbClr val="CC0000"/>
                </a:solidFill>
                <a:latin typeface="Arial" panose="020B0604020202020204" pitchFamily="34" charset="0"/>
                <a:cs typeface="Arial" panose="020B0604020202020204" pitchFamily="34" charset="0"/>
              </a:rPr>
              <a:t>Residual Analysis using QQ plot:</a:t>
            </a:r>
            <a:endParaRPr lang="en-IN" sz="3600" b="1" dirty="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FAA91D3-B0FC-E4B7-394D-0750644CAE99}"/>
              </a:ext>
            </a:extLst>
          </p:cNvPr>
          <p:cNvSpPr>
            <a:spLocks noGrp="1"/>
          </p:cNvSpPr>
          <p:nvPr>
            <p:ph idx="1"/>
          </p:nvPr>
        </p:nvSpPr>
        <p:spPr>
          <a:xfrm>
            <a:off x="838200" y="1913205"/>
            <a:ext cx="4268372" cy="4263757"/>
          </a:xfrm>
        </p:spPr>
        <p:txBody>
          <a:bodyPr>
            <a:normAutofit/>
          </a:bodyPr>
          <a:lstStyle/>
          <a:p>
            <a:pPr>
              <a:buFont typeface="Wingdings" panose="05000000000000000000" pitchFamily="2" charset="2"/>
              <a:buChar char="Ø"/>
            </a:pPr>
            <a:r>
              <a:rPr lang="en-US" sz="2600" dirty="0">
                <a:solidFill>
                  <a:srgbClr val="497781"/>
                </a:solidFill>
                <a:latin typeface="Times New Roman" panose="02020603050405020304" pitchFamily="18" charset="0"/>
                <a:cs typeface="Times New Roman" panose="02020603050405020304" pitchFamily="18" charset="0"/>
              </a:rPr>
              <a:t>From the graphs on right , we can see that residuals more or less follows Normal Distribution. </a:t>
            </a:r>
          </a:p>
          <a:p>
            <a:pPr>
              <a:buFont typeface="Wingdings" panose="05000000000000000000" pitchFamily="2" charset="2"/>
              <a:buChar char="Ø"/>
            </a:pPr>
            <a:r>
              <a:rPr lang="en-US" sz="2600" dirty="0">
                <a:solidFill>
                  <a:srgbClr val="497781"/>
                </a:solidFill>
                <a:latin typeface="Times New Roman" panose="02020603050405020304" pitchFamily="18" charset="0"/>
                <a:cs typeface="Times New Roman" panose="02020603050405020304" pitchFamily="18" charset="0"/>
              </a:rPr>
              <a:t>Also correlogram shows no correlation, which was further confirmed by Ljung Box Test</a:t>
            </a:r>
            <a:endParaRPr lang="en-IN" sz="2600" dirty="0">
              <a:solidFill>
                <a:srgbClr val="497781"/>
              </a:solidFill>
              <a:latin typeface="Times New Roman" panose="02020603050405020304" pitchFamily="18" charset="0"/>
              <a:cs typeface="Times New Roman" panose="02020603050405020304" pitchFamily="18" charset="0"/>
            </a:endParaRPr>
          </a:p>
        </p:txBody>
      </p:sp>
      <p:pic>
        <p:nvPicPr>
          <p:cNvPr id="13316" name="Picture 4">
            <a:extLst>
              <a:ext uri="{FF2B5EF4-FFF2-40B4-BE49-F238E27FC236}">
                <a16:creationId xmlns:a16="http://schemas.microsoft.com/office/drawing/2014/main" id="{D20903A9-24D7-D3E0-6A20-C9BC32200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682883"/>
            <a:ext cx="57912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500969"/>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100E-73FC-FCFE-1A62-3E4D9DA76160}"/>
              </a:ext>
            </a:extLst>
          </p:cNvPr>
          <p:cNvSpPr>
            <a:spLocks noGrp="1"/>
          </p:cNvSpPr>
          <p:nvPr>
            <p:ph type="title"/>
          </p:nvPr>
        </p:nvSpPr>
        <p:spPr/>
        <p:txBody>
          <a:bodyPr>
            <a:normAutofit/>
          </a:bodyPr>
          <a:lstStyle/>
          <a:p>
            <a:r>
              <a:rPr lang="en-US" sz="3600" b="1" dirty="0">
                <a:solidFill>
                  <a:srgbClr val="CC0000"/>
                </a:solidFill>
                <a:latin typeface="Arial" panose="020B0604020202020204" pitchFamily="34" charset="0"/>
                <a:cs typeface="Arial" panose="020B0604020202020204" pitchFamily="34" charset="0"/>
              </a:rPr>
              <a:t>SARIMAX Model Evaluation:</a:t>
            </a:r>
            <a:endParaRPr lang="en-IN" sz="3600" b="1" dirty="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A442D5E-3B32-D3C4-3CD4-2E856F5EAE45}"/>
              </a:ext>
            </a:extLst>
          </p:cNvPr>
          <p:cNvSpPr>
            <a:spLocks noGrp="1"/>
          </p:cNvSpPr>
          <p:nvPr>
            <p:ph idx="1"/>
          </p:nvPr>
        </p:nvSpPr>
        <p:spPr/>
        <p:txBody>
          <a:bodyPr/>
          <a:lstStyle/>
          <a:p>
            <a:pPr>
              <a:buFont typeface="Wingdings" panose="05000000000000000000" pitchFamily="2" charset="2"/>
              <a:buChar char="Ø"/>
            </a:pPr>
            <a:r>
              <a:rPr lang="en-US" sz="2600" dirty="0">
                <a:solidFill>
                  <a:srgbClr val="497781"/>
                </a:solidFill>
                <a:latin typeface="Times New Roman" panose="02020603050405020304" pitchFamily="18" charset="0"/>
                <a:cs typeface="Times New Roman" panose="02020603050405020304" pitchFamily="18" charset="0"/>
              </a:rPr>
              <a:t>Mean Absolute Error - 24.63719088000143, </a:t>
            </a:r>
          </a:p>
          <a:p>
            <a:pPr>
              <a:buFont typeface="Wingdings" panose="05000000000000000000" pitchFamily="2" charset="2"/>
              <a:buChar char="Ø"/>
            </a:pPr>
            <a:r>
              <a:rPr lang="en-US" sz="2600" dirty="0">
                <a:solidFill>
                  <a:srgbClr val="497781"/>
                </a:solidFill>
                <a:latin typeface="Times New Roman" panose="02020603050405020304" pitchFamily="18" charset="0"/>
                <a:cs typeface="Times New Roman" panose="02020603050405020304" pitchFamily="18" charset="0"/>
              </a:rPr>
              <a:t>Mean Squared Error - 816.7317743991939, </a:t>
            </a:r>
          </a:p>
          <a:p>
            <a:pPr>
              <a:buFont typeface="Wingdings" panose="05000000000000000000" pitchFamily="2" charset="2"/>
              <a:buChar char="Ø"/>
            </a:pPr>
            <a:r>
              <a:rPr lang="en-US" sz="2600" dirty="0">
                <a:solidFill>
                  <a:srgbClr val="497781"/>
                </a:solidFill>
                <a:latin typeface="Times New Roman" panose="02020603050405020304" pitchFamily="18" charset="0"/>
                <a:cs typeface="Times New Roman" panose="02020603050405020304" pitchFamily="18" charset="0"/>
              </a:rPr>
              <a:t>MAPE - 173.61861835827114</a:t>
            </a:r>
          </a:p>
          <a:p>
            <a:pPr>
              <a:buFont typeface="Wingdings" panose="05000000000000000000" pitchFamily="2" charset="2"/>
              <a:buChar char="Ø"/>
            </a:pPr>
            <a:endParaRPr lang="en-US" sz="2600" dirty="0">
              <a:solidFill>
                <a:srgbClr val="49778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600" dirty="0">
              <a:solidFill>
                <a:srgbClr val="49778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solidFill>
                  <a:srgbClr val="497781"/>
                </a:solidFill>
                <a:latin typeface="Times New Roman" panose="02020603050405020304" pitchFamily="18" charset="0"/>
                <a:cs typeface="Times New Roman" panose="02020603050405020304" pitchFamily="18" charset="0"/>
              </a:rPr>
              <a:t> Clearly, Triple Exponential Smoothing model  worked far better than SARIMA model.</a:t>
            </a:r>
          </a:p>
          <a:p>
            <a:pPr>
              <a:buFont typeface="Wingdings" panose="05000000000000000000" pitchFamily="2" charset="2"/>
              <a:buChar char="Ø"/>
            </a:pPr>
            <a:r>
              <a:rPr lang="en-US" sz="2600" dirty="0">
                <a:solidFill>
                  <a:srgbClr val="497781"/>
                </a:solidFill>
                <a:latin typeface="Times New Roman" panose="02020603050405020304" pitchFamily="18" charset="0"/>
                <a:cs typeface="Times New Roman" panose="02020603050405020304" pitchFamily="18" charset="0"/>
              </a:rPr>
              <a:t>Thus, our final forecast is given by triple Exponential Smoothing</a:t>
            </a:r>
            <a:r>
              <a:rPr lang="en-US" dirty="0"/>
              <a:t>.</a:t>
            </a:r>
            <a:endParaRPr lang="en-IN" dirty="0"/>
          </a:p>
        </p:txBody>
      </p:sp>
    </p:spTree>
    <p:extLst>
      <p:ext uri="{BB962C8B-B14F-4D97-AF65-F5344CB8AC3E}">
        <p14:creationId xmlns:p14="http://schemas.microsoft.com/office/powerpoint/2010/main" val="91017162"/>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BE2679-02D3-F7F1-9239-9222C12CD15C}"/>
              </a:ext>
            </a:extLst>
          </p:cNvPr>
          <p:cNvPicPr>
            <a:picLocks noChangeAspect="1"/>
          </p:cNvPicPr>
          <p:nvPr/>
        </p:nvPicPr>
        <p:blipFill rotWithShape="1">
          <a:blip r:embed="rId2">
            <a:extLst>
              <a:ext uri="{28A0092B-C50C-407E-A947-70E740481C1C}">
                <a14:useLocalDpi xmlns:a14="http://schemas.microsoft.com/office/drawing/2010/main" val="0"/>
              </a:ext>
            </a:extLst>
          </a:blip>
          <a:srcRect t="-24" r="73462" b="65751"/>
          <a:stretch/>
        </p:blipFill>
        <p:spPr>
          <a:xfrm>
            <a:off x="989406" y="1690688"/>
            <a:ext cx="9898987" cy="4485029"/>
          </a:xfrm>
          <a:prstGeom prst="rect">
            <a:avLst/>
          </a:prstGeom>
        </p:spPr>
      </p:pic>
      <p:sp>
        <p:nvSpPr>
          <p:cNvPr id="5" name="Title 1">
            <a:extLst>
              <a:ext uri="{FF2B5EF4-FFF2-40B4-BE49-F238E27FC236}">
                <a16:creationId xmlns:a16="http://schemas.microsoft.com/office/drawing/2014/main" id="{95E45491-793C-DC8D-010A-C7AE41D9E2AD}"/>
              </a:ext>
            </a:extLst>
          </p:cNvPr>
          <p:cNvSpPr>
            <a:spLocks noGrp="1"/>
          </p:cNvSpPr>
          <p:nvPr>
            <p:ph type="title"/>
          </p:nvPr>
        </p:nvSpPr>
        <p:spPr>
          <a:xfrm>
            <a:off x="838200" y="365125"/>
            <a:ext cx="10515600" cy="1325563"/>
          </a:xfrm>
        </p:spPr>
        <p:txBody>
          <a:bodyPr>
            <a:normAutofit/>
          </a:bodyPr>
          <a:lstStyle/>
          <a:p>
            <a:r>
              <a:rPr lang="en-US" sz="3600" b="1" dirty="0">
                <a:solidFill>
                  <a:srgbClr val="CC0000"/>
                </a:solidFill>
                <a:latin typeface="Arial" panose="020B0604020202020204" pitchFamily="34" charset="0"/>
                <a:cs typeface="Arial" panose="020B0604020202020204" pitchFamily="34" charset="0"/>
              </a:rPr>
              <a:t>Final Model Forecast:</a:t>
            </a:r>
            <a:endParaRPr lang="en-IN" sz="3600" b="1" dirty="0">
              <a:solidFill>
                <a:srgbClr val="CC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3811829"/>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E2F40E-04FB-280F-5013-E59E4D709C24}"/>
              </a:ext>
            </a:extLst>
          </p:cNvPr>
          <p:cNvPicPr>
            <a:picLocks noChangeAspect="1"/>
          </p:cNvPicPr>
          <p:nvPr/>
        </p:nvPicPr>
        <p:blipFill>
          <a:blip r:embed="rId2"/>
          <a:stretch>
            <a:fillRect/>
          </a:stretch>
        </p:blipFill>
        <p:spPr>
          <a:xfrm>
            <a:off x="676422" y="998806"/>
            <a:ext cx="10677378" cy="5289452"/>
          </a:xfrm>
          <a:prstGeom prst="rect">
            <a:avLst/>
          </a:prstGeom>
        </p:spPr>
      </p:pic>
    </p:spTree>
    <p:extLst>
      <p:ext uri="{BB962C8B-B14F-4D97-AF65-F5344CB8AC3E}">
        <p14:creationId xmlns:p14="http://schemas.microsoft.com/office/powerpoint/2010/main" val="3678000174"/>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AC82-1992-11E2-C13F-73F3B91129D8}"/>
              </a:ext>
            </a:extLst>
          </p:cNvPr>
          <p:cNvSpPr>
            <a:spLocks noGrp="1"/>
          </p:cNvSpPr>
          <p:nvPr>
            <p:ph type="title"/>
          </p:nvPr>
        </p:nvSpPr>
        <p:spPr>
          <a:xfrm>
            <a:off x="838200" y="2222695"/>
            <a:ext cx="10515600" cy="1367131"/>
          </a:xfrm>
        </p:spPr>
        <p:txBody>
          <a:bodyPr/>
          <a:lstStyle/>
          <a:p>
            <a:pPr algn="ctr"/>
            <a:r>
              <a:rPr kumimoji="0" lang="en-US" sz="4400" b="1" i="0" u="none" strike="noStrike" kern="0" cap="none" spc="0" normalizeH="0" baseline="0" noProof="0" dirty="0">
                <a:ln>
                  <a:noFill/>
                </a:ln>
                <a:solidFill>
                  <a:srgbClr val="CC0000"/>
                </a:solidFill>
                <a:effectLst/>
                <a:uLnTx/>
                <a:uFillTx/>
                <a:latin typeface="Arial"/>
                <a:cs typeface="Arial"/>
                <a:sym typeface="Arial"/>
              </a:rPr>
              <a:t>Thank You</a:t>
            </a:r>
            <a:endParaRPr lang="en-IN" dirty="0"/>
          </a:p>
        </p:txBody>
      </p:sp>
    </p:spTree>
    <p:extLst>
      <p:ext uri="{BB962C8B-B14F-4D97-AF65-F5344CB8AC3E}">
        <p14:creationId xmlns:p14="http://schemas.microsoft.com/office/powerpoint/2010/main" val="1582748852"/>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E17FC-8071-62B2-1087-F1ABFF991E30}"/>
              </a:ext>
            </a:extLst>
          </p:cNvPr>
          <p:cNvSpPr>
            <a:spLocks noGrp="1"/>
          </p:cNvSpPr>
          <p:nvPr>
            <p:ph type="title"/>
          </p:nvPr>
        </p:nvSpPr>
        <p:spPr>
          <a:xfrm>
            <a:off x="838200" y="365126"/>
            <a:ext cx="10515600" cy="1041644"/>
          </a:xfrm>
        </p:spPr>
        <p:txBody>
          <a:bodyPr>
            <a:normAutofit/>
          </a:bodyPr>
          <a:lstStyle/>
          <a:p>
            <a:r>
              <a:rPr kumimoji="0" lang="en-US" sz="3600" b="1" i="0" u="none" strike="noStrike" kern="0" cap="none" spc="0" normalizeH="0" baseline="0" noProof="0" dirty="0">
                <a:ln>
                  <a:noFill/>
                </a:ln>
                <a:solidFill>
                  <a:srgbClr val="CC0000"/>
                </a:solidFill>
                <a:effectLst/>
                <a:uLnTx/>
                <a:uFillTx/>
                <a:latin typeface="Arial"/>
                <a:cs typeface="Arial"/>
                <a:sym typeface="Arial"/>
              </a:rPr>
              <a:t>Problem Statement</a:t>
            </a:r>
            <a:endParaRPr lang="en-IN" sz="3600" dirty="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9BA902A-9576-4927-D35F-A8F0BEFCDB90}"/>
              </a:ext>
            </a:extLst>
          </p:cNvPr>
          <p:cNvSpPr>
            <a:spLocks noGrp="1"/>
          </p:cNvSpPr>
          <p:nvPr>
            <p:ph idx="1"/>
          </p:nvPr>
        </p:nvSpPr>
        <p:spPr>
          <a:xfrm>
            <a:off x="689317" y="1688122"/>
            <a:ext cx="5008098" cy="4431323"/>
          </a:xfrm>
        </p:spPr>
        <p:txBody>
          <a:bodyPr>
            <a:noAutofit/>
          </a:bodyPr>
          <a:lstStyle/>
          <a:p>
            <a:pPr>
              <a:buFont typeface="Wingdings" panose="05000000000000000000" pitchFamily="2" charset="2"/>
              <a:buChar char="Ø"/>
            </a:pPr>
            <a:r>
              <a:rPr lang="en-US" sz="2400" b="0" i="0" dirty="0">
                <a:solidFill>
                  <a:srgbClr val="002060"/>
                </a:solidFill>
                <a:effectLst/>
                <a:latin typeface="Times New Roman" panose="02020603050405020304" pitchFamily="18" charset="0"/>
                <a:cs typeface="Times New Roman" panose="02020603050405020304" pitchFamily="18" charset="0"/>
              </a:rPr>
              <a:t> </a:t>
            </a:r>
            <a:r>
              <a:rPr lang="en-US" sz="2400" b="0" i="0" dirty="0">
                <a:solidFill>
                  <a:srgbClr val="497781"/>
                </a:solidFill>
                <a:effectLst/>
                <a:latin typeface="Times New Roman" panose="02020603050405020304" pitchFamily="18" charset="0"/>
                <a:cs typeface="Times New Roman" panose="02020603050405020304" pitchFamily="18" charset="0"/>
              </a:rPr>
              <a:t>Yes Bank is an Indian bank headquartered in Mumbai, It offers wide range of differentiated products with respect to retail banking and asset management services. Since 2018, it has been in the news because of the fraud case involving Rana Kapoor, the founder. Owing to the fact, it was interested to see how that impacted the stock price of the company and whether time series models or any other predictive models can do justice to such situations</a:t>
            </a:r>
            <a:endParaRPr lang="en-IN" sz="2400" dirty="0">
              <a:solidFill>
                <a:srgbClr val="497781"/>
              </a:solidFill>
              <a:latin typeface="Times New Roman" panose="02020603050405020304" pitchFamily="18" charset="0"/>
              <a:cs typeface="Times New Roman" panose="02020603050405020304" pitchFamily="18" charset="0"/>
            </a:endParaRPr>
          </a:p>
        </p:txBody>
      </p:sp>
      <p:pic>
        <p:nvPicPr>
          <p:cNvPr id="14340" name="Picture 4" descr="Crackdown begins: ED arrests Yes Bank founder, CBI joins probe | Mint">
            <a:extLst>
              <a:ext uri="{FF2B5EF4-FFF2-40B4-BE49-F238E27FC236}">
                <a16:creationId xmlns:a16="http://schemas.microsoft.com/office/drawing/2014/main" id="{0D36C620-0DD4-A87A-6D26-DD035AC7CC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9678" y="460600"/>
            <a:ext cx="5795815" cy="5936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564057"/>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308F-BD18-B34E-3C38-42F69B56B44C}"/>
              </a:ext>
            </a:extLst>
          </p:cNvPr>
          <p:cNvSpPr>
            <a:spLocks noGrp="1"/>
          </p:cNvSpPr>
          <p:nvPr>
            <p:ph type="title"/>
          </p:nvPr>
        </p:nvSpPr>
        <p:spPr>
          <a:xfrm>
            <a:off x="838200" y="669925"/>
            <a:ext cx="10515600" cy="807183"/>
          </a:xfrm>
        </p:spPr>
        <p:txBody>
          <a:bodyPr>
            <a:normAutofit/>
          </a:bodyPr>
          <a:lstStyle/>
          <a:p>
            <a:r>
              <a:rPr lang="en-IN" sz="3600" b="1" dirty="0">
                <a:solidFill>
                  <a:srgbClr val="CC0000"/>
                </a:solidFill>
                <a:latin typeface="Arial" panose="020B0604020202020204" pitchFamily="34" charset="0"/>
                <a:cs typeface="Arial" panose="020B0604020202020204" pitchFamily="34" charset="0"/>
              </a:rPr>
              <a:t>Data Overview:</a:t>
            </a:r>
          </a:p>
        </p:txBody>
      </p:sp>
      <p:sp>
        <p:nvSpPr>
          <p:cNvPr id="3" name="Content Placeholder 2">
            <a:extLst>
              <a:ext uri="{FF2B5EF4-FFF2-40B4-BE49-F238E27FC236}">
                <a16:creationId xmlns:a16="http://schemas.microsoft.com/office/drawing/2014/main" id="{9FF15B76-3CEB-C8D0-026B-D9CE6BA2E6BA}"/>
              </a:ext>
            </a:extLst>
          </p:cNvPr>
          <p:cNvSpPr>
            <a:spLocks noGrp="1"/>
          </p:cNvSpPr>
          <p:nvPr>
            <p:ph idx="1"/>
          </p:nvPr>
        </p:nvSpPr>
        <p:spPr>
          <a:xfrm>
            <a:off x="678544" y="2623911"/>
            <a:ext cx="3485493" cy="2064204"/>
          </a:xfrm>
        </p:spPr>
        <p:txBody>
          <a:bodyPr>
            <a:normAutofit fontScale="92500"/>
          </a:bodyPr>
          <a:lstStyle/>
          <a:p>
            <a:pPr>
              <a:buFont typeface="Wingdings" panose="05000000000000000000" pitchFamily="2" charset="2"/>
              <a:buChar char="Ø"/>
            </a:pPr>
            <a:r>
              <a:rPr lang="en-US" sz="2400" b="0" i="0" dirty="0">
                <a:solidFill>
                  <a:srgbClr val="497781"/>
                </a:solidFill>
                <a:effectLst/>
                <a:latin typeface="Times New Roman" panose="02020603050405020304" pitchFamily="18" charset="0"/>
                <a:cs typeface="Times New Roman" panose="02020603050405020304" pitchFamily="18" charset="0"/>
              </a:rPr>
              <a:t>The dataset we worked with has monthly stock prices of the bank since its inception, and includes opening, closing, high and low prices of every month</a:t>
            </a:r>
            <a:r>
              <a:rPr lang="en-US" b="0" i="0" dirty="0">
                <a:solidFill>
                  <a:srgbClr val="497781"/>
                </a:solidFill>
                <a:effectLst/>
                <a:latin typeface="Roboto" panose="02000000000000000000" pitchFamily="2" charset="0"/>
              </a:rPr>
              <a:t>.</a:t>
            </a:r>
            <a:endParaRPr lang="en-IN" dirty="0">
              <a:solidFill>
                <a:srgbClr val="497781"/>
              </a:solidFill>
            </a:endParaRPr>
          </a:p>
        </p:txBody>
      </p:sp>
      <p:pic>
        <p:nvPicPr>
          <p:cNvPr id="15362" name="Picture 2" descr="How is the NSE/BSE Stock open Price Determined?">
            <a:extLst>
              <a:ext uri="{FF2B5EF4-FFF2-40B4-BE49-F238E27FC236}">
                <a16:creationId xmlns:a16="http://schemas.microsoft.com/office/drawing/2014/main" id="{6EECCF7A-1458-1095-633D-6BEB68B99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776" y="669925"/>
            <a:ext cx="6822830" cy="5973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352986"/>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87F45-AFED-D2E7-7434-A0622FB2E5F6}"/>
              </a:ext>
            </a:extLst>
          </p:cNvPr>
          <p:cNvSpPr>
            <a:spLocks noGrp="1"/>
          </p:cNvSpPr>
          <p:nvPr>
            <p:ph type="title"/>
          </p:nvPr>
        </p:nvSpPr>
        <p:spPr/>
        <p:txBody>
          <a:bodyPr>
            <a:normAutofit/>
          </a:bodyPr>
          <a:lstStyle/>
          <a:p>
            <a:r>
              <a:rPr lang="en-IN" sz="3600" b="1" dirty="0">
                <a:solidFill>
                  <a:srgbClr val="CC0000"/>
                </a:solidFill>
                <a:latin typeface="Arial" panose="020B0604020202020204" pitchFamily="34" charset="0"/>
                <a:cs typeface="Arial" panose="020B0604020202020204" pitchFamily="34" charset="0"/>
              </a:rPr>
              <a:t>Exploratory Data Analysis </a:t>
            </a:r>
          </a:p>
        </p:txBody>
      </p:sp>
      <p:pic>
        <p:nvPicPr>
          <p:cNvPr id="4" name="Picture 2">
            <a:extLst>
              <a:ext uri="{FF2B5EF4-FFF2-40B4-BE49-F238E27FC236}">
                <a16:creationId xmlns:a16="http://schemas.microsoft.com/office/drawing/2014/main" id="{454D6300-A878-9FE1-FAE8-D62EBE726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1175609" cy="494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329036"/>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6B2397-B401-DB1A-E365-B008E614405E}"/>
              </a:ext>
            </a:extLst>
          </p:cNvPr>
          <p:cNvSpPr>
            <a:spLocks noGrp="1"/>
          </p:cNvSpPr>
          <p:nvPr>
            <p:ph idx="1"/>
          </p:nvPr>
        </p:nvSpPr>
        <p:spPr>
          <a:xfrm>
            <a:off x="696686" y="5598658"/>
            <a:ext cx="10657114" cy="578304"/>
          </a:xfrm>
        </p:spPr>
        <p:txBody>
          <a:bodyPr>
            <a:noAutofit/>
          </a:bodyPr>
          <a:lstStyle/>
          <a:p>
            <a:pPr>
              <a:buFont typeface="Wingdings" panose="05000000000000000000" pitchFamily="2" charset="2"/>
              <a:buChar char="Ø"/>
            </a:pPr>
            <a:r>
              <a:rPr lang="en-US" sz="2600" dirty="0">
                <a:solidFill>
                  <a:srgbClr val="497781"/>
                </a:solidFill>
                <a:latin typeface="Times New Roman" panose="02020603050405020304" pitchFamily="18" charset="0"/>
                <a:cs typeface="Times New Roman" panose="02020603050405020304" pitchFamily="18" charset="0"/>
              </a:rPr>
              <a:t>Opening &amp; Closing price of the stocks nearly follow same trend, thus it seems that there was no drastic change within a month. </a:t>
            </a:r>
            <a:endParaRPr lang="en-IN" sz="2600" dirty="0">
              <a:solidFill>
                <a:srgbClr val="49778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075D88D-A94D-820B-CA22-46526283E0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08000"/>
            <a:ext cx="9953625" cy="4891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71712"/>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7FEB31-E757-7090-C867-EE4ABF59437E}"/>
              </a:ext>
            </a:extLst>
          </p:cNvPr>
          <p:cNvSpPr>
            <a:spLocks noGrp="1"/>
          </p:cNvSpPr>
          <p:nvPr>
            <p:ph idx="1"/>
          </p:nvPr>
        </p:nvSpPr>
        <p:spPr>
          <a:xfrm>
            <a:off x="647114" y="5558970"/>
            <a:ext cx="10972800" cy="1137251"/>
          </a:xfrm>
        </p:spPr>
        <p:txBody>
          <a:bodyPr>
            <a:noAutofit/>
          </a:bodyPr>
          <a:lstStyle/>
          <a:p>
            <a:pPr>
              <a:buFont typeface="Wingdings" panose="05000000000000000000" pitchFamily="2" charset="2"/>
              <a:buChar char="Ø"/>
            </a:pPr>
            <a:r>
              <a:rPr lang="en-US" sz="2600" dirty="0">
                <a:solidFill>
                  <a:srgbClr val="497781"/>
                </a:solidFill>
                <a:latin typeface="Times New Roman" panose="02020603050405020304" pitchFamily="18" charset="0"/>
                <a:cs typeface="Times New Roman" panose="02020603050405020304" pitchFamily="18" charset="0"/>
              </a:rPr>
              <a:t>But on plotting the difference, it seems that there is significant difference during 2018 last quarter, in particular  September,2018, that too a decrease of 163 INR </a:t>
            </a:r>
            <a:endParaRPr lang="en-IN" sz="2600" dirty="0">
              <a:solidFill>
                <a:srgbClr val="497781"/>
              </a:solidFill>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5B2D04DB-0F2F-AB66-234C-0A7EB3362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53" y="681037"/>
            <a:ext cx="11528893" cy="4369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704888"/>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A39B97-0F7E-E747-295D-8CEAEDAD7B6A}"/>
              </a:ext>
            </a:extLst>
          </p:cNvPr>
          <p:cNvSpPr>
            <a:spLocks noGrp="1"/>
          </p:cNvSpPr>
          <p:nvPr>
            <p:ph idx="1"/>
          </p:nvPr>
        </p:nvSpPr>
        <p:spPr>
          <a:xfrm>
            <a:off x="711200" y="5079999"/>
            <a:ext cx="10642599" cy="1096963"/>
          </a:xfrm>
        </p:spPr>
        <p:txBody>
          <a:bodyPr>
            <a:normAutofit fontScale="92500" lnSpcReduction="10000"/>
          </a:bodyPr>
          <a:lstStyle/>
          <a:p>
            <a:pPr>
              <a:buFont typeface="Wingdings" panose="05000000000000000000" pitchFamily="2" charset="2"/>
              <a:buChar char="Ø"/>
            </a:pPr>
            <a:r>
              <a:rPr lang="en-US" dirty="0">
                <a:solidFill>
                  <a:srgbClr val="497781"/>
                </a:solidFill>
                <a:latin typeface="Times New Roman" panose="02020603050405020304" pitchFamily="18" charset="0"/>
                <a:cs typeface="Times New Roman" panose="02020603050405020304" pitchFamily="18" charset="0"/>
              </a:rPr>
              <a:t>Further analyzing the high &amp; low price of the stock, we found that gap between these two prices starts increasing after 2017 i.e. the price monthly fluctuation was high within these years. </a:t>
            </a:r>
            <a:endParaRPr lang="en-IN" dirty="0">
              <a:solidFill>
                <a:srgbClr val="497781"/>
              </a:solidFill>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9BB6E883-D0F0-1C51-71FE-FEF561DF9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07" y="681038"/>
            <a:ext cx="11533380" cy="3803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972271"/>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0CDD56-AF24-4BEC-F4A7-48474D8EE814}"/>
              </a:ext>
            </a:extLst>
          </p:cNvPr>
          <p:cNvSpPr>
            <a:spLocks noGrp="1"/>
          </p:cNvSpPr>
          <p:nvPr>
            <p:ph idx="1"/>
          </p:nvPr>
        </p:nvSpPr>
        <p:spPr>
          <a:xfrm>
            <a:off x="649345" y="5262562"/>
            <a:ext cx="10628086" cy="1001486"/>
          </a:xfrm>
        </p:spPr>
        <p:txBody>
          <a:bodyPr/>
          <a:lstStyle/>
          <a:p>
            <a:pPr>
              <a:buFont typeface="Wingdings" panose="05000000000000000000" pitchFamily="2" charset="2"/>
              <a:buChar char="Ø"/>
            </a:pPr>
            <a:r>
              <a:rPr lang="en-US" sz="2600" dirty="0">
                <a:solidFill>
                  <a:srgbClr val="497781"/>
                </a:solidFill>
                <a:latin typeface="Times New Roman" panose="02020603050405020304" pitchFamily="18" charset="0"/>
                <a:cs typeface="Times New Roman" panose="02020603050405020304" pitchFamily="18" charset="0"/>
              </a:rPr>
              <a:t>Also, the difference between high and low prices of the September, 2018 is nearly 183 INR, which further strengthens our intuition.</a:t>
            </a:r>
          </a:p>
          <a:p>
            <a:endParaRPr lang="en-US" dirty="0"/>
          </a:p>
          <a:p>
            <a:pPr marL="0" indent="0">
              <a:buNone/>
            </a:pPr>
            <a:endParaRPr lang="en-IN" dirty="0"/>
          </a:p>
        </p:txBody>
      </p:sp>
      <p:pic>
        <p:nvPicPr>
          <p:cNvPr id="4098" name="Picture 2">
            <a:extLst>
              <a:ext uri="{FF2B5EF4-FFF2-40B4-BE49-F238E27FC236}">
                <a16:creationId xmlns:a16="http://schemas.microsoft.com/office/drawing/2014/main" id="{56421E69-22B9-7F47-A3A9-2C7D9968E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5" y="593952"/>
            <a:ext cx="11020140" cy="4138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030966"/>
      </p:ext>
    </p:extLst>
  </p:cSld>
  <p:clrMapOvr>
    <a:masterClrMapping/>
  </p:clrMapOvr>
  <p:transition spd="slow">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1205</Words>
  <Application>Microsoft Office PowerPoint</Application>
  <PresentationFormat>Widescreen</PresentationFormat>
  <Paragraphs>78</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Montserrat</vt:lpstr>
      <vt:lpstr>Roboto</vt:lpstr>
      <vt:lpstr>Times New Roman</vt:lpstr>
      <vt:lpstr>Wingdings</vt:lpstr>
      <vt:lpstr>Office Theme</vt:lpstr>
      <vt:lpstr> Capstone Project  YES Bank stock closing price prediction  By: Manisha Dhanuka </vt:lpstr>
      <vt:lpstr>What to expect in next few slides:</vt:lpstr>
      <vt:lpstr>Problem Statement</vt:lpstr>
      <vt:lpstr>Data Overview:</vt:lpstr>
      <vt:lpstr>Exploratory Data Analysis </vt:lpstr>
      <vt:lpstr>PowerPoint Presentation</vt:lpstr>
      <vt:lpstr>PowerPoint Presentation</vt:lpstr>
      <vt:lpstr>PowerPoint Presentation</vt:lpstr>
      <vt:lpstr>PowerPoint Presentation</vt:lpstr>
      <vt:lpstr>Feature selection based on correlation:</vt:lpstr>
      <vt:lpstr>ETS Decomposition: </vt:lpstr>
      <vt:lpstr>Trend Analysis:</vt:lpstr>
      <vt:lpstr>Seasonality Analysis:</vt:lpstr>
      <vt:lpstr>Residual Analysis:</vt:lpstr>
      <vt:lpstr>Anomalies using confidence interval:</vt:lpstr>
      <vt:lpstr>Do other factors affect the stock prices?</vt:lpstr>
      <vt:lpstr>Applying Model:</vt:lpstr>
      <vt:lpstr>Models Evaluation:</vt:lpstr>
      <vt:lpstr>PowerPoint Presentation</vt:lpstr>
      <vt:lpstr>Stationarity Check:</vt:lpstr>
      <vt:lpstr>PowerPoint Presentation</vt:lpstr>
      <vt:lpstr>Continued….</vt:lpstr>
      <vt:lpstr>Best SARIMAX Model: </vt:lpstr>
      <vt:lpstr>Further Analysis:</vt:lpstr>
      <vt:lpstr>Residual Analysis using QQ plot:</vt:lpstr>
      <vt:lpstr>SARIMAX Model Evaluation:</vt:lpstr>
      <vt:lpstr>Final Model Forecast: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YES Bank stock closing price prediction  By: Manisha Dhanuka </dc:title>
  <dc:creator>Gagan Dhanuka</dc:creator>
  <cp:lastModifiedBy>Gagan Dhanuka</cp:lastModifiedBy>
  <cp:revision>2</cp:revision>
  <dcterms:created xsi:type="dcterms:W3CDTF">2023-02-11T18:27:08Z</dcterms:created>
  <dcterms:modified xsi:type="dcterms:W3CDTF">2023-02-12T13:15:32Z</dcterms:modified>
</cp:coreProperties>
</file>