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6" r:id="rId1"/>
  </p:sldMasterIdLst>
  <p:notesMasterIdLst>
    <p:notesMasterId r:id="rId74"/>
  </p:notesMasterIdLst>
  <p:handoutMasterIdLst>
    <p:handoutMasterId r:id="rId75"/>
  </p:handoutMasterIdLst>
  <p:sldIdLst>
    <p:sldId id="1829" r:id="rId2"/>
    <p:sldId id="1830" r:id="rId3"/>
    <p:sldId id="1831" r:id="rId4"/>
    <p:sldId id="1832" r:id="rId5"/>
    <p:sldId id="1833" r:id="rId6"/>
    <p:sldId id="1834" r:id="rId7"/>
    <p:sldId id="1835" r:id="rId8"/>
    <p:sldId id="1836" r:id="rId9"/>
    <p:sldId id="1837" r:id="rId10"/>
    <p:sldId id="1838" r:id="rId11"/>
    <p:sldId id="1865" r:id="rId12"/>
    <p:sldId id="1839" r:id="rId13"/>
    <p:sldId id="1840" r:id="rId14"/>
    <p:sldId id="1841" r:id="rId15"/>
    <p:sldId id="1842" r:id="rId16"/>
    <p:sldId id="1843" r:id="rId17"/>
    <p:sldId id="1844" r:id="rId18"/>
    <p:sldId id="1845" r:id="rId19"/>
    <p:sldId id="1846" r:id="rId20"/>
    <p:sldId id="1847" r:id="rId21"/>
    <p:sldId id="1848" r:id="rId22"/>
    <p:sldId id="1849" r:id="rId23"/>
    <p:sldId id="1850" r:id="rId24"/>
    <p:sldId id="1851" r:id="rId25"/>
    <p:sldId id="1852" r:id="rId26"/>
    <p:sldId id="1853" r:id="rId27"/>
    <p:sldId id="1854" r:id="rId28"/>
    <p:sldId id="1855" r:id="rId29"/>
    <p:sldId id="1856" r:id="rId30"/>
    <p:sldId id="1859" r:id="rId31"/>
    <p:sldId id="1857" r:id="rId32"/>
    <p:sldId id="1858" r:id="rId33"/>
    <p:sldId id="1947" r:id="rId34"/>
    <p:sldId id="1948" r:id="rId35"/>
    <p:sldId id="1949" r:id="rId36"/>
    <p:sldId id="1950" r:id="rId37"/>
    <p:sldId id="1951" r:id="rId38"/>
    <p:sldId id="1952" r:id="rId39"/>
    <p:sldId id="1953" r:id="rId40"/>
    <p:sldId id="1954" r:id="rId41"/>
    <p:sldId id="1955" r:id="rId42"/>
    <p:sldId id="1882" r:id="rId43"/>
    <p:sldId id="1860" r:id="rId44"/>
    <p:sldId id="1861" r:id="rId45"/>
    <p:sldId id="1862" r:id="rId46"/>
    <p:sldId id="1863" r:id="rId47"/>
    <p:sldId id="1864" r:id="rId48"/>
    <p:sldId id="1883" r:id="rId49"/>
    <p:sldId id="1884" r:id="rId50"/>
    <p:sldId id="1872" r:id="rId51"/>
    <p:sldId id="1873" r:id="rId52"/>
    <p:sldId id="1874" r:id="rId53"/>
    <p:sldId id="1875" r:id="rId54"/>
    <p:sldId id="1876" r:id="rId55"/>
    <p:sldId id="1877" r:id="rId56"/>
    <p:sldId id="1878" r:id="rId57"/>
    <p:sldId id="1879" r:id="rId58"/>
    <p:sldId id="1868" r:id="rId59"/>
    <p:sldId id="1786" r:id="rId60"/>
    <p:sldId id="1787" r:id="rId61"/>
    <p:sldId id="1788" r:id="rId62"/>
    <p:sldId id="1789" r:id="rId63"/>
    <p:sldId id="1790" r:id="rId64"/>
    <p:sldId id="1791" r:id="rId65"/>
    <p:sldId id="1792" r:id="rId66"/>
    <p:sldId id="1869" r:id="rId67"/>
    <p:sldId id="1870" r:id="rId68"/>
    <p:sldId id="1871" r:id="rId69"/>
    <p:sldId id="1815" r:id="rId70"/>
    <p:sldId id="1816" r:id="rId71"/>
    <p:sldId id="1817" r:id="rId72"/>
    <p:sldId id="419" r:id="rId73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35">
          <p15:clr>
            <a:srgbClr val="A4A3A4"/>
          </p15:clr>
        </p15:guide>
        <p15:guide id="2" pos="284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54" autoAdjust="0"/>
    <p:restoredTop sz="92630" autoAdjust="0"/>
  </p:normalViewPr>
  <p:slideViewPr>
    <p:cSldViewPr>
      <p:cViewPr varScale="1">
        <p:scale>
          <a:sx n="69" d="100"/>
          <a:sy n="69" d="100"/>
        </p:scale>
        <p:origin x="1422" y="66"/>
      </p:cViewPr>
      <p:guideLst>
        <p:guide orient="horz" pos="2235"/>
        <p:guide pos="284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33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7409CA-80F5-4F01-810C-9DC74C35C641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C0388FC-66D1-433F-97A0-DA17D8FE81BC}">
      <dgm:prSet phldrT="[Text]"/>
      <dgm:spPr/>
      <dgm:t>
        <a:bodyPr/>
        <a:lstStyle/>
        <a:p>
          <a:r>
            <a:rPr lang="en-US"/>
            <a:t>Function</a:t>
          </a:r>
        </a:p>
      </dgm:t>
    </dgm:pt>
    <dgm:pt modelId="{FBA4900E-756E-4A69-86AA-083F9751732D}" type="parTrans" cxnId="{325A936C-3966-42BF-AF7F-16AB03B901B9}">
      <dgm:prSet/>
      <dgm:spPr/>
      <dgm:t>
        <a:bodyPr/>
        <a:lstStyle/>
        <a:p>
          <a:endParaRPr lang="en-US"/>
        </a:p>
      </dgm:t>
    </dgm:pt>
    <dgm:pt modelId="{01A2578E-1FFF-4F5F-8048-B2190B614C37}" type="sibTrans" cxnId="{325A936C-3966-42BF-AF7F-16AB03B901B9}">
      <dgm:prSet/>
      <dgm:spPr/>
      <dgm:t>
        <a:bodyPr/>
        <a:lstStyle/>
        <a:p>
          <a:endParaRPr lang="en-US"/>
        </a:p>
      </dgm:t>
    </dgm:pt>
    <dgm:pt modelId="{FF019F97-5160-49F8-958C-752DC33FE9EE}">
      <dgm:prSet phldrT="[Text]"/>
      <dgm:spPr/>
      <dgm:t>
        <a:bodyPr/>
        <a:lstStyle/>
        <a:p>
          <a:r>
            <a:rPr lang="en-US"/>
            <a:t>Built-in Function</a:t>
          </a:r>
        </a:p>
      </dgm:t>
    </dgm:pt>
    <dgm:pt modelId="{82900BFE-C269-4EE1-A573-420E0FD914AE}" type="parTrans" cxnId="{825608C6-8D53-4669-A985-7E42CB9972B1}">
      <dgm:prSet/>
      <dgm:spPr/>
      <dgm:t>
        <a:bodyPr/>
        <a:lstStyle/>
        <a:p>
          <a:endParaRPr lang="en-US"/>
        </a:p>
      </dgm:t>
    </dgm:pt>
    <dgm:pt modelId="{F3176FAA-9E44-48EB-8E92-F20375A12C67}" type="sibTrans" cxnId="{825608C6-8D53-4669-A985-7E42CB9972B1}">
      <dgm:prSet/>
      <dgm:spPr/>
      <dgm:t>
        <a:bodyPr/>
        <a:lstStyle/>
        <a:p>
          <a:endParaRPr lang="en-US"/>
        </a:p>
      </dgm:t>
    </dgm:pt>
    <dgm:pt modelId="{855C5091-EA19-4D2C-B7DA-D851502A8181}">
      <dgm:prSet phldrT="[Text]"/>
      <dgm:spPr/>
      <dgm:t>
        <a:bodyPr/>
        <a:lstStyle/>
        <a:p>
          <a:r>
            <a:rPr lang="en-US" dirty="0"/>
            <a:t>User Defined Function</a:t>
          </a:r>
        </a:p>
      </dgm:t>
    </dgm:pt>
    <dgm:pt modelId="{FC3D856F-0DD9-4942-9F5C-73B47B6292CE}" type="parTrans" cxnId="{1BC0720A-332E-4A23-8B3B-F3395FB2C19F}">
      <dgm:prSet/>
      <dgm:spPr/>
      <dgm:t>
        <a:bodyPr/>
        <a:lstStyle/>
        <a:p>
          <a:endParaRPr lang="en-US"/>
        </a:p>
      </dgm:t>
    </dgm:pt>
    <dgm:pt modelId="{BAA58BF2-5B13-4A2D-8201-F7D84ACA4A72}" type="sibTrans" cxnId="{1BC0720A-332E-4A23-8B3B-F3395FB2C19F}">
      <dgm:prSet/>
      <dgm:spPr/>
      <dgm:t>
        <a:bodyPr/>
        <a:lstStyle/>
        <a:p>
          <a:endParaRPr lang="en-US"/>
        </a:p>
      </dgm:t>
    </dgm:pt>
    <dgm:pt modelId="{1A7CCF29-A05B-4BE6-B146-472F932983D6}" type="pres">
      <dgm:prSet presAssocID="{F17409CA-80F5-4F01-810C-9DC74C35C64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8390A038-4248-435D-AD0E-B1D9AEBCBBFC}" type="pres">
      <dgm:prSet presAssocID="{9C0388FC-66D1-433F-97A0-DA17D8FE81BC}" presName="hierRoot1" presStyleCnt="0"/>
      <dgm:spPr/>
    </dgm:pt>
    <dgm:pt modelId="{129EEF98-5965-40A3-B8A7-DE1724766596}" type="pres">
      <dgm:prSet presAssocID="{9C0388FC-66D1-433F-97A0-DA17D8FE81BC}" presName="composite" presStyleCnt="0"/>
      <dgm:spPr/>
    </dgm:pt>
    <dgm:pt modelId="{D5AAD1E2-C646-43E4-81DE-F4416B30A1C1}" type="pres">
      <dgm:prSet presAssocID="{9C0388FC-66D1-433F-97A0-DA17D8FE81BC}" presName="background" presStyleLbl="node0" presStyleIdx="0" presStyleCnt="1"/>
      <dgm:spPr/>
    </dgm:pt>
    <dgm:pt modelId="{756FC8BC-FB24-4A63-BB48-D668253AFB90}" type="pres">
      <dgm:prSet presAssocID="{9C0388FC-66D1-433F-97A0-DA17D8FE81BC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64C225C-4F27-4F88-BEC9-760B3DBB45DF}" type="pres">
      <dgm:prSet presAssocID="{9C0388FC-66D1-433F-97A0-DA17D8FE81BC}" presName="hierChild2" presStyleCnt="0"/>
      <dgm:spPr/>
    </dgm:pt>
    <dgm:pt modelId="{A1EE0AA6-4D53-4567-8B2E-D24A4DC8FCC0}" type="pres">
      <dgm:prSet presAssocID="{82900BFE-C269-4EE1-A573-420E0FD914AE}" presName="Name10" presStyleLbl="parChTrans1D2" presStyleIdx="0" presStyleCnt="2"/>
      <dgm:spPr/>
      <dgm:t>
        <a:bodyPr/>
        <a:lstStyle/>
        <a:p>
          <a:endParaRPr lang="en-US"/>
        </a:p>
      </dgm:t>
    </dgm:pt>
    <dgm:pt modelId="{7CD22FEB-C2CE-4528-BEB2-5136A578A6F2}" type="pres">
      <dgm:prSet presAssocID="{FF019F97-5160-49F8-958C-752DC33FE9EE}" presName="hierRoot2" presStyleCnt="0"/>
      <dgm:spPr/>
    </dgm:pt>
    <dgm:pt modelId="{2CF21E10-7499-42E8-AFCD-F842CB1ECC27}" type="pres">
      <dgm:prSet presAssocID="{FF019F97-5160-49F8-958C-752DC33FE9EE}" presName="composite2" presStyleCnt="0"/>
      <dgm:spPr/>
    </dgm:pt>
    <dgm:pt modelId="{9E4A467A-CF35-4C86-A17E-96493AAE65EF}" type="pres">
      <dgm:prSet presAssocID="{FF019F97-5160-49F8-958C-752DC33FE9EE}" presName="background2" presStyleLbl="node2" presStyleIdx="0" presStyleCnt="2"/>
      <dgm:spPr/>
    </dgm:pt>
    <dgm:pt modelId="{4C6F5001-2DB0-40E4-9A92-A489B00BC1ED}" type="pres">
      <dgm:prSet presAssocID="{FF019F97-5160-49F8-958C-752DC33FE9EE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818B276-1DE7-457A-9058-047D3146AC96}" type="pres">
      <dgm:prSet presAssocID="{FF019F97-5160-49F8-958C-752DC33FE9EE}" presName="hierChild3" presStyleCnt="0"/>
      <dgm:spPr/>
    </dgm:pt>
    <dgm:pt modelId="{7CEF016C-82A5-44DC-A61B-B9CF5D62D0EB}" type="pres">
      <dgm:prSet presAssocID="{FC3D856F-0DD9-4942-9F5C-73B47B6292CE}" presName="Name10" presStyleLbl="parChTrans1D2" presStyleIdx="1" presStyleCnt="2"/>
      <dgm:spPr/>
      <dgm:t>
        <a:bodyPr/>
        <a:lstStyle/>
        <a:p>
          <a:endParaRPr lang="en-US"/>
        </a:p>
      </dgm:t>
    </dgm:pt>
    <dgm:pt modelId="{6C90FBAB-13F7-4CEC-862B-5308C656D14B}" type="pres">
      <dgm:prSet presAssocID="{855C5091-EA19-4D2C-B7DA-D851502A8181}" presName="hierRoot2" presStyleCnt="0"/>
      <dgm:spPr/>
    </dgm:pt>
    <dgm:pt modelId="{F821159C-370E-4AB3-801B-4D5152D022A7}" type="pres">
      <dgm:prSet presAssocID="{855C5091-EA19-4D2C-B7DA-D851502A8181}" presName="composite2" presStyleCnt="0"/>
      <dgm:spPr/>
    </dgm:pt>
    <dgm:pt modelId="{0E4BABB5-A081-40D3-B7EA-4F3558E1F077}" type="pres">
      <dgm:prSet presAssocID="{855C5091-EA19-4D2C-B7DA-D851502A8181}" presName="background2" presStyleLbl="node2" presStyleIdx="1" presStyleCnt="2"/>
      <dgm:spPr/>
    </dgm:pt>
    <dgm:pt modelId="{6DB27C19-E7D9-4083-B2EE-284D0B06EAF5}" type="pres">
      <dgm:prSet presAssocID="{855C5091-EA19-4D2C-B7DA-D851502A8181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E66565E-DE6A-476A-9AD1-BDFF9AB1AF19}" type="pres">
      <dgm:prSet presAssocID="{855C5091-EA19-4D2C-B7DA-D851502A8181}" presName="hierChild3" presStyleCnt="0"/>
      <dgm:spPr/>
    </dgm:pt>
  </dgm:ptLst>
  <dgm:cxnLst>
    <dgm:cxn modelId="{6857FC80-E072-45BB-BB3F-43649B76B28B}" type="presOf" srcId="{FC3D856F-0DD9-4942-9F5C-73B47B6292CE}" destId="{7CEF016C-82A5-44DC-A61B-B9CF5D62D0EB}" srcOrd="0" destOrd="0" presId="urn:microsoft.com/office/officeart/2005/8/layout/hierarchy1"/>
    <dgm:cxn modelId="{825608C6-8D53-4669-A985-7E42CB9972B1}" srcId="{9C0388FC-66D1-433F-97A0-DA17D8FE81BC}" destId="{FF019F97-5160-49F8-958C-752DC33FE9EE}" srcOrd="0" destOrd="0" parTransId="{82900BFE-C269-4EE1-A573-420E0FD914AE}" sibTransId="{F3176FAA-9E44-48EB-8E92-F20375A12C67}"/>
    <dgm:cxn modelId="{3E79049F-199B-4EF0-8624-0528B83F26F5}" type="presOf" srcId="{855C5091-EA19-4D2C-B7DA-D851502A8181}" destId="{6DB27C19-E7D9-4083-B2EE-284D0B06EAF5}" srcOrd="0" destOrd="0" presId="urn:microsoft.com/office/officeart/2005/8/layout/hierarchy1"/>
    <dgm:cxn modelId="{BEB4A169-DC2A-4730-8B26-C97EA3556038}" type="presOf" srcId="{82900BFE-C269-4EE1-A573-420E0FD914AE}" destId="{A1EE0AA6-4D53-4567-8B2E-D24A4DC8FCC0}" srcOrd="0" destOrd="0" presId="urn:microsoft.com/office/officeart/2005/8/layout/hierarchy1"/>
    <dgm:cxn modelId="{A9940F55-D96C-4BBF-859C-AFF9FEF340C0}" type="presOf" srcId="{9C0388FC-66D1-433F-97A0-DA17D8FE81BC}" destId="{756FC8BC-FB24-4A63-BB48-D668253AFB90}" srcOrd="0" destOrd="0" presId="urn:microsoft.com/office/officeart/2005/8/layout/hierarchy1"/>
    <dgm:cxn modelId="{325A936C-3966-42BF-AF7F-16AB03B901B9}" srcId="{F17409CA-80F5-4F01-810C-9DC74C35C641}" destId="{9C0388FC-66D1-433F-97A0-DA17D8FE81BC}" srcOrd="0" destOrd="0" parTransId="{FBA4900E-756E-4A69-86AA-083F9751732D}" sibTransId="{01A2578E-1FFF-4F5F-8048-B2190B614C37}"/>
    <dgm:cxn modelId="{1BC0720A-332E-4A23-8B3B-F3395FB2C19F}" srcId="{9C0388FC-66D1-433F-97A0-DA17D8FE81BC}" destId="{855C5091-EA19-4D2C-B7DA-D851502A8181}" srcOrd="1" destOrd="0" parTransId="{FC3D856F-0DD9-4942-9F5C-73B47B6292CE}" sibTransId="{BAA58BF2-5B13-4A2D-8201-F7D84ACA4A72}"/>
    <dgm:cxn modelId="{D46B9103-70E6-4AFE-A8BF-7A6032CBB2B0}" type="presOf" srcId="{F17409CA-80F5-4F01-810C-9DC74C35C641}" destId="{1A7CCF29-A05B-4BE6-B146-472F932983D6}" srcOrd="0" destOrd="0" presId="urn:microsoft.com/office/officeart/2005/8/layout/hierarchy1"/>
    <dgm:cxn modelId="{88063735-8056-4F7C-BDE4-7E710C37F4D0}" type="presOf" srcId="{FF019F97-5160-49F8-958C-752DC33FE9EE}" destId="{4C6F5001-2DB0-40E4-9A92-A489B00BC1ED}" srcOrd="0" destOrd="0" presId="urn:microsoft.com/office/officeart/2005/8/layout/hierarchy1"/>
    <dgm:cxn modelId="{34B73DBA-ADD5-48FD-ADCA-4EB6E65F70C9}" type="presParOf" srcId="{1A7CCF29-A05B-4BE6-B146-472F932983D6}" destId="{8390A038-4248-435D-AD0E-B1D9AEBCBBFC}" srcOrd="0" destOrd="0" presId="urn:microsoft.com/office/officeart/2005/8/layout/hierarchy1"/>
    <dgm:cxn modelId="{D9BDF3A4-345C-45B6-88DF-81799DF83A2A}" type="presParOf" srcId="{8390A038-4248-435D-AD0E-B1D9AEBCBBFC}" destId="{129EEF98-5965-40A3-B8A7-DE1724766596}" srcOrd="0" destOrd="0" presId="urn:microsoft.com/office/officeart/2005/8/layout/hierarchy1"/>
    <dgm:cxn modelId="{8DA61C4D-6060-457B-B2F2-AD3693A96813}" type="presParOf" srcId="{129EEF98-5965-40A3-B8A7-DE1724766596}" destId="{D5AAD1E2-C646-43E4-81DE-F4416B30A1C1}" srcOrd="0" destOrd="0" presId="urn:microsoft.com/office/officeart/2005/8/layout/hierarchy1"/>
    <dgm:cxn modelId="{048AF8E8-4BBD-401C-BECF-C93CF350F55F}" type="presParOf" srcId="{129EEF98-5965-40A3-B8A7-DE1724766596}" destId="{756FC8BC-FB24-4A63-BB48-D668253AFB90}" srcOrd="1" destOrd="0" presId="urn:microsoft.com/office/officeart/2005/8/layout/hierarchy1"/>
    <dgm:cxn modelId="{7AE0C47B-BD2A-4CB3-8792-81E109F1BADB}" type="presParOf" srcId="{8390A038-4248-435D-AD0E-B1D9AEBCBBFC}" destId="{A64C225C-4F27-4F88-BEC9-760B3DBB45DF}" srcOrd="1" destOrd="0" presId="urn:microsoft.com/office/officeart/2005/8/layout/hierarchy1"/>
    <dgm:cxn modelId="{E856BD85-9A14-423E-923E-7F544574047B}" type="presParOf" srcId="{A64C225C-4F27-4F88-BEC9-760B3DBB45DF}" destId="{A1EE0AA6-4D53-4567-8B2E-D24A4DC8FCC0}" srcOrd="0" destOrd="0" presId="urn:microsoft.com/office/officeart/2005/8/layout/hierarchy1"/>
    <dgm:cxn modelId="{23B88C5E-39F7-45C8-85A4-EE9D391EDEC3}" type="presParOf" srcId="{A64C225C-4F27-4F88-BEC9-760B3DBB45DF}" destId="{7CD22FEB-C2CE-4528-BEB2-5136A578A6F2}" srcOrd="1" destOrd="0" presId="urn:microsoft.com/office/officeart/2005/8/layout/hierarchy1"/>
    <dgm:cxn modelId="{5C5C676C-7DF2-4560-8690-9C3D333A417B}" type="presParOf" srcId="{7CD22FEB-C2CE-4528-BEB2-5136A578A6F2}" destId="{2CF21E10-7499-42E8-AFCD-F842CB1ECC27}" srcOrd="0" destOrd="0" presId="urn:microsoft.com/office/officeart/2005/8/layout/hierarchy1"/>
    <dgm:cxn modelId="{78B8483A-0560-4016-8E0C-AF137317204A}" type="presParOf" srcId="{2CF21E10-7499-42E8-AFCD-F842CB1ECC27}" destId="{9E4A467A-CF35-4C86-A17E-96493AAE65EF}" srcOrd="0" destOrd="0" presId="urn:microsoft.com/office/officeart/2005/8/layout/hierarchy1"/>
    <dgm:cxn modelId="{8ED5B32F-A3BD-452F-9F97-2E5FF8CF30E5}" type="presParOf" srcId="{2CF21E10-7499-42E8-AFCD-F842CB1ECC27}" destId="{4C6F5001-2DB0-40E4-9A92-A489B00BC1ED}" srcOrd="1" destOrd="0" presId="urn:microsoft.com/office/officeart/2005/8/layout/hierarchy1"/>
    <dgm:cxn modelId="{571C1433-11E4-4139-9B3D-75036D497298}" type="presParOf" srcId="{7CD22FEB-C2CE-4528-BEB2-5136A578A6F2}" destId="{1818B276-1DE7-457A-9058-047D3146AC96}" srcOrd="1" destOrd="0" presId="urn:microsoft.com/office/officeart/2005/8/layout/hierarchy1"/>
    <dgm:cxn modelId="{2CA8AE56-CF1E-4E67-9C86-5D6D65291F16}" type="presParOf" srcId="{A64C225C-4F27-4F88-BEC9-760B3DBB45DF}" destId="{7CEF016C-82A5-44DC-A61B-B9CF5D62D0EB}" srcOrd="2" destOrd="0" presId="urn:microsoft.com/office/officeart/2005/8/layout/hierarchy1"/>
    <dgm:cxn modelId="{A54972F3-5619-4B66-B74C-CEE43D12F9F4}" type="presParOf" srcId="{A64C225C-4F27-4F88-BEC9-760B3DBB45DF}" destId="{6C90FBAB-13F7-4CEC-862B-5308C656D14B}" srcOrd="3" destOrd="0" presId="urn:microsoft.com/office/officeart/2005/8/layout/hierarchy1"/>
    <dgm:cxn modelId="{E95FF094-6A58-4E4F-94D3-6644A69A2B16}" type="presParOf" srcId="{6C90FBAB-13F7-4CEC-862B-5308C656D14B}" destId="{F821159C-370E-4AB3-801B-4D5152D022A7}" srcOrd="0" destOrd="0" presId="urn:microsoft.com/office/officeart/2005/8/layout/hierarchy1"/>
    <dgm:cxn modelId="{86487E07-8721-4E40-9844-39B7F5A81A9B}" type="presParOf" srcId="{F821159C-370E-4AB3-801B-4D5152D022A7}" destId="{0E4BABB5-A081-40D3-B7EA-4F3558E1F077}" srcOrd="0" destOrd="0" presId="urn:microsoft.com/office/officeart/2005/8/layout/hierarchy1"/>
    <dgm:cxn modelId="{1E35E58A-42A5-46FF-9A04-01B03C810C3A}" type="presParOf" srcId="{F821159C-370E-4AB3-801B-4D5152D022A7}" destId="{6DB27C19-E7D9-4083-B2EE-284D0B06EAF5}" srcOrd="1" destOrd="0" presId="urn:microsoft.com/office/officeart/2005/8/layout/hierarchy1"/>
    <dgm:cxn modelId="{437EBC46-05D9-441C-85F3-F32CBDB7C20F}" type="presParOf" srcId="{6C90FBAB-13F7-4CEC-862B-5308C656D14B}" destId="{6E66565E-DE6A-476A-9AD1-BDFF9AB1AF1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EF016C-82A5-44DC-A61B-B9CF5D62D0EB}">
      <dsp:nvSpPr>
        <dsp:cNvPr id="0" name=""/>
        <dsp:cNvSpPr/>
      </dsp:nvSpPr>
      <dsp:spPr>
        <a:xfrm>
          <a:off x="2136211" y="842374"/>
          <a:ext cx="809468" cy="3852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2525"/>
              </a:lnTo>
              <a:lnTo>
                <a:pt x="809468" y="262525"/>
              </a:lnTo>
              <a:lnTo>
                <a:pt x="809468" y="38523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EE0AA6-4D53-4567-8B2E-D24A4DC8FCC0}">
      <dsp:nvSpPr>
        <dsp:cNvPr id="0" name=""/>
        <dsp:cNvSpPr/>
      </dsp:nvSpPr>
      <dsp:spPr>
        <a:xfrm>
          <a:off x="1326743" y="842374"/>
          <a:ext cx="809468" cy="385233"/>
        </a:xfrm>
        <a:custGeom>
          <a:avLst/>
          <a:gdLst/>
          <a:ahLst/>
          <a:cxnLst/>
          <a:rect l="0" t="0" r="0" b="0"/>
          <a:pathLst>
            <a:path>
              <a:moveTo>
                <a:pt x="809468" y="0"/>
              </a:moveTo>
              <a:lnTo>
                <a:pt x="809468" y="262525"/>
              </a:lnTo>
              <a:lnTo>
                <a:pt x="0" y="262525"/>
              </a:lnTo>
              <a:lnTo>
                <a:pt x="0" y="38523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AAD1E2-C646-43E4-81DE-F4416B30A1C1}">
      <dsp:nvSpPr>
        <dsp:cNvPr id="0" name=""/>
        <dsp:cNvSpPr/>
      </dsp:nvSpPr>
      <dsp:spPr>
        <a:xfrm>
          <a:off x="1473919" y="1262"/>
          <a:ext cx="1324585" cy="8411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6FC8BC-FB24-4A63-BB48-D668253AFB90}">
      <dsp:nvSpPr>
        <dsp:cNvPr id="0" name=""/>
        <dsp:cNvSpPr/>
      </dsp:nvSpPr>
      <dsp:spPr>
        <a:xfrm>
          <a:off x="1621095" y="141080"/>
          <a:ext cx="1324585" cy="8411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/>
            <a:t>Function</a:t>
          </a:r>
        </a:p>
      </dsp:txBody>
      <dsp:txXfrm>
        <a:off x="1645730" y="165715"/>
        <a:ext cx="1275315" cy="791841"/>
      </dsp:txXfrm>
    </dsp:sp>
    <dsp:sp modelId="{9E4A467A-CF35-4C86-A17E-96493AAE65EF}">
      <dsp:nvSpPr>
        <dsp:cNvPr id="0" name=""/>
        <dsp:cNvSpPr/>
      </dsp:nvSpPr>
      <dsp:spPr>
        <a:xfrm>
          <a:off x="664450" y="1227608"/>
          <a:ext cx="1324585" cy="8411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6F5001-2DB0-40E4-9A92-A489B00BC1ED}">
      <dsp:nvSpPr>
        <dsp:cNvPr id="0" name=""/>
        <dsp:cNvSpPr/>
      </dsp:nvSpPr>
      <dsp:spPr>
        <a:xfrm>
          <a:off x="811626" y="1367425"/>
          <a:ext cx="1324585" cy="8411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/>
            <a:t>Built-in Function</a:t>
          </a:r>
        </a:p>
      </dsp:txBody>
      <dsp:txXfrm>
        <a:off x="836261" y="1392060"/>
        <a:ext cx="1275315" cy="791841"/>
      </dsp:txXfrm>
    </dsp:sp>
    <dsp:sp modelId="{0E4BABB5-A081-40D3-B7EA-4F3558E1F077}">
      <dsp:nvSpPr>
        <dsp:cNvPr id="0" name=""/>
        <dsp:cNvSpPr/>
      </dsp:nvSpPr>
      <dsp:spPr>
        <a:xfrm>
          <a:off x="2283388" y="1227608"/>
          <a:ext cx="1324585" cy="8411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B27C19-E7D9-4083-B2EE-284D0B06EAF5}">
      <dsp:nvSpPr>
        <dsp:cNvPr id="0" name=""/>
        <dsp:cNvSpPr/>
      </dsp:nvSpPr>
      <dsp:spPr>
        <a:xfrm>
          <a:off x="2430564" y="1367425"/>
          <a:ext cx="1324585" cy="8411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User Defined Function</a:t>
          </a:r>
        </a:p>
      </dsp:txBody>
      <dsp:txXfrm>
        <a:off x="2455199" y="1392060"/>
        <a:ext cx="1275315" cy="7918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7BC07173-91AD-4582-B8D4-1F7C5CA92045}" type="datetimeFigureOut">
              <a:rPr lang="en-US" smtClean="0"/>
              <a:t>14/02/2020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2AFA12B8-D178-4431-B6A2-D53A9A268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2301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5A07DCC3-E2AF-4C0C-81E2-4ABD6D541F1C}" type="datetimeFigureOut">
              <a:rPr lang="en-US" smtClean="0"/>
              <a:t>14/02/2020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D0B34E36-DECD-4908-B0F9-0FC3215EE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680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8696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7EBB08-2393-4CD2-9223-6D75FA7C337D}" type="slidenum">
              <a:rPr lang="en-US"/>
              <a:pPr/>
              <a:t>11</a:t>
            </a:fld>
            <a:endParaRPr lang="en-US"/>
          </a:p>
        </p:txBody>
      </p:sp>
      <p:sp>
        <p:nvSpPr>
          <p:cNvPr id="153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9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536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BCEE9-D882-4590-9ACA-1A8CDEAB4089}" type="datetimeFigureOut">
              <a:rPr lang="en-US" smtClean="0">
                <a:solidFill>
                  <a:prstClr val="black"/>
                </a:solidFill>
              </a:rPr>
              <a:pPr/>
              <a:t>14/02/2020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9DB4E-6DB5-4B96-B583-5E18D588FCC8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8737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BCEE9-D882-4590-9ACA-1A8CDEAB4089}" type="datetimeFigureOut">
              <a:rPr lang="en-US" smtClean="0">
                <a:solidFill>
                  <a:prstClr val="black"/>
                </a:solidFill>
              </a:rPr>
              <a:pPr/>
              <a:t>14/02/2020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9DB4E-6DB5-4B96-B583-5E18D588FCC8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4593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BCEE9-D882-4590-9ACA-1A8CDEAB4089}" type="datetimeFigureOut">
              <a:rPr lang="en-US" smtClean="0">
                <a:solidFill>
                  <a:prstClr val="black"/>
                </a:solidFill>
              </a:rPr>
              <a:pPr/>
              <a:t>14/02/2020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9DB4E-6DB5-4B96-B583-5E18D588FCC8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2957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BCEE9-D882-4590-9ACA-1A8CDEAB4089}" type="datetimeFigureOut">
              <a:rPr lang="en-US" smtClean="0">
                <a:solidFill>
                  <a:prstClr val="black"/>
                </a:solidFill>
              </a:rPr>
              <a:pPr/>
              <a:t>14/02/2020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9DB4E-6DB5-4B96-B583-5E18D588FCC8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450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BCEE9-D882-4590-9ACA-1A8CDEAB4089}" type="datetimeFigureOut">
              <a:rPr lang="en-US" smtClean="0">
                <a:solidFill>
                  <a:prstClr val="black"/>
                </a:solidFill>
              </a:rPr>
              <a:pPr/>
              <a:t>14/02/2020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9DB4E-6DB5-4B96-B583-5E18D588FCC8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9912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BCEE9-D882-4590-9ACA-1A8CDEAB4089}" type="datetimeFigureOut">
              <a:rPr lang="en-US" smtClean="0">
                <a:solidFill>
                  <a:prstClr val="black"/>
                </a:solidFill>
              </a:rPr>
              <a:pPr/>
              <a:t>14/02/2020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9DB4E-6DB5-4B96-B583-5E18D588FCC8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4856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BCEE9-D882-4590-9ACA-1A8CDEAB4089}" type="datetimeFigureOut">
              <a:rPr lang="en-US" smtClean="0">
                <a:solidFill>
                  <a:prstClr val="black"/>
                </a:solidFill>
              </a:rPr>
              <a:pPr/>
              <a:t>14/02/2020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9DB4E-6DB5-4B96-B583-5E18D588FCC8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8444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BCEE9-D882-4590-9ACA-1A8CDEAB4089}" type="datetimeFigureOut">
              <a:rPr lang="en-US" smtClean="0">
                <a:solidFill>
                  <a:prstClr val="black"/>
                </a:solidFill>
              </a:rPr>
              <a:pPr/>
              <a:t>14/02/2020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9DB4E-6DB5-4B96-B583-5E18D588FCC8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1394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F94F6-BDF3-41F6-B0D7-BD8197F211E6}" type="datetimeFigureOut">
              <a:rPr lang="en-US" smtClean="0"/>
              <a:t>14/02/2020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378B5-4331-447A-8AC2-5D31F4EF9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405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BCEE9-D882-4590-9ACA-1A8CDEAB4089}" type="datetimeFigureOut">
              <a:rPr lang="en-US" smtClean="0">
                <a:solidFill>
                  <a:prstClr val="black"/>
                </a:solidFill>
              </a:rPr>
              <a:pPr/>
              <a:t>14/02/2020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9DB4E-6DB5-4B96-B583-5E18D588FCC8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5162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BCEE9-D882-4590-9ACA-1A8CDEAB4089}" type="datetimeFigureOut">
              <a:rPr lang="en-US" smtClean="0">
                <a:solidFill>
                  <a:prstClr val="black"/>
                </a:solidFill>
              </a:rPr>
              <a:pPr/>
              <a:t>14/02/2020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9DB4E-6DB5-4B96-B583-5E18D588FCC8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1323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F94F6-BDF3-41F6-B0D7-BD8197F211E6}" type="datetimeFigureOut">
              <a:rPr lang="en-US" smtClean="0"/>
              <a:t>14/02/2020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F378B5-4331-447A-8AC2-5D31F4EF9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109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lib/module-math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8D59F883-775A-4A05-BB82-8D0D5F66C363}"/>
              </a:ext>
            </a:extLst>
          </p:cNvPr>
          <p:cNvSpPr/>
          <p:nvPr/>
        </p:nvSpPr>
        <p:spPr>
          <a:xfrm>
            <a:off x="990600" y="2667000"/>
            <a:ext cx="716280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dirty="0">
                <a:ln w="10160">
                  <a:solidFill>
                    <a:schemeClr val="accent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+mj-lt"/>
              </a:rPr>
              <a:t>Python Programming</a:t>
            </a:r>
            <a:endParaRPr lang="en-US" sz="4400" dirty="0">
              <a:ln w="10160">
                <a:solidFill>
                  <a:schemeClr val="accent1"/>
                </a:solidFill>
                <a:prstDash val="solid"/>
              </a:ln>
              <a:solidFill>
                <a:schemeClr val="accent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13453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ea typeface="+mn-ea"/>
                <a:cs typeface="+mn-cs"/>
                <a:sym typeface="+mn-ea"/>
              </a:rPr>
              <a:t/>
            </a:r>
            <a:br>
              <a:rPr lang="en-US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ea typeface="+mn-ea"/>
                <a:cs typeface="+mn-cs"/>
                <a:sym typeface="+mn-ea"/>
              </a:rPr>
            </a:br>
            <a:r>
              <a:rPr lang="en-US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ea typeface="+mn-ea"/>
                <a:cs typeface="+mn-cs"/>
                <a:sym typeface="+mn-ea"/>
              </a:rPr>
              <a:t>‘</a:t>
            </a:r>
            <a:r>
              <a:rPr dirty="0">
                <a:ln w="10160">
                  <a:solidFill>
                    <a:schemeClr val="accent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ea typeface="+mn-ea"/>
                <a:cs typeface="+mn-cs"/>
                <a:sym typeface="+mn-ea"/>
              </a:rPr>
              <a:t>*</a:t>
            </a:r>
            <a:r>
              <a:rPr lang="en-US" dirty="0">
                <a:ln w="10160">
                  <a:solidFill>
                    <a:schemeClr val="accent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ea typeface="+mn-ea"/>
                <a:cs typeface="+mn-cs"/>
                <a:sym typeface="+mn-ea"/>
              </a:rPr>
              <a:t>'</a:t>
            </a:r>
            <a:r>
              <a:rPr dirty="0">
                <a:ln w="10160">
                  <a:solidFill>
                    <a:schemeClr val="accent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ea typeface="+mn-ea"/>
                <a:cs typeface="+mn-cs"/>
                <a:sym typeface="+mn-ea"/>
              </a:rPr>
              <a:t> Operator</a:t>
            </a:r>
            <a:r>
              <a:rPr strike="noStrike" noProof="1">
                <a:effectLst/>
              </a:rPr>
              <a:t/>
            </a:r>
            <a:br>
              <a:rPr strike="noStrike" noProof="1">
                <a:effectLst/>
              </a:rPr>
            </a:br>
            <a:endParaRPr lang="en-US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3286" y="1447800"/>
            <a:ext cx="7886700" cy="4678362"/>
          </a:xfrm>
        </p:spPr>
        <p:txBody>
          <a:bodyPr>
            <a:normAutofit fontScale="97500"/>
          </a:bodyPr>
          <a:lstStyle/>
          <a:p>
            <a:pPr>
              <a:lnSpc>
                <a:spcPct val="90000"/>
              </a:lnSpc>
            </a:pPr>
            <a:r>
              <a:rPr lang="en-US" altLang="en-US" dirty="0">
                <a:solidFill>
                  <a:schemeClr val="tx1"/>
                </a:solidFill>
                <a:sym typeface="+mn-ea"/>
              </a:rPr>
              <a:t>The * operator produces a </a:t>
            </a:r>
            <a:r>
              <a:rPr lang="en-US" altLang="en-US" i="1" dirty="0">
                <a:solidFill>
                  <a:schemeClr val="tx1"/>
                </a:solidFill>
                <a:sym typeface="+mn-ea"/>
              </a:rPr>
              <a:t>new</a:t>
            </a:r>
            <a:r>
              <a:rPr lang="en-US" altLang="en-US" dirty="0">
                <a:solidFill>
                  <a:schemeClr val="tx1"/>
                </a:solidFill>
                <a:sym typeface="+mn-ea"/>
              </a:rPr>
              <a:t> tuple, list, or string that “repeats” the original content.</a:t>
            </a:r>
            <a:endParaRPr lang="en-US" altLang="en-US" b="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90000"/>
              </a:lnSpc>
              <a:buNone/>
            </a:pPr>
            <a:endParaRPr lang="en-US" altLang="en-US" b="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en-US" dirty="0">
                <a:solidFill>
                  <a:schemeClr val="tx1"/>
                </a:solidFill>
                <a:sym typeface="+mn-ea"/>
              </a:rPr>
              <a:t>(1, 2, 3) * 3</a:t>
            </a:r>
            <a:endParaRPr lang="en-US" altLang="en-US" b="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en-US" dirty="0">
                <a:solidFill>
                  <a:srgbClr val="00B050"/>
                </a:solidFill>
                <a:sym typeface="+mn-ea"/>
              </a:rPr>
              <a:t>Result: </a:t>
            </a:r>
            <a:r>
              <a:rPr lang="en-US" altLang="en-US" dirty="0">
                <a:solidFill>
                  <a:schemeClr val="tx1"/>
                </a:solidFill>
                <a:sym typeface="+mn-ea"/>
              </a:rPr>
              <a:t>(1, 2, 3, 1, 2, 3, 1, 2, 3)</a:t>
            </a:r>
            <a:endParaRPr lang="en-US" altLang="en-US" b="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90000"/>
              </a:lnSpc>
              <a:buNone/>
            </a:pPr>
            <a:endParaRPr lang="en-US" altLang="en-US" b="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en-US" dirty="0">
                <a:solidFill>
                  <a:schemeClr val="tx1"/>
                </a:solidFill>
                <a:sym typeface="+mn-ea"/>
              </a:rPr>
              <a:t> [1, 2, 3] * 3</a:t>
            </a:r>
            <a:endParaRPr lang="en-US" altLang="en-US" b="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en-US" dirty="0">
                <a:solidFill>
                  <a:srgbClr val="00B050"/>
                </a:solidFill>
                <a:sym typeface="+mn-ea"/>
              </a:rPr>
              <a:t>Result: </a:t>
            </a:r>
            <a:r>
              <a:rPr lang="en-US" altLang="en-US" dirty="0">
                <a:solidFill>
                  <a:schemeClr val="tx1"/>
                </a:solidFill>
                <a:sym typeface="+mn-ea"/>
              </a:rPr>
              <a:t>[1, 2, 3, 1, 2, 3, 1, 2, 3]</a:t>
            </a:r>
            <a:endParaRPr lang="en-US" altLang="en-US" b="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90000"/>
              </a:lnSpc>
              <a:buNone/>
            </a:pPr>
            <a:endParaRPr lang="en-US" altLang="en-US" b="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en-US" dirty="0">
                <a:solidFill>
                  <a:schemeClr val="tx1"/>
                </a:solidFill>
                <a:sym typeface="+mn-ea"/>
              </a:rPr>
              <a:t> “python” * 3</a:t>
            </a:r>
            <a:endParaRPr lang="en-US" altLang="en-US" b="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en-US" dirty="0">
                <a:solidFill>
                  <a:srgbClr val="00B050"/>
                </a:solidFill>
                <a:sym typeface="+mn-ea"/>
              </a:rPr>
              <a:t>Result: </a:t>
            </a:r>
            <a:r>
              <a:rPr lang="en-US" altLang="en-US" dirty="0">
                <a:solidFill>
                  <a:schemeClr val="tx1"/>
                </a:solidFill>
                <a:sym typeface="+mn-ea"/>
              </a:rPr>
              <a:t>‘</a:t>
            </a:r>
            <a:r>
              <a:rPr lang="en-US" altLang="en-US" dirty="0">
                <a:sym typeface="+mn-ea"/>
              </a:rPr>
              <a:t>pythonpythonpython</a:t>
            </a:r>
            <a:r>
              <a:rPr lang="en-US" altLang="en-US" dirty="0">
                <a:solidFill>
                  <a:schemeClr val="tx1"/>
                </a:solidFill>
                <a:sym typeface="+mn-ea"/>
              </a:rPr>
              <a:t>’</a:t>
            </a:r>
            <a:endParaRPr lang="en-US" altLang="en-US" b="0" dirty="0">
              <a:solidFill>
                <a:schemeClr val="tx1"/>
              </a:solidFill>
              <a:sym typeface="+mn-ea"/>
            </a:endParaRPr>
          </a:p>
          <a:p>
            <a:endParaRPr lang="en-US" altLang="en-US" b="0" dirty="0">
              <a:solidFill>
                <a:schemeClr val="tx1"/>
              </a:solidFill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13088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8050" name="Rectangle 2"/>
          <p:cNvSpPr>
            <a:spLocks noGrp="1" noChangeArrowheads="1"/>
          </p:cNvSpPr>
          <p:nvPr>
            <p:ph type="title"/>
          </p:nvPr>
        </p:nvSpPr>
        <p:spPr>
          <a:xfrm>
            <a:off x="353291" y="46037"/>
            <a:ext cx="78867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Math commands</a:t>
            </a:r>
          </a:p>
        </p:txBody>
      </p:sp>
      <p:sp>
        <p:nvSpPr>
          <p:cNvPr id="1538051" name="Rectangle 3"/>
          <p:cNvSpPr>
            <a:spLocks noGrp="1" noChangeArrowheads="1"/>
          </p:cNvSpPr>
          <p:nvPr>
            <p:ph idx="1"/>
          </p:nvPr>
        </p:nvSpPr>
        <p:spPr>
          <a:xfrm>
            <a:off x="353291" y="1066800"/>
            <a:ext cx="7886700" cy="1074738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800" dirty="0"/>
              <a:t>Python has useful </a:t>
            </a:r>
            <a:r>
              <a:rPr lang="en-US" sz="1800" dirty="0">
                <a:hlinkClick r:id="rId3"/>
              </a:rPr>
              <a:t>commands</a:t>
            </a:r>
            <a:r>
              <a:rPr lang="en-US" sz="1800" dirty="0"/>
              <a:t> for performing calculations.</a:t>
            </a:r>
          </a:p>
          <a:p>
            <a:pPr marL="342900" lvl="1" indent="0">
              <a:lnSpc>
                <a:spcPct val="90000"/>
              </a:lnSpc>
              <a:buNone/>
            </a:pPr>
            <a:endParaRPr lang="en-US" sz="1600" dirty="0"/>
          </a:p>
          <a:p>
            <a:pPr>
              <a:lnSpc>
                <a:spcPct val="90000"/>
              </a:lnSpc>
            </a:pPr>
            <a:r>
              <a:rPr lang="en-US" sz="1800" dirty="0"/>
              <a:t>To use many of these commands, you must write the following at the top of your Python program: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1600" dirty="0">
                <a:latin typeface="Courier New" panose="02070309020205020404" pitchFamily="49" charset="0"/>
              </a:rPr>
              <a:t>from math import *</a:t>
            </a:r>
          </a:p>
        </p:txBody>
      </p:sp>
      <p:graphicFrame>
        <p:nvGraphicFramePr>
          <p:cNvPr id="1538116" name="Group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8428110"/>
              </p:ext>
            </p:extLst>
          </p:nvPr>
        </p:nvGraphicFramePr>
        <p:xfrm>
          <a:off x="152400" y="2743200"/>
          <a:ext cx="5975350" cy="3854452"/>
        </p:xfrm>
        <a:graphic>
          <a:graphicData uri="http://schemas.openxmlformats.org/drawingml/2006/table">
            <a:tbl>
              <a:tblPr/>
              <a:tblGrid>
                <a:gridCol w="2414588"/>
                <a:gridCol w="3560762"/>
              </a:tblGrid>
              <a:tr h="320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Command 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abs(</a:t>
                      </a:r>
                      <a:r>
                        <a:rPr kumimoji="0" lang="en-US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value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absolute value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ceil(</a:t>
                      </a:r>
                      <a:r>
                        <a:rPr kumimoji="0" lang="en-US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value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rounds up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cos(</a:t>
                      </a:r>
                      <a:r>
                        <a:rPr kumimoji="0" lang="en-US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value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cosine, in radians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floor(</a:t>
                      </a:r>
                      <a:r>
                        <a:rPr kumimoji="0" lang="en-US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value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rounds down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log(</a:t>
                      </a:r>
                      <a:r>
                        <a:rPr kumimoji="0" lang="en-US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value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logarithm, base </a:t>
                      </a:r>
                      <a:r>
                        <a:rPr kumimoji="0" lang="en-US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e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log10(</a:t>
                      </a:r>
                      <a:r>
                        <a:rPr kumimoji="0" lang="en-US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value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logarithm, base 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max(</a:t>
                      </a:r>
                      <a:r>
                        <a:rPr kumimoji="0" lang="en-US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value1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value2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larger of two values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min(</a:t>
                      </a:r>
                      <a:r>
                        <a:rPr kumimoji="0" lang="en-US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value1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value2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smaller of two values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round(</a:t>
                      </a:r>
                      <a:r>
                        <a:rPr kumimoji="0" lang="en-US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value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nearest whole number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sin(</a:t>
                      </a:r>
                      <a:r>
                        <a:rPr kumimoji="0" lang="en-US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value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sine, in radians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sqrt(</a:t>
                      </a:r>
                      <a:r>
                        <a:rPr kumimoji="0" lang="en-US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value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square root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538115" name="Group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1052781"/>
              </p:ext>
            </p:extLst>
          </p:nvPr>
        </p:nvGraphicFramePr>
        <p:xfrm>
          <a:off x="6248400" y="4038600"/>
          <a:ext cx="2771775" cy="990600"/>
        </p:xfrm>
        <a:graphic>
          <a:graphicData uri="http://schemas.openxmlformats.org/drawingml/2006/table">
            <a:tbl>
              <a:tblPr/>
              <a:tblGrid>
                <a:gridCol w="1219200"/>
                <a:gridCol w="1552575"/>
              </a:tblGrid>
              <a:tr h="330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Constant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0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2.7182818...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0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pi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3.1415926...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8440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ea typeface="+mn-ea"/>
                <a:cs typeface="+mn-cs"/>
              </a:rPr>
              <a:t/>
            </a:r>
            <a:br>
              <a:rPr lang="en-US" sz="40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ea typeface="+mn-ea"/>
                <a:cs typeface="+mn-cs"/>
              </a:rPr>
            </a:br>
            <a:r>
              <a:rPr lang="en-US" sz="40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ea typeface="+mn-ea"/>
                <a:cs typeface="+mn-cs"/>
              </a:rPr>
              <a:t>Data </a:t>
            </a:r>
            <a:r>
              <a:rPr lang="en-US" sz="4000" dirty="0">
                <a:ln w="10160">
                  <a:solidFill>
                    <a:schemeClr val="accent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ea typeface="+mn-ea"/>
                <a:cs typeface="+mn-cs"/>
              </a:rPr>
              <a:t>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05000"/>
            <a:ext cx="8229600" cy="4525963"/>
          </a:xfrm>
        </p:spPr>
        <p:txBody>
          <a:bodyPr/>
          <a:lstStyle/>
          <a:p>
            <a:r>
              <a:rPr lang="en-US" altLang="x-none" dirty="0">
                <a:sym typeface="+mn-ea"/>
              </a:rPr>
              <a:t>Integers</a:t>
            </a:r>
          </a:p>
          <a:p>
            <a:r>
              <a:rPr lang="en-US" altLang="x-none" dirty="0">
                <a:sym typeface="+mn-ea"/>
              </a:rPr>
              <a:t>Floating Point</a:t>
            </a:r>
          </a:p>
          <a:p>
            <a:r>
              <a:rPr lang="en-US" altLang="x-none" dirty="0">
                <a:sym typeface="+mn-ea"/>
              </a:rPr>
              <a:t>Complex: 3 + 2j</a:t>
            </a:r>
            <a:endParaRPr lang="en-US" altLang="x-none" dirty="0"/>
          </a:p>
          <a:p>
            <a:r>
              <a:rPr lang="en-US" altLang="x-none" dirty="0">
                <a:sym typeface="+mn-ea"/>
              </a:rPr>
              <a:t>Lists: l =  [ 1,2,3]</a:t>
            </a:r>
            <a:endParaRPr lang="en-US" altLang="x-none" dirty="0"/>
          </a:p>
          <a:p>
            <a:r>
              <a:rPr lang="en-US" altLang="x-none" dirty="0">
                <a:sym typeface="+mn-ea"/>
              </a:rPr>
              <a:t>Tuples: t = (1,2,3)</a:t>
            </a:r>
            <a:endParaRPr lang="en-US" altLang="x-none" dirty="0"/>
          </a:p>
          <a:p>
            <a:r>
              <a:rPr lang="en-US" altLang="x-none" dirty="0">
                <a:sym typeface="+mn-ea"/>
              </a:rPr>
              <a:t>Dictionaries: d = {‘name': ‘python, 'version’ : 3}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515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ea typeface="+mn-ea"/>
                <a:cs typeface="+mn-cs"/>
              </a:rPr>
              <a:t/>
            </a:r>
            <a:br>
              <a:rPr lang="en-US" sz="40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ea typeface="+mn-ea"/>
                <a:cs typeface="+mn-cs"/>
              </a:rPr>
            </a:br>
            <a:r>
              <a:rPr lang="en-US" sz="4000" dirty="0" err="1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ea typeface="+mn-ea"/>
                <a:cs typeface="+mn-cs"/>
              </a:rPr>
              <a:t>int</a:t>
            </a:r>
            <a:r>
              <a:rPr lang="en-US" sz="40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ea typeface="+mn-ea"/>
                <a:cs typeface="+mn-cs"/>
              </a:rPr>
              <a:t> </a:t>
            </a:r>
            <a:r>
              <a:rPr lang="en-US" sz="4000" dirty="0">
                <a:ln w="10160">
                  <a:solidFill>
                    <a:schemeClr val="accent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ea typeface="+mn-ea"/>
                <a:cs typeface="+mn-cs"/>
              </a:rPr>
              <a:t>to float, float to </a:t>
            </a:r>
            <a:r>
              <a:rPr lang="en-US" sz="4000" dirty="0" err="1">
                <a:ln w="10160">
                  <a:solidFill>
                    <a:schemeClr val="accent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ea typeface="+mn-ea"/>
                <a:cs typeface="+mn-cs"/>
              </a:rPr>
              <a:t>int</a:t>
            </a:r>
            <a:r>
              <a:rPr lang="en-US" sz="4000" dirty="0">
                <a:ln w="10160">
                  <a:solidFill>
                    <a:schemeClr val="accent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ea typeface="+mn-ea"/>
                <a:cs typeface="+mn-cs"/>
              </a:rPr>
              <a:t> conversion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25325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x-none" dirty="0" err="1">
                <a:sym typeface="+mn-ea"/>
              </a:rPr>
              <a:t>int</a:t>
            </a:r>
            <a:r>
              <a:rPr lang="en-US" altLang="x-none" dirty="0">
                <a:sym typeface="+mn-ea"/>
              </a:rPr>
              <a:t>(x) - converts x to an integer</a:t>
            </a:r>
          </a:p>
          <a:p>
            <a:pPr marL="0" indent="0">
              <a:buNone/>
            </a:pPr>
            <a:r>
              <a:rPr lang="en-US" altLang="x-none" dirty="0">
                <a:sym typeface="+mn-ea"/>
              </a:rPr>
              <a:t>	</a:t>
            </a:r>
            <a:r>
              <a:rPr lang="en-US" altLang="x-none" u="sng" dirty="0">
                <a:sym typeface="+mn-ea"/>
              </a:rPr>
              <a:t>Example:</a:t>
            </a:r>
          </a:p>
          <a:p>
            <a:pPr marL="0" indent="0">
              <a:buNone/>
            </a:pPr>
            <a:r>
              <a:rPr lang="en-US" altLang="x-none" dirty="0">
                <a:sym typeface="+mn-ea"/>
              </a:rPr>
              <a:t>	</a:t>
            </a:r>
            <a:r>
              <a:rPr lang="en-US" altLang="x-none" dirty="0" err="1">
                <a:sym typeface="+mn-ea"/>
              </a:rPr>
              <a:t>ans</a:t>
            </a:r>
            <a:r>
              <a:rPr lang="en-US" altLang="x-none" dirty="0">
                <a:sym typeface="+mn-ea"/>
              </a:rPr>
              <a:t>=</a:t>
            </a:r>
            <a:r>
              <a:rPr lang="en-US" altLang="x-none" dirty="0" err="1">
                <a:sym typeface="+mn-ea"/>
              </a:rPr>
              <a:t>int</a:t>
            </a:r>
            <a:r>
              <a:rPr lang="en-US" altLang="x-none" dirty="0">
                <a:sym typeface="+mn-ea"/>
              </a:rPr>
              <a:t>(2.2)</a:t>
            </a:r>
          </a:p>
          <a:p>
            <a:pPr marL="0" indent="0">
              <a:buNone/>
            </a:pPr>
            <a:r>
              <a:rPr lang="en-US" altLang="x-none" dirty="0">
                <a:sym typeface="+mn-ea"/>
              </a:rPr>
              <a:t>	print </a:t>
            </a:r>
            <a:r>
              <a:rPr lang="en-US" altLang="x-none" dirty="0" err="1">
                <a:sym typeface="+mn-ea"/>
              </a:rPr>
              <a:t>ans</a:t>
            </a:r>
            <a:endParaRPr lang="en-US" altLang="x-none" dirty="0">
              <a:sym typeface="+mn-ea"/>
            </a:endParaRPr>
          </a:p>
          <a:p>
            <a:pPr marL="0" indent="0">
              <a:buNone/>
            </a:pPr>
            <a:r>
              <a:rPr lang="en-US" altLang="x-none" dirty="0">
                <a:sym typeface="+mn-ea"/>
              </a:rPr>
              <a:t>	</a:t>
            </a:r>
            <a:r>
              <a:rPr lang="en-US" altLang="x-none" i="1" u="sng" dirty="0">
                <a:sym typeface="+mn-ea"/>
              </a:rPr>
              <a:t>Result: </a:t>
            </a:r>
            <a:r>
              <a:rPr lang="en-US" altLang="x-none" b="1" dirty="0">
                <a:solidFill>
                  <a:srgbClr val="00B050"/>
                </a:solidFill>
                <a:sym typeface="+mn-ea"/>
              </a:rPr>
              <a:t>2</a:t>
            </a:r>
          </a:p>
          <a:p>
            <a:r>
              <a:rPr lang="en-US" altLang="x-none" dirty="0">
                <a:sym typeface="+mn-ea"/>
              </a:rPr>
              <a:t>float(x) - converts x to a floating point</a:t>
            </a:r>
          </a:p>
          <a:p>
            <a:pPr marL="0" indent="0">
              <a:buNone/>
            </a:pPr>
            <a:r>
              <a:rPr lang="en-US" altLang="x-none" dirty="0">
                <a:sym typeface="+mn-ea"/>
              </a:rPr>
              <a:t>	</a:t>
            </a:r>
            <a:r>
              <a:rPr lang="en-US" altLang="x-none" u="sng" dirty="0">
                <a:sym typeface="+mn-ea"/>
              </a:rPr>
              <a:t>Example</a:t>
            </a:r>
            <a:r>
              <a:rPr lang="en-US" altLang="x-none" dirty="0">
                <a:sym typeface="+mn-ea"/>
              </a:rPr>
              <a:t>:</a:t>
            </a:r>
          </a:p>
          <a:p>
            <a:pPr marL="0" indent="0">
              <a:buNone/>
            </a:pPr>
            <a:r>
              <a:rPr lang="en-US" altLang="x-none" dirty="0">
                <a:sym typeface="+mn-ea"/>
              </a:rPr>
              <a:t>	</a:t>
            </a:r>
            <a:r>
              <a:rPr lang="en-US" altLang="x-none" dirty="0" err="1">
                <a:sym typeface="+mn-ea"/>
              </a:rPr>
              <a:t>ans</a:t>
            </a:r>
            <a:r>
              <a:rPr lang="en-US" altLang="x-none" dirty="0">
                <a:sym typeface="+mn-ea"/>
              </a:rPr>
              <a:t>=float(2)</a:t>
            </a:r>
          </a:p>
          <a:p>
            <a:pPr marL="0" indent="0">
              <a:buNone/>
            </a:pPr>
            <a:r>
              <a:rPr lang="en-US" altLang="x-none" dirty="0">
                <a:sym typeface="+mn-ea"/>
              </a:rPr>
              <a:t>	print </a:t>
            </a:r>
            <a:r>
              <a:rPr lang="en-US" altLang="x-none" dirty="0" err="1">
                <a:sym typeface="+mn-ea"/>
              </a:rPr>
              <a:t>ans</a:t>
            </a:r>
            <a:endParaRPr lang="en-US" altLang="x-none" dirty="0">
              <a:sym typeface="+mn-ea"/>
            </a:endParaRPr>
          </a:p>
          <a:p>
            <a:pPr marL="0" indent="0">
              <a:buNone/>
            </a:pPr>
            <a:r>
              <a:rPr lang="en-US" altLang="x-none" b="1" dirty="0">
                <a:solidFill>
                  <a:srgbClr val="00B050"/>
                </a:solidFill>
                <a:sym typeface="+mn-ea"/>
              </a:rPr>
              <a:t>	 </a:t>
            </a:r>
            <a:r>
              <a:rPr lang="en-US" altLang="x-none" i="1" u="sng" dirty="0">
                <a:sym typeface="+mn-ea"/>
              </a:rPr>
              <a:t>Result : </a:t>
            </a:r>
            <a:r>
              <a:rPr lang="en-US" altLang="x-none" b="1" dirty="0">
                <a:solidFill>
                  <a:srgbClr val="00B050"/>
                </a:solidFill>
                <a:sym typeface="+mn-ea"/>
              </a:rPr>
              <a:t>2.0</a:t>
            </a:r>
          </a:p>
          <a:p>
            <a:pPr marL="0" indent="0">
              <a:buNone/>
            </a:pPr>
            <a:endParaRPr lang="en-US" altLang="x-none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894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ea typeface="+mn-ea"/>
                <a:cs typeface="+mn-cs"/>
                <a:sym typeface="+mn-ea"/>
              </a:rPr>
              <a:t/>
            </a:r>
            <a:br>
              <a:rPr lang="en-US" sz="40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ea typeface="+mn-ea"/>
                <a:cs typeface="+mn-cs"/>
                <a:sym typeface="+mn-ea"/>
              </a:rPr>
            </a:br>
            <a:r>
              <a:rPr lang="en-US" sz="40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ea typeface="+mn-ea"/>
                <a:cs typeface="+mn-cs"/>
                <a:sym typeface="+mn-ea"/>
              </a:rPr>
              <a:t>String </a:t>
            </a:r>
            <a:endParaRPr lang="en-US" sz="4000" dirty="0">
              <a:ln w="10160">
                <a:solidFill>
                  <a:schemeClr val="accent1"/>
                </a:solidFill>
                <a:prstDash val="solid"/>
              </a:ln>
              <a:solidFill>
                <a:schemeClr val="tx2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133600"/>
            <a:ext cx="8229600" cy="4525963"/>
          </a:xfrm>
        </p:spPr>
        <p:txBody>
          <a:bodyPr/>
          <a:lstStyle/>
          <a:p>
            <a:r>
              <a:rPr lang="en-US" altLang="x-none" dirty="0">
                <a:sym typeface="+mn-ea"/>
              </a:rPr>
              <a:t>Strings are </a:t>
            </a:r>
            <a:r>
              <a:rPr lang="en-US" altLang="x-none" i="1" dirty="0">
                <a:sym typeface="+mn-ea"/>
              </a:rPr>
              <a:t>immutable</a:t>
            </a:r>
            <a:endParaRPr lang="en-US" altLang="x-none" dirty="0"/>
          </a:p>
          <a:p>
            <a:r>
              <a:rPr lang="en-US" altLang="x-none" dirty="0">
                <a:sym typeface="+mn-ea"/>
              </a:rPr>
              <a:t>+ is used to do </a:t>
            </a:r>
            <a:r>
              <a:rPr lang="en-US" altLang="x-none" i="1" dirty="0">
                <a:sym typeface="+mn-ea"/>
              </a:rPr>
              <a:t>string concatenation</a:t>
            </a:r>
          </a:p>
          <a:p>
            <a:pPr marL="0" indent="0">
              <a:buNone/>
            </a:pPr>
            <a:r>
              <a:rPr lang="en-US" altLang="x-none" i="1" dirty="0"/>
              <a:t>    </a:t>
            </a:r>
            <a:r>
              <a:rPr lang="en-US" altLang="x-none" i="1" u="sng" dirty="0"/>
              <a:t>Example</a:t>
            </a:r>
            <a:r>
              <a:rPr lang="en-US" altLang="x-none" i="1" dirty="0"/>
              <a:t>:</a:t>
            </a:r>
          </a:p>
          <a:p>
            <a:pPr marL="0" indent="0">
              <a:buNone/>
            </a:pPr>
            <a:r>
              <a:rPr lang="en-US" altLang="x-none" i="1" dirty="0"/>
              <a:t>	</a:t>
            </a:r>
            <a:r>
              <a:rPr lang="en-US" altLang="x-none" dirty="0"/>
              <a:t>str1=”Python'</a:t>
            </a:r>
          </a:p>
          <a:p>
            <a:pPr marL="0" indent="0">
              <a:buNone/>
            </a:pPr>
            <a:r>
              <a:rPr lang="en-US" altLang="x-none" dirty="0"/>
              <a:t>	str2=”Language”</a:t>
            </a:r>
          </a:p>
          <a:p>
            <a:pPr marL="0" indent="0">
              <a:buNone/>
            </a:pPr>
            <a:r>
              <a:rPr lang="en-US" altLang="x-none" dirty="0"/>
              <a:t>	print str1+ “ “ + str2</a:t>
            </a:r>
          </a:p>
          <a:p>
            <a:pPr marL="0" indent="0">
              <a:buNone/>
            </a:pPr>
            <a:r>
              <a:rPr lang="en-US" altLang="x-none" i="1" dirty="0"/>
              <a:t>     </a:t>
            </a:r>
            <a:r>
              <a:rPr lang="en-US" altLang="x-none" i="1" u="sng" dirty="0"/>
              <a:t>Result</a:t>
            </a:r>
            <a:r>
              <a:rPr lang="en-US" altLang="x-none" i="1" dirty="0"/>
              <a:t>:</a:t>
            </a:r>
            <a:r>
              <a:rPr lang="en-US" altLang="x-none" dirty="0"/>
              <a:t> </a:t>
            </a:r>
            <a:r>
              <a:rPr lang="en-US" altLang="x-none" b="1" dirty="0">
                <a:solidFill>
                  <a:srgbClr val="00B050"/>
                </a:solidFill>
              </a:rPr>
              <a:t>Python Language</a:t>
            </a:r>
          </a:p>
          <a:p>
            <a:endParaRPr lang="en-US" altLang="x-none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746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545" y="381000"/>
            <a:ext cx="7886700" cy="994172"/>
          </a:xfrm>
        </p:spPr>
        <p:txBody>
          <a:bodyPr/>
          <a:lstStyle/>
          <a:p>
            <a:pPr algn="ctr"/>
            <a:r>
              <a:rPr lang="en-US" sz="4000" dirty="0">
                <a:ln w="10160">
                  <a:solidFill>
                    <a:schemeClr val="accent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ea typeface="+mn-ea"/>
                <a:cs typeface="+mn-cs"/>
              </a:rPr>
              <a:t>String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5172"/>
            <a:ext cx="7886700" cy="4720828"/>
          </a:xfrm>
        </p:spPr>
        <p:txBody>
          <a:bodyPr>
            <a:noAutofit/>
          </a:bodyPr>
          <a:lstStyle/>
          <a:p>
            <a:r>
              <a:rPr sz="2100" dirty="0" err="1">
                <a:sym typeface="+mn-ea"/>
              </a:rPr>
              <a:t>len</a:t>
            </a:r>
            <a:r>
              <a:rPr sz="2100" dirty="0">
                <a:sym typeface="+mn-ea"/>
              </a:rPr>
              <a:t>(</a:t>
            </a:r>
            <a:r>
              <a:rPr sz="2100" b="1" i="1" dirty="0">
                <a:sym typeface="+mn-ea"/>
              </a:rPr>
              <a:t>string</a:t>
            </a:r>
            <a:r>
              <a:rPr sz="2100" dirty="0">
                <a:sym typeface="+mn-ea"/>
              </a:rPr>
              <a:t>)	</a:t>
            </a:r>
            <a:r>
              <a:rPr lang="en-US" sz="2100" dirty="0">
                <a:sym typeface="+mn-ea"/>
              </a:rPr>
              <a:t>           </a:t>
            </a:r>
            <a:r>
              <a:rPr sz="2100" dirty="0">
                <a:sym typeface="+mn-ea"/>
              </a:rPr>
              <a:t>- number of characters in a string </a:t>
            </a:r>
          </a:p>
          <a:p>
            <a:r>
              <a:rPr sz="2100" dirty="0" err="1">
                <a:sym typeface="+mn-ea"/>
              </a:rPr>
              <a:t>str.lower</a:t>
            </a:r>
            <a:r>
              <a:rPr sz="2100" dirty="0">
                <a:sym typeface="+mn-ea"/>
              </a:rPr>
              <a:t>(</a:t>
            </a:r>
            <a:r>
              <a:rPr sz="2100" b="1" i="1" dirty="0">
                <a:sym typeface="+mn-ea"/>
              </a:rPr>
              <a:t>string</a:t>
            </a:r>
            <a:r>
              <a:rPr sz="2100" dirty="0">
                <a:sym typeface="+mn-ea"/>
              </a:rPr>
              <a:t>)</a:t>
            </a:r>
            <a:r>
              <a:rPr lang="en-US" sz="2100" dirty="0">
                <a:sym typeface="+mn-ea"/>
              </a:rPr>
              <a:t>       </a:t>
            </a:r>
            <a:r>
              <a:rPr sz="2100" dirty="0">
                <a:sym typeface="+mn-ea"/>
              </a:rPr>
              <a:t>- lowercase of a string</a:t>
            </a:r>
          </a:p>
          <a:p>
            <a:r>
              <a:rPr sz="2100" dirty="0" err="1">
                <a:sym typeface="+mn-ea"/>
              </a:rPr>
              <a:t>str.upper</a:t>
            </a:r>
            <a:r>
              <a:rPr sz="2100" dirty="0">
                <a:sym typeface="+mn-ea"/>
              </a:rPr>
              <a:t>(</a:t>
            </a:r>
            <a:r>
              <a:rPr sz="2100" b="1" i="1" dirty="0">
                <a:sym typeface="+mn-ea"/>
              </a:rPr>
              <a:t>string</a:t>
            </a:r>
            <a:r>
              <a:rPr lang="en-IN" sz="2100" dirty="0">
                <a:sym typeface="+mn-ea"/>
              </a:rPr>
              <a:t>)       </a:t>
            </a:r>
            <a:r>
              <a:rPr sz="2100" dirty="0">
                <a:sym typeface="+mn-ea"/>
              </a:rPr>
              <a:t>- uppercase of a strin</a:t>
            </a:r>
            <a:r>
              <a:rPr lang="en-US" sz="2100" dirty="0">
                <a:sym typeface="+mn-ea"/>
              </a:rPr>
              <a:t>g</a:t>
            </a:r>
            <a:endParaRPr sz="2100" dirty="0">
              <a:sym typeface="+mn-ea"/>
            </a:endParaRPr>
          </a:p>
          <a:p>
            <a:r>
              <a:rPr sz="2100" dirty="0" err="1">
                <a:sym typeface="+mn-ea"/>
              </a:rPr>
              <a:t>str</a:t>
            </a:r>
            <a:r>
              <a:rPr lang="en-US" altLang="x-none" sz="2100" dirty="0">
                <a:ea typeface="Times New Roman" panose="02020603050405020304" pitchFamily="18" charset="0"/>
                <a:sym typeface="+mn-ea"/>
              </a:rPr>
              <a:t>(</a:t>
            </a:r>
            <a:r>
              <a:rPr sz="2100" b="1" i="1" dirty="0">
                <a:sym typeface="+mn-ea"/>
              </a:rPr>
              <a:t>Object</a:t>
            </a:r>
            <a:r>
              <a:rPr lang="en-US" altLang="x-none" sz="2100" dirty="0">
                <a:ea typeface="Times New Roman" panose="02020603050405020304" pitchFamily="18" charset="0"/>
                <a:sym typeface="+mn-ea"/>
              </a:rPr>
              <a:t>)                </a:t>
            </a:r>
            <a:r>
              <a:rPr sz="2100" dirty="0">
                <a:sym typeface="+mn-ea"/>
              </a:rPr>
              <a:t> </a:t>
            </a:r>
            <a:r>
              <a:rPr lang="en-US" sz="2100" dirty="0">
                <a:sym typeface="+mn-ea"/>
              </a:rPr>
              <a:t>- </a:t>
            </a:r>
            <a:r>
              <a:rPr sz="2100" dirty="0">
                <a:sym typeface="+mn-ea"/>
              </a:rPr>
              <a:t> returns a String representation of the</a:t>
            </a:r>
            <a:r>
              <a:rPr lang="en-US" sz="2100" dirty="0">
                <a:sym typeface="+mn-ea"/>
              </a:rPr>
              <a:t> </a:t>
            </a:r>
            <a:r>
              <a:rPr sz="2100" dirty="0">
                <a:sym typeface="+mn-ea"/>
              </a:rPr>
              <a:t>Object</a:t>
            </a:r>
          </a:p>
          <a:p>
            <a:pPr marL="0" indent="0">
              <a:buNone/>
            </a:pPr>
            <a:r>
              <a:rPr sz="2100" dirty="0"/>
              <a:t> </a:t>
            </a:r>
            <a:r>
              <a:rPr lang="en-US" sz="2100" dirty="0"/>
              <a:t>    </a:t>
            </a:r>
            <a:r>
              <a:rPr lang="en-US" sz="2100" i="1" u="sng" dirty="0"/>
              <a:t>Example</a:t>
            </a:r>
            <a:r>
              <a:rPr lang="en-US" sz="2100" dirty="0"/>
              <a:t>: </a:t>
            </a:r>
            <a:r>
              <a:rPr lang="en-US" sz="2100" dirty="0" err="1">
                <a:solidFill>
                  <a:srgbClr val="00B050"/>
                </a:solidFill>
              </a:rPr>
              <a:t>str</a:t>
            </a:r>
            <a:r>
              <a:rPr lang="en-US" sz="2100" dirty="0">
                <a:solidFill>
                  <a:srgbClr val="00B050"/>
                </a:solidFill>
              </a:rPr>
              <a:t>(10.67) is '10.67'</a:t>
            </a:r>
          </a:p>
          <a:p>
            <a:pPr algn="l"/>
            <a:r>
              <a:rPr sz="2100" dirty="0" err="1">
                <a:sym typeface="+mn-ea"/>
              </a:rPr>
              <a:t>ord</a:t>
            </a:r>
            <a:r>
              <a:rPr sz="2100" dirty="0">
                <a:sym typeface="+mn-ea"/>
              </a:rPr>
              <a:t>(</a:t>
            </a:r>
            <a:r>
              <a:rPr sz="2100" b="1" i="1" dirty="0">
                <a:sym typeface="+mn-ea"/>
              </a:rPr>
              <a:t>text</a:t>
            </a:r>
            <a:r>
              <a:rPr sz="2100" dirty="0">
                <a:sym typeface="+mn-ea"/>
              </a:rPr>
              <a:t>)</a:t>
            </a:r>
            <a:r>
              <a:rPr lang="en-US" sz="2100" dirty="0">
                <a:sym typeface="+mn-ea"/>
              </a:rPr>
              <a:t>                    </a:t>
            </a:r>
            <a:r>
              <a:rPr sz="2100" dirty="0">
                <a:sym typeface="+mn-ea"/>
              </a:rPr>
              <a:t>- converts a string into a number</a:t>
            </a:r>
          </a:p>
          <a:p>
            <a:pPr marL="0" indent="0">
              <a:buNone/>
            </a:pPr>
            <a:r>
              <a:rPr lang="en-US" sz="2100" i="1" dirty="0">
                <a:sym typeface="+mn-ea"/>
              </a:rPr>
              <a:t>     </a:t>
            </a:r>
            <a:r>
              <a:rPr sz="2100" i="1" u="sng" dirty="0">
                <a:sym typeface="+mn-ea"/>
              </a:rPr>
              <a:t>Example</a:t>
            </a:r>
            <a:r>
              <a:rPr sz="2100" dirty="0">
                <a:sym typeface="+mn-ea"/>
              </a:rPr>
              <a:t>: </a:t>
            </a:r>
            <a:r>
              <a:rPr sz="2100" dirty="0" err="1">
                <a:solidFill>
                  <a:srgbClr val="00B050"/>
                </a:solidFill>
                <a:sym typeface="+mn-ea"/>
              </a:rPr>
              <a:t>ord</a:t>
            </a:r>
            <a:r>
              <a:rPr sz="2100" dirty="0">
                <a:solidFill>
                  <a:srgbClr val="00B050"/>
                </a:solidFill>
                <a:sym typeface="+mn-ea"/>
              </a:rPr>
              <a:t>("a") is 97</a:t>
            </a:r>
          </a:p>
          <a:p>
            <a:pPr algn="l"/>
            <a:r>
              <a:rPr sz="2100" dirty="0" err="1">
                <a:sym typeface="+mn-ea"/>
              </a:rPr>
              <a:t>chr</a:t>
            </a:r>
            <a:r>
              <a:rPr lang="en-US" sz="2100" dirty="0">
                <a:sym typeface="+mn-ea"/>
              </a:rPr>
              <a:t>(</a:t>
            </a:r>
            <a:r>
              <a:rPr sz="2100" b="1" i="1" dirty="0">
                <a:sym typeface="+mn-ea"/>
              </a:rPr>
              <a:t>number</a:t>
            </a:r>
            <a:r>
              <a:rPr sz="2100" dirty="0">
                <a:sym typeface="+mn-ea"/>
              </a:rPr>
              <a:t>)	            - converts a number into a string</a:t>
            </a:r>
          </a:p>
          <a:p>
            <a:pPr marL="0" indent="0">
              <a:buNone/>
            </a:pPr>
            <a:r>
              <a:rPr lang="en-US" sz="2100" i="1" dirty="0">
                <a:sym typeface="+mn-ea"/>
              </a:rPr>
              <a:t>     </a:t>
            </a:r>
            <a:r>
              <a:rPr sz="2100" i="1" u="sng" dirty="0">
                <a:sym typeface="+mn-ea"/>
              </a:rPr>
              <a:t>Example</a:t>
            </a:r>
            <a:r>
              <a:rPr sz="2100" dirty="0">
                <a:sym typeface="+mn-ea"/>
              </a:rPr>
              <a:t>: </a:t>
            </a:r>
            <a:r>
              <a:rPr sz="2100" dirty="0" err="1">
                <a:solidFill>
                  <a:srgbClr val="00B050"/>
                </a:solidFill>
                <a:sym typeface="+mn-ea"/>
              </a:rPr>
              <a:t>chr</a:t>
            </a:r>
            <a:r>
              <a:rPr sz="2100" dirty="0">
                <a:solidFill>
                  <a:srgbClr val="00B050"/>
                </a:solidFill>
                <a:sym typeface="+mn-ea"/>
              </a:rPr>
              <a:t>(99) is "c"</a:t>
            </a:r>
          </a:p>
          <a:p>
            <a:pPr marL="214313" indent="-214313"/>
            <a:r>
              <a:rPr lang="en-US" sz="2100" dirty="0">
                <a:sym typeface="+mn-ea"/>
              </a:rPr>
              <a:t>substring:</a:t>
            </a:r>
          </a:p>
          <a:p>
            <a:pPr>
              <a:lnSpc>
                <a:spcPct val="90000"/>
              </a:lnSpc>
              <a:buNone/>
            </a:pPr>
            <a:r>
              <a:rPr lang="en-US" sz="2100" dirty="0">
                <a:sym typeface="+mn-ea"/>
              </a:rPr>
              <a:t>	</a:t>
            </a:r>
            <a:r>
              <a:rPr sz="2100" dirty="0">
                <a:sym typeface="+mn-ea"/>
              </a:rPr>
              <a:t>st</a:t>
            </a:r>
            <a:r>
              <a:rPr lang="en-US" sz="2100" dirty="0">
                <a:sym typeface="+mn-ea"/>
              </a:rPr>
              <a:t>r</a:t>
            </a:r>
            <a:r>
              <a:rPr sz="2100" dirty="0">
                <a:sym typeface="+mn-ea"/>
              </a:rPr>
              <a:t> = </a:t>
            </a:r>
            <a:r>
              <a:rPr sz="2100" dirty="0">
                <a:solidFill>
                  <a:srgbClr val="008000"/>
                </a:solidFill>
                <a:sym typeface="+mn-ea"/>
              </a:rPr>
              <a:t>“</a:t>
            </a:r>
            <a:r>
              <a:rPr lang="en-US" sz="2100" dirty="0">
                <a:solidFill>
                  <a:srgbClr val="008000"/>
                </a:solidFill>
                <a:sym typeface="+mn-ea"/>
              </a:rPr>
              <a:t>Python</a:t>
            </a:r>
            <a:r>
              <a:rPr sz="2100" dirty="0">
                <a:solidFill>
                  <a:srgbClr val="008000"/>
                </a:solidFill>
                <a:sym typeface="+mn-ea"/>
              </a:rPr>
              <a:t>”</a:t>
            </a:r>
            <a:endParaRPr sz="2100" b="0" dirty="0">
              <a:solidFill>
                <a:srgbClr val="008000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en-US" sz="2100" dirty="0">
                <a:sym typeface="+mn-ea"/>
              </a:rPr>
              <a:t>	</a:t>
            </a:r>
            <a:r>
              <a:rPr sz="2100" dirty="0">
                <a:sym typeface="+mn-ea"/>
              </a:rPr>
              <a:t>st</a:t>
            </a:r>
            <a:r>
              <a:rPr lang="en-US" sz="2100" dirty="0">
                <a:sym typeface="+mn-ea"/>
              </a:rPr>
              <a:t>r</a:t>
            </a:r>
            <a:r>
              <a:rPr sz="2100" dirty="0">
                <a:sym typeface="+mn-ea"/>
              </a:rPr>
              <a:t>[1]  </a:t>
            </a:r>
            <a:r>
              <a:rPr sz="2100" dirty="0">
                <a:solidFill>
                  <a:srgbClr val="00B050"/>
                </a:solidFill>
                <a:sym typeface="+mn-ea"/>
              </a:rPr>
              <a:t> </a:t>
            </a:r>
            <a:r>
              <a:rPr lang="en-US" sz="2100" dirty="0">
                <a:solidFill>
                  <a:srgbClr val="00B050"/>
                </a:solidFill>
                <a:sym typeface="+mn-ea"/>
              </a:rPr>
              <a:t>// y</a:t>
            </a:r>
          </a:p>
        </p:txBody>
      </p:sp>
    </p:spTree>
    <p:extLst>
      <p:ext uri="{BB962C8B-B14F-4D97-AF65-F5344CB8AC3E}">
        <p14:creationId xmlns:p14="http://schemas.microsoft.com/office/powerpoint/2010/main" val="2487780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ea typeface="+mn-ea"/>
                <a:cs typeface="+mn-cs"/>
              </a:rPr>
              <a:t/>
            </a:r>
            <a:br>
              <a:rPr lang="en-US" sz="40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ea typeface="+mn-ea"/>
                <a:cs typeface="+mn-cs"/>
              </a:rPr>
            </a:br>
            <a:r>
              <a:rPr lang="en-US" sz="40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ea typeface="+mn-ea"/>
                <a:cs typeface="+mn-cs"/>
              </a:rPr>
              <a:t>List</a:t>
            </a:r>
            <a:endParaRPr lang="en-US" sz="4000" dirty="0">
              <a:ln w="10160">
                <a:solidFill>
                  <a:schemeClr val="accent1"/>
                </a:solidFill>
                <a:prstDash val="solid"/>
              </a:ln>
              <a:solidFill>
                <a:schemeClr val="tx2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8229600" cy="4525963"/>
          </a:xfrm>
        </p:spPr>
        <p:txBody>
          <a:bodyPr>
            <a:normAutofit fontScale="95000"/>
          </a:bodyPr>
          <a:lstStyle/>
          <a:p>
            <a:pPr marL="0" indent="0">
              <a:lnSpc>
                <a:spcPct val="90000"/>
              </a:lnSpc>
              <a:buNone/>
            </a:pPr>
            <a:endParaRPr sz="2400" dirty="0"/>
          </a:p>
          <a:p>
            <a:pPr>
              <a:lnSpc>
                <a:spcPct val="90000"/>
              </a:lnSpc>
            </a:pPr>
            <a:r>
              <a:rPr sz="2400" dirty="0">
                <a:sym typeface="+mn-ea"/>
              </a:rPr>
              <a:t>List: [ ‘</a:t>
            </a:r>
            <a:r>
              <a:rPr lang="en-US" sz="2400" dirty="0">
                <a:sym typeface="+mn-ea"/>
              </a:rPr>
              <a:t>string</a:t>
            </a:r>
            <a:r>
              <a:rPr sz="2400" dirty="0">
                <a:sym typeface="+mn-ea"/>
              </a:rPr>
              <a:t>’, </a:t>
            </a:r>
            <a:r>
              <a:rPr lang="en-US" sz="2400" dirty="0">
                <a:sym typeface="+mn-ea"/>
              </a:rPr>
              <a:t>2, </a:t>
            </a:r>
            <a:r>
              <a:rPr sz="2400" dirty="0">
                <a:sym typeface="+mn-ea"/>
              </a:rPr>
              <a:t>(</a:t>
            </a:r>
            <a:r>
              <a:rPr lang="en-US" sz="2400" dirty="0">
                <a:sym typeface="+mn-ea"/>
              </a:rPr>
              <a:t>3+2j</a:t>
            </a:r>
            <a:r>
              <a:rPr sz="2400" dirty="0">
                <a:sym typeface="+mn-ea"/>
              </a:rPr>
              <a:t>)]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i="1" dirty="0">
                <a:sym typeface="+mn-ea"/>
              </a:rPr>
              <a:t>	</a:t>
            </a:r>
            <a:r>
              <a:rPr sz="2400" i="1" dirty="0">
                <a:sym typeface="+mn-ea"/>
              </a:rPr>
              <a:t>Mutable</a:t>
            </a:r>
            <a:r>
              <a:rPr sz="2400" dirty="0">
                <a:sym typeface="+mn-ea"/>
              </a:rPr>
              <a:t> ordered sequence of items of mixed types</a:t>
            </a:r>
          </a:p>
          <a:p>
            <a:pPr>
              <a:lnSpc>
                <a:spcPct val="90000"/>
              </a:lnSpc>
            </a:pPr>
            <a:r>
              <a:rPr sz="2400" dirty="0">
                <a:sym typeface="+mn-ea"/>
              </a:rPr>
              <a:t>List: Modifying Content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>
                <a:sym typeface="+mn-ea"/>
              </a:rPr>
              <a:t>	</a:t>
            </a:r>
            <a:r>
              <a:rPr lang="en-US" sz="2400" i="1" u="sng" dirty="0">
                <a:sym typeface="+mn-ea"/>
              </a:rPr>
              <a:t>Example</a:t>
            </a:r>
            <a:r>
              <a:rPr lang="en-US" sz="2400" dirty="0">
                <a:sym typeface="+mn-ea"/>
              </a:rPr>
              <a:t>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>
                <a:sym typeface="+mn-ea"/>
              </a:rPr>
              <a:t>	x=[1,2,3]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>
                <a:sym typeface="+mn-ea"/>
              </a:rPr>
              <a:t>	y=x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>
                <a:sym typeface="+mn-ea"/>
              </a:rPr>
              <a:t>      	x.append(4)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>
                <a:sym typeface="+mn-ea"/>
              </a:rPr>
              <a:t>	print x 		</a:t>
            </a:r>
            <a:r>
              <a:rPr lang="en-US" sz="2400" dirty="0">
                <a:solidFill>
                  <a:srgbClr val="00B050"/>
                </a:solidFill>
                <a:sym typeface="+mn-ea"/>
              </a:rPr>
              <a:t>// [1,2,3,4]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>
                <a:sym typeface="+mn-ea"/>
              </a:rPr>
              <a:t>	print y		</a:t>
            </a:r>
            <a:r>
              <a:rPr lang="en-US" sz="2400" dirty="0">
                <a:solidFill>
                  <a:srgbClr val="00B050"/>
                </a:solidFill>
                <a:sym typeface="+mn-ea"/>
              </a:rPr>
              <a:t>// [1,2,3,4]	</a:t>
            </a:r>
          </a:p>
          <a:p>
            <a:pPr>
              <a:lnSpc>
                <a:spcPct val="90000"/>
              </a:lnSpc>
              <a:buNone/>
            </a:pPr>
            <a:endParaRPr sz="2400" dirty="0">
              <a:sym typeface="+mn-ea"/>
            </a:endParaRPr>
          </a:p>
          <a:p>
            <a:pPr marL="628650" lvl="1">
              <a:lnSpc>
                <a:spcPct val="90000"/>
              </a:lnSpc>
              <a:buFont typeface="Symbol" panose="05050102010706020507" pitchFamily="-65" charset="2"/>
              <a:buChar char="·"/>
            </a:pPr>
            <a:endParaRPr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04326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908" y="0"/>
            <a:ext cx="7886700" cy="1325563"/>
          </a:xfrm>
        </p:spPr>
        <p:txBody>
          <a:bodyPr/>
          <a:lstStyle/>
          <a:p>
            <a:pPr algn="ctr"/>
            <a:r>
              <a:rPr sz="4000" dirty="0">
                <a:ln w="10160">
                  <a:solidFill>
                    <a:schemeClr val="accent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ea typeface="+mn-ea"/>
                <a:cs typeface="+mn-cs"/>
                <a:sym typeface="+mn-ea"/>
              </a:rPr>
              <a:t>List: Modifying Content</a:t>
            </a:r>
            <a:endParaRPr lang="en-US" sz="4000" dirty="0">
              <a:ln w="10160">
                <a:solidFill>
                  <a:schemeClr val="accent1"/>
                </a:solidFill>
                <a:prstDash val="solid"/>
              </a:ln>
              <a:solidFill>
                <a:schemeClr val="tx2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7908" y="1066800"/>
            <a:ext cx="7886700" cy="326350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x-none" sz="2800" dirty="0">
                <a:sym typeface="+mn-ea"/>
              </a:rPr>
              <a:t>The method </a:t>
            </a:r>
            <a:r>
              <a:rPr lang="en-US" altLang="x-none" sz="2800" i="1" dirty="0">
                <a:solidFill>
                  <a:schemeClr val="tx1"/>
                </a:solidFill>
                <a:sym typeface="+mn-ea"/>
              </a:rPr>
              <a:t>append </a:t>
            </a:r>
            <a:r>
              <a:rPr lang="en-US" altLang="x-none" sz="2800" dirty="0">
                <a:sym typeface="+mn-ea"/>
              </a:rPr>
              <a:t>modifies the list and returns </a:t>
            </a:r>
            <a:r>
              <a:rPr lang="en-US" altLang="x-none" sz="2800" i="1" dirty="0">
                <a:solidFill>
                  <a:schemeClr val="tx1"/>
                </a:solidFill>
                <a:sym typeface="+mn-ea"/>
              </a:rPr>
              <a:t>None</a:t>
            </a:r>
          </a:p>
          <a:p>
            <a:pPr>
              <a:lnSpc>
                <a:spcPct val="90000"/>
              </a:lnSpc>
            </a:pPr>
            <a:r>
              <a:rPr lang="en-US" altLang="x-none" sz="2800" dirty="0">
                <a:sym typeface="+mn-ea"/>
              </a:rPr>
              <a:t>List addition (</a:t>
            </a:r>
            <a:r>
              <a:rPr lang="en-US" altLang="x-none" sz="2800" b="1" dirty="0">
                <a:solidFill>
                  <a:srgbClr val="FF0000"/>
                </a:solidFill>
                <a:sym typeface="+mn-ea"/>
              </a:rPr>
              <a:t>+</a:t>
            </a:r>
            <a:r>
              <a:rPr lang="en-US" altLang="x-none" sz="2800" dirty="0">
                <a:sym typeface="+mn-ea"/>
              </a:rPr>
              <a:t>) returns a new list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x-none" dirty="0">
                <a:sym typeface="+mn-ea"/>
              </a:rPr>
              <a:t>	Example: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x-none" dirty="0">
              <a:sym typeface="+mn-ea"/>
            </a:endParaRPr>
          </a:p>
          <a:p>
            <a:pPr>
              <a:lnSpc>
                <a:spcPct val="90000"/>
              </a:lnSpc>
            </a:pPr>
            <a:endParaRPr lang="en-US" altLang="x-none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00200" y="2971800"/>
            <a:ext cx="5502116" cy="3505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US" altLang="x-none" sz="2400" dirty="0">
                <a:solidFill>
                  <a:schemeClr val="tx1"/>
                </a:solidFill>
                <a:sym typeface="+mn-ea"/>
              </a:rPr>
              <a:t>x = [1,2,3]</a:t>
            </a:r>
          </a:p>
          <a:p>
            <a:pPr lvl="0"/>
            <a:r>
              <a:rPr lang="en-US" altLang="x-none" sz="2400" dirty="0">
                <a:solidFill>
                  <a:schemeClr val="tx1"/>
                </a:solidFill>
                <a:sym typeface="+mn-ea"/>
              </a:rPr>
              <a:t>y = x</a:t>
            </a:r>
          </a:p>
          <a:p>
            <a:pPr lvl="0"/>
            <a:r>
              <a:rPr lang="en-US" altLang="x-none" sz="2400" dirty="0">
                <a:solidFill>
                  <a:schemeClr val="tx1"/>
                </a:solidFill>
                <a:sym typeface="+mn-ea"/>
              </a:rPr>
              <a:t>z = </a:t>
            </a:r>
            <a:r>
              <a:rPr lang="en-US" altLang="x-none" sz="2400" dirty="0" err="1">
                <a:solidFill>
                  <a:schemeClr val="tx1"/>
                </a:solidFill>
                <a:sym typeface="+mn-ea"/>
              </a:rPr>
              <a:t>x.append</a:t>
            </a:r>
            <a:r>
              <a:rPr lang="en-US" altLang="x-none" sz="2400" dirty="0">
                <a:solidFill>
                  <a:schemeClr val="tx1"/>
                </a:solidFill>
                <a:sym typeface="+mn-ea"/>
              </a:rPr>
              <a:t>(6)</a:t>
            </a:r>
          </a:p>
          <a:p>
            <a:pPr lvl="0"/>
            <a:r>
              <a:rPr lang="en-US" altLang="x-none" sz="2400" dirty="0">
                <a:solidFill>
                  <a:schemeClr val="tx1"/>
                </a:solidFill>
                <a:sym typeface="+mn-ea"/>
              </a:rPr>
              <a:t>print z </a:t>
            </a:r>
            <a:r>
              <a:rPr lang="en-US" altLang="x-none" sz="2400" dirty="0">
                <a:solidFill>
                  <a:schemeClr val="tx1"/>
                </a:solidFill>
              </a:rPr>
              <a:t> 	</a:t>
            </a:r>
            <a:r>
              <a:rPr lang="en-US" altLang="x-none" sz="2400" dirty="0">
                <a:solidFill>
                  <a:srgbClr val="00B050"/>
                </a:solidFill>
              </a:rPr>
              <a:t>// </a:t>
            </a:r>
            <a:r>
              <a:rPr lang="en-US" altLang="x-none" sz="2400" dirty="0">
                <a:solidFill>
                  <a:srgbClr val="00B050"/>
                </a:solidFill>
                <a:sym typeface="+mn-ea"/>
              </a:rPr>
              <a:t>None</a:t>
            </a:r>
          </a:p>
          <a:p>
            <a:pPr lvl="0"/>
            <a:r>
              <a:rPr lang="en-US" altLang="x-none" sz="2400" dirty="0">
                <a:solidFill>
                  <a:schemeClr val="tx1"/>
                </a:solidFill>
                <a:sym typeface="+mn-ea"/>
              </a:rPr>
              <a:t>print y		</a:t>
            </a:r>
            <a:r>
              <a:rPr lang="en-US" altLang="x-none" sz="2400" dirty="0">
                <a:solidFill>
                  <a:srgbClr val="00B050"/>
                </a:solidFill>
                <a:sym typeface="+mn-ea"/>
              </a:rPr>
              <a:t>// [1, 2, 3, 6]</a:t>
            </a:r>
          </a:p>
          <a:p>
            <a:pPr lvl="0"/>
            <a:r>
              <a:rPr lang="en-US" altLang="x-none" sz="2400" dirty="0">
                <a:solidFill>
                  <a:schemeClr val="tx1"/>
                </a:solidFill>
                <a:sym typeface="+mn-ea"/>
              </a:rPr>
              <a:t>x = x + [12,24]</a:t>
            </a:r>
          </a:p>
          <a:p>
            <a:pPr lvl="0"/>
            <a:r>
              <a:rPr lang="en-US" altLang="x-none" sz="2400" dirty="0">
                <a:solidFill>
                  <a:schemeClr val="tx1"/>
                </a:solidFill>
                <a:sym typeface="+mn-ea"/>
              </a:rPr>
              <a:t>print x		</a:t>
            </a:r>
            <a:r>
              <a:rPr lang="en-US" altLang="x-none" sz="2400" dirty="0">
                <a:solidFill>
                  <a:srgbClr val="00B050"/>
                </a:solidFill>
                <a:sym typeface="+mn-ea"/>
              </a:rPr>
              <a:t>// [1, 2, 3, 6,12,24]</a:t>
            </a:r>
          </a:p>
          <a:p>
            <a:pPr lvl="0"/>
            <a:r>
              <a:rPr lang="en-US" altLang="x-none" sz="2400" dirty="0">
                <a:solidFill>
                  <a:schemeClr val="tx1"/>
                </a:solidFill>
                <a:sym typeface="+mn-ea"/>
              </a:rPr>
              <a:t>print y		</a:t>
            </a:r>
            <a:r>
              <a:rPr lang="en-US" altLang="x-none" sz="2400" dirty="0">
                <a:solidFill>
                  <a:srgbClr val="00B050"/>
                </a:solidFill>
                <a:sym typeface="+mn-ea"/>
              </a:rPr>
              <a:t>// [1, 2, 3, 6]</a:t>
            </a:r>
            <a:endParaRPr lang="en-US" altLang="x-none" sz="2400" dirty="0">
              <a:solidFill>
                <a:srgbClr val="00B050"/>
              </a:solidFill>
              <a:latin typeface="Times New Roman" panose="02020603050405020304" pitchFamily="18" charset="0"/>
              <a:ea typeface="Times New Roman" panose="02020603050405020304" pitchFamily="18" charset="0"/>
              <a:sym typeface="+mn-ea"/>
            </a:endParaRPr>
          </a:p>
          <a:p>
            <a:pPr lvl="0"/>
            <a:endParaRPr lang="en-US" altLang="x-none" sz="1600" dirty="0">
              <a:solidFill>
                <a:srgbClr val="00B050"/>
              </a:solidFill>
              <a:latin typeface="Times New Roman" panose="02020603050405020304" pitchFamily="18" charset="0"/>
              <a:ea typeface="Times New Roman" panose="02020603050405020304" pitchFamily="18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92975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914400"/>
            <a:ext cx="7886700" cy="1325563"/>
          </a:xfrm>
        </p:spPr>
        <p:txBody>
          <a:bodyPr/>
          <a:lstStyle/>
          <a:p>
            <a:pPr algn="ctr"/>
            <a:r>
              <a:rPr sz="4000" dirty="0">
                <a:ln w="10160">
                  <a:solidFill>
                    <a:schemeClr val="accent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ea typeface="+mn-ea"/>
                <a:cs typeface="+mn-cs"/>
                <a:sym typeface="+mn-ea"/>
              </a:rPr>
              <a:t>Tuple</a:t>
            </a:r>
            <a:endParaRPr lang="en-US" sz="4000" dirty="0">
              <a:ln w="10160">
                <a:solidFill>
                  <a:schemeClr val="accent1"/>
                </a:solidFill>
                <a:prstDash val="solid"/>
              </a:ln>
              <a:solidFill>
                <a:schemeClr val="tx2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dirty="0">
                <a:sym typeface="+mn-ea"/>
              </a:rPr>
              <a:t>Tuple: </a:t>
            </a:r>
            <a:endParaRPr lang="en-IN" dirty="0"/>
          </a:p>
          <a:p>
            <a:pPr marL="628650" lvl="1">
              <a:lnSpc>
                <a:spcPct val="90000"/>
              </a:lnSpc>
              <a:buFont typeface="Symbol" panose="05050102010706020507" pitchFamily="-65" charset="2"/>
              <a:buChar char="·"/>
            </a:pPr>
            <a:r>
              <a:rPr lang="en-IN" sz="3200" dirty="0">
                <a:sym typeface="+mn-ea"/>
              </a:rPr>
              <a:t>A simple </a:t>
            </a:r>
            <a:r>
              <a:rPr lang="en-IN" sz="3200" i="1" dirty="0">
                <a:sym typeface="+mn-ea"/>
              </a:rPr>
              <a:t>immutable</a:t>
            </a:r>
            <a:r>
              <a:rPr lang="en-IN" sz="3200" dirty="0">
                <a:sym typeface="+mn-ea"/>
              </a:rPr>
              <a:t> ordered sequence of items</a:t>
            </a:r>
            <a:endParaRPr lang="en-IN" sz="3200" dirty="0"/>
          </a:p>
          <a:p>
            <a:pPr marL="628650" lvl="1">
              <a:lnSpc>
                <a:spcPct val="90000"/>
              </a:lnSpc>
              <a:buFont typeface="Symbol" panose="05050102010706020507" pitchFamily="-65" charset="2"/>
              <a:buChar char="·"/>
            </a:pPr>
            <a:r>
              <a:rPr sz="3200" dirty="0">
                <a:sym typeface="+mn-ea"/>
              </a:rPr>
              <a:t>Items can be of mixed types</a:t>
            </a:r>
          </a:p>
          <a:p>
            <a:pPr lvl="0"/>
            <a:r>
              <a:rPr dirty="0">
                <a:sym typeface="+mn-ea"/>
              </a:rPr>
              <a:t>substring operation:</a:t>
            </a:r>
          </a:p>
          <a:p>
            <a:pPr marL="0" indent="0">
              <a:buNone/>
            </a:pPr>
            <a:r>
              <a:rPr dirty="0">
                <a:sym typeface="+mn-ea"/>
              </a:rPr>
              <a:t>	x = (1,2,3)     </a:t>
            </a:r>
            <a:r>
              <a:rPr lang="en-US" dirty="0">
                <a:sym typeface="+mn-ea"/>
              </a:rPr>
              <a:t>// x is a tuple</a:t>
            </a:r>
          </a:p>
          <a:p>
            <a:pPr marL="0" indent="0">
              <a:buNone/>
            </a:pPr>
            <a:r>
              <a:rPr dirty="0">
                <a:sym typeface="+mn-ea"/>
              </a:rPr>
              <a:t> 	 x[1:]		</a:t>
            </a:r>
            <a:r>
              <a:rPr dirty="0">
                <a:solidFill>
                  <a:srgbClr val="00B050"/>
                </a:solidFill>
                <a:sym typeface="+mn-ea"/>
              </a:rPr>
              <a:t>//</a:t>
            </a:r>
            <a:r>
              <a:rPr lang="en-US" dirty="0">
                <a:solidFill>
                  <a:srgbClr val="00B050"/>
                </a:solidFill>
                <a:sym typeface="+mn-ea"/>
              </a:rPr>
              <a:t> </a:t>
            </a:r>
            <a:r>
              <a:rPr dirty="0">
                <a:solidFill>
                  <a:srgbClr val="00B050"/>
                </a:solidFill>
                <a:sym typeface="+mn-ea"/>
              </a:rPr>
              <a:t>(2, 3)</a:t>
            </a:r>
          </a:p>
          <a:p>
            <a:pPr marL="628650" lvl="1">
              <a:lnSpc>
                <a:spcPct val="90000"/>
              </a:lnSpc>
              <a:buFont typeface="Symbol" panose="05050102010706020507" pitchFamily="-65" charset="2"/>
              <a:buChar char="·"/>
            </a:pPr>
            <a:endParaRPr sz="3200" dirty="0">
              <a:solidFill>
                <a:srgbClr val="00B050"/>
              </a:solidFill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25367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ea typeface="+mn-ea"/>
                <a:cs typeface="+mn-cs"/>
                <a:sym typeface="+mn-ea"/>
              </a:rPr>
              <a:t/>
            </a:r>
            <a:br>
              <a:rPr lang="en-US" sz="40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ea typeface="+mn-ea"/>
                <a:cs typeface="+mn-cs"/>
                <a:sym typeface="+mn-ea"/>
              </a:rPr>
            </a:br>
            <a:r>
              <a:rPr sz="40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ea typeface="+mn-ea"/>
                <a:cs typeface="+mn-cs"/>
                <a:sym typeface="+mn-ea"/>
              </a:rPr>
              <a:t>Dictionaries</a:t>
            </a:r>
            <a:endParaRPr sz="4000" dirty="0">
              <a:ln w="10160">
                <a:solidFill>
                  <a:schemeClr val="accent1"/>
                </a:solidFill>
                <a:prstDash val="solid"/>
              </a:ln>
              <a:solidFill>
                <a:schemeClr val="tx2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525963"/>
          </a:xfrm>
        </p:spPr>
        <p:txBody>
          <a:bodyPr/>
          <a:lstStyle/>
          <a:p>
            <a:r>
              <a:rPr lang="en-US" altLang="x-none" sz="2800" dirty="0">
                <a:sym typeface="+mn-ea"/>
              </a:rPr>
              <a:t>A set of key-value pairs</a:t>
            </a:r>
            <a:endParaRPr lang="en-US" altLang="x-none" sz="2800" dirty="0"/>
          </a:p>
          <a:p>
            <a:r>
              <a:rPr lang="en-US" altLang="x-none" sz="2800" dirty="0">
                <a:sym typeface="+mn-ea"/>
              </a:rPr>
              <a:t>Dictionaries are </a:t>
            </a:r>
            <a:r>
              <a:rPr lang="en-US" altLang="x-none" sz="2800" i="1" dirty="0">
                <a:sym typeface="+mn-ea"/>
              </a:rPr>
              <a:t>mutable</a:t>
            </a:r>
          </a:p>
          <a:p>
            <a:r>
              <a:rPr lang="en-US" altLang="x-none" sz="2800" i="1" u="sng" dirty="0"/>
              <a:t>Example</a:t>
            </a:r>
            <a:r>
              <a:rPr lang="en-US" altLang="x-none" sz="2800" i="1" dirty="0"/>
              <a:t>:</a:t>
            </a:r>
          </a:p>
          <a:p>
            <a:pPr marL="0" indent="0">
              <a:buNone/>
            </a:pPr>
            <a:r>
              <a:rPr lang="en-US" altLang="x-none" sz="2800" i="1" dirty="0"/>
              <a:t>	</a:t>
            </a:r>
            <a:r>
              <a:rPr lang="en-US" altLang="x-none" sz="2800" dirty="0"/>
              <a:t>d={'name':'Python','version’:3}</a:t>
            </a:r>
          </a:p>
          <a:p>
            <a:pPr marL="0" indent="0">
              <a:buNone/>
            </a:pPr>
            <a:r>
              <a:rPr lang="en-US" altLang="x-none" sz="2800" dirty="0"/>
              <a:t>	 print d	</a:t>
            </a:r>
            <a:r>
              <a:rPr lang="en-US" altLang="x-none" sz="2800" dirty="0">
                <a:solidFill>
                  <a:srgbClr val="00B050"/>
                </a:solidFill>
              </a:rPr>
              <a:t>//{'version’: 3, 'name': 'Python'}</a:t>
            </a:r>
          </a:p>
          <a:p>
            <a:pPr marL="342900" lvl="1" indent="0">
              <a:buNone/>
            </a:pPr>
            <a:r>
              <a:rPr lang="en-US" altLang="x-none" dirty="0"/>
              <a:t>	 </a:t>
            </a:r>
            <a:endParaRPr lang="en-US" altLang="x-none" dirty="0" smtClean="0"/>
          </a:p>
          <a:p>
            <a:pPr marL="342900" lvl="1" indent="0">
              <a:buNone/>
            </a:pPr>
            <a:r>
              <a:rPr lang="en-US" altLang="x-none" sz="2800" dirty="0" smtClean="0"/>
              <a:t>  print </a:t>
            </a:r>
            <a:r>
              <a:rPr lang="en-US" altLang="x-none" sz="2800" dirty="0"/>
              <a:t>d['name']	</a:t>
            </a:r>
            <a:r>
              <a:rPr lang="en-US" altLang="x-none" sz="2800" dirty="0">
                <a:solidFill>
                  <a:srgbClr val="00B050"/>
                </a:solidFill>
              </a:rPr>
              <a:t>//'Python'</a:t>
            </a:r>
          </a:p>
        </p:txBody>
      </p:sp>
    </p:spTree>
    <p:extLst>
      <p:ext uri="{BB962C8B-B14F-4D97-AF65-F5344CB8AC3E}">
        <p14:creationId xmlns:p14="http://schemas.microsoft.com/office/powerpoint/2010/main" val="3667405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0" y="1242218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sz="4900" dirty="0">
                <a:ln w="10160">
                  <a:solidFill>
                    <a:schemeClr val="accent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ea typeface="+mn-ea"/>
                <a:cs typeface="+mn-cs"/>
                <a:sym typeface="+mn-ea"/>
              </a:rPr>
              <a:t>Python </a:t>
            </a:r>
            <a:r>
              <a:rPr lang="en-US" sz="4900" dirty="0">
                <a:ln w="10160">
                  <a:solidFill>
                    <a:schemeClr val="accent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ea typeface="+mn-ea"/>
                <a:cs typeface="+mn-cs"/>
                <a:sym typeface="+mn-ea"/>
              </a:rPr>
              <a:t>F</a:t>
            </a:r>
            <a:r>
              <a:rPr sz="4900" dirty="0">
                <a:ln w="10160">
                  <a:solidFill>
                    <a:schemeClr val="accent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ea typeface="+mn-ea"/>
                <a:cs typeface="+mn-cs"/>
                <a:sym typeface="+mn-ea"/>
              </a:rPr>
              <a:t>eatures</a:t>
            </a:r>
            <a:r>
              <a:rPr dirty="0">
                <a:sym typeface="+mn-ea"/>
              </a:rPr>
              <a:t/>
            </a:r>
            <a:br>
              <a:rPr dirty="0">
                <a:sym typeface="+mn-ea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05000"/>
            <a:ext cx="8229600" cy="4525963"/>
          </a:xfrm>
        </p:spPr>
        <p:txBody>
          <a:bodyPr/>
          <a:lstStyle/>
          <a:p>
            <a:pPr marL="0" indent="0">
              <a:buNone/>
            </a:pPr>
            <a:endParaRPr dirty="0">
              <a:sym typeface="+mn-ea"/>
            </a:endParaRPr>
          </a:p>
          <a:p>
            <a:r>
              <a:rPr dirty="0">
                <a:sym typeface="+mn-ea"/>
              </a:rPr>
              <a:t>Open source</a:t>
            </a:r>
          </a:p>
          <a:p>
            <a:r>
              <a:rPr lang="en-US" dirty="0">
                <a:sym typeface="+mn-ea"/>
              </a:rPr>
              <a:t>N</a:t>
            </a:r>
            <a:r>
              <a:rPr dirty="0">
                <a:sym typeface="+mn-ea"/>
              </a:rPr>
              <a:t>o compiling or linking</a:t>
            </a:r>
            <a:endParaRPr lang="en-US" dirty="0"/>
          </a:p>
          <a:p>
            <a:r>
              <a:rPr lang="en-US" dirty="0">
                <a:sym typeface="+mn-ea"/>
              </a:rPr>
              <a:t>N</a:t>
            </a:r>
            <a:r>
              <a:rPr dirty="0">
                <a:sym typeface="+mn-ea"/>
              </a:rPr>
              <a:t>o type declarations</a:t>
            </a:r>
          </a:p>
          <a:p>
            <a:r>
              <a:rPr lang="en-US" dirty="0">
                <a:sym typeface="+mn-ea"/>
              </a:rPr>
              <a:t>H</a:t>
            </a:r>
            <a:r>
              <a:rPr dirty="0">
                <a:sym typeface="+mn-ea"/>
              </a:rPr>
              <a:t>igh-level data types and operations</a:t>
            </a:r>
            <a:endParaRPr lang="en-US" dirty="0"/>
          </a:p>
          <a:p>
            <a:r>
              <a:rPr lang="en-US" dirty="0">
                <a:sym typeface="+mn-ea"/>
              </a:rPr>
              <a:t>O</a:t>
            </a:r>
            <a:r>
              <a:rPr dirty="0">
                <a:sym typeface="+mn-ea"/>
              </a:rPr>
              <a:t>bject-oriented programming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47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0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ea typeface="+mn-ea"/>
                <a:cs typeface="+mn-cs"/>
                <a:sym typeface="+mn-ea"/>
              </a:rPr>
              <a:t/>
            </a:r>
            <a:br>
              <a:rPr lang="en-US" sz="40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ea typeface="+mn-ea"/>
                <a:cs typeface="+mn-cs"/>
                <a:sym typeface="+mn-ea"/>
              </a:rPr>
            </a:br>
            <a:r>
              <a:rPr sz="40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ea typeface="+mn-ea"/>
                <a:cs typeface="+mn-cs"/>
                <a:sym typeface="+mn-ea"/>
              </a:rPr>
              <a:t>Dictionaries</a:t>
            </a:r>
            <a:r>
              <a:rPr sz="4000" dirty="0">
                <a:ln w="10160">
                  <a:solidFill>
                    <a:schemeClr val="accent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ea typeface="+mn-ea"/>
                <a:cs typeface="+mn-cs"/>
                <a:sym typeface="+mn-ea"/>
              </a:rPr>
              <a:t>: Modify </a:t>
            </a:r>
            <a:r>
              <a:rPr lang="en-US" sz="4000" dirty="0">
                <a:ln w="10160">
                  <a:solidFill>
                    <a:schemeClr val="accent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ea typeface="+mn-ea"/>
                <a:cs typeface="+mn-cs"/>
                <a:sym typeface="+mn-ea"/>
              </a:rPr>
              <a:t>/ Add / Delete Operations</a:t>
            </a:r>
            <a:endParaRPr lang="en-US" sz="4000" dirty="0">
              <a:ln w="10160">
                <a:solidFill>
                  <a:schemeClr val="accent1"/>
                </a:solidFill>
                <a:prstDash val="solid"/>
              </a:ln>
              <a:solidFill>
                <a:schemeClr val="tx2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17638"/>
            <a:ext cx="7886700" cy="4953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sz="2400" i="1" u="sng" dirty="0">
                <a:sym typeface="+mn-ea"/>
              </a:rPr>
              <a:t>Modify</a:t>
            </a:r>
            <a:r>
              <a:rPr lang="en-US" sz="2400" i="1" u="sng" dirty="0">
                <a:sym typeface="+mn-ea"/>
              </a:rPr>
              <a:t>:</a:t>
            </a:r>
          </a:p>
          <a:p>
            <a:pPr marL="0" indent="0">
              <a:buNone/>
            </a:pPr>
            <a:r>
              <a:rPr lang="en-US" altLang="x-none" sz="2400" dirty="0">
                <a:sym typeface="+mn-ea"/>
              </a:rPr>
              <a:t>d={'name':'Python','version’:2}</a:t>
            </a:r>
          </a:p>
          <a:p>
            <a:pPr marL="0" indent="0">
              <a:buNone/>
            </a:pPr>
            <a:r>
              <a:rPr lang="en-US" altLang="x-none" sz="2400" dirty="0">
                <a:sym typeface="+mn-ea"/>
              </a:rPr>
              <a:t>print d	</a:t>
            </a:r>
            <a:r>
              <a:rPr lang="en-US" altLang="x-none" sz="2400" dirty="0">
                <a:solidFill>
                  <a:srgbClr val="00B050"/>
                </a:solidFill>
                <a:sym typeface="+mn-ea"/>
              </a:rPr>
              <a:t>//{'version’: 2, 'name': 'Python'}</a:t>
            </a:r>
          </a:p>
          <a:p>
            <a:pPr marL="0" indent="0">
              <a:buNone/>
            </a:pPr>
            <a:r>
              <a:rPr lang="en-US" altLang="x-none" sz="2400" dirty="0">
                <a:sym typeface="+mn-ea"/>
              </a:rPr>
              <a:t>d['version']= 2.7</a:t>
            </a:r>
          </a:p>
          <a:p>
            <a:pPr marL="0" indent="0">
              <a:buNone/>
            </a:pPr>
            <a:r>
              <a:rPr lang="en-US" altLang="x-none" sz="2400" dirty="0">
                <a:sym typeface="+mn-ea"/>
              </a:rPr>
              <a:t>print d	</a:t>
            </a:r>
            <a:r>
              <a:rPr lang="en-US" altLang="x-none" sz="2400" dirty="0">
                <a:solidFill>
                  <a:srgbClr val="00B050"/>
                </a:solidFill>
                <a:sym typeface="+mn-ea"/>
              </a:rPr>
              <a:t>//{'version': 2.7, 'name': 'Python'}</a:t>
            </a:r>
          </a:p>
          <a:p>
            <a:pPr marL="0" indent="0">
              <a:buNone/>
            </a:pPr>
            <a:r>
              <a:rPr lang="en-US" altLang="x-none" sz="2400" i="1" u="sng" dirty="0">
                <a:sym typeface="+mn-ea"/>
              </a:rPr>
              <a:t>Add:</a:t>
            </a:r>
          </a:p>
          <a:p>
            <a:pPr marL="0" indent="0">
              <a:buNone/>
            </a:pPr>
            <a:r>
              <a:rPr lang="en-US" altLang="x-none" sz="2400" dirty="0">
                <a:sym typeface="+mn-ea"/>
              </a:rPr>
              <a:t>d['platform']='</a:t>
            </a:r>
            <a:r>
              <a:rPr lang="en-US" altLang="x-none" sz="2400" dirty="0" err="1">
                <a:sym typeface="+mn-ea"/>
              </a:rPr>
              <a:t>linux</a:t>
            </a:r>
            <a:r>
              <a:rPr lang="en-US" altLang="x-none" sz="2400" dirty="0">
                <a:sym typeface="+mn-ea"/>
              </a:rPr>
              <a:t>'</a:t>
            </a:r>
          </a:p>
          <a:p>
            <a:pPr marL="0" indent="0">
              <a:buNone/>
            </a:pPr>
            <a:r>
              <a:rPr lang="en-US" altLang="x-none" sz="2400" dirty="0">
                <a:sym typeface="+mn-ea"/>
              </a:rPr>
              <a:t>print d	</a:t>
            </a:r>
            <a:r>
              <a:rPr lang="en-US" altLang="x-none" sz="2400" dirty="0">
                <a:solidFill>
                  <a:srgbClr val="00B050"/>
                </a:solidFill>
                <a:sym typeface="+mn-ea"/>
              </a:rPr>
              <a:t>//{'version': 2.7, 'name': 'Python', 'platform': '</a:t>
            </a:r>
            <a:r>
              <a:rPr lang="en-US" altLang="x-none" sz="2400" dirty="0" err="1">
                <a:solidFill>
                  <a:srgbClr val="00B050"/>
                </a:solidFill>
                <a:sym typeface="+mn-ea"/>
              </a:rPr>
              <a:t>linux</a:t>
            </a:r>
            <a:r>
              <a:rPr lang="en-US" altLang="x-none" sz="2400" dirty="0">
                <a:solidFill>
                  <a:srgbClr val="00B050"/>
                </a:solidFill>
                <a:sym typeface="+mn-ea"/>
              </a:rPr>
              <a:t>'}</a:t>
            </a:r>
          </a:p>
          <a:p>
            <a:pPr marL="0" indent="0">
              <a:buNone/>
            </a:pPr>
            <a:r>
              <a:rPr lang="en-US" altLang="x-none" sz="2400" i="1" u="sng" dirty="0">
                <a:sym typeface="+mn-ea"/>
              </a:rPr>
              <a:t>Delete:</a:t>
            </a:r>
          </a:p>
          <a:p>
            <a:pPr marL="0" indent="0">
              <a:buNone/>
            </a:pPr>
            <a:r>
              <a:rPr lang="en-US" altLang="x-none" sz="2400" dirty="0">
                <a:sym typeface="+mn-ea"/>
              </a:rPr>
              <a:t>del (d['platform'])</a:t>
            </a:r>
          </a:p>
          <a:p>
            <a:pPr marL="0" indent="0">
              <a:buNone/>
            </a:pPr>
            <a:r>
              <a:rPr lang="en-US" altLang="x-none" sz="2400" dirty="0">
                <a:sym typeface="+mn-ea"/>
              </a:rPr>
              <a:t>print d	</a:t>
            </a:r>
            <a:r>
              <a:rPr lang="en-US" altLang="x-none" sz="2400" dirty="0">
                <a:solidFill>
                  <a:srgbClr val="00B050"/>
                </a:solidFill>
                <a:sym typeface="+mn-ea"/>
              </a:rPr>
              <a:t>//{'version': 2.7, 'name': 'Python'}</a:t>
            </a:r>
          </a:p>
          <a:p>
            <a:pPr marL="0" indent="0">
              <a:buNone/>
            </a:pPr>
            <a:endParaRPr lang="en-US" altLang="x-none" sz="2400" dirty="0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endParaRPr lang="en-US" altLang="x-none" sz="2400" dirty="0">
              <a:solidFill>
                <a:srgbClr val="00B050"/>
              </a:solidFill>
              <a:sym typeface="+mn-ea"/>
            </a:endParaRPr>
          </a:p>
          <a:p>
            <a:pPr marL="0" indent="0">
              <a:buNone/>
            </a:pPr>
            <a:endParaRPr lang="en-US" altLang="x-none" sz="2400" dirty="0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endParaRPr lang="en-US" altLang="x-none" sz="2400" dirty="0">
              <a:solidFill>
                <a:schemeClr val="tx1"/>
              </a:solidFill>
              <a:sym typeface="+mn-ea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33084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ea typeface="+mn-ea"/>
                <a:cs typeface="+mn-cs"/>
              </a:rPr>
              <a:t/>
            </a:r>
            <a:br>
              <a:rPr lang="en-US" sz="36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ea typeface="+mn-ea"/>
                <a:cs typeface="+mn-cs"/>
              </a:rPr>
            </a:br>
            <a:r>
              <a:rPr lang="en-US" sz="36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ea typeface="+mn-ea"/>
                <a:cs typeface="+mn-cs"/>
              </a:rPr>
              <a:t>Conditional </a:t>
            </a:r>
            <a:r>
              <a:rPr lang="en-US" sz="3600" dirty="0">
                <a:ln w="10160">
                  <a:solidFill>
                    <a:schemeClr val="accent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ea typeface="+mn-ea"/>
                <a:cs typeface="+mn-cs"/>
              </a:rPr>
              <a:t>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56053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sz="2400" b="1" dirty="0">
                <a:sym typeface="+mn-ea"/>
              </a:rPr>
              <a:t>if statement</a:t>
            </a:r>
            <a:r>
              <a:rPr sz="2400" dirty="0">
                <a:sym typeface="+mn-ea"/>
              </a:rPr>
              <a:t>: Executes a group of statements only if a certain condition is true.  Otherwise, the statements are skipped.</a:t>
            </a:r>
            <a:endParaRPr sz="2400" dirty="0"/>
          </a:p>
          <a:p>
            <a:pPr lvl="1">
              <a:lnSpc>
                <a:spcPct val="80000"/>
              </a:lnSpc>
            </a:pPr>
            <a:r>
              <a:rPr sz="2400" i="1" u="sng" dirty="0">
                <a:sym typeface="+mn-ea"/>
              </a:rPr>
              <a:t>Syntax:</a:t>
            </a:r>
          </a:p>
          <a:p>
            <a:pPr lvl="1">
              <a:lnSpc>
                <a:spcPct val="80000"/>
              </a:lnSpc>
              <a:buNone/>
            </a:pPr>
            <a:r>
              <a:rPr sz="2400" b="1" dirty="0">
                <a:sym typeface="+mn-ea"/>
              </a:rPr>
              <a:t>	if</a:t>
            </a:r>
            <a:r>
              <a:rPr sz="2400" dirty="0">
                <a:solidFill>
                  <a:srgbClr val="FF0000"/>
                </a:solidFill>
                <a:sym typeface="+mn-ea"/>
              </a:rPr>
              <a:t> </a:t>
            </a:r>
            <a:r>
              <a:rPr sz="2400" b="1" i="1" dirty="0">
                <a:sym typeface="+mn-ea"/>
              </a:rPr>
              <a:t>condition</a:t>
            </a:r>
            <a:r>
              <a:rPr sz="2400" dirty="0">
                <a:sym typeface="+mn-ea"/>
              </a:rPr>
              <a:t>:</a:t>
            </a:r>
            <a:endParaRPr sz="2400" dirty="0"/>
          </a:p>
          <a:p>
            <a:pPr lvl="1">
              <a:lnSpc>
                <a:spcPct val="80000"/>
              </a:lnSpc>
              <a:buNone/>
            </a:pPr>
            <a:r>
              <a:rPr sz="2400" dirty="0">
                <a:sym typeface="+mn-ea"/>
              </a:rPr>
              <a:t>	    </a:t>
            </a:r>
            <a:r>
              <a:rPr sz="2400" b="1" i="1" dirty="0">
                <a:sym typeface="+mn-ea"/>
              </a:rPr>
              <a:t>statements</a:t>
            </a:r>
            <a:endParaRPr sz="2400" dirty="0"/>
          </a:p>
          <a:p>
            <a:pPr lvl="1">
              <a:lnSpc>
                <a:spcPct val="80000"/>
              </a:lnSpc>
            </a:pPr>
            <a:endParaRPr sz="2400" dirty="0"/>
          </a:p>
          <a:p>
            <a:pPr>
              <a:lnSpc>
                <a:spcPct val="80000"/>
              </a:lnSpc>
            </a:pPr>
            <a:r>
              <a:rPr sz="2400" i="1" u="sng" dirty="0">
                <a:sym typeface="+mn-ea"/>
              </a:rPr>
              <a:t>Example</a:t>
            </a:r>
            <a:r>
              <a:rPr sz="2400" dirty="0">
                <a:sym typeface="+mn-ea"/>
              </a:rPr>
              <a:t>:</a:t>
            </a:r>
          </a:p>
          <a:p>
            <a:pPr lvl="1">
              <a:lnSpc>
                <a:spcPct val="80000"/>
              </a:lnSpc>
              <a:buNone/>
            </a:pPr>
            <a:r>
              <a:rPr sz="2400" dirty="0">
                <a:sym typeface="+mn-ea"/>
              </a:rPr>
              <a:t>	</a:t>
            </a:r>
            <a:r>
              <a:rPr lang="en-US" sz="2400" dirty="0" err="1">
                <a:sym typeface="+mn-ea"/>
              </a:rPr>
              <a:t>a,b</a:t>
            </a:r>
            <a:r>
              <a:rPr sz="2400" dirty="0">
                <a:sym typeface="+mn-ea"/>
              </a:rPr>
              <a:t> = </a:t>
            </a:r>
            <a:r>
              <a:rPr lang="en-US" sz="2400" dirty="0">
                <a:sym typeface="+mn-ea"/>
              </a:rPr>
              <a:t>10,10.01</a:t>
            </a:r>
          </a:p>
          <a:p>
            <a:pPr lvl="1">
              <a:lnSpc>
                <a:spcPct val="80000"/>
              </a:lnSpc>
              <a:buNone/>
            </a:pPr>
            <a:r>
              <a:rPr sz="2400" b="1" dirty="0">
                <a:sym typeface="+mn-ea"/>
              </a:rPr>
              <a:t>	if </a:t>
            </a:r>
            <a:r>
              <a:rPr lang="en-US" sz="2400" b="1" dirty="0">
                <a:sym typeface="+mn-ea"/>
              </a:rPr>
              <a:t>a &lt;</a:t>
            </a:r>
            <a:r>
              <a:rPr sz="2400" b="1" dirty="0">
                <a:sym typeface="+mn-ea"/>
              </a:rPr>
              <a:t> </a:t>
            </a:r>
            <a:r>
              <a:rPr lang="en-US" sz="2400" b="1" dirty="0">
                <a:sym typeface="+mn-ea"/>
              </a:rPr>
              <a:t>b</a:t>
            </a:r>
            <a:r>
              <a:rPr sz="2400" b="1" dirty="0">
                <a:sym typeface="+mn-ea"/>
              </a:rPr>
              <a:t>:</a:t>
            </a:r>
            <a:endParaRPr sz="2400" b="1" dirty="0"/>
          </a:p>
          <a:p>
            <a:pPr lvl="1">
              <a:lnSpc>
                <a:spcPct val="80000"/>
              </a:lnSpc>
              <a:buNone/>
            </a:pPr>
            <a:r>
              <a:rPr sz="2400" dirty="0">
                <a:sym typeface="+mn-ea"/>
              </a:rPr>
              <a:t>	    print "</a:t>
            </a:r>
            <a:r>
              <a:rPr lang="en-US" sz="2400" dirty="0">
                <a:sym typeface="+mn-ea"/>
              </a:rPr>
              <a:t>a is smaller than b</a:t>
            </a:r>
            <a:r>
              <a:rPr sz="2400" dirty="0">
                <a:sym typeface="+mn-ea"/>
              </a:rPr>
              <a:t>"</a:t>
            </a:r>
            <a:endParaRPr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69279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ea typeface="+mn-ea"/>
                <a:cs typeface="+mn-cs"/>
              </a:rPr>
              <a:t/>
            </a:r>
            <a:br>
              <a:rPr lang="en-US" sz="36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ea typeface="+mn-ea"/>
                <a:cs typeface="+mn-cs"/>
              </a:rPr>
            </a:br>
            <a:r>
              <a:rPr lang="en-US" sz="36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ea typeface="+mn-ea"/>
                <a:cs typeface="+mn-cs"/>
              </a:rPr>
              <a:t>if/else </a:t>
            </a:r>
            <a:r>
              <a:rPr lang="en-US" sz="3600" dirty="0">
                <a:ln w="10160">
                  <a:solidFill>
                    <a:schemeClr val="accent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ea typeface="+mn-ea"/>
                <a:cs typeface="+mn-cs"/>
              </a:rPr>
              <a:t>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3000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endParaRPr lang="en-US" sz="2800" b="1" dirty="0" smtClean="0">
              <a:sym typeface="+mn-ea"/>
            </a:endParaRPr>
          </a:p>
          <a:p>
            <a:pPr>
              <a:lnSpc>
                <a:spcPct val="90000"/>
              </a:lnSpc>
            </a:pPr>
            <a:r>
              <a:rPr sz="2800" b="1" dirty="0" smtClean="0">
                <a:sym typeface="+mn-ea"/>
              </a:rPr>
              <a:t>if/else </a:t>
            </a:r>
            <a:r>
              <a:rPr sz="2800" b="1" dirty="0">
                <a:sym typeface="+mn-ea"/>
              </a:rPr>
              <a:t>statement</a:t>
            </a:r>
            <a:r>
              <a:rPr sz="2800" dirty="0">
                <a:sym typeface="+mn-ea"/>
              </a:rPr>
              <a:t>: Executes one block of statements if a certain condition is True, and a second block of statements if it is False.</a:t>
            </a:r>
            <a:endParaRPr sz="2800" dirty="0"/>
          </a:p>
          <a:p>
            <a:pPr lvl="1">
              <a:lnSpc>
                <a:spcPct val="80000"/>
              </a:lnSpc>
              <a:buNone/>
            </a:pPr>
            <a:endParaRPr dirty="0"/>
          </a:p>
          <a:p>
            <a:pPr lvl="1">
              <a:lnSpc>
                <a:spcPct val="80000"/>
              </a:lnSpc>
            </a:pPr>
            <a:r>
              <a:rPr sz="2400" i="1" u="sng" dirty="0">
                <a:sym typeface="+mn-ea"/>
              </a:rPr>
              <a:t>Syntax:</a:t>
            </a:r>
            <a:endParaRPr sz="2400" i="1" u="sng" dirty="0"/>
          </a:p>
          <a:p>
            <a:pPr lvl="1">
              <a:lnSpc>
                <a:spcPct val="80000"/>
              </a:lnSpc>
              <a:buNone/>
            </a:pPr>
            <a:r>
              <a:rPr sz="2400" dirty="0">
                <a:sym typeface="+mn-ea"/>
              </a:rPr>
              <a:t>	</a:t>
            </a:r>
            <a:r>
              <a:rPr sz="2400" b="1" dirty="0">
                <a:sym typeface="+mn-ea"/>
              </a:rPr>
              <a:t>if</a:t>
            </a:r>
            <a:r>
              <a:rPr sz="2400" dirty="0">
                <a:sym typeface="+mn-ea"/>
              </a:rPr>
              <a:t> </a:t>
            </a:r>
            <a:r>
              <a:rPr sz="2400" b="1" i="1" dirty="0">
                <a:sym typeface="+mn-ea"/>
              </a:rPr>
              <a:t>condition</a:t>
            </a:r>
            <a:r>
              <a:rPr sz="2400" dirty="0">
                <a:sym typeface="+mn-ea"/>
              </a:rPr>
              <a:t>:</a:t>
            </a:r>
            <a:endParaRPr sz="2400" dirty="0"/>
          </a:p>
          <a:p>
            <a:pPr lvl="1">
              <a:lnSpc>
                <a:spcPct val="80000"/>
              </a:lnSpc>
              <a:buNone/>
            </a:pPr>
            <a:r>
              <a:rPr sz="2400" dirty="0">
                <a:sym typeface="+mn-ea"/>
              </a:rPr>
              <a:t>	    </a:t>
            </a:r>
            <a:r>
              <a:rPr sz="2400" b="1" i="1" dirty="0">
                <a:sym typeface="+mn-ea"/>
              </a:rPr>
              <a:t>statements</a:t>
            </a:r>
          </a:p>
          <a:p>
            <a:pPr lvl="1">
              <a:lnSpc>
                <a:spcPct val="80000"/>
              </a:lnSpc>
              <a:buNone/>
            </a:pPr>
            <a:r>
              <a:rPr lang="en-US" sz="2400" b="1" dirty="0">
                <a:sym typeface="+mn-ea"/>
              </a:rPr>
              <a:t>  </a:t>
            </a:r>
            <a:r>
              <a:rPr sz="2400" b="1" dirty="0">
                <a:sym typeface="+mn-ea"/>
              </a:rPr>
              <a:t> </a:t>
            </a:r>
            <a:r>
              <a:rPr sz="2400" b="1" dirty="0" err="1">
                <a:sym typeface="+mn-ea"/>
              </a:rPr>
              <a:t>el</a:t>
            </a:r>
            <a:r>
              <a:rPr lang="en-US" sz="2400" b="1" dirty="0" err="1">
                <a:sym typeface="+mn-ea"/>
              </a:rPr>
              <a:t>if</a:t>
            </a:r>
            <a:r>
              <a:rPr lang="en-US" sz="2400" b="1" dirty="0">
                <a:sym typeface="+mn-ea"/>
              </a:rPr>
              <a:t> </a:t>
            </a:r>
            <a:r>
              <a:rPr sz="2400" b="1" i="1" dirty="0">
                <a:sym typeface="+mn-ea"/>
              </a:rPr>
              <a:t>condition</a:t>
            </a:r>
            <a:r>
              <a:rPr lang="en-US" sz="2400" b="1" i="1" dirty="0">
                <a:sym typeface="+mn-ea"/>
              </a:rPr>
              <a:t>:</a:t>
            </a:r>
          </a:p>
          <a:p>
            <a:pPr lvl="1">
              <a:lnSpc>
                <a:spcPct val="80000"/>
              </a:lnSpc>
              <a:buNone/>
            </a:pPr>
            <a:r>
              <a:rPr sz="2400" dirty="0">
                <a:sym typeface="+mn-ea"/>
              </a:rPr>
              <a:t>	    </a:t>
            </a:r>
            <a:r>
              <a:rPr sz="2400" b="1" i="1" dirty="0">
                <a:sym typeface="+mn-ea"/>
              </a:rPr>
              <a:t>statements</a:t>
            </a:r>
            <a:endParaRPr lang="en-US" sz="2400" dirty="0"/>
          </a:p>
          <a:p>
            <a:pPr lvl="1">
              <a:lnSpc>
                <a:spcPct val="80000"/>
              </a:lnSpc>
              <a:buNone/>
            </a:pPr>
            <a:r>
              <a:rPr sz="2400" dirty="0">
                <a:sym typeface="+mn-ea"/>
              </a:rPr>
              <a:t>	</a:t>
            </a:r>
            <a:r>
              <a:rPr sz="2400" b="1" dirty="0">
                <a:sym typeface="+mn-ea"/>
              </a:rPr>
              <a:t>else</a:t>
            </a:r>
            <a:r>
              <a:rPr sz="2400" dirty="0">
                <a:sym typeface="+mn-ea"/>
              </a:rPr>
              <a:t>:</a:t>
            </a:r>
            <a:endParaRPr sz="2400" dirty="0"/>
          </a:p>
          <a:p>
            <a:pPr lvl="1">
              <a:lnSpc>
                <a:spcPct val="80000"/>
              </a:lnSpc>
              <a:buNone/>
            </a:pPr>
            <a:r>
              <a:rPr sz="2400" dirty="0">
                <a:sym typeface="+mn-ea"/>
              </a:rPr>
              <a:t>	    </a:t>
            </a:r>
            <a:r>
              <a:rPr sz="2400" b="1" i="1" dirty="0">
                <a:sym typeface="+mn-ea"/>
              </a:rPr>
              <a:t>statements</a:t>
            </a:r>
            <a:endParaRPr sz="24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648281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dirty="0">
                <a:ln w="10160">
                  <a:solidFill>
                    <a:schemeClr val="accent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ea typeface="+mn-ea"/>
                <a:cs typeface="+mn-cs"/>
              </a:rPr>
              <a:t>while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440" y="1219200"/>
            <a:ext cx="8229600" cy="4525963"/>
          </a:xfrm>
        </p:spPr>
        <p:txBody>
          <a:bodyPr>
            <a:normAutofit fontScale="92500"/>
          </a:bodyPr>
          <a:lstStyle/>
          <a:p>
            <a:r>
              <a:rPr sz="2400" dirty="0">
                <a:sym typeface="+mn-ea"/>
              </a:rPr>
              <a:t>Executes a group of statements as long as a condition is True.</a:t>
            </a:r>
            <a:endParaRPr sz="2400" dirty="0"/>
          </a:p>
          <a:p>
            <a:pPr lvl="1"/>
            <a:r>
              <a:rPr sz="2400" dirty="0">
                <a:sym typeface="+mn-ea"/>
              </a:rPr>
              <a:t>good for </a:t>
            </a:r>
            <a:r>
              <a:rPr sz="2400" i="1" dirty="0">
                <a:sym typeface="+mn-ea"/>
              </a:rPr>
              <a:t>indefinite loops </a:t>
            </a:r>
            <a:r>
              <a:rPr sz="2400" dirty="0">
                <a:sym typeface="+mn-ea"/>
              </a:rPr>
              <a:t>(repeat an unknown number of times)</a:t>
            </a:r>
            <a:endParaRPr sz="2400" dirty="0"/>
          </a:p>
          <a:p>
            <a:r>
              <a:rPr sz="2400" i="1" u="sng" dirty="0">
                <a:sym typeface="+mn-ea"/>
              </a:rPr>
              <a:t>Syntax</a:t>
            </a:r>
            <a:r>
              <a:rPr sz="2400" dirty="0">
                <a:sym typeface="+mn-ea"/>
              </a:rPr>
              <a:t>:</a:t>
            </a:r>
          </a:p>
          <a:p>
            <a:pPr lvl="1">
              <a:buNone/>
            </a:pPr>
            <a:r>
              <a:rPr sz="2400" dirty="0">
                <a:sym typeface="+mn-ea"/>
              </a:rPr>
              <a:t>	while </a:t>
            </a:r>
            <a:r>
              <a:rPr sz="2400" b="1" i="1" dirty="0">
                <a:sym typeface="+mn-ea"/>
              </a:rPr>
              <a:t>condition</a:t>
            </a:r>
            <a:r>
              <a:rPr sz="2400" dirty="0">
                <a:sym typeface="+mn-ea"/>
              </a:rPr>
              <a:t>:</a:t>
            </a:r>
            <a:endParaRPr sz="2400" dirty="0"/>
          </a:p>
          <a:p>
            <a:pPr lvl="1">
              <a:buNone/>
            </a:pPr>
            <a:r>
              <a:rPr sz="2400" dirty="0">
                <a:sym typeface="+mn-ea"/>
              </a:rPr>
              <a:t>	    </a:t>
            </a:r>
            <a:r>
              <a:rPr sz="2400" b="1" i="1" dirty="0">
                <a:sym typeface="+mn-ea"/>
              </a:rPr>
              <a:t>statements</a:t>
            </a:r>
            <a:endParaRPr sz="2400" dirty="0"/>
          </a:p>
          <a:p>
            <a:r>
              <a:rPr sz="2400" i="1" u="sng" dirty="0">
                <a:sym typeface="+mn-ea"/>
              </a:rPr>
              <a:t>Example</a:t>
            </a:r>
            <a:r>
              <a:rPr sz="2400" dirty="0">
                <a:sym typeface="+mn-ea"/>
              </a:rPr>
              <a:t>:</a:t>
            </a:r>
          </a:p>
          <a:p>
            <a:pPr lvl="1">
              <a:buNone/>
            </a:pPr>
            <a:r>
              <a:rPr sz="2400" dirty="0">
                <a:sym typeface="+mn-ea"/>
              </a:rPr>
              <a:t>	</a:t>
            </a:r>
            <a:r>
              <a:rPr lang="en-US" sz="2400" dirty="0">
                <a:sym typeface="+mn-ea"/>
              </a:rPr>
              <a:t>n</a:t>
            </a:r>
            <a:r>
              <a:rPr sz="2400" dirty="0">
                <a:sym typeface="+mn-ea"/>
              </a:rPr>
              <a:t>= 1</a:t>
            </a:r>
            <a:endParaRPr sz="2400" dirty="0"/>
          </a:p>
          <a:p>
            <a:pPr lvl="1">
              <a:buNone/>
            </a:pPr>
            <a:r>
              <a:rPr sz="2400" b="1" dirty="0">
                <a:sym typeface="+mn-ea"/>
              </a:rPr>
              <a:t>	while </a:t>
            </a:r>
            <a:r>
              <a:rPr lang="en-US" sz="2400" b="1" dirty="0">
                <a:sym typeface="+mn-ea"/>
              </a:rPr>
              <a:t>n</a:t>
            </a:r>
            <a:r>
              <a:rPr sz="2400" b="1" dirty="0">
                <a:sym typeface="+mn-ea"/>
              </a:rPr>
              <a:t>&lt; </a:t>
            </a:r>
            <a:r>
              <a:rPr lang="en-US" sz="2400" b="1" dirty="0">
                <a:sym typeface="+mn-ea"/>
              </a:rPr>
              <a:t>100</a:t>
            </a:r>
            <a:r>
              <a:rPr sz="2400" b="1" dirty="0">
                <a:sym typeface="+mn-ea"/>
              </a:rPr>
              <a:t>:</a:t>
            </a:r>
            <a:endParaRPr sz="2400" b="1" dirty="0"/>
          </a:p>
          <a:p>
            <a:pPr lvl="1">
              <a:buNone/>
            </a:pPr>
            <a:r>
              <a:rPr sz="2400" dirty="0">
                <a:sym typeface="+mn-ea"/>
              </a:rPr>
              <a:t>	    print </a:t>
            </a:r>
            <a:r>
              <a:rPr lang="en-US" sz="2400" dirty="0">
                <a:sym typeface="+mn-ea"/>
              </a:rPr>
              <a:t>n</a:t>
            </a:r>
            <a:r>
              <a:rPr sz="2400" dirty="0">
                <a:sym typeface="+mn-ea"/>
              </a:rPr>
              <a:t> </a:t>
            </a:r>
            <a:endParaRPr sz="2400" dirty="0"/>
          </a:p>
          <a:p>
            <a:pPr lvl="1">
              <a:buNone/>
            </a:pPr>
            <a:r>
              <a:rPr sz="2400" dirty="0">
                <a:sym typeface="+mn-ea"/>
              </a:rPr>
              <a:t>	    </a:t>
            </a:r>
            <a:r>
              <a:rPr lang="en-US" sz="2400" dirty="0">
                <a:sym typeface="+mn-ea"/>
              </a:rPr>
              <a:t>n</a:t>
            </a:r>
            <a:r>
              <a:rPr sz="2400" dirty="0">
                <a:sym typeface="+mn-ea"/>
              </a:rPr>
              <a:t>= </a:t>
            </a:r>
            <a:r>
              <a:rPr lang="en-US" sz="2400" dirty="0">
                <a:sym typeface="+mn-ea"/>
              </a:rPr>
              <a:t>n</a:t>
            </a:r>
            <a:r>
              <a:rPr sz="2400" dirty="0">
                <a:sym typeface="+mn-ea"/>
              </a:rPr>
              <a:t>* 2</a:t>
            </a:r>
          </a:p>
          <a:p>
            <a:pPr lvl="1">
              <a:buNone/>
            </a:pPr>
            <a:r>
              <a:rPr lang="en-US" sz="2400" i="1" u="sng" dirty="0">
                <a:sym typeface="+mn-ea"/>
              </a:rPr>
              <a:t>Result</a:t>
            </a:r>
            <a:r>
              <a:rPr sz="2400" i="1" u="sng" dirty="0">
                <a:sym typeface="+mn-ea"/>
              </a:rPr>
              <a:t>:</a:t>
            </a:r>
          </a:p>
          <a:p>
            <a:pPr lvl="1">
              <a:buNone/>
            </a:pPr>
            <a:r>
              <a:rPr sz="2400" dirty="0">
                <a:sym typeface="+mn-ea"/>
              </a:rPr>
              <a:t>	</a:t>
            </a:r>
            <a:r>
              <a:rPr sz="2400" b="1" dirty="0">
                <a:solidFill>
                  <a:srgbClr val="00B050"/>
                </a:solidFill>
                <a:sym typeface="+mn-ea"/>
              </a:rPr>
              <a:t>1 2 4 8 16 32 64 </a:t>
            </a:r>
            <a:endParaRPr lang="en-US" sz="2400" b="1" dirty="0">
              <a:solidFill>
                <a:srgbClr val="00B050"/>
              </a:solidFill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19649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ea typeface="+mn-ea"/>
                <a:cs typeface="+mn-cs"/>
              </a:rPr>
              <a:t/>
            </a:r>
            <a:br>
              <a:rPr lang="en-US" sz="36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ea typeface="+mn-ea"/>
                <a:cs typeface="+mn-cs"/>
              </a:rPr>
            </a:br>
            <a:r>
              <a:rPr lang="en-US" sz="36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ea typeface="+mn-ea"/>
                <a:cs typeface="+mn-cs"/>
              </a:rPr>
              <a:t>for </a:t>
            </a:r>
            <a:r>
              <a:rPr lang="en-US" sz="3600" dirty="0">
                <a:ln w="10160">
                  <a:solidFill>
                    <a:schemeClr val="accent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ea typeface="+mn-ea"/>
                <a:cs typeface="+mn-cs"/>
              </a:rPr>
              <a:t>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sz="2400" b="1" dirty="0">
                <a:sym typeface="+mn-ea"/>
              </a:rPr>
              <a:t>for loop</a:t>
            </a:r>
            <a:r>
              <a:rPr sz="2400" dirty="0">
                <a:sym typeface="+mn-ea"/>
              </a:rPr>
              <a:t>: Repeats a set of statements over a group of values.</a:t>
            </a:r>
            <a:endParaRPr sz="2400" dirty="0"/>
          </a:p>
          <a:p>
            <a:pPr marL="342900" lvl="1" indent="0">
              <a:lnSpc>
                <a:spcPct val="90000"/>
              </a:lnSpc>
              <a:buNone/>
            </a:pPr>
            <a:r>
              <a:rPr sz="2400" i="1" u="sng" dirty="0">
                <a:sym typeface="+mn-ea"/>
              </a:rPr>
              <a:t>Syntax:</a:t>
            </a:r>
            <a:endParaRPr sz="2400" i="1" u="sng" dirty="0"/>
          </a:p>
          <a:p>
            <a:pPr lvl="1">
              <a:lnSpc>
                <a:spcPct val="90000"/>
              </a:lnSpc>
              <a:buNone/>
            </a:pPr>
            <a:r>
              <a:rPr sz="2400" dirty="0">
                <a:sym typeface="+mn-ea"/>
              </a:rPr>
              <a:t>	for </a:t>
            </a:r>
            <a:r>
              <a:rPr sz="2400" b="1" i="1" dirty="0" err="1">
                <a:sym typeface="+mn-ea"/>
              </a:rPr>
              <a:t>variableName</a:t>
            </a:r>
            <a:r>
              <a:rPr sz="2400" dirty="0">
                <a:sym typeface="+mn-ea"/>
              </a:rPr>
              <a:t> in </a:t>
            </a:r>
            <a:r>
              <a:rPr sz="2400" b="1" i="1" dirty="0" err="1">
                <a:sym typeface="+mn-ea"/>
              </a:rPr>
              <a:t>groupOfValues</a:t>
            </a:r>
            <a:r>
              <a:rPr sz="2400" dirty="0">
                <a:sym typeface="+mn-ea"/>
              </a:rPr>
              <a:t>:</a:t>
            </a:r>
            <a:endParaRPr sz="2400" dirty="0"/>
          </a:p>
          <a:p>
            <a:pPr lvl="1">
              <a:lnSpc>
                <a:spcPct val="90000"/>
              </a:lnSpc>
              <a:buNone/>
            </a:pPr>
            <a:r>
              <a:rPr sz="2400" dirty="0">
                <a:sym typeface="+mn-ea"/>
              </a:rPr>
              <a:t>	    </a:t>
            </a:r>
            <a:r>
              <a:rPr sz="2400" b="1" i="1" dirty="0">
                <a:sym typeface="+mn-ea"/>
              </a:rPr>
              <a:t>statements</a:t>
            </a:r>
            <a:endParaRPr sz="2400" dirty="0"/>
          </a:p>
          <a:p>
            <a:pPr lvl="2">
              <a:lnSpc>
                <a:spcPct val="90000"/>
              </a:lnSpc>
            </a:pPr>
            <a:r>
              <a:rPr sz="2000" dirty="0">
                <a:sym typeface="+mn-ea"/>
              </a:rPr>
              <a:t>We indent the statements to be repeated with tabs or spaces.</a:t>
            </a:r>
            <a:endParaRPr sz="2000" dirty="0"/>
          </a:p>
          <a:p>
            <a:pPr lvl="2">
              <a:lnSpc>
                <a:spcPct val="90000"/>
              </a:lnSpc>
            </a:pPr>
            <a:r>
              <a:rPr sz="2000" b="1" i="1" dirty="0" err="1">
                <a:sym typeface="+mn-ea"/>
              </a:rPr>
              <a:t>variableName</a:t>
            </a:r>
            <a:r>
              <a:rPr sz="2000" dirty="0">
                <a:sym typeface="+mn-ea"/>
              </a:rPr>
              <a:t> gives a name to each value, so you can refer to it in the </a:t>
            </a:r>
            <a:r>
              <a:rPr sz="2000" b="1" i="1" dirty="0">
                <a:sym typeface="+mn-ea"/>
              </a:rPr>
              <a:t>statements</a:t>
            </a:r>
            <a:r>
              <a:rPr sz="2000" dirty="0">
                <a:sym typeface="+mn-ea"/>
              </a:rPr>
              <a:t>.</a:t>
            </a:r>
            <a:endParaRPr sz="2000" dirty="0"/>
          </a:p>
          <a:p>
            <a:pPr lvl="2">
              <a:lnSpc>
                <a:spcPct val="90000"/>
              </a:lnSpc>
            </a:pPr>
            <a:r>
              <a:rPr sz="2000" b="1" i="1" dirty="0" err="1">
                <a:sym typeface="+mn-ea"/>
              </a:rPr>
              <a:t>groupOfValues</a:t>
            </a:r>
            <a:r>
              <a:rPr sz="2000" dirty="0">
                <a:sym typeface="+mn-ea"/>
              </a:rPr>
              <a:t> can be a range of integers, specified with the range function.</a:t>
            </a:r>
            <a:endParaRPr sz="2000" dirty="0"/>
          </a:p>
          <a:p>
            <a:pPr lvl="1">
              <a:lnSpc>
                <a:spcPct val="90000"/>
              </a:lnSpc>
            </a:pPr>
            <a:endParaRPr sz="2400" dirty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64791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ea typeface="+mn-ea"/>
                <a:cs typeface="+mn-cs"/>
              </a:rPr>
              <a:t/>
            </a:r>
            <a:br>
              <a:rPr lang="en-US" sz="36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ea typeface="+mn-ea"/>
                <a:cs typeface="+mn-cs"/>
              </a:rPr>
            </a:br>
            <a:r>
              <a:rPr lang="en-US" sz="36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ea typeface="+mn-ea"/>
                <a:cs typeface="+mn-cs"/>
              </a:rPr>
              <a:t>for </a:t>
            </a:r>
            <a:r>
              <a:rPr lang="en-US" sz="3600" dirty="0">
                <a:ln w="10160">
                  <a:solidFill>
                    <a:schemeClr val="accent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ea typeface="+mn-ea"/>
                <a:cs typeface="+mn-cs"/>
              </a:rPr>
              <a:t>loop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8229600" cy="4525963"/>
          </a:xfrm>
        </p:spPr>
        <p:txBody>
          <a:bodyPr>
            <a:normAutofit/>
          </a:bodyPr>
          <a:lstStyle/>
          <a:p>
            <a:pPr marL="342900" lvl="1" indent="0">
              <a:lnSpc>
                <a:spcPct val="90000"/>
              </a:lnSpc>
              <a:buNone/>
            </a:pPr>
            <a:endParaRPr dirty="0"/>
          </a:p>
          <a:p>
            <a:pPr lvl="1">
              <a:lnSpc>
                <a:spcPct val="70000"/>
              </a:lnSpc>
              <a:buNone/>
            </a:pPr>
            <a:r>
              <a:rPr sz="2800" b="1" dirty="0">
                <a:sym typeface="+mn-ea"/>
              </a:rPr>
              <a:t>	for x in range(1, </a:t>
            </a:r>
            <a:r>
              <a:rPr lang="en-US" sz="2800" b="1" dirty="0">
                <a:sym typeface="+mn-ea"/>
              </a:rPr>
              <a:t>5</a:t>
            </a:r>
            <a:r>
              <a:rPr sz="2800" b="1" dirty="0">
                <a:sym typeface="+mn-ea"/>
              </a:rPr>
              <a:t>):</a:t>
            </a:r>
            <a:endParaRPr sz="2800" b="1" dirty="0"/>
          </a:p>
          <a:p>
            <a:pPr lvl="1">
              <a:lnSpc>
                <a:spcPct val="70000"/>
              </a:lnSpc>
              <a:buNone/>
            </a:pPr>
            <a:r>
              <a:rPr sz="2800" dirty="0">
                <a:sym typeface="+mn-ea"/>
              </a:rPr>
              <a:t>	    print "squar</a:t>
            </a:r>
            <a:r>
              <a:rPr lang="en-US" sz="2800" dirty="0">
                <a:sym typeface="+mn-ea"/>
              </a:rPr>
              <a:t>e </a:t>
            </a:r>
            <a:r>
              <a:rPr lang="en-US" sz="2800" dirty="0" err="1">
                <a:sym typeface="+mn-ea"/>
              </a:rPr>
              <a:t>of”,x,”</a:t>
            </a:r>
            <a:r>
              <a:rPr sz="2800" dirty="0" err="1">
                <a:sym typeface="+mn-ea"/>
              </a:rPr>
              <a:t>is",x</a:t>
            </a:r>
            <a:r>
              <a:rPr sz="2800" dirty="0">
                <a:sym typeface="+mn-ea"/>
              </a:rPr>
              <a:t> * x</a:t>
            </a:r>
            <a:endParaRPr sz="2800" dirty="0"/>
          </a:p>
          <a:p>
            <a:pPr lvl="1">
              <a:lnSpc>
                <a:spcPct val="90000"/>
              </a:lnSpc>
              <a:buNone/>
            </a:pPr>
            <a:endParaRPr sz="2800" dirty="0"/>
          </a:p>
          <a:p>
            <a:pPr lvl="1">
              <a:lnSpc>
                <a:spcPct val="90000"/>
              </a:lnSpc>
              <a:buNone/>
            </a:pPr>
            <a:r>
              <a:rPr sz="2800" dirty="0">
                <a:sym typeface="+mn-ea"/>
              </a:rPr>
              <a:t>	</a:t>
            </a:r>
            <a:r>
              <a:rPr sz="2800" i="1" u="sng" dirty="0">
                <a:sym typeface="+mn-ea"/>
              </a:rPr>
              <a:t>Output:</a:t>
            </a:r>
            <a:endParaRPr sz="2800" i="1" u="sng" dirty="0"/>
          </a:p>
          <a:p>
            <a:pPr lvl="1">
              <a:lnSpc>
                <a:spcPct val="80000"/>
              </a:lnSpc>
              <a:buNone/>
            </a:pPr>
            <a:r>
              <a:rPr sz="2800" dirty="0">
                <a:sym typeface="+mn-ea"/>
              </a:rPr>
              <a:t>	squar</a:t>
            </a:r>
            <a:r>
              <a:rPr lang="en-US" sz="2800" dirty="0">
                <a:sym typeface="+mn-ea"/>
              </a:rPr>
              <a:t>e of 1</a:t>
            </a:r>
            <a:r>
              <a:rPr sz="2800" dirty="0">
                <a:sym typeface="+mn-ea"/>
              </a:rPr>
              <a:t> is 1</a:t>
            </a:r>
            <a:endParaRPr sz="2800" dirty="0"/>
          </a:p>
          <a:p>
            <a:pPr lvl="1">
              <a:lnSpc>
                <a:spcPct val="80000"/>
              </a:lnSpc>
              <a:buNone/>
            </a:pPr>
            <a:r>
              <a:rPr sz="2800" dirty="0">
                <a:sym typeface="+mn-ea"/>
              </a:rPr>
              <a:t>	squar</a:t>
            </a:r>
            <a:r>
              <a:rPr lang="en-US" sz="2800" dirty="0">
                <a:sym typeface="+mn-ea"/>
              </a:rPr>
              <a:t>e of</a:t>
            </a:r>
            <a:r>
              <a:rPr sz="2800" dirty="0">
                <a:sym typeface="+mn-ea"/>
              </a:rPr>
              <a:t> </a:t>
            </a:r>
            <a:r>
              <a:rPr lang="en-US" sz="2800" dirty="0">
                <a:sym typeface="+mn-ea"/>
              </a:rPr>
              <a:t>2 </a:t>
            </a:r>
            <a:r>
              <a:rPr sz="2800" dirty="0">
                <a:sym typeface="+mn-ea"/>
              </a:rPr>
              <a:t>i</a:t>
            </a:r>
            <a:r>
              <a:rPr lang="en-US" sz="2800" dirty="0">
                <a:sym typeface="+mn-ea"/>
              </a:rPr>
              <a:t>s 4</a:t>
            </a:r>
          </a:p>
          <a:p>
            <a:pPr lvl="1">
              <a:lnSpc>
                <a:spcPct val="80000"/>
              </a:lnSpc>
              <a:buNone/>
            </a:pPr>
            <a:r>
              <a:rPr sz="2800" dirty="0">
                <a:sym typeface="+mn-ea"/>
              </a:rPr>
              <a:t>	squar</a:t>
            </a:r>
            <a:r>
              <a:rPr lang="en-US" sz="2800" dirty="0">
                <a:sym typeface="+mn-ea"/>
              </a:rPr>
              <a:t>e of</a:t>
            </a:r>
            <a:r>
              <a:rPr sz="2800" dirty="0">
                <a:sym typeface="+mn-ea"/>
              </a:rPr>
              <a:t> </a:t>
            </a:r>
            <a:r>
              <a:rPr lang="en-US" sz="2800" dirty="0">
                <a:sym typeface="+mn-ea"/>
              </a:rPr>
              <a:t>3 </a:t>
            </a:r>
            <a:r>
              <a:rPr sz="2800" dirty="0">
                <a:sym typeface="+mn-ea"/>
              </a:rPr>
              <a:t>is </a:t>
            </a:r>
            <a:r>
              <a:rPr lang="en-US" sz="2800" dirty="0">
                <a:sym typeface="+mn-ea"/>
              </a:rPr>
              <a:t>9</a:t>
            </a:r>
            <a:r>
              <a:rPr sz="2800" dirty="0">
                <a:sym typeface="+mn-ea"/>
              </a:rPr>
              <a:t>	</a:t>
            </a:r>
          </a:p>
          <a:p>
            <a:pPr lvl="1">
              <a:lnSpc>
                <a:spcPct val="80000"/>
              </a:lnSpc>
              <a:buNone/>
            </a:pPr>
            <a:r>
              <a:rPr sz="2800" dirty="0">
                <a:sym typeface="+mn-ea"/>
              </a:rPr>
              <a:t>	squar</a:t>
            </a:r>
            <a:r>
              <a:rPr lang="en-US" sz="2800" dirty="0">
                <a:sym typeface="+mn-ea"/>
              </a:rPr>
              <a:t>e of</a:t>
            </a:r>
            <a:r>
              <a:rPr sz="2800" dirty="0">
                <a:sym typeface="+mn-ea"/>
              </a:rPr>
              <a:t> </a:t>
            </a:r>
            <a:r>
              <a:rPr lang="en-US" sz="2800" dirty="0">
                <a:sym typeface="+mn-ea"/>
              </a:rPr>
              <a:t>4 </a:t>
            </a:r>
            <a:r>
              <a:rPr sz="2800" dirty="0">
                <a:sym typeface="+mn-ea"/>
              </a:rPr>
              <a:t>is </a:t>
            </a:r>
            <a:r>
              <a:rPr lang="en-US" sz="2800" dirty="0">
                <a:sym typeface="+mn-ea"/>
              </a:rPr>
              <a:t>16</a:t>
            </a:r>
          </a:p>
          <a:p>
            <a:pPr lvl="1">
              <a:lnSpc>
                <a:spcPct val="80000"/>
              </a:lnSpc>
              <a:buNone/>
            </a:pPr>
            <a:r>
              <a:rPr dirty="0">
                <a:sym typeface="+mn-ea"/>
              </a:rPr>
              <a:t>	</a:t>
            </a:r>
            <a:endParaRPr lang="en-US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549397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ea typeface="+mn-ea"/>
                <a:cs typeface="+mn-cs"/>
              </a:rPr>
              <a:t/>
            </a:r>
            <a:br>
              <a:rPr lang="en-US" sz="36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ea typeface="+mn-ea"/>
                <a:cs typeface="+mn-cs"/>
              </a:rPr>
            </a:br>
            <a:r>
              <a:rPr lang="en-US" sz="36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ea typeface="+mn-ea"/>
                <a:cs typeface="+mn-cs"/>
              </a:rPr>
              <a:t>range</a:t>
            </a:r>
            <a:r>
              <a:rPr lang="en-US" sz="3600" dirty="0">
                <a:ln w="10160">
                  <a:solidFill>
                    <a:schemeClr val="accent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ea typeface="+mn-ea"/>
                <a:cs typeface="+mn-cs"/>
              </a:rPr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1272" y="1066800"/>
            <a:ext cx="7886700" cy="52578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endParaRPr lang="en-US" sz="2400" dirty="0" smtClean="0">
              <a:sym typeface="+mn-ea"/>
            </a:endParaRPr>
          </a:p>
          <a:p>
            <a:pPr>
              <a:lnSpc>
                <a:spcPct val="90000"/>
              </a:lnSpc>
            </a:pPr>
            <a:r>
              <a:rPr sz="2400" dirty="0" smtClean="0">
                <a:sym typeface="+mn-ea"/>
              </a:rPr>
              <a:t>The </a:t>
            </a:r>
            <a:r>
              <a:rPr sz="2400" dirty="0">
                <a:sym typeface="+mn-ea"/>
              </a:rPr>
              <a:t>range function specifies a range of integers:</a:t>
            </a:r>
          </a:p>
          <a:p>
            <a:pPr lvl="2">
              <a:lnSpc>
                <a:spcPct val="90000"/>
              </a:lnSpc>
            </a:pPr>
            <a:r>
              <a:rPr dirty="0">
                <a:sym typeface="+mn-ea"/>
              </a:rPr>
              <a:t>range(</a:t>
            </a:r>
            <a:r>
              <a:rPr b="1" i="1" dirty="0">
                <a:sym typeface="+mn-ea"/>
              </a:rPr>
              <a:t>start</a:t>
            </a:r>
            <a:r>
              <a:rPr dirty="0">
                <a:sym typeface="+mn-ea"/>
              </a:rPr>
              <a:t>, </a:t>
            </a:r>
            <a:r>
              <a:rPr b="1" i="1" dirty="0">
                <a:sym typeface="+mn-ea"/>
              </a:rPr>
              <a:t>stop</a:t>
            </a:r>
            <a:r>
              <a:rPr dirty="0">
                <a:sym typeface="+mn-ea"/>
              </a:rPr>
              <a:t>) 	- the integers between </a:t>
            </a:r>
            <a:r>
              <a:rPr b="1" i="1" dirty="0">
                <a:sym typeface="+mn-ea"/>
              </a:rPr>
              <a:t>start</a:t>
            </a:r>
            <a:r>
              <a:rPr dirty="0">
                <a:sym typeface="+mn-ea"/>
              </a:rPr>
              <a:t> (inclusive) and </a:t>
            </a:r>
            <a:r>
              <a:rPr b="1" i="1" dirty="0">
                <a:sym typeface="+mn-ea"/>
              </a:rPr>
              <a:t>stop</a:t>
            </a:r>
            <a:r>
              <a:rPr dirty="0">
                <a:sym typeface="+mn-ea"/>
              </a:rPr>
              <a:t> (exclusive)</a:t>
            </a:r>
          </a:p>
          <a:p>
            <a:pPr lvl="2">
              <a:lnSpc>
                <a:spcPct val="90000"/>
              </a:lnSpc>
            </a:pPr>
            <a:r>
              <a:rPr dirty="0">
                <a:sym typeface="+mn-ea"/>
              </a:rPr>
              <a:t>range(</a:t>
            </a:r>
            <a:r>
              <a:rPr b="1" i="1" dirty="0">
                <a:sym typeface="+mn-ea"/>
              </a:rPr>
              <a:t>start</a:t>
            </a:r>
            <a:r>
              <a:rPr dirty="0">
                <a:sym typeface="+mn-ea"/>
              </a:rPr>
              <a:t>, </a:t>
            </a:r>
            <a:r>
              <a:rPr b="1" i="1" dirty="0">
                <a:sym typeface="+mn-ea"/>
              </a:rPr>
              <a:t>stop, step</a:t>
            </a:r>
            <a:r>
              <a:rPr dirty="0">
                <a:sym typeface="+mn-ea"/>
              </a:rPr>
              <a:t>) - the integers between </a:t>
            </a:r>
            <a:r>
              <a:rPr b="1" i="1" dirty="0">
                <a:sym typeface="+mn-ea"/>
              </a:rPr>
              <a:t>start</a:t>
            </a:r>
            <a:r>
              <a:rPr dirty="0">
                <a:sym typeface="+mn-ea"/>
              </a:rPr>
              <a:t> (inclusive)  and </a:t>
            </a:r>
            <a:r>
              <a:rPr b="1" i="1" dirty="0">
                <a:sym typeface="+mn-ea"/>
              </a:rPr>
              <a:t>stop</a:t>
            </a:r>
            <a:r>
              <a:rPr dirty="0">
                <a:sym typeface="+mn-ea"/>
              </a:rPr>
              <a:t> (exclusive) by </a:t>
            </a:r>
            <a:r>
              <a:rPr b="1" i="1" dirty="0">
                <a:sym typeface="+mn-ea"/>
              </a:rPr>
              <a:t>step</a:t>
            </a:r>
          </a:p>
          <a:p>
            <a:pPr marL="342900" lvl="1" indent="0">
              <a:lnSpc>
                <a:spcPct val="90000"/>
              </a:lnSpc>
              <a:buNone/>
            </a:pPr>
            <a:r>
              <a:rPr sz="2400" i="1" u="sng" dirty="0">
                <a:sym typeface="+mn-ea"/>
              </a:rPr>
              <a:t>Example:</a:t>
            </a:r>
          </a:p>
          <a:p>
            <a:pPr lvl="1">
              <a:lnSpc>
                <a:spcPct val="70000"/>
              </a:lnSpc>
              <a:buNone/>
            </a:pPr>
            <a:r>
              <a:rPr sz="2400" dirty="0">
                <a:sym typeface="+mn-ea"/>
              </a:rPr>
              <a:t>for x in range(5, 0, </a:t>
            </a:r>
            <a:r>
              <a:rPr sz="2400" b="1" dirty="0">
                <a:sym typeface="+mn-ea"/>
              </a:rPr>
              <a:t>-1</a:t>
            </a:r>
            <a:r>
              <a:rPr sz="2400" dirty="0">
                <a:sym typeface="+mn-ea"/>
              </a:rPr>
              <a:t>):</a:t>
            </a:r>
            <a:r>
              <a:rPr lang="en-US" sz="2400" dirty="0">
                <a:sym typeface="+mn-ea"/>
              </a:rPr>
              <a:t>       </a:t>
            </a:r>
            <a:r>
              <a:rPr lang="en-IN" sz="2400" dirty="0">
                <a:sym typeface="+mn-ea"/>
              </a:rPr>
              <a:t>for x in range(1, 6, </a:t>
            </a:r>
            <a:r>
              <a:rPr lang="en-IN" sz="2400" b="1" dirty="0">
                <a:sym typeface="+mn-ea"/>
              </a:rPr>
              <a:t>1</a:t>
            </a:r>
            <a:r>
              <a:rPr lang="en-IN" sz="2400" dirty="0">
                <a:sym typeface="+mn-ea"/>
              </a:rPr>
              <a:t>):       </a:t>
            </a:r>
          </a:p>
          <a:p>
            <a:pPr lvl="1">
              <a:lnSpc>
                <a:spcPct val="70000"/>
              </a:lnSpc>
              <a:buNone/>
            </a:pPr>
            <a:r>
              <a:rPr lang="en-IN" sz="2400" dirty="0">
                <a:sym typeface="+mn-ea"/>
              </a:rPr>
              <a:t>	   print x				 print x</a:t>
            </a:r>
          </a:p>
          <a:p>
            <a:pPr lvl="1">
              <a:lnSpc>
                <a:spcPct val="70000"/>
              </a:lnSpc>
              <a:buNone/>
            </a:pPr>
            <a:endParaRPr sz="2400" dirty="0">
              <a:sym typeface="+mn-ea"/>
            </a:endParaRPr>
          </a:p>
          <a:p>
            <a:pPr lvl="1">
              <a:lnSpc>
                <a:spcPct val="70000"/>
              </a:lnSpc>
              <a:buNone/>
            </a:pPr>
            <a:r>
              <a:rPr sz="2400" dirty="0">
                <a:sym typeface="+mn-ea"/>
              </a:rPr>
              <a:t>	</a:t>
            </a:r>
            <a:r>
              <a:rPr sz="2400" i="1" dirty="0">
                <a:sym typeface="+mn-ea"/>
              </a:rPr>
              <a:t>	</a:t>
            </a:r>
            <a:r>
              <a:rPr sz="2400" i="1" u="sng" dirty="0">
                <a:sym typeface="+mn-ea"/>
              </a:rPr>
              <a:t>Output</a:t>
            </a:r>
            <a:r>
              <a:rPr sz="2400" i="1" dirty="0">
                <a:sym typeface="+mn-ea"/>
              </a:rPr>
              <a:t>:</a:t>
            </a:r>
            <a:r>
              <a:rPr lang="en-US" sz="2400" i="1" dirty="0">
                <a:sym typeface="+mn-ea"/>
              </a:rPr>
              <a:t>			</a:t>
            </a:r>
            <a:r>
              <a:rPr lang="en-IN" sz="2400" i="1" u="sng" dirty="0">
                <a:sym typeface="+mn-ea"/>
              </a:rPr>
              <a:t>Output</a:t>
            </a:r>
            <a:r>
              <a:rPr lang="en-IN" sz="2400" i="1" dirty="0">
                <a:sym typeface="+mn-ea"/>
              </a:rPr>
              <a:t>:</a:t>
            </a:r>
            <a:endParaRPr sz="2400" i="1" dirty="0">
              <a:sym typeface="+mn-ea"/>
            </a:endParaRPr>
          </a:p>
          <a:p>
            <a:pPr lvl="1">
              <a:lnSpc>
                <a:spcPct val="60000"/>
              </a:lnSpc>
              <a:buNone/>
            </a:pPr>
            <a:r>
              <a:rPr sz="2400" dirty="0">
                <a:sym typeface="+mn-ea"/>
              </a:rPr>
              <a:t>	</a:t>
            </a:r>
            <a:r>
              <a:rPr sz="2400" b="1" dirty="0">
                <a:solidFill>
                  <a:srgbClr val="00B050"/>
                </a:solidFill>
                <a:sym typeface="+mn-ea"/>
              </a:rPr>
              <a:t>5</a:t>
            </a:r>
            <a:r>
              <a:rPr lang="en-US" sz="2400" b="1" dirty="0">
                <a:solidFill>
                  <a:srgbClr val="00B050"/>
                </a:solidFill>
                <a:sym typeface="+mn-ea"/>
              </a:rPr>
              <a:t>					1</a:t>
            </a:r>
            <a:endParaRPr sz="2400" b="1" dirty="0">
              <a:solidFill>
                <a:srgbClr val="00B050"/>
              </a:solidFill>
              <a:sym typeface="+mn-ea"/>
            </a:endParaRPr>
          </a:p>
          <a:p>
            <a:pPr lvl="1">
              <a:lnSpc>
                <a:spcPct val="60000"/>
              </a:lnSpc>
              <a:buNone/>
            </a:pPr>
            <a:r>
              <a:rPr sz="2400" b="1" dirty="0">
                <a:solidFill>
                  <a:srgbClr val="00B050"/>
                </a:solidFill>
                <a:sym typeface="+mn-ea"/>
              </a:rPr>
              <a:t>	4</a:t>
            </a:r>
            <a:r>
              <a:rPr lang="en-US" sz="2400" b="1" dirty="0">
                <a:solidFill>
                  <a:srgbClr val="00B050"/>
                </a:solidFill>
                <a:sym typeface="+mn-ea"/>
              </a:rPr>
              <a:t>					2</a:t>
            </a:r>
            <a:endParaRPr sz="2400" b="1" dirty="0">
              <a:solidFill>
                <a:srgbClr val="00B050"/>
              </a:solidFill>
              <a:sym typeface="+mn-ea"/>
            </a:endParaRPr>
          </a:p>
          <a:p>
            <a:pPr lvl="1">
              <a:lnSpc>
                <a:spcPct val="60000"/>
              </a:lnSpc>
              <a:buNone/>
            </a:pPr>
            <a:r>
              <a:rPr sz="2400" b="1" dirty="0">
                <a:solidFill>
                  <a:srgbClr val="00B050"/>
                </a:solidFill>
                <a:sym typeface="+mn-ea"/>
              </a:rPr>
              <a:t>	3 </a:t>
            </a:r>
            <a:r>
              <a:rPr lang="en-US" sz="2400" b="1" dirty="0">
                <a:solidFill>
                  <a:srgbClr val="00B050"/>
                </a:solidFill>
                <a:sym typeface="+mn-ea"/>
              </a:rPr>
              <a:t>				3</a:t>
            </a:r>
            <a:endParaRPr sz="2400" b="1" dirty="0">
              <a:solidFill>
                <a:srgbClr val="00B050"/>
              </a:solidFill>
              <a:sym typeface="+mn-ea"/>
            </a:endParaRPr>
          </a:p>
          <a:p>
            <a:pPr lvl="1">
              <a:lnSpc>
                <a:spcPct val="60000"/>
              </a:lnSpc>
              <a:buNone/>
            </a:pPr>
            <a:r>
              <a:rPr sz="2400" b="1" dirty="0">
                <a:solidFill>
                  <a:srgbClr val="00B050"/>
                </a:solidFill>
                <a:sym typeface="+mn-ea"/>
              </a:rPr>
              <a:t>	2</a:t>
            </a:r>
            <a:r>
              <a:rPr lang="en-US" sz="2400" b="1" dirty="0">
                <a:solidFill>
                  <a:srgbClr val="00B050"/>
                </a:solidFill>
                <a:sym typeface="+mn-ea"/>
              </a:rPr>
              <a:t>					4</a:t>
            </a:r>
            <a:endParaRPr sz="2400" b="1" dirty="0">
              <a:solidFill>
                <a:srgbClr val="00B050"/>
              </a:solidFill>
              <a:sym typeface="+mn-ea"/>
            </a:endParaRPr>
          </a:p>
          <a:p>
            <a:pPr lvl="1">
              <a:lnSpc>
                <a:spcPct val="60000"/>
              </a:lnSpc>
              <a:buNone/>
            </a:pPr>
            <a:r>
              <a:rPr sz="2400" b="1" dirty="0">
                <a:solidFill>
                  <a:srgbClr val="00B050"/>
                </a:solidFill>
                <a:sym typeface="+mn-ea"/>
              </a:rPr>
              <a:t>	1</a:t>
            </a:r>
            <a:r>
              <a:rPr lang="en-US" sz="2400" b="1" dirty="0">
                <a:solidFill>
                  <a:srgbClr val="00B050"/>
                </a:solidFill>
                <a:sym typeface="+mn-ea"/>
              </a:rPr>
              <a:t>					5				</a:t>
            </a:r>
            <a:endParaRPr sz="2400" b="1" dirty="0">
              <a:solidFill>
                <a:srgbClr val="00B050"/>
              </a:solidFill>
              <a:sym typeface="+mn-ea"/>
            </a:endParaRPr>
          </a:p>
          <a:p>
            <a:pPr lvl="1">
              <a:lnSpc>
                <a:spcPct val="60000"/>
              </a:lnSpc>
              <a:buNone/>
            </a:pPr>
            <a:r>
              <a:rPr sz="2400" b="1" dirty="0">
                <a:solidFill>
                  <a:srgbClr val="00B050"/>
                </a:solidFill>
                <a:sym typeface="+mn-ea"/>
              </a:rPr>
              <a:t>	</a:t>
            </a:r>
          </a:p>
          <a:p>
            <a:endParaRPr lang="en-US" sz="2400" b="1" dirty="0">
              <a:solidFill>
                <a:srgbClr val="00B050"/>
              </a:solidFill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08260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ea typeface="+mn-ea"/>
                <a:cs typeface="+mn-cs"/>
              </a:rPr>
              <a:t/>
            </a:r>
            <a:br>
              <a:rPr lang="en-US" sz="36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ea typeface="+mn-ea"/>
                <a:cs typeface="+mn-cs"/>
              </a:rPr>
            </a:br>
            <a:r>
              <a:rPr lang="en-US" sz="36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ea typeface="+mn-ea"/>
                <a:cs typeface="+mn-cs"/>
              </a:rPr>
              <a:t>File</a:t>
            </a:r>
            <a:endParaRPr lang="en-US" sz="3600" dirty="0">
              <a:ln w="10160">
                <a:solidFill>
                  <a:schemeClr val="accent1"/>
                </a:solidFill>
                <a:prstDash val="solid"/>
              </a:ln>
              <a:solidFill>
                <a:schemeClr val="tx2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  <a:ea typeface="+mn-ea"/>
              <a:cs typeface="+mn-cs"/>
            </a:endParaRPr>
          </a:p>
        </p:txBody>
      </p:sp>
      <p:graphicFrame>
        <p:nvGraphicFramePr>
          <p:cNvPr id="38937" name="Content Placeholder 38936"/>
          <p:cNvGraphicFramePr>
            <a:graphicFrameLocks noGrp="1"/>
          </p:cNvGraphicFramePr>
          <p:nvPr>
            <p:ph idx="1"/>
            <p:extLst/>
          </p:nvPr>
        </p:nvGraphicFramePr>
        <p:xfrm>
          <a:off x="628650" y="1752600"/>
          <a:ext cx="7886700" cy="3077766"/>
        </p:xfrm>
        <a:graphic>
          <a:graphicData uri="http://schemas.openxmlformats.org/drawingml/2006/table">
            <a:tbl>
              <a:tblPr/>
              <a:tblGrid>
                <a:gridCol w="415099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73570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78105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x-none" sz="2100" dirty="0" err="1"/>
                        <a:t>infile</a:t>
                      </a:r>
                      <a:r>
                        <a:rPr lang="en-US" altLang="x-none" sz="2100" dirty="0"/>
                        <a:t> = open(‘data1.txt’, ‘r’)</a:t>
                      </a:r>
                    </a:p>
                  </a:txBody>
                  <a:tcPr marL="68580" marR="68580" marT="34290" marB="34290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x-none" sz="2100"/>
                        <a:t>Open the file ‘data’ for input</a:t>
                      </a:r>
                    </a:p>
                  </a:txBody>
                  <a:tcPr marL="68580" marR="68580" marT="34290" marB="3429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6200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x-none" sz="2100" dirty="0" err="1"/>
                        <a:t>str</a:t>
                      </a:r>
                      <a:r>
                        <a:rPr lang="en-US" altLang="x-none" sz="2100" dirty="0"/>
                        <a:t>= </a:t>
                      </a:r>
                      <a:r>
                        <a:rPr lang="en-US" altLang="x-none" sz="2100" dirty="0" err="1">
                          <a:sym typeface="+mn-ea"/>
                        </a:rPr>
                        <a:t>infile</a:t>
                      </a:r>
                      <a:r>
                        <a:rPr lang="en-US" altLang="x-none" sz="2100" dirty="0">
                          <a:sym typeface="+mn-ea"/>
                        </a:rPr>
                        <a:t> </a:t>
                      </a:r>
                      <a:r>
                        <a:rPr lang="en-US" altLang="x-none" sz="2100" dirty="0"/>
                        <a:t>.read()</a:t>
                      </a:r>
                    </a:p>
                  </a:txBody>
                  <a:tcPr marL="68580" marR="68580" marT="34290" marB="34290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x-none" sz="2100"/>
                        <a:t>Read whole file into one String</a:t>
                      </a:r>
                    </a:p>
                  </a:txBody>
                  <a:tcPr marL="68580" marR="68580" marT="34290" marB="3429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72716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x-none" sz="2100">
                          <a:sym typeface="+mn-ea"/>
                        </a:rPr>
                        <a:t>str</a:t>
                      </a:r>
                      <a:r>
                        <a:rPr lang="en-US" altLang="x-none" sz="2100"/>
                        <a:t>= </a:t>
                      </a:r>
                      <a:r>
                        <a:rPr lang="en-US" altLang="x-none" sz="2100" err="1">
                          <a:sym typeface="+mn-ea"/>
                        </a:rPr>
                        <a:t>infile</a:t>
                      </a:r>
                      <a:r>
                        <a:rPr lang="en-US" altLang="x-none" sz="2100">
                          <a:sym typeface="+mn-ea"/>
                        </a:rPr>
                        <a:t> </a:t>
                      </a:r>
                      <a:r>
                        <a:rPr lang="en-US" altLang="x-none" sz="2100" err="1"/>
                        <a:t>.read(N</a:t>
                      </a:r>
                      <a:r>
                        <a:rPr lang="en-US" altLang="x-none" sz="2100"/>
                        <a:t>)</a:t>
                      </a:r>
                    </a:p>
                  </a:txBody>
                  <a:tcPr marL="68580" marR="68580" marT="34290" marB="34290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x-none" sz="2100"/>
                        <a:t>Reads N bytes </a:t>
                      </a:r>
                    </a:p>
                    <a:p>
                      <a:pPr marL="0" lvl="0" indent="0">
                        <a:buNone/>
                      </a:pPr>
                      <a:r>
                        <a:rPr lang="en-US" altLang="x-none" sz="2100"/>
                        <a:t>(N &gt;= 1)</a:t>
                      </a:r>
                    </a:p>
                  </a:txBody>
                  <a:tcPr marL="68580" marR="68580" marT="34290" marB="3429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6200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x-none" sz="2100" dirty="0"/>
                        <a:t>lines = </a:t>
                      </a:r>
                      <a:r>
                        <a:rPr lang="en-US" altLang="x-none" sz="2100" dirty="0" err="1">
                          <a:sym typeface="+mn-ea"/>
                        </a:rPr>
                        <a:t>infile</a:t>
                      </a:r>
                      <a:r>
                        <a:rPr lang="en-US" altLang="x-none" sz="2100" dirty="0">
                          <a:sym typeface="+mn-ea"/>
                        </a:rPr>
                        <a:t> </a:t>
                      </a:r>
                      <a:r>
                        <a:rPr lang="en-US" altLang="x-none" sz="2100" dirty="0"/>
                        <a:t>.</a:t>
                      </a:r>
                      <a:r>
                        <a:rPr lang="en-US" altLang="x-none" sz="2100" dirty="0" err="1"/>
                        <a:t>readlines</a:t>
                      </a:r>
                      <a:r>
                        <a:rPr lang="en-US" altLang="x-none" sz="2100" dirty="0"/>
                        <a:t>()</a:t>
                      </a:r>
                    </a:p>
                  </a:txBody>
                  <a:tcPr marL="68580" marR="68580" marT="34290" marB="34290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x-none" sz="2100" dirty="0"/>
                        <a:t>Returns a list of line strings</a:t>
                      </a:r>
                    </a:p>
                  </a:txBody>
                  <a:tcPr marL="68580" marR="68580" marT="34290" marB="3429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0352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ea typeface="+mn-ea"/>
                <a:cs typeface="+mn-cs"/>
                <a:sym typeface="+mn-ea"/>
              </a:rPr>
              <a:t/>
            </a:r>
            <a:br>
              <a:rPr lang="en-US" sz="36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ea typeface="+mn-ea"/>
                <a:cs typeface="+mn-cs"/>
                <a:sym typeface="+mn-ea"/>
              </a:rPr>
            </a:br>
            <a:r>
              <a:rPr lang="en-US" sz="36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ea typeface="+mn-ea"/>
                <a:cs typeface="+mn-cs"/>
                <a:sym typeface="+mn-ea"/>
              </a:rPr>
              <a:t>File</a:t>
            </a:r>
            <a:endParaRPr lang="en-US" sz="3600" dirty="0">
              <a:ln w="10160">
                <a:solidFill>
                  <a:schemeClr val="accent1"/>
                </a:solidFill>
                <a:prstDash val="solid"/>
              </a:ln>
              <a:solidFill>
                <a:schemeClr val="tx2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  <a:ea typeface="+mn-ea"/>
              <a:cs typeface="+mn-cs"/>
            </a:endParaRPr>
          </a:p>
        </p:txBody>
      </p:sp>
      <p:graphicFrame>
        <p:nvGraphicFramePr>
          <p:cNvPr id="39961" name="Content Placeholder 39960"/>
          <p:cNvGraphicFramePr>
            <a:graphicFrameLocks noGrp="1"/>
          </p:cNvGraphicFramePr>
          <p:nvPr>
            <p:ph idx="1"/>
            <p:extLst/>
          </p:nvPr>
        </p:nvGraphicFramePr>
        <p:xfrm>
          <a:off x="628650" y="2514600"/>
          <a:ext cx="7886700" cy="2305050"/>
        </p:xfrm>
        <a:graphic>
          <a:graphicData uri="http://schemas.openxmlformats.org/drawingml/2006/table">
            <a:tbl>
              <a:tblPr/>
              <a:tblGrid>
                <a:gridCol w="433768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54901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78105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x-none" sz="2100" dirty="0" err="1"/>
                        <a:t>outfile</a:t>
                      </a:r>
                      <a:r>
                        <a:rPr lang="en-US" altLang="x-none" sz="2100" dirty="0"/>
                        <a:t> = open(‘data2.txt’, ‘w’)</a:t>
                      </a:r>
                    </a:p>
                  </a:txBody>
                  <a:tcPr marL="68580" marR="68580" marT="34290" marB="34290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x-none" sz="2100"/>
                        <a:t>Open the file ‘data’ for writing</a:t>
                      </a:r>
                    </a:p>
                  </a:txBody>
                  <a:tcPr marL="68580" marR="68580" marT="34290" marB="3429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6200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x-none" sz="2100" dirty="0" err="1">
                          <a:sym typeface="+mn-ea"/>
                        </a:rPr>
                        <a:t>outfile</a:t>
                      </a:r>
                      <a:r>
                        <a:rPr lang="en-US" altLang="x-none" sz="2100" dirty="0">
                          <a:sym typeface="+mn-ea"/>
                        </a:rPr>
                        <a:t> </a:t>
                      </a:r>
                      <a:r>
                        <a:rPr lang="en-US" altLang="x-none" sz="2100" dirty="0"/>
                        <a:t>.write(</a:t>
                      </a:r>
                      <a:r>
                        <a:rPr lang="en-US" altLang="x-none" sz="2100" dirty="0" err="1"/>
                        <a:t>str</a:t>
                      </a:r>
                      <a:r>
                        <a:rPr lang="en-US" altLang="x-none" sz="2100" dirty="0"/>
                        <a:t>)</a:t>
                      </a:r>
                    </a:p>
                  </a:txBody>
                  <a:tcPr marL="68580" marR="68580" marT="34290" marB="34290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x-none" sz="2100"/>
                        <a:t>Writes the string str to file</a:t>
                      </a:r>
                    </a:p>
                  </a:txBody>
                  <a:tcPr marL="68580" marR="68580" marT="34290" marB="3429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6200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x-none" sz="2100" dirty="0" err="1">
                          <a:sym typeface="+mn-ea"/>
                        </a:rPr>
                        <a:t>outfile</a:t>
                      </a:r>
                      <a:r>
                        <a:rPr lang="en-US" altLang="x-none" sz="2100" dirty="0">
                          <a:sym typeface="+mn-ea"/>
                        </a:rPr>
                        <a:t> </a:t>
                      </a:r>
                      <a:r>
                        <a:rPr lang="en-US" altLang="x-none" sz="2100" dirty="0"/>
                        <a:t>.close()</a:t>
                      </a:r>
                    </a:p>
                  </a:txBody>
                  <a:tcPr marL="68580" marR="68580" marT="34290" marB="34290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x-none" sz="2100" dirty="0"/>
                        <a:t>Closes the file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3874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dirty="0">
                <a:ln w="10160">
                  <a:solidFill>
                    <a:schemeClr val="accent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ea typeface="+mn-ea"/>
                <a:cs typeface="+mn-cs"/>
              </a:rPr>
              <a:t>File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14400"/>
            <a:ext cx="7886700" cy="35861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err="1"/>
              <a:t>infile</a:t>
            </a:r>
            <a:r>
              <a:rPr lang="en-US" sz="1600" b="1" dirty="0"/>
              <a:t>=open("</a:t>
            </a:r>
            <a:r>
              <a:rPr lang="en-US" sz="1600" b="1" dirty="0" err="1"/>
              <a:t>test.txt",'r</a:t>
            </a:r>
            <a:r>
              <a:rPr lang="en-US" sz="1600" b="1" dirty="0"/>
              <a:t>')</a:t>
            </a:r>
          </a:p>
          <a:p>
            <a:pPr marL="0" indent="0">
              <a:buNone/>
            </a:pPr>
            <a:r>
              <a:rPr lang="en-US" sz="1600" dirty="0"/>
              <a:t>str1=</a:t>
            </a:r>
            <a:r>
              <a:rPr lang="en-US" sz="1600" dirty="0" err="1"/>
              <a:t>infile.read</a:t>
            </a:r>
            <a:r>
              <a:rPr lang="en-US" sz="1600" dirty="0"/>
              <a:t>(5)</a:t>
            </a:r>
          </a:p>
          <a:p>
            <a:pPr marL="0" indent="0">
              <a:buNone/>
            </a:pPr>
            <a:r>
              <a:rPr lang="en-US" sz="1600" dirty="0"/>
              <a:t>print "Read first five characters from the file:",str1</a:t>
            </a:r>
          </a:p>
          <a:p>
            <a:pPr marL="0" indent="0">
              <a:buNone/>
            </a:pPr>
            <a:r>
              <a:rPr lang="en-US" sz="1600" dirty="0" err="1"/>
              <a:t>infile</a:t>
            </a:r>
            <a:r>
              <a:rPr lang="en-US" sz="1600" dirty="0"/>
              <a:t>=open("</a:t>
            </a:r>
            <a:r>
              <a:rPr lang="en-US" sz="1600" dirty="0" err="1"/>
              <a:t>test.txt",'r</a:t>
            </a:r>
            <a:r>
              <a:rPr lang="en-US" sz="1600" dirty="0"/>
              <a:t>')</a:t>
            </a:r>
          </a:p>
          <a:p>
            <a:pPr marL="0" indent="0">
              <a:buNone/>
            </a:pPr>
            <a:r>
              <a:rPr lang="en-US" sz="1600" dirty="0"/>
              <a:t>str2=</a:t>
            </a:r>
            <a:r>
              <a:rPr lang="en-US" sz="1600" dirty="0" err="1"/>
              <a:t>infile.read</a:t>
            </a:r>
            <a:r>
              <a:rPr lang="en-US" sz="1600" dirty="0"/>
              <a:t>()</a:t>
            </a:r>
          </a:p>
          <a:p>
            <a:pPr marL="0" indent="0">
              <a:buNone/>
            </a:pPr>
            <a:r>
              <a:rPr lang="en-US" sz="1600" dirty="0"/>
              <a:t>print "Read  the whole file:",str2</a:t>
            </a:r>
          </a:p>
          <a:p>
            <a:pPr marL="0" indent="0">
              <a:buNone/>
            </a:pPr>
            <a:r>
              <a:rPr lang="en-US" sz="1600" dirty="0" err="1"/>
              <a:t>infile</a:t>
            </a:r>
            <a:r>
              <a:rPr lang="en-US" sz="1600" dirty="0"/>
              <a:t>=open("</a:t>
            </a:r>
            <a:r>
              <a:rPr lang="en-US" sz="1600" dirty="0" err="1"/>
              <a:t>test.txt",'r</a:t>
            </a:r>
            <a:r>
              <a:rPr lang="en-US" sz="1600" dirty="0"/>
              <a:t>')</a:t>
            </a:r>
          </a:p>
          <a:p>
            <a:pPr marL="0" indent="0">
              <a:buNone/>
            </a:pPr>
            <a:r>
              <a:rPr lang="en-US" sz="1600" dirty="0"/>
              <a:t>count=0</a:t>
            </a:r>
          </a:p>
          <a:p>
            <a:pPr marL="0" indent="0">
              <a:buNone/>
            </a:pPr>
            <a:r>
              <a:rPr lang="en-US" sz="1600" dirty="0"/>
              <a:t>for line in </a:t>
            </a:r>
            <a:r>
              <a:rPr lang="en-US" sz="1600" dirty="0" err="1"/>
              <a:t>infile</a:t>
            </a:r>
            <a:r>
              <a:rPr lang="en-US" sz="1600" dirty="0"/>
              <a:t>:</a:t>
            </a:r>
          </a:p>
          <a:p>
            <a:pPr marL="0" indent="0">
              <a:buNone/>
            </a:pPr>
            <a:r>
              <a:rPr lang="en-US" sz="1600" dirty="0"/>
              <a:t>     count = count + 1</a:t>
            </a:r>
          </a:p>
          <a:p>
            <a:pPr marL="0" indent="0">
              <a:buNone/>
            </a:pPr>
            <a:r>
              <a:rPr lang="en-US" sz="1600" dirty="0"/>
              <a:t>print 'Line Count in the file:',count</a:t>
            </a:r>
          </a:p>
          <a:p>
            <a:pPr marL="0" indent="0">
              <a:buNone/>
            </a:pPr>
            <a:r>
              <a:rPr lang="en-US" sz="1600" dirty="0"/>
              <a:t>#write in file</a:t>
            </a:r>
          </a:p>
          <a:p>
            <a:pPr marL="0" indent="0">
              <a:buNone/>
            </a:pPr>
            <a:r>
              <a:rPr lang="en-US" sz="1600" b="1" dirty="0" err="1"/>
              <a:t>outfile</a:t>
            </a:r>
            <a:r>
              <a:rPr lang="en-US" sz="1600" b="1" dirty="0"/>
              <a:t>=open("test1.txt",'w')</a:t>
            </a:r>
          </a:p>
          <a:p>
            <a:pPr marL="0" indent="0">
              <a:buNone/>
            </a:pPr>
            <a:r>
              <a:rPr lang="en-US" sz="1600" dirty="0" err="1"/>
              <a:t>outfile.write</a:t>
            </a:r>
            <a:r>
              <a:rPr lang="en-US" sz="1600" dirty="0"/>
              <a:t>("Python is a high-level, interpreted, interactive and object-oriented scripting language")</a:t>
            </a:r>
          </a:p>
          <a:p>
            <a:pPr marL="0" indent="0">
              <a:buNone/>
            </a:pPr>
            <a:r>
              <a:rPr lang="en-US" sz="1600" dirty="0" err="1"/>
              <a:t>outfile.close</a:t>
            </a:r>
            <a:r>
              <a:rPr lang="en-US" sz="1600" dirty="0"/>
              <a:t>()</a:t>
            </a:r>
          </a:p>
          <a:p>
            <a:pPr marL="0" indent="0">
              <a:buNone/>
            </a:pPr>
            <a:r>
              <a:rPr lang="en-US" sz="1600" dirty="0" err="1"/>
              <a:t>infile</a:t>
            </a:r>
            <a:r>
              <a:rPr lang="en-US" sz="1600" dirty="0"/>
              <a:t>=open("test1.txt",'r')</a:t>
            </a:r>
          </a:p>
          <a:p>
            <a:pPr marL="0" indent="0">
              <a:buNone/>
            </a:pPr>
            <a:r>
              <a:rPr lang="en-US" sz="1600" dirty="0"/>
              <a:t>print </a:t>
            </a:r>
            <a:r>
              <a:rPr lang="en-US" sz="1600" dirty="0" err="1"/>
              <a:t>infile.read</a:t>
            </a:r>
            <a:r>
              <a:rPr lang="en-US" sz="16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539058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838200"/>
            <a:ext cx="7886700" cy="1325563"/>
          </a:xfrm>
        </p:spPr>
        <p:txBody>
          <a:bodyPr/>
          <a:lstStyle/>
          <a:p>
            <a:r>
              <a:rPr dirty="0">
                <a:ln w="10160">
                  <a:solidFill>
                    <a:schemeClr val="accent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ea typeface="+mn-ea"/>
                <a:cs typeface="+mn-cs"/>
                <a:sym typeface="+mn-ea"/>
              </a:rPr>
              <a:t>Running Programs on UNIX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>
                <a:sym typeface="+mn-ea"/>
              </a:rPr>
              <a:t>Call python program via the python interpreter</a:t>
            </a:r>
            <a:endParaRPr dirty="0"/>
          </a:p>
          <a:p>
            <a:pPr lvl="1">
              <a:buNone/>
            </a:pPr>
            <a:r>
              <a:rPr sz="3200" b="1" dirty="0">
                <a:solidFill>
                  <a:srgbClr val="FF0000"/>
                </a:solidFill>
                <a:latin typeface="Courier New" panose="02070309020205020404" pitchFamily="49" charset="0"/>
                <a:ea typeface="Courier New" panose="02070309020205020404" pitchFamily="49" charset="0"/>
                <a:sym typeface="+mn-ea"/>
              </a:rPr>
              <a:t>python </a:t>
            </a:r>
            <a:r>
              <a:rPr lang="en-US" sz="3200" b="1" dirty="0">
                <a:solidFill>
                  <a:srgbClr val="FF0000"/>
                </a:solidFill>
                <a:latin typeface="Courier New" panose="02070309020205020404" pitchFamily="49" charset="0"/>
                <a:ea typeface="Courier New" panose="02070309020205020404" pitchFamily="49" charset="0"/>
                <a:sym typeface="+mn-ea"/>
              </a:rPr>
              <a:t>sample</a:t>
            </a:r>
            <a:r>
              <a:rPr sz="3200" b="1" dirty="0">
                <a:solidFill>
                  <a:srgbClr val="FF0000"/>
                </a:solidFill>
                <a:latin typeface="Courier New" panose="02070309020205020404" pitchFamily="49" charset="0"/>
                <a:ea typeface="Courier New" panose="02070309020205020404" pitchFamily="49" charset="0"/>
                <a:sym typeface="+mn-ea"/>
              </a:rPr>
              <a:t>.py</a:t>
            </a:r>
          </a:p>
          <a:p>
            <a:pPr lvl="1">
              <a:buNone/>
            </a:pPr>
            <a:endParaRPr lang="en-US" sz="2100" b="1" dirty="0">
              <a:solidFill>
                <a:srgbClr val="FF0000"/>
              </a:solidFill>
              <a:latin typeface="Courier New" panose="02070309020205020404" pitchFamily="49" charset="0"/>
              <a:ea typeface="Courier New" panose="02070309020205020404" pitchFamily="49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66766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457200" y="304800"/>
            <a:ext cx="8386335" cy="2185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FUNCTION: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function is a block of organized, reusable sets of instructions that is used to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perform some related actions.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Re-usability of code minimizes redundancy (Unnecessary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Repeatance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). 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Procedural decomposition makes things organized.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326390185"/>
              </p:ext>
            </p:extLst>
          </p:nvPr>
        </p:nvGraphicFramePr>
        <p:xfrm>
          <a:off x="2362200" y="2362200"/>
          <a:ext cx="4419600" cy="2209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457200" y="4953000"/>
            <a:ext cx="6954533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USER-DEFINED FUNCTION: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 Defined Function are the one which is written by the programmer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used anywhere in the program.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5739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ea typeface="+mn-ea"/>
                <a:cs typeface="+mn-cs"/>
                <a:sym typeface="+mn-ea"/>
              </a:rPr>
              <a:t/>
            </a:r>
            <a:br>
              <a:rPr lang="en-US" sz="36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ea typeface="+mn-ea"/>
                <a:cs typeface="+mn-cs"/>
                <a:sym typeface="+mn-ea"/>
              </a:rPr>
            </a:br>
            <a:r>
              <a:rPr lang="en-US" sz="36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ea typeface="+mn-ea"/>
                <a:cs typeface="+mn-cs"/>
                <a:sym typeface="+mn-ea"/>
              </a:rPr>
              <a:t>Functions</a:t>
            </a:r>
            <a:endParaRPr lang="en-US" sz="3600" dirty="0">
              <a:ln w="10160">
                <a:solidFill>
                  <a:schemeClr val="accent1"/>
                </a:solidFill>
                <a:prstDash val="solid"/>
              </a:ln>
              <a:solidFill>
                <a:schemeClr val="tx2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723" y="2057400"/>
            <a:ext cx="8229600" cy="4525963"/>
          </a:xfrm>
        </p:spPr>
        <p:txBody>
          <a:bodyPr>
            <a:noAutofit/>
          </a:bodyPr>
          <a:lstStyle/>
          <a:p>
            <a:pPr lvl="1">
              <a:buNone/>
            </a:pPr>
            <a:r>
              <a:rPr lang="en-US" sz="2400" b="1" i="1" dirty="0">
                <a:cs typeface="Arial" panose="020B0604020202020204" pitchFamily="34" charset="0"/>
                <a:sym typeface="+mn-ea"/>
              </a:rPr>
              <a:t>def </a:t>
            </a:r>
            <a:r>
              <a:rPr lang="en-US" sz="2400" dirty="0">
                <a:cs typeface="Arial" panose="020B0604020202020204" pitchFamily="34" charset="0"/>
                <a:sym typeface="+mn-ea"/>
              </a:rPr>
              <a:t>myfun(x, y):</a:t>
            </a:r>
          </a:p>
          <a:p>
            <a:pPr lvl="1">
              <a:buNone/>
            </a:pPr>
            <a:r>
              <a:rPr lang="en-US" sz="2400" dirty="0">
                <a:cs typeface="Arial" panose="020B0604020202020204" pitchFamily="34" charset="0"/>
                <a:sym typeface="+mn-ea"/>
              </a:rPr>
              <a:t>     return x * y</a:t>
            </a:r>
          </a:p>
          <a:p>
            <a:pPr lvl="1">
              <a:buNone/>
            </a:pPr>
            <a:r>
              <a:rPr lang="en-US" sz="2400" dirty="0">
                <a:cs typeface="Arial" panose="020B0604020202020204" pitchFamily="34" charset="0"/>
                <a:sym typeface="+mn-ea"/>
              </a:rPr>
              <a:t>a=myfun(3, 4)</a:t>
            </a:r>
          </a:p>
          <a:p>
            <a:pPr lvl="1">
              <a:buNone/>
            </a:pPr>
            <a:r>
              <a:rPr lang="en-US" sz="2400" dirty="0">
                <a:cs typeface="Arial" panose="020B0604020202020204" pitchFamily="34" charset="0"/>
                <a:sym typeface="+mn-ea"/>
              </a:rPr>
              <a:t>print  “Value of a is”,a           </a:t>
            </a:r>
            <a:r>
              <a:rPr lang="en-US" sz="2400" dirty="0">
                <a:solidFill>
                  <a:srgbClr val="00B050"/>
                </a:solidFill>
                <a:cs typeface="Arial" panose="020B0604020202020204" pitchFamily="34" charset="0"/>
                <a:sym typeface="+mn-ea"/>
              </a:rPr>
              <a:t> </a:t>
            </a:r>
            <a:r>
              <a:rPr lang="en-US" sz="2400" b="1" dirty="0">
                <a:solidFill>
                  <a:srgbClr val="00B050"/>
                </a:solidFill>
                <a:cs typeface="Arial" panose="020B0604020202020204" pitchFamily="34" charset="0"/>
                <a:sym typeface="+mn-ea"/>
              </a:rPr>
              <a:t>// </a:t>
            </a:r>
            <a:r>
              <a:rPr lang="en-US" sz="2400" dirty="0">
                <a:solidFill>
                  <a:srgbClr val="00B050"/>
                </a:solidFill>
                <a:cs typeface="Arial" panose="020B0604020202020204" pitchFamily="34" charset="0"/>
                <a:sym typeface="+mn-ea"/>
              </a:rPr>
              <a:t>Value of a is </a:t>
            </a:r>
            <a:r>
              <a:rPr lang="en-US" sz="2400" b="1" dirty="0">
                <a:solidFill>
                  <a:srgbClr val="00B050"/>
                </a:solidFill>
                <a:cs typeface="Arial" panose="020B0604020202020204" pitchFamily="34" charset="0"/>
                <a:sym typeface="+mn-ea"/>
              </a:rPr>
              <a:t>12</a:t>
            </a:r>
          </a:p>
          <a:p>
            <a:pPr lvl="1">
              <a:buNone/>
            </a:pPr>
            <a:endParaRPr lang="en-US" sz="2400" b="1" i="1" dirty="0">
              <a:solidFill>
                <a:srgbClr val="00B050"/>
              </a:solidFill>
              <a:cs typeface="Arial" panose="020B0604020202020204" pitchFamily="34" charset="0"/>
              <a:sym typeface="+mn-ea"/>
            </a:endParaRPr>
          </a:p>
          <a:p>
            <a:pPr marL="128588" indent="-128588" defTabSz="6858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Arial" panose="020B0604020202020204" pitchFamily="34" charset="0"/>
                <a:sym typeface="+mn-ea"/>
              </a:rPr>
              <a:t>Function blocks begin with the keyword </a:t>
            </a:r>
            <a:r>
              <a:rPr lang="en-US" sz="2400" b="1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Arial" panose="020B0604020202020204" pitchFamily="34" charset="0"/>
                <a:sym typeface="+mn-ea"/>
              </a:rPr>
              <a:t>def</a:t>
            </a:r>
            <a:r>
              <a:rPr lang="en-US" sz="24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Arial" panose="020B0604020202020204" pitchFamily="34" charset="0"/>
                <a:sym typeface="+mn-ea"/>
              </a:rPr>
              <a:t> followed by the function name and parentheses ( ).</a:t>
            </a:r>
            <a:endParaRPr lang="en-US" sz="2400" dirty="0">
              <a:cs typeface="Arial" panose="020B0604020202020204" pitchFamily="34" charset="0"/>
              <a:sym typeface="+mn-ea"/>
            </a:endParaRPr>
          </a:p>
          <a:p>
            <a:pPr marL="128588" indent="-128588" defTabSz="6858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Arial" panose="020B0604020202020204" pitchFamily="34" charset="0"/>
                <a:sym typeface="+mn-ea"/>
              </a:rPr>
              <a:t>Any input parameters or arguments should be placed within these parentheses. </a:t>
            </a:r>
            <a:endParaRPr lang="en-US" sz="2400" dirty="0">
              <a:cs typeface="Arial" panose="020B0604020202020204" pitchFamily="34" charset="0"/>
              <a:sym typeface="+mn-ea"/>
            </a:endParaRPr>
          </a:p>
          <a:p>
            <a:pPr marL="128588" indent="-128588" defTabSz="6858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Arial" panose="020B0604020202020204" pitchFamily="34" charset="0"/>
                <a:sym typeface="+mn-ea"/>
              </a:rPr>
              <a:t>The code block within every function starts with a colon : and is indented.</a:t>
            </a:r>
          </a:p>
          <a:p>
            <a:pPr marL="128588" indent="-128588" defTabSz="6858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Arial" panose="020B0604020202020204" pitchFamily="34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10479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ea typeface="+mn-ea"/>
                <a:cs typeface="+mn-cs"/>
                <a:sym typeface="+mn-ea"/>
              </a:rPr>
              <a:t/>
            </a:r>
            <a:br>
              <a:rPr lang="en-US" sz="36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ea typeface="+mn-ea"/>
                <a:cs typeface="+mn-cs"/>
                <a:sym typeface="+mn-ea"/>
              </a:rPr>
            </a:br>
            <a:r>
              <a:rPr sz="36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ea typeface="+mn-ea"/>
                <a:cs typeface="+mn-cs"/>
                <a:sym typeface="+mn-ea"/>
              </a:rPr>
              <a:t>Modules</a:t>
            </a:r>
            <a:endParaRPr lang="en-US" sz="3600" dirty="0">
              <a:ln w="10160">
                <a:solidFill>
                  <a:schemeClr val="accent1"/>
                </a:solidFill>
                <a:prstDash val="solid"/>
              </a:ln>
              <a:solidFill>
                <a:schemeClr val="tx2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90689"/>
            <a:ext cx="8229600" cy="4525963"/>
          </a:xfrm>
        </p:spPr>
        <p:txBody>
          <a:bodyPr/>
          <a:lstStyle/>
          <a:p>
            <a:r>
              <a:rPr sz="2400" dirty="0">
                <a:sym typeface="+mn-ea"/>
              </a:rPr>
              <a:t>Modules are files containing Python definitions and statements (ex. </a:t>
            </a:r>
            <a:r>
              <a:rPr sz="2400" i="1" dirty="0">
                <a:sym typeface="+mn-ea"/>
              </a:rPr>
              <a:t>name</a:t>
            </a:r>
            <a:r>
              <a:rPr sz="2400" dirty="0">
                <a:sym typeface="+mn-ea"/>
              </a:rPr>
              <a:t>.py)</a:t>
            </a:r>
            <a:endParaRPr sz="2400" dirty="0"/>
          </a:p>
          <a:p>
            <a:r>
              <a:rPr sz="2400" dirty="0">
                <a:sym typeface="+mn-ea"/>
              </a:rPr>
              <a:t>A module’s definitions can be imported into other modules by using “import </a:t>
            </a:r>
            <a:r>
              <a:rPr sz="2400" i="1" dirty="0">
                <a:sym typeface="+mn-ea"/>
              </a:rPr>
              <a:t>name</a:t>
            </a:r>
            <a:r>
              <a:rPr sz="2400" dirty="0">
                <a:sym typeface="+mn-ea"/>
              </a:rPr>
              <a:t>”</a:t>
            </a:r>
            <a:endParaRPr sz="2400" dirty="0"/>
          </a:p>
          <a:p>
            <a:r>
              <a:rPr sz="2400" dirty="0">
                <a:sym typeface="+mn-ea"/>
              </a:rPr>
              <a:t>The module’s name is available as a global variable value</a:t>
            </a:r>
            <a:endParaRPr sz="2400" dirty="0"/>
          </a:p>
          <a:p>
            <a:r>
              <a:rPr sz="2400" dirty="0">
                <a:sym typeface="+mn-ea"/>
              </a:rPr>
              <a:t>To access a module’s functions, type </a:t>
            </a:r>
            <a:r>
              <a:rPr sz="2400" i="1" dirty="0">
                <a:sym typeface="+mn-ea"/>
              </a:rPr>
              <a:t>“name.function()”</a:t>
            </a:r>
          </a:p>
          <a:p>
            <a:r>
              <a:rPr lang="en-US" sz="2400" i="1" u="sng" dirty="0"/>
              <a:t>Example</a:t>
            </a:r>
            <a:r>
              <a:rPr lang="en-US" sz="2400" dirty="0"/>
              <a:t>: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i="1" dirty="0">
                <a:solidFill>
                  <a:srgbClr val="00B050"/>
                </a:solidFill>
              </a:rPr>
              <a:t>import math</a:t>
            </a:r>
          </a:p>
          <a:p>
            <a:pPr marL="0" indent="0">
              <a:buNone/>
            </a:pPr>
            <a:r>
              <a:rPr lang="en-US" sz="2400" i="1" dirty="0">
                <a:solidFill>
                  <a:srgbClr val="00B050"/>
                </a:solidFill>
              </a:rPr>
              <a:t>	print("The value of pi is", </a:t>
            </a:r>
            <a:r>
              <a:rPr lang="en-US" sz="2400" i="1" dirty="0" err="1">
                <a:solidFill>
                  <a:srgbClr val="00B050"/>
                </a:solidFill>
              </a:rPr>
              <a:t>math.pi</a:t>
            </a:r>
            <a:r>
              <a:rPr lang="en-US" sz="2400" i="1" dirty="0">
                <a:solidFill>
                  <a:srgbClr val="00B05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52725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214801-23D8-4B72-B82D-3210BB4DE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048000"/>
            <a:ext cx="8229600" cy="1143000"/>
          </a:xfrm>
        </p:spPr>
        <p:txBody>
          <a:bodyPr/>
          <a:lstStyle/>
          <a:p>
            <a:r>
              <a:rPr lang="en-US" dirty="0">
                <a:ln w="10160">
                  <a:solidFill>
                    <a:schemeClr val="accent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Basic GPIO Programming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19456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3925ED6-36CF-422E-BF8A-1645406CE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6F2CC013-B6BD-4FC1-8F76-1EFC2AA53D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828800"/>
            <a:ext cx="8229600" cy="2585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501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842064-2FAE-48C9-9AD6-E7B0392BB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n w="10160">
                  <a:solidFill>
                    <a:schemeClr val="accent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ea typeface="+mn-ea"/>
                <a:cs typeface="+mn-cs"/>
              </a:rPr>
              <a:t>Blinking LED</a:t>
            </a:r>
            <a:endParaRPr lang="en-IN" sz="3600" dirty="0">
              <a:ln w="10160">
                <a:solidFill>
                  <a:schemeClr val="accent1"/>
                </a:solidFill>
                <a:prstDash val="solid"/>
              </a:ln>
              <a:solidFill>
                <a:schemeClr val="tx2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  <a:ea typeface="+mn-ea"/>
              <a:cs typeface="+mn-cs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AF8BDF4-FC05-4649-A059-C2F63E47F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04B2351F-AE73-4124-9E3E-88A74A334F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399" y="1981200"/>
            <a:ext cx="7655202" cy="27432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7373672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FA26F64-45D5-4810-8ADD-38D24C2AA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AE5F033-D5E2-4E39-8F80-264615AFC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b="1" i="1" dirty="0">
                <a:solidFill>
                  <a:schemeClr val="accent1"/>
                </a:solidFill>
              </a:rPr>
              <a:t>import </a:t>
            </a:r>
            <a:r>
              <a:rPr lang="en-US" sz="2400" b="1" i="1" dirty="0" err="1">
                <a:solidFill>
                  <a:schemeClr val="accent1"/>
                </a:solidFill>
              </a:rPr>
              <a:t>RPi.GPIO</a:t>
            </a:r>
            <a:r>
              <a:rPr lang="en-US" sz="2400" b="1" i="1" dirty="0">
                <a:solidFill>
                  <a:schemeClr val="accent1"/>
                </a:solidFill>
              </a:rPr>
              <a:t> as GPIO</a:t>
            </a:r>
          </a:p>
          <a:p>
            <a:pPr marL="0" indent="0">
              <a:buNone/>
            </a:pPr>
            <a:r>
              <a:rPr lang="en-US" sz="2400" dirty="0"/>
              <a:t>	GPIO </a:t>
            </a:r>
            <a:r>
              <a:rPr lang="en-IN" sz="2400" dirty="0"/>
              <a:t>library is used for interacting with the GPIO in Python</a:t>
            </a:r>
          </a:p>
          <a:p>
            <a:r>
              <a:rPr lang="en-US" sz="2400" b="1" i="1" dirty="0" err="1">
                <a:solidFill>
                  <a:schemeClr val="accent1"/>
                </a:solidFill>
              </a:rPr>
              <a:t>GPIO.setmode</a:t>
            </a:r>
            <a:r>
              <a:rPr lang="en-US" sz="2400" b="1" i="1" dirty="0">
                <a:solidFill>
                  <a:schemeClr val="accent1"/>
                </a:solidFill>
              </a:rPr>
              <a:t>(GPIO.BCM)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IN" sz="2400" dirty="0"/>
              <a:t>set up BCM (Broadcom) GPIO numbering</a:t>
            </a:r>
            <a:endParaRPr lang="en-US" sz="2400" dirty="0"/>
          </a:p>
          <a:p>
            <a:r>
              <a:rPr lang="en-US" sz="2400" b="1" i="1" dirty="0" err="1">
                <a:solidFill>
                  <a:schemeClr val="accent1"/>
                </a:solidFill>
              </a:rPr>
              <a:t>GPIO.setup</a:t>
            </a:r>
            <a:r>
              <a:rPr lang="en-US" sz="2400" b="1" i="1" dirty="0">
                <a:solidFill>
                  <a:schemeClr val="accent1"/>
                </a:solidFill>
              </a:rPr>
              <a:t>(20,GPIO.OUT) </a:t>
            </a:r>
          </a:p>
          <a:p>
            <a:pPr marL="0" indent="0">
              <a:buNone/>
            </a:pPr>
            <a:r>
              <a:rPr lang="en-US" sz="2400" dirty="0"/>
              <a:t>	S</a:t>
            </a:r>
            <a:r>
              <a:rPr lang="en-IN" sz="2400" dirty="0"/>
              <a:t>et the GPIO pin 20 to output</a:t>
            </a:r>
            <a:endParaRPr lang="en-US" sz="2400" dirty="0"/>
          </a:p>
          <a:p>
            <a:r>
              <a:rPr lang="en-US" sz="2400" b="1" i="1" dirty="0" err="1">
                <a:solidFill>
                  <a:schemeClr val="accent1"/>
                </a:solidFill>
              </a:rPr>
              <a:t>GPIO.output</a:t>
            </a:r>
            <a:r>
              <a:rPr lang="en-US" sz="2400" b="1" i="1" dirty="0">
                <a:solidFill>
                  <a:schemeClr val="accent1"/>
                </a:solidFill>
              </a:rPr>
              <a:t>(20,True)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IN" sz="2400" dirty="0"/>
              <a:t>Turn on GPIO pin 20</a:t>
            </a:r>
            <a:endParaRPr lang="en-US" sz="2400" dirty="0"/>
          </a:p>
          <a:p>
            <a:r>
              <a:rPr lang="en-US" sz="2400" b="1" i="1" dirty="0" err="1">
                <a:solidFill>
                  <a:schemeClr val="accent1"/>
                </a:solidFill>
              </a:rPr>
              <a:t>GPIO.cleanup</a:t>
            </a:r>
            <a:r>
              <a:rPr lang="en-US" sz="2400" b="1" i="1" dirty="0">
                <a:solidFill>
                  <a:schemeClr val="accent1"/>
                </a:solidFill>
              </a:rPr>
              <a:t>() </a:t>
            </a:r>
          </a:p>
          <a:p>
            <a:pPr marL="0" indent="0">
              <a:buNone/>
            </a:pPr>
            <a:r>
              <a:rPr lang="en-US" sz="2400" dirty="0"/>
              <a:t>	close down library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8352739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99F222A-682B-480F-AC52-9042903AB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n w="10160">
                  <a:solidFill>
                    <a:schemeClr val="accent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ea typeface="+mn-ea"/>
                <a:cs typeface="+mn-cs"/>
              </a:rPr>
              <a:t>Switch</a:t>
            </a:r>
            <a:endParaRPr lang="en-IN" sz="3600" dirty="0">
              <a:ln w="10160">
                <a:solidFill>
                  <a:schemeClr val="accent1"/>
                </a:solidFill>
                <a:prstDash val="solid"/>
              </a:ln>
              <a:solidFill>
                <a:schemeClr val="tx2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4299F6E-8AFD-4CD7-BEA5-6370A7B9D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sz="1600" dirty="0"/>
              <a:t>import </a:t>
            </a:r>
            <a:r>
              <a:rPr lang="en-IN" sz="1600" dirty="0" err="1"/>
              <a:t>RPi.GPIO</a:t>
            </a:r>
            <a:r>
              <a:rPr lang="en-IN" sz="1600" dirty="0"/>
              <a:t> as GPIO	</a:t>
            </a:r>
            <a:r>
              <a:rPr lang="en-IN" sz="1600" i="1" dirty="0">
                <a:solidFill>
                  <a:schemeClr val="accent1"/>
                </a:solidFill>
              </a:rPr>
              <a:t>#Import GPIO library</a:t>
            </a:r>
          </a:p>
          <a:p>
            <a:pPr marL="0" indent="0">
              <a:buNone/>
            </a:pPr>
            <a:r>
              <a:rPr lang="en-IN" sz="1600" dirty="0"/>
              <a:t>import time</a:t>
            </a:r>
          </a:p>
          <a:p>
            <a:pPr marL="0" indent="0">
              <a:buNone/>
            </a:pPr>
            <a:r>
              <a:rPr lang="en-IN" sz="1600" dirty="0" err="1"/>
              <a:t>GPIO.setmode</a:t>
            </a:r>
            <a:r>
              <a:rPr lang="en-IN" sz="1600" dirty="0"/>
              <a:t>(GPIO.BCM)	</a:t>
            </a:r>
            <a:r>
              <a:rPr lang="en-IN" sz="1600" i="1" dirty="0">
                <a:solidFill>
                  <a:schemeClr val="accent1"/>
                </a:solidFill>
              </a:rPr>
              <a:t># Use BCM pin numbering</a:t>
            </a:r>
          </a:p>
          <a:p>
            <a:pPr marL="0" indent="0">
              <a:buNone/>
            </a:pPr>
            <a:r>
              <a:rPr lang="en-IN" sz="1600" dirty="0" err="1"/>
              <a:t>GPIO.setwarnings</a:t>
            </a:r>
            <a:r>
              <a:rPr lang="en-IN" sz="1600" dirty="0"/>
              <a:t>(False)	</a:t>
            </a:r>
            <a:r>
              <a:rPr lang="en-US" sz="1600" i="1" dirty="0">
                <a:solidFill>
                  <a:schemeClr val="accent1"/>
                </a:solidFill>
              </a:rPr>
              <a:t>#Ignore the warnings and proceed the program</a:t>
            </a:r>
            <a:endParaRPr lang="en-IN" sz="1600" i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IN" sz="1600" i="1" dirty="0" err="1"/>
              <a:t>GPIO.setup</a:t>
            </a:r>
            <a:r>
              <a:rPr lang="en-IN" sz="1600" i="1" dirty="0"/>
              <a:t>(20,GPIO.OUT)</a:t>
            </a:r>
            <a:r>
              <a:rPr lang="en-IN" sz="1600" dirty="0"/>
              <a:t>	</a:t>
            </a:r>
            <a:r>
              <a:rPr lang="en-US" sz="1600" i="1" dirty="0">
                <a:solidFill>
                  <a:schemeClr val="accent1"/>
                </a:solidFill>
              </a:rPr>
              <a:t>#Set GPIO Pin 20 to OUT</a:t>
            </a:r>
            <a:endParaRPr lang="en-IN" sz="1600" i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IN" sz="1600" i="1" dirty="0" err="1"/>
              <a:t>GPIO.setup</a:t>
            </a:r>
            <a:r>
              <a:rPr lang="en-IN" sz="1600" i="1" dirty="0"/>
              <a:t>(16,GPIO.IN,pull_up_down=GPIO.PUD_DOWN)</a:t>
            </a:r>
            <a:r>
              <a:rPr lang="en-IN" sz="1600" dirty="0"/>
              <a:t>	</a:t>
            </a:r>
            <a:r>
              <a:rPr lang="en-IN" sz="1600" i="1" dirty="0">
                <a:solidFill>
                  <a:schemeClr val="accent1"/>
                </a:solidFill>
              </a:rPr>
              <a:t>#GPIO pin 16 is the input</a:t>
            </a:r>
          </a:p>
          <a:p>
            <a:pPr marL="0" indent="0">
              <a:buNone/>
            </a:pPr>
            <a:r>
              <a:rPr lang="en-IN" sz="1600" dirty="0"/>
              <a:t>while True:</a:t>
            </a:r>
          </a:p>
          <a:p>
            <a:pPr marL="0" indent="0">
              <a:buNone/>
            </a:pPr>
            <a:r>
              <a:rPr lang="en-IN" sz="1600" i="1" dirty="0"/>
              <a:t>       status=</a:t>
            </a:r>
            <a:r>
              <a:rPr lang="en-IN" sz="1600" i="1" dirty="0" err="1"/>
              <a:t>GPIO.input</a:t>
            </a:r>
            <a:r>
              <a:rPr lang="en-IN" sz="1600" i="1" dirty="0"/>
              <a:t>(16)</a:t>
            </a:r>
            <a:r>
              <a:rPr lang="en-IN" sz="1600" dirty="0"/>
              <a:t>	</a:t>
            </a:r>
            <a:r>
              <a:rPr lang="en-IN" sz="1600" i="1" dirty="0">
                <a:solidFill>
                  <a:schemeClr val="accent1"/>
                </a:solidFill>
              </a:rPr>
              <a:t>#Read input value from Pin 16</a:t>
            </a:r>
          </a:p>
          <a:p>
            <a:pPr marL="0" indent="0">
              <a:buNone/>
            </a:pPr>
            <a:r>
              <a:rPr lang="en-IN" sz="1600" dirty="0"/>
              <a:t>       if(status==1):</a:t>
            </a:r>
          </a:p>
          <a:p>
            <a:pPr marL="0" indent="0">
              <a:buNone/>
            </a:pPr>
            <a:r>
              <a:rPr lang="en-IN" sz="1600" dirty="0"/>
              <a:t>        	</a:t>
            </a:r>
            <a:r>
              <a:rPr lang="en-IN" sz="1600" dirty="0" err="1"/>
              <a:t>GPIO.output</a:t>
            </a:r>
            <a:r>
              <a:rPr lang="en-IN" sz="1600" dirty="0"/>
              <a:t>(20,1)	</a:t>
            </a:r>
            <a:r>
              <a:rPr lang="en-IN" sz="1600" i="1" dirty="0">
                <a:solidFill>
                  <a:schemeClr val="accent1"/>
                </a:solidFill>
              </a:rPr>
              <a:t>#Turn on GPIO pin 2</a:t>
            </a:r>
            <a:r>
              <a:rPr lang="en-IN" sz="1600" dirty="0"/>
              <a:t>0</a:t>
            </a:r>
          </a:p>
          <a:p>
            <a:pPr marL="0" indent="0">
              <a:buNone/>
            </a:pPr>
            <a:r>
              <a:rPr lang="en-IN" sz="1600" dirty="0"/>
              <a:t>        	print 'LED ON'</a:t>
            </a:r>
          </a:p>
          <a:p>
            <a:pPr marL="0" indent="0">
              <a:buNone/>
            </a:pPr>
            <a:r>
              <a:rPr lang="en-IN" sz="1600" dirty="0"/>
              <a:t>       else:</a:t>
            </a:r>
          </a:p>
          <a:p>
            <a:pPr marL="0" indent="0">
              <a:buNone/>
            </a:pPr>
            <a:r>
              <a:rPr lang="en-IN" sz="1600" dirty="0"/>
              <a:t>        	</a:t>
            </a:r>
            <a:r>
              <a:rPr lang="en-IN" sz="1600" dirty="0" err="1"/>
              <a:t>GPIO.output</a:t>
            </a:r>
            <a:r>
              <a:rPr lang="en-IN" sz="1600" dirty="0"/>
              <a:t>(20,0)	</a:t>
            </a:r>
            <a:r>
              <a:rPr lang="en-IN" sz="1600" i="1" dirty="0">
                <a:solidFill>
                  <a:schemeClr val="accent1"/>
                </a:solidFill>
              </a:rPr>
              <a:t>#Turn off GPIO pin 20</a:t>
            </a:r>
          </a:p>
          <a:p>
            <a:pPr marL="0" indent="0">
              <a:buNone/>
            </a:pPr>
            <a:r>
              <a:rPr lang="en-IN" sz="1600" dirty="0"/>
              <a:t>        	print 'LED OFF'</a:t>
            </a:r>
          </a:p>
          <a:p>
            <a:pPr marL="0" indent="0">
              <a:buNone/>
            </a:pPr>
            <a:r>
              <a:rPr lang="en-IN" sz="1600" dirty="0" err="1"/>
              <a:t>GPIO.cleanup</a:t>
            </a:r>
            <a:r>
              <a:rPr lang="en-IN" sz="1600" dirty="0"/>
              <a:t>()		</a:t>
            </a:r>
            <a:r>
              <a:rPr lang="en-IN" sz="1600" i="1" dirty="0">
                <a:solidFill>
                  <a:schemeClr val="accent1"/>
                </a:solidFill>
              </a:rPr>
              <a:t>#close down library</a:t>
            </a:r>
          </a:p>
          <a:p>
            <a:pPr marL="0" indent="0">
              <a:buNone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5560804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3633AD8-1B4A-405B-B360-D7FEADEF9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n w="10160">
                  <a:solidFill>
                    <a:schemeClr val="accent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ea typeface="+mn-ea"/>
                <a:cs typeface="+mn-cs"/>
              </a:rPr>
              <a:t>Seven segment display </a:t>
            </a:r>
            <a:endParaRPr lang="en-IN" sz="3600" dirty="0">
              <a:ln w="10160">
                <a:solidFill>
                  <a:schemeClr val="accent1"/>
                </a:solidFill>
                <a:prstDash val="solid"/>
              </a:ln>
              <a:solidFill>
                <a:schemeClr val="tx2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7BEF7D0-7845-4C52-888B-9070C7F0B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2400" dirty="0" err="1"/>
              <a:t>GPIO.setup</a:t>
            </a:r>
            <a:r>
              <a:rPr lang="en-IN" sz="2400" dirty="0"/>
              <a:t>(18,GPIO.OUT) – set pin 18 for first</a:t>
            </a:r>
          </a:p>
          <a:p>
            <a:pPr marL="0" indent="0">
              <a:buNone/>
            </a:pPr>
            <a:r>
              <a:rPr lang="en-IN" sz="2400" dirty="0"/>
              <a:t>				  seven segment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dirty="0" err="1"/>
              <a:t>GPIO.output</a:t>
            </a:r>
            <a:r>
              <a:rPr lang="en-IN" sz="2400" dirty="0"/>
              <a:t>(18,1)</a:t>
            </a:r>
          </a:p>
          <a:p>
            <a:pPr marL="0" indent="0">
              <a:buNone/>
            </a:pPr>
            <a:endParaRPr lang="en-IN" sz="2400" i="1" dirty="0"/>
          </a:p>
          <a:p>
            <a:r>
              <a:rPr lang="en-IN" sz="2400" i="1" dirty="0" err="1"/>
              <a:t>GPIO.setup</a:t>
            </a:r>
            <a:r>
              <a:rPr lang="en-IN" sz="2400" i="1" dirty="0"/>
              <a:t>(12,GPIO.OUT) </a:t>
            </a:r>
            <a:r>
              <a:rPr lang="en-IN" sz="2400" dirty="0"/>
              <a:t>– set pin 12  for ‘A’</a:t>
            </a:r>
          </a:p>
          <a:p>
            <a:r>
              <a:rPr lang="en-IN" sz="2400" i="1" dirty="0" err="1"/>
              <a:t>GPIO.setup</a:t>
            </a:r>
            <a:r>
              <a:rPr lang="en-IN" sz="2400" i="1" dirty="0"/>
              <a:t>(16,GPIO.OUT) </a:t>
            </a:r>
            <a:r>
              <a:rPr lang="en-IN" sz="2400" dirty="0"/>
              <a:t>- set pin 16  for ‘B’ </a:t>
            </a:r>
          </a:p>
          <a:p>
            <a:r>
              <a:rPr lang="en-IN" sz="2400" i="1" dirty="0" err="1"/>
              <a:t>GPIO.setup</a:t>
            </a:r>
            <a:r>
              <a:rPr lang="en-IN" sz="2400" i="1" dirty="0"/>
              <a:t>(20,GPIO.OUT) </a:t>
            </a:r>
            <a:r>
              <a:rPr lang="en-IN" sz="2400" dirty="0"/>
              <a:t>- set pin 20  for ‘C’</a:t>
            </a:r>
          </a:p>
          <a:p>
            <a:r>
              <a:rPr lang="en-IN" sz="2400" i="1" dirty="0" err="1"/>
              <a:t>GPIO.setup</a:t>
            </a:r>
            <a:r>
              <a:rPr lang="en-IN" sz="2400" i="1" dirty="0"/>
              <a:t>(21,GPIO.OUT) </a:t>
            </a:r>
            <a:r>
              <a:rPr lang="en-IN" sz="2400" dirty="0"/>
              <a:t>- set pin 21  for ‘D’</a:t>
            </a:r>
          </a:p>
          <a:p>
            <a:r>
              <a:rPr lang="en-IN" sz="2400" i="1" dirty="0" err="1"/>
              <a:t>GPIO.setup</a:t>
            </a:r>
            <a:r>
              <a:rPr lang="en-IN" sz="2400" i="1" dirty="0"/>
              <a:t>(23,GPIO.OUT) </a:t>
            </a:r>
            <a:r>
              <a:rPr lang="en-IN" sz="2400" dirty="0"/>
              <a:t>- set pin 23  for ‘E’</a:t>
            </a:r>
          </a:p>
          <a:p>
            <a:r>
              <a:rPr lang="en-IN" sz="2400" i="1" dirty="0" err="1"/>
              <a:t>GPIO.setup</a:t>
            </a:r>
            <a:r>
              <a:rPr lang="en-IN" sz="2400" i="1" dirty="0"/>
              <a:t>(24,GPIO.OUT) </a:t>
            </a:r>
            <a:r>
              <a:rPr lang="en-IN" sz="2400" dirty="0"/>
              <a:t>- set pin 24  for ‘F’</a:t>
            </a:r>
          </a:p>
          <a:p>
            <a:r>
              <a:rPr lang="en-IN" sz="2400" i="1" dirty="0" err="1"/>
              <a:t>GPIO.setup</a:t>
            </a:r>
            <a:r>
              <a:rPr lang="en-IN" sz="2400" i="1" dirty="0"/>
              <a:t>(25,GPIO.OUT)</a:t>
            </a:r>
            <a:r>
              <a:rPr lang="en-IN" sz="2400" dirty="0"/>
              <a:t> - set pin 25  for ‘G’</a:t>
            </a:r>
          </a:p>
          <a:p>
            <a:endParaRPr lang="en-IN" sz="2400" dirty="0"/>
          </a:p>
          <a:p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6FF575B9-2971-4353-B335-E1D8D53291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2598" y="1062111"/>
            <a:ext cx="1685925" cy="164782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1101440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963A451-7C08-44E0-AA55-A9CF01AAF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n w="10160">
                  <a:solidFill>
                    <a:schemeClr val="accent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SMTP Mail Server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B7290F0-0805-459B-BCBD-C0929D4B81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(SMTP) Simple Mail Transfer Protocol</a:t>
            </a:r>
          </a:p>
          <a:p>
            <a:r>
              <a:rPr lang="en-IN" dirty="0"/>
              <a:t>used to communicate with mail servers from external services</a:t>
            </a:r>
          </a:p>
        </p:txBody>
      </p:sp>
    </p:spTree>
    <p:extLst>
      <p:ext uri="{BB962C8B-B14F-4D97-AF65-F5344CB8AC3E}">
        <p14:creationId xmlns:p14="http://schemas.microsoft.com/office/powerpoint/2010/main" val="1966526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533400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sz="4900" dirty="0">
                <a:ln w="10160">
                  <a:solidFill>
                    <a:schemeClr val="accent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ea typeface="+mn-ea"/>
                <a:cs typeface="+mn-cs"/>
                <a:sym typeface="+mn-ea"/>
              </a:rPr>
              <a:t>The print Statement</a:t>
            </a:r>
            <a:r>
              <a:rPr lang="en-US" altLang="x-none" dirty="0">
                <a:solidFill>
                  <a:schemeClr val="accent2"/>
                </a:solidFill>
                <a:latin typeface="Comic Sans MS" panose="030F0702030302020204" pitchFamily="66" charset="0"/>
              </a:rPr>
              <a:t/>
            </a:r>
            <a:br>
              <a:rPr lang="en-US" altLang="x-none" dirty="0">
                <a:solidFill>
                  <a:schemeClr val="accent2"/>
                </a:solidFill>
                <a:latin typeface="Comic Sans MS" panose="030F0702030302020204" pitchFamily="66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4192"/>
            <a:ext cx="8229600" cy="4525963"/>
          </a:xfrm>
        </p:spPr>
        <p:txBody>
          <a:bodyPr/>
          <a:lstStyle/>
          <a:p>
            <a:r>
              <a:rPr lang="en-GB" altLang="x-none" dirty="0">
                <a:sym typeface="+mn-ea"/>
              </a:rPr>
              <a:t>Produces text output on the console.</a:t>
            </a:r>
          </a:p>
          <a:p>
            <a:pPr algn="l"/>
            <a:r>
              <a:rPr lang="en-GB" altLang="x-none" i="1" u="sng" dirty="0"/>
              <a:t>Example:</a:t>
            </a:r>
          </a:p>
          <a:p>
            <a:pPr marL="342900" lvl="1" indent="-342900" defTabSz="685800">
              <a:lnSpc>
                <a:spcPct val="90000"/>
              </a:lnSpc>
              <a:spcBef>
                <a:spcPts val="750"/>
              </a:spcBef>
              <a:buFont typeface="Wingdings" panose="05000000000000000000" charset="0"/>
              <a:buChar char="§"/>
            </a:pPr>
            <a:r>
              <a:rPr lang="en-GB" altLang="x-none" sz="3200" dirty="0">
                <a:sym typeface="+mn-ea"/>
              </a:rPr>
              <a:t>print "Python"</a:t>
            </a:r>
          </a:p>
          <a:p>
            <a:pPr marL="0" lvl="1" indent="0" defTabSz="685800">
              <a:lnSpc>
                <a:spcPct val="90000"/>
              </a:lnSpc>
              <a:spcBef>
                <a:spcPts val="750"/>
              </a:spcBef>
              <a:buNone/>
            </a:pPr>
            <a:r>
              <a:rPr lang="en-GB" altLang="x-none" sz="3200" dirty="0"/>
              <a:t>     </a:t>
            </a:r>
            <a:r>
              <a:rPr lang="en-GB" altLang="x-none" sz="3200" b="1" dirty="0">
                <a:solidFill>
                  <a:srgbClr val="00B050"/>
                </a:solidFill>
              </a:rPr>
              <a:t> </a:t>
            </a:r>
            <a:r>
              <a:rPr lang="en-GB" altLang="x-none" sz="3200" i="1" u="sng" dirty="0"/>
              <a:t>Result</a:t>
            </a:r>
            <a:r>
              <a:rPr lang="en-GB" altLang="x-none" sz="3200" dirty="0"/>
              <a:t>: </a:t>
            </a:r>
            <a:r>
              <a:rPr lang="en-GB" altLang="x-none" sz="3200" dirty="0">
                <a:solidFill>
                  <a:srgbClr val="00B050"/>
                </a:solidFill>
              </a:rPr>
              <a:t>Python</a:t>
            </a:r>
          </a:p>
          <a:p>
            <a:pPr marL="342900" lvl="1" indent="-342900" defTabSz="685800">
              <a:lnSpc>
                <a:spcPct val="90000"/>
              </a:lnSpc>
              <a:spcBef>
                <a:spcPts val="750"/>
              </a:spcBef>
              <a:buFont typeface="Wingdings" panose="05000000000000000000" charset="0"/>
              <a:buChar char="§"/>
            </a:pPr>
            <a:r>
              <a:rPr lang="en-GB" altLang="x-none" sz="3200" dirty="0">
                <a:sym typeface="+mn-ea"/>
              </a:rPr>
              <a:t>version= 3</a:t>
            </a:r>
          </a:p>
          <a:p>
            <a:pPr marL="0" lvl="1" indent="0" defTabSz="685800">
              <a:lnSpc>
                <a:spcPct val="90000"/>
              </a:lnSpc>
              <a:spcBef>
                <a:spcPts val="750"/>
              </a:spcBef>
              <a:buNone/>
            </a:pPr>
            <a:r>
              <a:rPr lang="en-GB" altLang="x-none" sz="3200" dirty="0">
                <a:sym typeface="+mn-ea"/>
              </a:rPr>
              <a:t>    print "Python version is", version, "..."</a:t>
            </a:r>
          </a:p>
          <a:p>
            <a:pPr marL="0" lvl="1" indent="0" defTabSz="685800">
              <a:lnSpc>
                <a:spcPct val="90000"/>
              </a:lnSpc>
              <a:spcBef>
                <a:spcPts val="750"/>
              </a:spcBef>
              <a:buNone/>
            </a:pPr>
            <a:r>
              <a:rPr lang="en-GB" altLang="x-none" sz="3200" dirty="0">
                <a:sym typeface="+mn-ea"/>
              </a:rPr>
              <a:t>   </a:t>
            </a:r>
            <a:r>
              <a:rPr lang="en-GB" altLang="x-none" sz="3200" b="1" dirty="0">
                <a:solidFill>
                  <a:srgbClr val="00B050"/>
                </a:solidFill>
                <a:sym typeface="+mn-ea"/>
              </a:rPr>
              <a:t> </a:t>
            </a:r>
            <a:r>
              <a:rPr lang="en-GB" altLang="x-none" sz="3200" i="1" u="sng" dirty="0">
                <a:sym typeface="+mn-ea"/>
              </a:rPr>
              <a:t>Result: </a:t>
            </a:r>
            <a:r>
              <a:rPr lang="en-GB" altLang="x-none" sz="3200" dirty="0">
                <a:solidFill>
                  <a:srgbClr val="00B050"/>
                </a:solidFill>
                <a:sym typeface="+mn-ea"/>
              </a:rPr>
              <a:t>Python version is 3...</a:t>
            </a:r>
          </a:p>
        </p:txBody>
      </p:sp>
    </p:spTree>
    <p:extLst>
      <p:ext uri="{BB962C8B-B14F-4D97-AF65-F5344CB8AC3E}">
        <p14:creationId xmlns:p14="http://schemas.microsoft.com/office/powerpoint/2010/main" val="3855822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DC17BF0-6EB9-4D34-A65B-9CDF258B6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dirty="0">
                <a:ln w="10160">
                  <a:solidFill>
                    <a:schemeClr val="accent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Gmail's Default SMTP Settings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1F58969-7747-43ED-B30E-52343B9741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612" y="1417638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IN" sz="2400" b="1" dirty="0"/>
              <a:t>Gmail's Default SMTP Settings</a:t>
            </a:r>
          </a:p>
          <a:p>
            <a:r>
              <a:rPr lang="en-IN" sz="2400" dirty="0"/>
              <a:t>Gmail SMTP server address: </a:t>
            </a:r>
            <a:r>
              <a:rPr lang="en-IN" sz="2400" b="1" dirty="0"/>
              <a:t>smtp.gmail.com</a:t>
            </a:r>
            <a:endParaRPr lang="en-IN" sz="2400" dirty="0"/>
          </a:p>
          <a:p>
            <a:r>
              <a:rPr lang="en-IN" sz="2400" dirty="0"/>
              <a:t>Gmail SMTP username: </a:t>
            </a:r>
            <a:r>
              <a:rPr lang="en-IN" sz="2400" b="1" dirty="0"/>
              <a:t>Your Gmail address</a:t>
            </a:r>
            <a:r>
              <a:rPr lang="en-IN" sz="2400" dirty="0"/>
              <a:t> (e.g. </a:t>
            </a:r>
            <a:r>
              <a:rPr lang="en-IN" sz="2400" i="1" dirty="0"/>
              <a:t>example@gmail.com</a:t>
            </a:r>
            <a:r>
              <a:rPr lang="en-IN" sz="2400" dirty="0"/>
              <a:t>)</a:t>
            </a:r>
          </a:p>
          <a:p>
            <a:r>
              <a:rPr lang="en-IN" sz="2400" dirty="0"/>
              <a:t>Gmail SMTP password: </a:t>
            </a:r>
            <a:r>
              <a:rPr lang="en-IN" sz="2400" b="1" dirty="0"/>
              <a:t>Your Gmail password</a:t>
            </a:r>
            <a:endParaRPr lang="en-IN" sz="2400" dirty="0"/>
          </a:p>
          <a:p>
            <a:r>
              <a:rPr lang="en-IN" sz="2400" dirty="0"/>
              <a:t>Gmail SMTP port (TLS): </a:t>
            </a:r>
            <a:r>
              <a:rPr lang="en-IN" sz="2400" b="1" dirty="0"/>
              <a:t>587</a:t>
            </a:r>
            <a:endParaRPr lang="en-IN" sz="2400" dirty="0"/>
          </a:p>
          <a:p>
            <a:r>
              <a:rPr lang="en-IN" sz="2400" dirty="0"/>
              <a:t>Gmail SMTP port (SSL): </a:t>
            </a:r>
            <a:r>
              <a:rPr lang="en-IN" sz="2400" b="1" dirty="0"/>
              <a:t>465</a:t>
            </a:r>
            <a:endParaRPr lang="en-IN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125460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81BD735-5E27-43FB-B1C8-953CF110A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n w="10160">
                  <a:solidFill>
                    <a:schemeClr val="accent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ea typeface="+mn-ea"/>
                <a:cs typeface="+mn-cs"/>
              </a:rPr>
              <a:t>Send Gmail using SMTP</a:t>
            </a:r>
            <a:endParaRPr lang="en-IN" sz="3600" dirty="0">
              <a:ln w="10160">
                <a:solidFill>
                  <a:schemeClr val="accent1"/>
                </a:solidFill>
                <a:prstDash val="solid"/>
              </a:ln>
              <a:solidFill>
                <a:schemeClr val="tx2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28E2251-77BC-4298-9B9C-DFBACEF089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r>
              <a:rPr lang="en-IN" sz="2000" dirty="0"/>
              <a:t>import </a:t>
            </a:r>
            <a:r>
              <a:rPr lang="en-IN" sz="2000" dirty="0" err="1"/>
              <a:t>smtplib</a:t>
            </a:r>
            <a:endParaRPr lang="en-IN" sz="2000" dirty="0"/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IN" sz="2000" dirty="0"/>
              <a:t> library in Python to send email</a:t>
            </a:r>
          </a:p>
          <a:p>
            <a:r>
              <a:rPr lang="en-US" sz="2000" dirty="0"/>
              <a:t>server = </a:t>
            </a:r>
            <a:r>
              <a:rPr lang="en-US" sz="2000" dirty="0" err="1"/>
              <a:t>smtplib.SMTP</a:t>
            </a:r>
            <a:r>
              <a:rPr lang="en-US" sz="2000" dirty="0"/>
              <a:t>("smtp.gmail.com", 587)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IN" sz="2000" dirty="0"/>
              <a:t> parameters(server location, port) for the Gmail server</a:t>
            </a:r>
            <a:endParaRPr lang="en-US" sz="2000" dirty="0"/>
          </a:p>
          <a:p>
            <a:r>
              <a:rPr lang="en-IN" sz="2000" dirty="0"/>
              <a:t> </a:t>
            </a:r>
            <a:r>
              <a:rPr lang="en-IN" sz="2000" dirty="0" err="1"/>
              <a:t>server.starttls</a:t>
            </a:r>
            <a:r>
              <a:rPr lang="en-IN" sz="2000" dirty="0"/>
              <a:t>()</a:t>
            </a:r>
          </a:p>
          <a:p>
            <a:pPr marL="0" indent="0">
              <a:buNone/>
            </a:pPr>
            <a:r>
              <a:rPr lang="en-IN" sz="2000" dirty="0"/>
              <a:t>	 </a:t>
            </a:r>
            <a:r>
              <a:rPr lang="en-IN" sz="2000" dirty="0" err="1"/>
              <a:t>starttls</a:t>
            </a:r>
            <a:r>
              <a:rPr lang="en-IN" sz="2000" dirty="0"/>
              <a:t> () method to upgrade the connection to secure</a:t>
            </a:r>
            <a:endParaRPr lang="en-US" sz="2000" dirty="0"/>
          </a:p>
          <a:p>
            <a:r>
              <a:rPr lang="en-US" sz="2000" dirty="0" err="1"/>
              <a:t>server.login</a:t>
            </a:r>
            <a:r>
              <a:rPr lang="en-US" sz="2000" dirty="0"/>
              <a:t>(</a:t>
            </a:r>
            <a:r>
              <a:rPr lang="en-US" sz="2000" dirty="0" err="1"/>
              <a:t>gmail_user</a:t>
            </a:r>
            <a:r>
              <a:rPr lang="en-US" sz="2000" dirty="0"/>
              <a:t>, </a:t>
            </a:r>
            <a:r>
              <a:rPr lang="en-US" sz="2000" dirty="0" err="1"/>
              <a:t>gmail_pwd</a:t>
            </a:r>
            <a:r>
              <a:rPr lang="en-US" sz="2000" dirty="0"/>
              <a:t>)</a:t>
            </a:r>
          </a:p>
          <a:p>
            <a:r>
              <a:rPr lang="en-IN" sz="2000" dirty="0" err="1"/>
              <a:t>server.sendmail</a:t>
            </a:r>
            <a:r>
              <a:rPr lang="en-IN" sz="2000" dirty="0"/>
              <a:t>(FROM, TO, </a:t>
            </a:r>
            <a:r>
              <a:rPr lang="en-IN" sz="2000" dirty="0" err="1"/>
              <a:t>msg.as_string</a:t>
            </a:r>
            <a:r>
              <a:rPr lang="en-IN" sz="2000" dirty="0"/>
              <a:t>()) </a:t>
            </a:r>
          </a:p>
          <a:p>
            <a:pPr marL="0" indent="0">
              <a:buNone/>
            </a:pPr>
            <a:r>
              <a:rPr lang="en-IN" sz="2000" dirty="0"/>
              <a:t>	</a:t>
            </a:r>
            <a:r>
              <a:rPr lang="en-IN" sz="2000" dirty="0" err="1"/>
              <a:t>msg.as_string</a:t>
            </a:r>
            <a:r>
              <a:rPr lang="en-IN" sz="2000" dirty="0"/>
              <a:t>() - Converts the Multipart </a:t>
            </a:r>
            <a:r>
              <a:rPr lang="en-IN" sz="2000" dirty="0" err="1"/>
              <a:t>msg</a:t>
            </a:r>
            <a:r>
              <a:rPr lang="en-IN" sz="2000" dirty="0"/>
              <a:t> into a string</a:t>
            </a:r>
          </a:p>
          <a:p>
            <a:pPr marL="0" indent="0">
              <a:buNone/>
            </a:pPr>
            <a:r>
              <a:rPr lang="en-IN" sz="2000" dirty="0"/>
              <a:t>	 </a:t>
            </a:r>
            <a:r>
              <a:rPr lang="en-IN" sz="2000" dirty="0" err="1"/>
              <a:t>server.sendmail</a:t>
            </a:r>
            <a:r>
              <a:rPr lang="en-IN" sz="2000" dirty="0"/>
              <a:t> () - sending the mail</a:t>
            </a:r>
            <a:endParaRPr lang="en-US" sz="2000" dirty="0"/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9895888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Exception handling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sz="2000" dirty="0" smtClean="0">
                <a:solidFill>
                  <a:srgbClr val="0000FF"/>
                </a:solidFill>
              </a:rPr>
              <a:t>try</a:t>
            </a:r>
            <a:r>
              <a:rPr lang="en-US" sz="2000" dirty="0" smtClean="0"/>
              <a:t>:                          </a:t>
            </a:r>
            <a:br>
              <a:rPr lang="en-US" sz="2000" dirty="0" smtClean="0"/>
            </a:br>
            <a:r>
              <a:rPr lang="en-US" sz="2000" dirty="0" smtClean="0"/>
              <a:t>	f = open(</a:t>
            </a:r>
            <a:r>
              <a:rPr lang="en-US" sz="2000" dirty="0" smtClean="0">
                <a:solidFill>
                  <a:srgbClr val="00B050"/>
                </a:solidFill>
              </a:rPr>
              <a:t>"file.txt"</a:t>
            </a:r>
            <a:r>
              <a:rPr lang="en-US" sz="2000" dirty="0" smtClean="0"/>
              <a:t>)</a:t>
            </a:r>
            <a:br>
              <a:rPr lang="en-US" sz="2000" dirty="0" smtClean="0"/>
            </a:br>
            <a:r>
              <a:rPr lang="en-US" sz="2000" dirty="0" smtClean="0">
                <a:solidFill>
                  <a:srgbClr val="0000FF"/>
                </a:solidFill>
              </a:rPr>
              <a:t>except</a:t>
            </a:r>
            <a:r>
              <a:rPr lang="en-US" sz="2000" dirty="0" smtClean="0"/>
              <a:t> </a:t>
            </a:r>
            <a:r>
              <a:rPr lang="en-US" sz="2000" dirty="0" err="1" smtClean="0"/>
              <a:t>IOError</a:t>
            </a:r>
            <a:r>
              <a:rPr lang="en-US" sz="2000" dirty="0" smtClean="0"/>
              <a:t>:               </a:t>
            </a:r>
            <a:br>
              <a:rPr lang="en-US" sz="2000" dirty="0" smtClean="0"/>
            </a:br>
            <a:r>
              <a:rPr lang="en-US" sz="2000" dirty="0" smtClean="0"/>
              <a:t> 	print </a:t>
            </a:r>
            <a:r>
              <a:rPr lang="en-US" sz="2000" dirty="0" smtClean="0">
                <a:solidFill>
                  <a:srgbClr val="00B050"/>
                </a:solidFill>
              </a:rPr>
              <a:t>"Could not open“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>
                <a:solidFill>
                  <a:srgbClr val="0000FF"/>
                </a:solidFill>
              </a:rPr>
              <a:t>else</a:t>
            </a:r>
            <a:r>
              <a:rPr lang="en-US" sz="2000" dirty="0" smtClean="0"/>
              <a:t>:                         </a:t>
            </a:r>
            <a:br>
              <a:rPr lang="en-US" sz="2000" dirty="0" smtClean="0"/>
            </a:br>
            <a:r>
              <a:rPr lang="en-US" sz="2000" dirty="0" smtClean="0"/>
              <a:t> 	</a:t>
            </a:r>
            <a:r>
              <a:rPr lang="en-US" sz="2000" dirty="0" err="1" smtClean="0"/>
              <a:t>f.close</a:t>
            </a:r>
            <a:r>
              <a:rPr lang="en-US" sz="2000" dirty="0" smtClean="0"/>
              <a:t>()</a:t>
            </a:r>
          </a:p>
          <a:p>
            <a:pPr marL="0" indent="0" eaLnBrk="1" hangingPunct="1">
              <a:buNone/>
            </a:pPr>
            <a:endParaRPr lang="en-US" sz="2000" dirty="0" smtClean="0"/>
          </a:p>
          <a:p>
            <a:pPr marL="0" indent="0" eaLnBrk="1" hangingPunct="1">
              <a:buNone/>
            </a:pPr>
            <a:endParaRPr lang="en-US" sz="2000" dirty="0" smtClean="0"/>
          </a:p>
          <a:p>
            <a:pPr eaLnBrk="1" hangingPunct="1"/>
            <a:r>
              <a:rPr lang="en-US" sz="2000" dirty="0" smtClean="0"/>
              <a:t>a = [</a:t>
            </a:r>
            <a:r>
              <a:rPr lang="en-US" sz="2000" dirty="0" smtClean="0">
                <a:solidFill>
                  <a:srgbClr val="C00000"/>
                </a:solidFill>
              </a:rPr>
              <a:t>1</a:t>
            </a:r>
            <a:r>
              <a:rPr lang="en-US" sz="2000" dirty="0" smtClean="0"/>
              <a:t>,</a:t>
            </a:r>
            <a:r>
              <a:rPr lang="en-US" sz="2000" dirty="0" smtClean="0">
                <a:solidFill>
                  <a:srgbClr val="C00000"/>
                </a:solidFill>
              </a:rPr>
              <a:t>2</a:t>
            </a:r>
            <a:r>
              <a:rPr lang="en-US" sz="2000" dirty="0" smtClean="0"/>
              <a:t>,</a:t>
            </a:r>
            <a:r>
              <a:rPr lang="en-US" sz="2000" dirty="0" smtClean="0">
                <a:solidFill>
                  <a:srgbClr val="C00000"/>
                </a:solidFill>
              </a:rPr>
              <a:t>3</a:t>
            </a:r>
            <a:r>
              <a:rPr lang="en-US" sz="2000" dirty="0" smtClean="0"/>
              <a:t>] </a:t>
            </a:r>
            <a:br>
              <a:rPr lang="en-US" sz="2000" dirty="0" smtClean="0"/>
            </a:br>
            <a:r>
              <a:rPr lang="en-US" sz="2000" dirty="0" smtClean="0">
                <a:solidFill>
                  <a:srgbClr val="0000FF"/>
                </a:solidFill>
              </a:rPr>
              <a:t>try</a:t>
            </a:r>
            <a:r>
              <a:rPr lang="en-US" sz="2000" dirty="0" smtClean="0"/>
              <a:t>:</a:t>
            </a:r>
            <a:br>
              <a:rPr lang="en-US" sz="2000" dirty="0" smtClean="0"/>
            </a:br>
            <a:r>
              <a:rPr lang="en-US" sz="2000" dirty="0" smtClean="0"/>
              <a:t>	a[</a:t>
            </a:r>
            <a:r>
              <a:rPr lang="en-US" sz="2000" dirty="0" smtClean="0">
                <a:solidFill>
                  <a:srgbClr val="C00000"/>
                </a:solidFill>
              </a:rPr>
              <a:t>7</a:t>
            </a:r>
            <a:r>
              <a:rPr lang="en-US" sz="2000" dirty="0" smtClean="0"/>
              <a:t>] = </a:t>
            </a:r>
            <a:r>
              <a:rPr lang="en-US" sz="2000" dirty="0" smtClean="0">
                <a:solidFill>
                  <a:srgbClr val="C00000"/>
                </a:solidFill>
              </a:rPr>
              <a:t>0</a:t>
            </a:r>
            <a:r>
              <a:rPr lang="en-US" sz="2000" dirty="0" smtClean="0"/>
              <a:t>                    </a:t>
            </a:r>
            <a:br>
              <a:rPr lang="en-US" sz="2000" dirty="0" smtClean="0"/>
            </a:br>
            <a:r>
              <a:rPr lang="en-US" sz="2000" dirty="0" smtClean="0">
                <a:solidFill>
                  <a:srgbClr val="0000FF"/>
                </a:solidFill>
              </a:rPr>
              <a:t>except</a:t>
            </a:r>
            <a:r>
              <a:rPr lang="en-US" sz="2000" dirty="0" smtClean="0"/>
              <a:t> (</a:t>
            </a:r>
            <a:r>
              <a:rPr lang="en-US" sz="2000" dirty="0" err="1" smtClean="0"/>
              <a:t>IndexError,TypeError</a:t>
            </a:r>
            <a:r>
              <a:rPr lang="en-US" sz="2000" dirty="0" smtClean="0"/>
              <a:t>):</a:t>
            </a:r>
            <a:br>
              <a:rPr lang="en-US" sz="2000" dirty="0" smtClean="0"/>
            </a:br>
            <a:r>
              <a:rPr lang="en-US" sz="2000" dirty="0" smtClean="0"/>
              <a:t>	print </a:t>
            </a:r>
            <a:r>
              <a:rPr lang="en-US" sz="2000" dirty="0" smtClean="0">
                <a:solidFill>
                  <a:srgbClr val="00B050"/>
                </a:solidFill>
              </a:rPr>
              <a:t>"</a:t>
            </a:r>
            <a:r>
              <a:rPr lang="en-US" sz="2000" dirty="0" err="1" smtClean="0">
                <a:solidFill>
                  <a:srgbClr val="00B050"/>
                </a:solidFill>
              </a:rPr>
              <a:t>IndexError</a:t>
            </a:r>
            <a:r>
              <a:rPr lang="en-US" sz="2000" dirty="0" smtClean="0">
                <a:solidFill>
                  <a:srgbClr val="00B050"/>
                </a:solidFill>
              </a:rPr>
              <a:t> caught”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655704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Class &amp; Objects: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Object:</a:t>
            </a:r>
            <a:endParaRPr lang="en-US" dirty="0" smtClean="0"/>
          </a:p>
          <a:p>
            <a:pPr lvl="0"/>
            <a:r>
              <a:rPr lang="en-US" dirty="0" smtClean="0"/>
              <a:t>Anything </a:t>
            </a:r>
            <a:r>
              <a:rPr lang="en-US" dirty="0"/>
              <a:t>and everything in the real world are defined as objects.</a:t>
            </a:r>
          </a:p>
          <a:p>
            <a:pPr lvl="0"/>
            <a:r>
              <a:rPr lang="en-US" dirty="0"/>
              <a:t>Objects have states and behaviors.</a:t>
            </a:r>
          </a:p>
          <a:p>
            <a:r>
              <a:rPr lang="en-US" b="1" dirty="0"/>
              <a:t>Example:</a:t>
            </a:r>
            <a:endParaRPr lang="en-US" dirty="0"/>
          </a:p>
          <a:p>
            <a:pPr lvl="0"/>
            <a:r>
              <a:rPr lang="en-US" dirty="0"/>
              <a:t>Dog, have states – color, name, breed, behavior etc…</a:t>
            </a:r>
          </a:p>
          <a:p>
            <a:pPr lvl="0"/>
            <a:r>
              <a:rPr lang="en-US" dirty="0"/>
              <a:t>Car, also have states – color, model number, fuel type etc…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b="1" dirty="0"/>
              <a:t>Class:</a:t>
            </a:r>
            <a:endParaRPr lang="en-US" dirty="0"/>
          </a:p>
          <a:p>
            <a:pPr lvl="0"/>
            <a:r>
              <a:rPr lang="en-US" dirty="0"/>
              <a:t> A class is defined as a template/ blue print that describes the state/ and behavior of the object in it.</a:t>
            </a:r>
          </a:p>
          <a:p>
            <a:pPr lvl="0"/>
            <a:r>
              <a:rPr lang="en-US" dirty="0"/>
              <a:t>A class can have many objects.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773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143000"/>
            <a:ext cx="7886700" cy="5410199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2900" dirty="0" smtClean="0"/>
              <a:t>class </a:t>
            </a:r>
            <a:r>
              <a:rPr lang="en-US" sz="2900" dirty="0"/>
              <a:t>Human:</a:t>
            </a:r>
          </a:p>
          <a:p>
            <a:pPr marL="0" indent="0">
              <a:buNone/>
            </a:pPr>
            <a:r>
              <a:rPr lang="en-US" sz="2900" dirty="0"/>
              <a:t>	</a:t>
            </a:r>
            <a:r>
              <a:rPr lang="en-US" sz="2900" dirty="0" err="1"/>
              <a:t>def</a:t>
            </a:r>
            <a:r>
              <a:rPr lang="en-US" sz="2900" dirty="0"/>
              <a:t> _</a:t>
            </a:r>
            <a:r>
              <a:rPr lang="en-US" sz="2900" dirty="0" err="1"/>
              <a:t>init</a:t>
            </a:r>
            <a:r>
              <a:rPr lang="en-US" sz="2900" dirty="0"/>
              <a:t>_(self, name, occupation):</a:t>
            </a:r>
          </a:p>
          <a:p>
            <a:pPr marL="0" indent="0">
              <a:buNone/>
            </a:pPr>
            <a:r>
              <a:rPr lang="en-US" sz="2900" dirty="0"/>
              <a:t>		self.name = name</a:t>
            </a:r>
          </a:p>
          <a:p>
            <a:pPr marL="0" indent="0">
              <a:buNone/>
            </a:pPr>
            <a:r>
              <a:rPr lang="en-US" sz="2900" dirty="0"/>
              <a:t>		</a:t>
            </a:r>
            <a:r>
              <a:rPr lang="en-US" sz="2900" dirty="0" err="1"/>
              <a:t>self.occupation</a:t>
            </a:r>
            <a:r>
              <a:rPr lang="en-US" sz="2900" dirty="0"/>
              <a:t> = occupation</a:t>
            </a:r>
          </a:p>
          <a:p>
            <a:pPr marL="0" indent="0">
              <a:buNone/>
            </a:pPr>
            <a:r>
              <a:rPr lang="en-US" sz="2900" dirty="0"/>
              <a:t>	</a:t>
            </a:r>
            <a:r>
              <a:rPr lang="en-US" sz="2900" dirty="0" err="1"/>
              <a:t>def</a:t>
            </a:r>
            <a:r>
              <a:rPr lang="en-US" sz="2900" dirty="0"/>
              <a:t> </a:t>
            </a:r>
            <a:r>
              <a:rPr lang="en-US" sz="2900" dirty="0" err="1"/>
              <a:t>do_work</a:t>
            </a:r>
            <a:r>
              <a:rPr lang="en-US" sz="2900" dirty="0"/>
              <a:t>(self):</a:t>
            </a:r>
          </a:p>
          <a:p>
            <a:pPr marL="0" indent="0">
              <a:buNone/>
            </a:pPr>
            <a:r>
              <a:rPr lang="en-US" sz="2900" dirty="0"/>
              <a:t>		if </a:t>
            </a:r>
            <a:r>
              <a:rPr lang="en-US" sz="2900" dirty="0" err="1"/>
              <a:t>self.occupation</a:t>
            </a:r>
            <a:r>
              <a:rPr lang="en-US" sz="2900" dirty="0"/>
              <a:t> == “cricketer”:</a:t>
            </a:r>
          </a:p>
          <a:p>
            <a:pPr marL="0" indent="0">
              <a:buNone/>
            </a:pPr>
            <a:r>
              <a:rPr lang="en-US" sz="2900" dirty="0"/>
              <a:t>			print(</a:t>
            </a:r>
            <a:r>
              <a:rPr lang="en-US" sz="2900" dirty="0" err="1"/>
              <a:t>self.name,”cricketer</a:t>
            </a:r>
            <a:r>
              <a:rPr lang="en-US" sz="2900" dirty="0"/>
              <a:t>”)</a:t>
            </a:r>
          </a:p>
          <a:p>
            <a:pPr marL="0" indent="0">
              <a:buNone/>
            </a:pPr>
            <a:r>
              <a:rPr lang="en-US" sz="2900" dirty="0"/>
              <a:t>		</a:t>
            </a:r>
            <a:r>
              <a:rPr lang="en-US" sz="2900" dirty="0" err="1"/>
              <a:t>elif</a:t>
            </a:r>
            <a:r>
              <a:rPr lang="en-US" sz="2900" dirty="0"/>
              <a:t>  </a:t>
            </a:r>
            <a:r>
              <a:rPr lang="en-US" sz="2900" dirty="0" err="1"/>
              <a:t>self.occupation</a:t>
            </a:r>
            <a:r>
              <a:rPr lang="en-US" sz="2900" dirty="0"/>
              <a:t> == “actor”</a:t>
            </a:r>
          </a:p>
          <a:p>
            <a:pPr marL="0" indent="0">
              <a:buNone/>
            </a:pPr>
            <a:r>
              <a:rPr lang="en-US" sz="2900" dirty="0"/>
              <a:t>			print(</a:t>
            </a:r>
            <a:r>
              <a:rPr lang="en-US" sz="2900" dirty="0" err="1"/>
              <a:t>self.name,”shoots</a:t>
            </a:r>
            <a:r>
              <a:rPr lang="en-US" sz="2900" dirty="0"/>
              <a:t> film”)</a:t>
            </a:r>
          </a:p>
          <a:p>
            <a:pPr marL="0" indent="0">
              <a:buNone/>
            </a:pPr>
            <a:r>
              <a:rPr lang="en-US" sz="2900" dirty="0"/>
              <a:t>	</a:t>
            </a:r>
            <a:r>
              <a:rPr lang="en-US" sz="2900" dirty="0" err="1"/>
              <a:t>def</a:t>
            </a:r>
            <a:r>
              <a:rPr lang="en-US" sz="2900" dirty="0"/>
              <a:t> speaks(self):</a:t>
            </a:r>
          </a:p>
          <a:p>
            <a:pPr marL="0" indent="0">
              <a:buNone/>
            </a:pPr>
            <a:r>
              <a:rPr lang="en-US" sz="2900" dirty="0"/>
              <a:t>		print(</a:t>
            </a:r>
            <a:r>
              <a:rPr lang="en-US" sz="2900" dirty="0" err="1"/>
              <a:t>self.name,”says</a:t>
            </a:r>
            <a:r>
              <a:rPr lang="en-US" sz="2900" dirty="0"/>
              <a:t> how are you?”)</a:t>
            </a:r>
          </a:p>
          <a:p>
            <a:pPr marL="0" indent="0">
              <a:buNone/>
            </a:pPr>
            <a:r>
              <a:rPr lang="en-US" sz="2900" dirty="0" err="1"/>
              <a:t>sachin</a:t>
            </a:r>
            <a:r>
              <a:rPr lang="en-US" sz="2900" dirty="0"/>
              <a:t> = Human(“</a:t>
            </a:r>
            <a:r>
              <a:rPr lang="en-US" sz="2900" dirty="0" err="1"/>
              <a:t>Sachin</a:t>
            </a:r>
            <a:r>
              <a:rPr lang="en-US" sz="2900" dirty="0"/>
              <a:t> </a:t>
            </a:r>
            <a:r>
              <a:rPr lang="en-US" sz="2900" dirty="0" err="1"/>
              <a:t>Tendulkar”,”cricketer</a:t>
            </a:r>
            <a:r>
              <a:rPr lang="en-US" sz="2900" dirty="0"/>
              <a:t>”)</a:t>
            </a:r>
          </a:p>
          <a:p>
            <a:pPr marL="0" indent="0">
              <a:buNone/>
            </a:pPr>
            <a:r>
              <a:rPr lang="en-US" sz="2900" dirty="0" err="1"/>
              <a:t>sachin.do_work</a:t>
            </a:r>
            <a:r>
              <a:rPr lang="en-US" sz="2900" dirty="0"/>
              <a:t>()</a:t>
            </a:r>
          </a:p>
          <a:p>
            <a:pPr marL="0" indent="0">
              <a:buNone/>
            </a:pPr>
            <a:r>
              <a:rPr lang="en-US" sz="2900" dirty="0" err="1"/>
              <a:t>sachin.speaks</a:t>
            </a:r>
            <a:r>
              <a:rPr lang="en-US" sz="2900" dirty="0"/>
              <a:t>()</a:t>
            </a:r>
          </a:p>
          <a:p>
            <a:pPr marL="0" indent="0">
              <a:buNone/>
            </a:pPr>
            <a:r>
              <a:rPr lang="en-US" sz="2900" dirty="0"/>
              <a:t> </a:t>
            </a:r>
          </a:p>
          <a:p>
            <a:pPr marL="0" indent="0">
              <a:buNone/>
            </a:pPr>
            <a:r>
              <a:rPr lang="en-US" sz="2900" dirty="0"/>
              <a:t>tom = Human(“Tom </a:t>
            </a:r>
            <a:r>
              <a:rPr lang="en-US" sz="2900" dirty="0" err="1"/>
              <a:t>Cruise”,”actor</a:t>
            </a:r>
            <a:r>
              <a:rPr lang="en-US" sz="2900" dirty="0"/>
              <a:t>”)</a:t>
            </a:r>
          </a:p>
          <a:p>
            <a:pPr marL="0" indent="0">
              <a:buNone/>
            </a:pPr>
            <a:r>
              <a:rPr lang="en-US" sz="2900" dirty="0" err="1"/>
              <a:t>tom.do_work</a:t>
            </a:r>
            <a:r>
              <a:rPr lang="en-US" sz="2900" dirty="0"/>
              <a:t>()</a:t>
            </a:r>
          </a:p>
          <a:p>
            <a:pPr marL="0" indent="0">
              <a:buNone/>
            </a:pPr>
            <a:r>
              <a:rPr lang="en-US" sz="2900" dirty="0" err="1"/>
              <a:t>tom.speaks</a:t>
            </a:r>
            <a:r>
              <a:rPr lang="en-US" sz="2900" dirty="0"/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956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OOPS Concept In Python: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825625"/>
            <a:ext cx="8534400" cy="4351338"/>
          </a:xfrm>
        </p:spPr>
        <p:txBody>
          <a:bodyPr/>
          <a:lstStyle/>
          <a:p>
            <a:pPr lvl="0"/>
            <a:r>
              <a:rPr lang="en-US" sz="2800" dirty="0" smtClean="0"/>
              <a:t>Inheritance</a:t>
            </a:r>
            <a:endParaRPr lang="en-US" sz="2800" dirty="0"/>
          </a:p>
          <a:p>
            <a:pPr lvl="0"/>
            <a:r>
              <a:rPr lang="en-US" sz="2800" dirty="0"/>
              <a:t>Encapsulation</a:t>
            </a:r>
          </a:p>
          <a:p>
            <a:pPr lvl="0"/>
            <a:r>
              <a:rPr lang="en-US" sz="2800" dirty="0" smtClean="0"/>
              <a:t>Abstraction</a:t>
            </a:r>
          </a:p>
          <a:p>
            <a:pPr lvl="0"/>
            <a:endParaRPr lang="en-US" sz="2800" dirty="0"/>
          </a:p>
          <a:p>
            <a:pPr marL="0" indent="0">
              <a:buNone/>
            </a:pPr>
            <a:r>
              <a:rPr lang="en-US" sz="2800" b="1" dirty="0"/>
              <a:t>Inheritance:</a:t>
            </a:r>
            <a:endParaRPr lang="en-US" sz="2800" dirty="0"/>
          </a:p>
          <a:p>
            <a:pPr lvl="1"/>
            <a:r>
              <a:rPr lang="en-US" sz="2500" dirty="0" smtClean="0"/>
              <a:t>A </a:t>
            </a:r>
            <a:r>
              <a:rPr lang="en-US" sz="2500" dirty="0"/>
              <a:t>class can inherit attributes and behavior from another class is called super class.</a:t>
            </a:r>
          </a:p>
          <a:p>
            <a:pPr lvl="1"/>
            <a:r>
              <a:rPr lang="en-US" sz="2500" dirty="0"/>
              <a:t>A class inherit from a super class is also called as subclass  or child class</a:t>
            </a:r>
          </a:p>
          <a:p>
            <a:pPr lvl="0"/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83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 </a:t>
            </a:r>
            <a:br>
              <a:rPr lang="en-US" dirty="0"/>
            </a:br>
            <a:r>
              <a:rPr lang="en-US" b="1" dirty="0"/>
              <a:t>Encapsulation: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03775"/>
          </a:xfrm>
        </p:spPr>
        <p:txBody>
          <a:bodyPr>
            <a:normAutofit lnSpcReduction="10000"/>
          </a:bodyPr>
          <a:lstStyle/>
          <a:p>
            <a:pPr lvl="0"/>
            <a:r>
              <a:rPr lang="en-US" sz="2400" dirty="0" smtClean="0"/>
              <a:t>Encapsulation  </a:t>
            </a:r>
            <a:r>
              <a:rPr lang="en-US" sz="2400" dirty="0"/>
              <a:t>is the method of binding the data and code together as a single unit.</a:t>
            </a:r>
          </a:p>
          <a:p>
            <a:pPr lvl="0"/>
            <a:r>
              <a:rPr lang="en-US" sz="2400" dirty="0"/>
              <a:t>Securing the data by hiding the implementation details to the user</a:t>
            </a:r>
          </a:p>
          <a:p>
            <a:pPr lvl="0"/>
            <a:r>
              <a:rPr lang="en-US" sz="2400" dirty="0"/>
              <a:t>In python you  can restrict access to methods and variables , this prevents the data being modified accidentally.</a:t>
            </a:r>
          </a:p>
          <a:p>
            <a:pPr lvl="0"/>
            <a:r>
              <a:rPr lang="en-US" sz="2400" dirty="0"/>
              <a:t>It is possible by </a:t>
            </a:r>
            <a:r>
              <a:rPr lang="en-US" sz="2400" b="1" dirty="0"/>
              <a:t>“Private Method” </a:t>
            </a:r>
            <a:r>
              <a:rPr lang="en-US" sz="2400" dirty="0"/>
              <a:t>here the function cannot be called on the object directly.</a:t>
            </a:r>
          </a:p>
          <a:p>
            <a:pPr lvl="0"/>
            <a:r>
              <a:rPr lang="en-US" sz="2400" dirty="0"/>
              <a:t>These private functions can be called only within the class only.</a:t>
            </a:r>
          </a:p>
          <a:p>
            <a:pPr lvl="0"/>
            <a:r>
              <a:rPr lang="en-US" sz="2400" dirty="0"/>
              <a:t>Private attribute will be denoted by two underscores in the beginning</a:t>
            </a:r>
          </a:p>
          <a:p>
            <a:r>
              <a:rPr lang="en-US" sz="2400" dirty="0" err="1"/>
              <a:t>Eg</a:t>
            </a:r>
            <a:r>
              <a:rPr lang="en-US" sz="2400" dirty="0"/>
              <a:t>: __its private()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032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Abstraction: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Abstraction </a:t>
            </a:r>
            <a:r>
              <a:rPr lang="en-US" dirty="0"/>
              <a:t>basically hides the implementation details and only provides the functionality to the user.</a:t>
            </a:r>
          </a:p>
          <a:p>
            <a:pPr lvl="0"/>
            <a:r>
              <a:rPr lang="en-US" dirty="0"/>
              <a:t>We can achieve abstraction using abstract classes and interfaces.</a:t>
            </a:r>
          </a:p>
          <a:p>
            <a:pPr lvl="0"/>
            <a:r>
              <a:rPr lang="en-US" dirty="0" err="1"/>
              <a:t>Eg</a:t>
            </a:r>
            <a:r>
              <a:rPr lang="en-US" dirty="0"/>
              <a:t>: A mechanical engineer will have the knowledge about the inside and the out of the car, but a driver need not to know all these details.</a:t>
            </a:r>
          </a:p>
          <a:p>
            <a:pPr lvl="0"/>
            <a:r>
              <a:rPr lang="en-US" dirty="0"/>
              <a:t>Abstract class is similar to ordinary class itself.</a:t>
            </a:r>
          </a:p>
          <a:p>
            <a:pPr lvl="0"/>
            <a:r>
              <a:rPr lang="en-US" dirty="0"/>
              <a:t>But there will not be any object for the abstract class ,we need to inherit from other class.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184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795" y="20782"/>
            <a:ext cx="7886700" cy="1325563"/>
          </a:xfrm>
        </p:spPr>
        <p:txBody>
          <a:bodyPr/>
          <a:lstStyle/>
          <a:p>
            <a:r>
              <a:rPr lang="en-US" dirty="0" smtClean="0"/>
              <a:t>Multi Threading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4795" y="990600"/>
            <a:ext cx="7886700" cy="4351338"/>
          </a:xfrm>
        </p:spPr>
        <p:txBody>
          <a:bodyPr/>
          <a:lstStyle/>
          <a:p>
            <a:r>
              <a:rPr lang="en-US" dirty="0"/>
              <a:t>Multiple threads within a process share the same data space with the main thread and can therefore share information or communicate with each other more easily than if they were separate processes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A thread has a beginning, an execution sequence, and a conclusion. It has an instruction pointer that keeps track of where within its context it is currently running.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158" y="3357054"/>
            <a:ext cx="3707974" cy="3500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698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"/>
            <a:ext cx="8439150" cy="6477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/>
              <a:t>#!/</a:t>
            </a:r>
            <a:r>
              <a:rPr lang="en-US" sz="1400" dirty="0" err="1"/>
              <a:t>usr</a:t>
            </a:r>
            <a:r>
              <a:rPr lang="en-US" sz="1400" dirty="0"/>
              <a:t>/bin/python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import thread</a:t>
            </a:r>
          </a:p>
          <a:p>
            <a:pPr marL="0" indent="0">
              <a:buNone/>
            </a:pPr>
            <a:r>
              <a:rPr lang="en-US" sz="1400" dirty="0"/>
              <a:t>import time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# Define a function for the thread</a:t>
            </a:r>
          </a:p>
          <a:p>
            <a:pPr marL="0" indent="0">
              <a:buNone/>
            </a:pPr>
            <a:r>
              <a:rPr lang="en-US" sz="1400" dirty="0" err="1"/>
              <a:t>def</a:t>
            </a:r>
            <a:r>
              <a:rPr lang="en-US" sz="1400" dirty="0"/>
              <a:t> </a:t>
            </a:r>
            <a:r>
              <a:rPr lang="en-US" sz="1400" dirty="0" err="1"/>
              <a:t>print_time</a:t>
            </a:r>
            <a:r>
              <a:rPr lang="en-US" sz="1400" dirty="0"/>
              <a:t>( </a:t>
            </a:r>
            <a:r>
              <a:rPr lang="en-US" sz="1400" dirty="0" err="1"/>
              <a:t>threadName</a:t>
            </a:r>
            <a:r>
              <a:rPr lang="en-US" sz="1400" dirty="0"/>
              <a:t>, delay):</a:t>
            </a:r>
          </a:p>
          <a:p>
            <a:pPr marL="0" indent="0">
              <a:buNone/>
            </a:pPr>
            <a:r>
              <a:rPr lang="en-US" sz="1400" dirty="0"/>
              <a:t>   count = 0</a:t>
            </a:r>
          </a:p>
          <a:p>
            <a:pPr marL="0" indent="0">
              <a:buNone/>
            </a:pPr>
            <a:r>
              <a:rPr lang="en-US" sz="1400" dirty="0"/>
              <a:t>   while count &lt; 5:</a:t>
            </a:r>
          </a:p>
          <a:p>
            <a:pPr marL="0" indent="0">
              <a:buNone/>
            </a:pPr>
            <a:r>
              <a:rPr lang="en-US" sz="1400" dirty="0"/>
              <a:t>      </a:t>
            </a:r>
            <a:r>
              <a:rPr lang="en-US" sz="1400" dirty="0" err="1"/>
              <a:t>time.sleep</a:t>
            </a:r>
            <a:r>
              <a:rPr lang="en-US" sz="1400" dirty="0"/>
              <a:t>(delay)</a:t>
            </a:r>
          </a:p>
          <a:p>
            <a:pPr marL="0" indent="0">
              <a:buNone/>
            </a:pPr>
            <a:r>
              <a:rPr lang="en-US" sz="1400" dirty="0"/>
              <a:t>      count += 1</a:t>
            </a:r>
          </a:p>
          <a:p>
            <a:pPr marL="0" indent="0">
              <a:buNone/>
            </a:pPr>
            <a:r>
              <a:rPr lang="en-US" sz="1400" dirty="0"/>
              <a:t>      print ("%s: %s" % ( </a:t>
            </a:r>
            <a:r>
              <a:rPr lang="en-US" sz="1400" dirty="0" err="1"/>
              <a:t>threadName</a:t>
            </a:r>
            <a:r>
              <a:rPr lang="en-US" sz="1400" dirty="0"/>
              <a:t>, </a:t>
            </a:r>
            <a:r>
              <a:rPr lang="en-US" sz="1400" dirty="0" err="1"/>
              <a:t>time.ctime</a:t>
            </a:r>
            <a:r>
              <a:rPr lang="en-US" sz="1400" dirty="0"/>
              <a:t>(</a:t>
            </a:r>
            <a:r>
              <a:rPr lang="en-US" sz="1400" dirty="0" err="1"/>
              <a:t>time.time</a:t>
            </a:r>
            <a:r>
              <a:rPr lang="en-US" sz="1400" dirty="0"/>
              <a:t>()) ))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# Create two threads as follows</a:t>
            </a:r>
          </a:p>
          <a:p>
            <a:pPr marL="0" indent="0">
              <a:buNone/>
            </a:pPr>
            <a:r>
              <a:rPr lang="en-US" sz="1400" dirty="0"/>
              <a:t>try:</a:t>
            </a:r>
          </a:p>
          <a:p>
            <a:pPr marL="0" indent="0">
              <a:buNone/>
            </a:pPr>
            <a:r>
              <a:rPr lang="en-US" sz="1400" dirty="0"/>
              <a:t>   </a:t>
            </a:r>
            <a:r>
              <a:rPr lang="en-US" sz="1400" dirty="0" err="1"/>
              <a:t>thread.start_new_thread</a:t>
            </a:r>
            <a:r>
              <a:rPr lang="en-US" sz="1400" dirty="0"/>
              <a:t>( </a:t>
            </a:r>
            <a:r>
              <a:rPr lang="en-US" sz="1400" dirty="0" err="1"/>
              <a:t>print_time</a:t>
            </a:r>
            <a:r>
              <a:rPr lang="en-US" sz="1400" dirty="0"/>
              <a:t>, ("Thread-1", 2, ) )</a:t>
            </a:r>
          </a:p>
          <a:p>
            <a:pPr marL="0" indent="0">
              <a:buNone/>
            </a:pPr>
            <a:r>
              <a:rPr lang="en-US" sz="1400" dirty="0"/>
              <a:t>   </a:t>
            </a:r>
            <a:r>
              <a:rPr lang="en-US" sz="1400" dirty="0" err="1"/>
              <a:t>thread.start_new_thread</a:t>
            </a:r>
            <a:r>
              <a:rPr lang="en-US" sz="1400" dirty="0"/>
              <a:t>( </a:t>
            </a:r>
            <a:r>
              <a:rPr lang="en-US" sz="1400" dirty="0" err="1"/>
              <a:t>print_time</a:t>
            </a:r>
            <a:r>
              <a:rPr lang="en-US" sz="1400" dirty="0"/>
              <a:t>, ("Thread-2", 4, ) )</a:t>
            </a:r>
          </a:p>
          <a:p>
            <a:pPr marL="0" indent="0">
              <a:buNone/>
            </a:pPr>
            <a:r>
              <a:rPr lang="en-US" sz="1400" dirty="0"/>
              <a:t>except:</a:t>
            </a:r>
          </a:p>
          <a:p>
            <a:pPr marL="0" indent="0">
              <a:buNone/>
            </a:pPr>
            <a:r>
              <a:rPr lang="en-US" sz="1400" dirty="0"/>
              <a:t>   print ("Error: unable to start thread")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while 1:</a:t>
            </a:r>
          </a:p>
          <a:p>
            <a:pPr marL="0" indent="0">
              <a:buNone/>
            </a:pPr>
            <a:r>
              <a:rPr lang="en-US" sz="1400" dirty="0"/>
              <a:t>   pass</a:t>
            </a:r>
          </a:p>
        </p:txBody>
      </p:sp>
    </p:spTree>
    <p:extLst>
      <p:ext uri="{BB962C8B-B14F-4D97-AF65-F5344CB8AC3E}">
        <p14:creationId xmlns:p14="http://schemas.microsoft.com/office/powerpoint/2010/main" val="3035197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ea typeface="+mn-ea"/>
                <a:cs typeface="+mn-cs"/>
                <a:sym typeface="+mn-ea"/>
              </a:rPr>
              <a:t/>
            </a:r>
            <a:br>
              <a:rPr lang="en-US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ea typeface="+mn-ea"/>
                <a:cs typeface="+mn-cs"/>
                <a:sym typeface="+mn-ea"/>
              </a:rPr>
            </a:br>
            <a:r>
              <a:rPr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ea typeface="+mn-ea"/>
                <a:cs typeface="+mn-cs"/>
                <a:sym typeface="+mn-ea"/>
              </a:rPr>
              <a:t>The </a:t>
            </a:r>
            <a:r>
              <a:rPr lang="en-US" dirty="0">
                <a:ln w="10160">
                  <a:solidFill>
                    <a:schemeClr val="accent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ea typeface="+mn-ea"/>
                <a:cs typeface="+mn-cs"/>
                <a:sym typeface="+mn-ea"/>
              </a:rPr>
              <a:t>input </a:t>
            </a:r>
            <a:r>
              <a:rPr dirty="0">
                <a:ln w="10160">
                  <a:solidFill>
                    <a:schemeClr val="accent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ea typeface="+mn-ea"/>
                <a:cs typeface="+mn-cs"/>
                <a:sym typeface="+mn-ea"/>
              </a:rPr>
              <a:t>Statement</a:t>
            </a:r>
            <a:br>
              <a:rPr dirty="0">
                <a:ln w="10160">
                  <a:solidFill>
                    <a:schemeClr val="accent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ea typeface="+mn-ea"/>
                <a:cs typeface="+mn-cs"/>
                <a:sym typeface="+mn-ea"/>
              </a:rPr>
            </a:br>
            <a:endParaRPr lang="en-US" dirty="0">
              <a:ln w="10160">
                <a:solidFill>
                  <a:schemeClr val="accent1"/>
                </a:solidFill>
                <a:prstDash val="solid"/>
              </a:ln>
              <a:solidFill>
                <a:schemeClr val="tx2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05000"/>
            <a:ext cx="7886700" cy="3657600"/>
          </a:xfrm>
        </p:spPr>
        <p:txBody>
          <a:bodyPr/>
          <a:lstStyle/>
          <a:p>
            <a:r>
              <a:rPr lang="en-US" i="1" u="sng" dirty="0"/>
              <a:t>Example:</a:t>
            </a:r>
          </a:p>
          <a:p>
            <a:pPr marL="0" indent="0">
              <a:buNone/>
            </a:pPr>
            <a:r>
              <a:rPr lang="en-US" dirty="0"/>
              <a:t> version=input(“Enter the Python version:”)</a:t>
            </a:r>
          </a:p>
          <a:p>
            <a:pPr marL="0" indent="0">
              <a:buNone/>
            </a:pPr>
            <a:r>
              <a:rPr lang="en-US" dirty="0"/>
              <a:t> print “Python version is”, version</a:t>
            </a:r>
          </a:p>
          <a:p>
            <a:pPr marL="0" indent="0">
              <a:buNone/>
            </a:pPr>
            <a:r>
              <a:rPr lang="en-US" i="1" u="sng" dirty="0">
                <a:solidFill>
                  <a:schemeClr val="tx1"/>
                </a:solidFill>
              </a:rPr>
              <a:t>Result: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  <a:sym typeface="+mn-ea"/>
              </a:rPr>
              <a:t>Enter the Python version:</a:t>
            </a:r>
            <a:r>
              <a:rPr lang="en-US" b="1" dirty="0">
                <a:solidFill>
                  <a:srgbClr val="00B050"/>
                </a:solidFill>
              </a:rPr>
              <a:t> 3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  <a:sym typeface="+mn-ea"/>
              </a:rPr>
              <a:t>Python version is</a:t>
            </a:r>
            <a:r>
              <a:rPr lang="en-US" b="1" dirty="0">
                <a:solidFill>
                  <a:srgbClr val="00B050"/>
                </a:solidFill>
              </a:rPr>
              <a:t> 3 </a:t>
            </a:r>
          </a:p>
        </p:txBody>
      </p:sp>
    </p:spTree>
    <p:extLst>
      <p:ext uri="{BB962C8B-B14F-4D97-AF65-F5344CB8AC3E}">
        <p14:creationId xmlns:p14="http://schemas.microsoft.com/office/powerpoint/2010/main" val="4232363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85800" y="2362200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Python in Image Processing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795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Processing using </a:t>
            </a:r>
            <a:r>
              <a:rPr lang="en-US" dirty="0" err="1" smtClean="0"/>
              <a:t>OpenCV</a:t>
            </a:r>
            <a:r>
              <a:rPr lang="en-US" dirty="0" smtClean="0"/>
              <a:t>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Read an image</a:t>
            </a:r>
          </a:p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</a:t>
            </a:r>
            <a:r>
              <a:rPr lang="en-US" dirty="0" err="1"/>
              <a:t>np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import cv2</a:t>
            </a:r>
          </a:p>
          <a:p>
            <a:pPr marL="0" indent="0">
              <a:buNone/>
            </a:pPr>
            <a:r>
              <a:rPr lang="en-US" dirty="0" err="1" smtClean="0"/>
              <a:t>Img</a:t>
            </a:r>
            <a:r>
              <a:rPr lang="en-US" dirty="0" smtClean="0"/>
              <a:t> </a:t>
            </a:r>
            <a:r>
              <a:rPr lang="en-US" dirty="0"/>
              <a:t>= cv2.imread</a:t>
            </a:r>
            <a:r>
              <a:rPr lang="en-US" dirty="0" smtClean="0"/>
              <a:t>(‘hqdefault.jpg</a:t>
            </a:r>
            <a:r>
              <a:rPr lang="en-US" dirty="0"/>
              <a:t>',0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b="1" dirty="0" smtClean="0"/>
              <a:t>Display </a:t>
            </a:r>
            <a:r>
              <a:rPr lang="en-US" b="1" dirty="0"/>
              <a:t>an image</a:t>
            </a:r>
          </a:p>
          <a:p>
            <a:pPr marL="0" indent="0">
              <a:buNone/>
            </a:pPr>
            <a:r>
              <a:rPr lang="en-US" dirty="0"/>
              <a:t>cv2.imshow('image',</a:t>
            </a:r>
            <a:r>
              <a:rPr lang="en-US" dirty="0" err="1"/>
              <a:t>img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cv2.waitKey(0)</a:t>
            </a:r>
          </a:p>
          <a:p>
            <a:pPr marL="0" indent="0">
              <a:buNone/>
            </a:pPr>
            <a:r>
              <a:rPr lang="en-US" dirty="0"/>
              <a:t>cv2.destroyAllWindows()</a:t>
            </a:r>
          </a:p>
        </p:txBody>
      </p:sp>
      <p:sp>
        <p:nvSpPr>
          <p:cNvPr id="5" name="Rectangular Callout 4"/>
          <p:cNvSpPr/>
          <p:nvPr/>
        </p:nvSpPr>
        <p:spPr>
          <a:xfrm>
            <a:off x="3124200" y="585789"/>
            <a:ext cx="4343400" cy="2209800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 1 cv2.IMREAD_COLOR : Loads a color image. Any transparency of image will be neglected. It is the default flag.</a:t>
            </a:r>
          </a:p>
          <a:p>
            <a:pPr algn="ctr"/>
            <a:r>
              <a:rPr lang="en-US" dirty="0"/>
              <a:t># 0 cv2.IMREAD_GRAYSCALE : Loads image in grayscale mode</a:t>
            </a:r>
          </a:p>
          <a:p>
            <a:pPr algn="ctr"/>
            <a:r>
              <a:rPr lang="en-US" dirty="0"/>
              <a:t># -1 cv2.IMREAD_UNCHANGED : Loads image as such including alpha channel</a:t>
            </a:r>
          </a:p>
        </p:txBody>
      </p:sp>
    </p:spTree>
    <p:extLst>
      <p:ext uri="{BB962C8B-B14F-4D97-AF65-F5344CB8AC3E}">
        <p14:creationId xmlns:p14="http://schemas.microsoft.com/office/powerpoint/2010/main" val="1933087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838200"/>
            <a:ext cx="8286750" cy="5867399"/>
          </a:xfrm>
        </p:spPr>
        <p:txBody>
          <a:bodyPr>
            <a:normAutofit fontScale="92500" lnSpcReduction="10000"/>
          </a:bodyPr>
          <a:lstStyle/>
          <a:p>
            <a:r>
              <a:rPr lang="en-US" sz="2600" b="1" dirty="0"/>
              <a:t>Write an image</a:t>
            </a:r>
          </a:p>
          <a:p>
            <a:pPr marL="0" indent="0">
              <a:buNone/>
            </a:pPr>
            <a:r>
              <a:rPr lang="en-US" sz="2600" dirty="0"/>
              <a:t>cv2.imwrite(</a:t>
            </a:r>
            <a:r>
              <a:rPr lang="en-US" sz="2600" dirty="0" smtClean="0"/>
              <a:t>'gray.</a:t>
            </a:r>
            <a:r>
              <a:rPr lang="en-US" sz="2600" dirty="0" err="1" smtClean="0"/>
              <a:t>png</a:t>
            </a:r>
            <a:r>
              <a:rPr lang="en-US" sz="2600" dirty="0"/>
              <a:t>',</a:t>
            </a:r>
            <a:r>
              <a:rPr lang="en-US" sz="2600" dirty="0" err="1"/>
              <a:t>img</a:t>
            </a:r>
            <a:r>
              <a:rPr lang="en-US" sz="2600" dirty="0"/>
              <a:t>)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pPr marL="0" indent="0">
              <a:buNone/>
            </a:pPr>
            <a:r>
              <a:rPr lang="en-US" sz="2600" b="1" u="sng" dirty="0" smtClean="0"/>
              <a:t>Example:</a:t>
            </a:r>
          </a:p>
          <a:p>
            <a:pPr marL="0" indent="0">
              <a:buNone/>
            </a:pPr>
            <a:r>
              <a:rPr lang="en-US" sz="2600" dirty="0"/>
              <a:t>import </a:t>
            </a:r>
            <a:r>
              <a:rPr lang="en-US" sz="2600" dirty="0" err="1"/>
              <a:t>numpy</a:t>
            </a:r>
            <a:r>
              <a:rPr lang="en-US" sz="2600" dirty="0"/>
              <a:t> as </a:t>
            </a:r>
            <a:r>
              <a:rPr lang="en-US" sz="2600" dirty="0" err="1"/>
              <a:t>np</a:t>
            </a:r>
            <a:endParaRPr lang="en-US" sz="2600" dirty="0"/>
          </a:p>
          <a:p>
            <a:pPr marL="0" indent="0">
              <a:buNone/>
            </a:pPr>
            <a:r>
              <a:rPr lang="en-US" sz="2600" dirty="0"/>
              <a:t>import cv2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600" dirty="0" err="1"/>
              <a:t>img</a:t>
            </a:r>
            <a:r>
              <a:rPr lang="en-US" sz="2600" dirty="0"/>
              <a:t> = cv2.imread('messi5.jpg',0)</a:t>
            </a:r>
          </a:p>
          <a:p>
            <a:pPr marL="0" indent="0">
              <a:buNone/>
            </a:pPr>
            <a:r>
              <a:rPr lang="en-US" sz="2600" dirty="0"/>
              <a:t>cv2.imshow('image',</a:t>
            </a:r>
            <a:r>
              <a:rPr lang="en-US" sz="2600" dirty="0" err="1"/>
              <a:t>img</a:t>
            </a:r>
            <a:r>
              <a:rPr lang="en-US" sz="2600" dirty="0"/>
              <a:t>)</a:t>
            </a:r>
          </a:p>
          <a:p>
            <a:pPr marL="0" indent="0">
              <a:buNone/>
            </a:pPr>
            <a:r>
              <a:rPr lang="en-US" sz="2600" dirty="0"/>
              <a:t>k = cv2.waitKey(0)</a:t>
            </a:r>
          </a:p>
          <a:p>
            <a:pPr marL="0" indent="0">
              <a:buNone/>
            </a:pPr>
            <a:r>
              <a:rPr lang="en-US" sz="2600" dirty="0"/>
              <a:t>if k == 27:         # wait for ESC key to exit</a:t>
            </a:r>
          </a:p>
          <a:p>
            <a:pPr marL="0" indent="0">
              <a:buNone/>
            </a:pPr>
            <a:r>
              <a:rPr lang="en-US" sz="2600" dirty="0"/>
              <a:t>    cv2.destroyAllWindows()</a:t>
            </a:r>
          </a:p>
          <a:p>
            <a:pPr marL="0" indent="0">
              <a:buNone/>
            </a:pPr>
            <a:r>
              <a:rPr lang="en-US" sz="2600" dirty="0" err="1"/>
              <a:t>elif</a:t>
            </a:r>
            <a:r>
              <a:rPr lang="en-US" sz="2600" dirty="0"/>
              <a:t> k == </a:t>
            </a:r>
            <a:r>
              <a:rPr lang="en-US" sz="2600" dirty="0" err="1"/>
              <a:t>ord</a:t>
            </a:r>
            <a:r>
              <a:rPr lang="en-US" sz="2600" dirty="0"/>
              <a:t>('s'): # wait for 's' key to save and exit</a:t>
            </a:r>
          </a:p>
          <a:p>
            <a:pPr marL="0" indent="0">
              <a:buNone/>
            </a:pPr>
            <a:r>
              <a:rPr lang="en-US" sz="2600" dirty="0"/>
              <a:t>    cv2.imwrite('messigray.</a:t>
            </a:r>
            <a:r>
              <a:rPr lang="en-US" sz="2600" dirty="0" err="1"/>
              <a:t>png</a:t>
            </a:r>
            <a:r>
              <a:rPr lang="en-US" sz="2600" dirty="0"/>
              <a:t>',</a:t>
            </a:r>
            <a:r>
              <a:rPr lang="en-US" sz="2600" dirty="0" err="1"/>
              <a:t>img</a:t>
            </a:r>
            <a:r>
              <a:rPr lang="en-US" sz="2600" dirty="0"/>
              <a:t>)</a:t>
            </a:r>
          </a:p>
          <a:p>
            <a:pPr marL="0" indent="0">
              <a:buNone/>
            </a:pPr>
            <a:r>
              <a:rPr lang="en-US" sz="2600" dirty="0"/>
              <a:t>    cv2.destroyAllWindows()</a:t>
            </a:r>
          </a:p>
        </p:txBody>
      </p:sp>
    </p:spTree>
    <p:extLst>
      <p:ext uri="{BB962C8B-B14F-4D97-AF65-F5344CB8AC3E}">
        <p14:creationId xmlns:p14="http://schemas.microsoft.com/office/powerpoint/2010/main" val="1722521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Using </a:t>
            </a:r>
            <a:r>
              <a:rPr lang="en-US" b="1" dirty="0" err="1"/>
              <a:t>Matplotlib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</a:t>
            </a:r>
            <a:r>
              <a:rPr lang="en-US" dirty="0" err="1"/>
              <a:t>np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import cv2</a:t>
            </a:r>
          </a:p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matplotlib</a:t>
            </a:r>
            <a:r>
              <a:rPr lang="en-US" dirty="0"/>
              <a:t> import </a:t>
            </a:r>
            <a:r>
              <a:rPr lang="en-US" dirty="0" err="1"/>
              <a:t>pyplot</a:t>
            </a:r>
            <a:r>
              <a:rPr lang="en-US" dirty="0"/>
              <a:t> as </a:t>
            </a:r>
            <a:r>
              <a:rPr lang="en-US" dirty="0" err="1"/>
              <a:t>plt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img</a:t>
            </a:r>
            <a:r>
              <a:rPr lang="en-US" dirty="0"/>
              <a:t> = cv2.imread</a:t>
            </a:r>
            <a:r>
              <a:rPr lang="en-US" dirty="0" smtClean="0"/>
              <a:t>(‘hqdefault.jpg</a:t>
            </a:r>
            <a:r>
              <a:rPr lang="en-US" dirty="0"/>
              <a:t>',0)</a:t>
            </a:r>
          </a:p>
          <a:p>
            <a:pPr marL="0" indent="0">
              <a:buNone/>
            </a:pPr>
            <a:r>
              <a:rPr lang="en-US" dirty="0" err="1"/>
              <a:t>plt.imshow</a:t>
            </a:r>
            <a:r>
              <a:rPr lang="en-US" dirty="0"/>
              <a:t>(</a:t>
            </a:r>
            <a:r>
              <a:rPr lang="en-US" dirty="0" err="1"/>
              <a:t>img</a:t>
            </a:r>
            <a:r>
              <a:rPr lang="en-US" dirty="0"/>
              <a:t>, </a:t>
            </a:r>
            <a:r>
              <a:rPr lang="en-US" dirty="0" err="1"/>
              <a:t>cmap</a:t>
            </a:r>
            <a:r>
              <a:rPr lang="en-US" dirty="0"/>
              <a:t> = 'gray', interpolation = '</a:t>
            </a:r>
            <a:r>
              <a:rPr lang="en-US" dirty="0" err="1"/>
              <a:t>bicubic</a:t>
            </a:r>
            <a:r>
              <a:rPr lang="en-US" dirty="0"/>
              <a:t>')</a:t>
            </a:r>
          </a:p>
          <a:p>
            <a:pPr marL="0" indent="0">
              <a:buNone/>
            </a:pPr>
            <a:r>
              <a:rPr lang="en-US" dirty="0" err="1"/>
              <a:t>plt.xticks</a:t>
            </a:r>
            <a:r>
              <a:rPr lang="en-US" dirty="0"/>
              <a:t>([]), </a:t>
            </a:r>
            <a:r>
              <a:rPr lang="en-US" dirty="0" err="1"/>
              <a:t>plt.yticks</a:t>
            </a:r>
            <a:r>
              <a:rPr lang="en-US" dirty="0"/>
              <a:t>([])  # to hide tick values on X and Y axis</a:t>
            </a:r>
          </a:p>
          <a:p>
            <a:pPr marL="0" indent="0">
              <a:buNone/>
            </a:pPr>
            <a:r>
              <a:rPr lang="en-US" dirty="0" err="1"/>
              <a:t>plt.show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579666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Capture Video from Camera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43000"/>
            <a:ext cx="7886700" cy="55626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</a:t>
            </a:r>
            <a:r>
              <a:rPr lang="en-US" dirty="0" err="1"/>
              <a:t>np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import cv2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cap = cv2.VideoCapture(0)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while(True):</a:t>
            </a:r>
          </a:p>
          <a:p>
            <a:pPr marL="0" indent="0">
              <a:buNone/>
            </a:pPr>
            <a:r>
              <a:rPr lang="en-US" dirty="0"/>
              <a:t>    # Capture frame-by-frame</a:t>
            </a:r>
          </a:p>
          <a:p>
            <a:pPr marL="0" indent="0">
              <a:buNone/>
            </a:pPr>
            <a:r>
              <a:rPr lang="en-US" dirty="0"/>
              <a:t>    ret, frame = </a:t>
            </a:r>
            <a:r>
              <a:rPr lang="en-US" dirty="0" err="1"/>
              <a:t>cap.read</a:t>
            </a:r>
            <a:r>
              <a:rPr lang="en-US" dirty="0"/>
              <a:t>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# Our operations on the frame come here</a:t>
            </a:r>
          </a:p>
          <a:p>
            <a:pPr marL="0" indent="0">
              <a:buNone/>
            </a:pPr>
            <a:r>
              <a:rPr lang="en-US" dirty="0"/>
              <a:t>    gray = cv2.cvtColor(frame, cv2.COLOR_BGR2GRAY)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# Display the resulting frame</a:t>
            </a:r>
          </a:p>
          <a:p>
            <a:pPr marL="0" indent="0">
              <a:buNone/>
            </a:pPr>
            <a:r>
              <a:rPr lang="en-US" dirty="0"/>
              <a:t>    cv2.imshow('</a:t>
            </a:r>
            <a:r>
              <a:rPr lang="en-US" dirty="0" err="1"/>
              <a:t>frame',gray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if cv2.waitKey(1) &amp; 0xFF == </a:t>
            </a:r>
            <a:r>
              <a:rPr lang="en-US" dirty="0" err="1"/>
              <a:t>ord</a:t>
            </a:r>
            <a:r>
              <a:rPr lang="en-US" dirty="0"/>
              <a:t>('q'):</a:t>
            </a:r>
          </a:p>
          <a:p>
            <a:pPr marL="0" indent="0">
              <a:buNone/>
            </a:pPr>
            <a:r>
              <a:rPr lang="en-US" dirty="0"/>
              <a:t>        break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When everything done, release the capture</a:t>
            </a:r>
          </a:p>
          <a:p>
            <a:pPr marL="0" indent="0">
              <a:buNone/>
            </a:pPr>
            <a:r>
              <a:rPr lang="en-US" dirty="0" err="1"/>
              <a:t>cap.release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cv2.destroyAllWindows()</a:t>
            </a:r>
          </a:p>
        </p:txBody>
      </p:sp>
    </p:spTree>
    <p:extLst>
      <p:ext uri="{BB962C8B-B14F-4D97-AF65-F5344CB8AC3E}">
        <p14:creationId xmlns:p14="http://schemas.microsoft.com/office/powerpoint/2010/main" val="2361817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Drawing Functions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Drawing Line</a:t>
            </a:r>
          </a:p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</a:t>
            </a:r>
            <a:r>
              <a:rPr lang="en-US" dirty="0" err="1"/>
              <a:t>np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import cv2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Create a black image</a:t>
            </a:r>
          </a:p>
          <a:p>
            <a:pPr marL="0" indent="0">
              <a:buNone/>
            </a:pPr>
            <a:r>
              <a:rPr lang="en-US" dirty="0" err="1"/>
              <a:t>img</a:t>
            </a:r>
            <a:r>
              <a:rPr lang="en-US" dirty="0"/>
              <a:t> = </a:t>
            </a:r>
            <a:r>
              <a:rPr lang="en-US" dirty="0" err="1"/>
              <a:t>np.zeros</a:t>
            </a:r>
            <a:r>
              <a:rPr lang="en-US" dirty="0"/>
              <a:t>((512,512,3), np.uint8)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Draw a diagonal blue line with thickness of 5 </a:t>
            </a:r>
            <a:r>
              <a:rPr lang="en-US" dirty="0" err="1"/>
              <a:t>px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img</a:t>
            </a:r>
            <a:r>
              <a:rPr lang="en-US" dirty="0"/>
              <a:t> = cv2.line(</a:t>
            </a:r>
            <a:r>
              <a:rPr lang="en-US" dirty="0" err="1"/>
              <a:t>img</a:t>
            </a:r>
            <a:r>
              <a:rPr lang="en-US" dirty="0"/>
              <a:t>,(0,0),(511,511),(255,0,0),5)</a:t>
            </a:r>
          </a:p>
        </p:txBody>
      </p:sp>
    </p:spTree>
    <p:extLst>
      <p:ext uri="{BB962C8B-B14F-4D97-AF65-F5344CB8AC3E}">
        <p14:creationId xmlns:p14="http://schemas.microsoft.com/office/powerpoint/2010/main" val="1698775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8515350" cy="4351338"/>
          </a:xfrm>
        </p:spPr>
        <p:txBody>
          <a:bodyPr/>
          <a:lstStyle/>
          <a:p>
            <a:r>
              <a:rPr lang="en-US" b="1" dirty="0"/>
              <a:t>Drawing Rectangle</a:t>
            </a:r>
          </a:p>
          <a:p>
            <a:pPr marL="0" indent="0">
              <a:buNone/>
            </a:pPr>
            <a:r>
              <a:rPr lang="en-US" dirty="0" err="1"/>
              <a:t>img</a:t>
            </a:r>
            <a:r>
              <a:rPr lang="en-US" dirty="0"/>
              <a:t> = cv2.rectangle(</a:t>
            </a:r>
            <a:r>
              <a:rPr lang="en-US" dirty="0" err="1"/>
              <a:t>img</a:t>
            </a:r>
            <a:r>
              <a:rPr lang="en-US" dirty="0"/>
              <a:t>,(384,0),(510,128),(0,255,0),3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Drawing Circle</a:t>
            </a:r>
          </a:p>
          <a:p>
            <a:pPr marL="0" indent="0">
              <a:buNone/>
            </a:pPr>
            <a:r>
              <a:rPr lang="fr-FR" dirty="0" err="1"/>
              <a:t>img</a:t>
            </a:r>
            <a:r>
              <a:rPr lang="fr-FR" dirty="0"/>
              <a:t> = cv2.circle(</a:t>
            </a:r>
            <a:r>
              <a:rPr lang="fr-FR" dirty="0" err="1"/>
              <a:t>img</a:t>
            </a:r>
            <a:r>
              <a:rPr lang="fr-FR" dirty="0"/>
              <a:t>,(447,63), 63, (0,0,255), -1</a:t>
            </a:r>
            <a:r>
              <a:rPr lang="fr-FR" dirty="0" smtClean="0"/>
              <a:t>)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b="1" dirty="0" err="1" smtClean="0"/>
              <a:t>Inserting</a:t>
            </a:r>
            <a:r>
              <a:rPr lang="fr-FR" b="1" dirty="0" smtClean="0"/>
              <a:t> </a:t>
            </a:r>
            <a:r>
              <a:rPr lang="fr-FR" b="1" dirty="0" err="1" smtClean="0"/>
              <a:t>Text</a:t>
            </a:r>
            <a:r>
              <a:rPr lang="fr-FR" b="1" dirty="0" smtClean="0"/>
              <a:t> in Image</a:t>
            </a:r>
            <a:endParaRPr lang="fr-FR" b="1" dirty="0"/>
          </a:p>
          <a:p>
            <a:pPr marL="0" indent="0">
              <a:buNone/>
            </a:pPr>
            <a:r>
              <a:rPr lang="en-US" dirty="0" smtClean="0"/>
              <a:t>cv2.putText(</a:t>
            </a:r>
            <a:r>
              <a:rPr lang="en-US" dirty="0" err="1" smtClean="0"/>
              <a:t>img</a:t>
            </a:r>
            <a:r>
              <a:rPr lang="en-US" dirty="0"/>
              <a:t>,'</a:t>
            </a:r>
            <a:r>
              <a:rPr lang="en-US" dirty="0" err="1"/>
              <a:t>OpenCV</a:t>
            </a:r>
            <a:r>
              <a:rPr lang="en-US" dirty="0"/>
              <a:t>',(10,500), </a:t>
            </a:r>
            <a:r>
              <a:rPr lang="en-US" dirty="0" smtClean="0"/>
              <a:t>font, 4</a:t>
            </a:r>
            <a:r>
              <a:rPr lang="en-US" dirty="0"/>
              <a:t>,(255,255,255),2,cv2.LINE_AA)</a:t>
            </a:r>
          </a:p>
        </p:txBody>
      </p:sp>
    </p:spTree>
    <p:extLst>
      <p:ext uri="{BB962C8B-B14F-4D97-AF65-F5344CB8AC3E}">
        <p14:creationId xmlns:p14="http://schemas.microsoft.com/office/powerpoint/2010/main" val="442132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014" y="34636"/>
            <a:ext cx="7886700" cy="1325563"/>
          </a:xfrm>
        </p:spPr>
        <p:txBody>
          <a:bodyPr/>
          <a:lstStyle/>
          <a:p>
            <a:r>
              <a:rPr lang="en-US" b="1" dirty="0" smtClean="0"/>
              <a:t>A demo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19200"/>
            <a:ext cx="8515350" cy="56388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import cv2</a:t>
            </a:r>
          </a:p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</a:t>
            </a:r>
            <a:r>
              <a:rPr lang="en-US" dirty="0" err="1"/>
              <a:t>np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mouse callback function</a:t>
            </a:r>
          </a:p>
          <a:p>
            <a:pPr marL="0" indent="0">
              <a:buNone/>
            </a:pP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draw_circle</a:t>
            </a:r>
            <a:r>
              <a:rPr lang="en-US" dirty="0"/>
              <a:t>(</a:t>
            </a:r>
            <a:r>
              <a:rPr lang="en-US" dirty="0" err="1"/>
              <a:t>event,x,y,flags,param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/>
              <a:t>    if event == cv2.EVENT_LBUTTONDBLCLK:</a:t>
            </a:r>
          </a:p>
          <a:p>
            <a:pPr marL="0" indent="0">
              <a:buNone/>
            </a:pPr>
            <a:r>
              <a:rPr lang="en-US" dirty="0"/>
              <a:t>        cv2.circle(</a:t>
            </a:r>
            <a:r>
              <a:rPr lang="en-US" dirty="0" err="1"/>
              <a:t>img</a:t>
            </a:r>
            <a:r>
              <a:rPr lang="en-US" dirty="0"/>
              <a:t>,(</a:t>
            </a:r>
            <a:r>
              <a:rPr lang="en-US" dirty="0" err="1"/>
              <a:t>x,y</a:t>
            </a:r>
            <a:r>
              <a:rPr lang="en-US" dirty="0"/>
              <a:t>),100,(255,0,0),-1)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Create a black image, a window and bind the function to window</a:t>
            </a:r>
          </a:p>
          <a:p>
            <a:pPr marL="0" indent="0">
              <a:buNone/>
            </a:pPr>
            <a:r>
              <a:rPr lang="en-US" dirty="0" err="1"/>
              <a:t>img</a:t>
            </a:r>
            <a:r>
              <a:rPr lang="en-US" dirty="0"/>
              <a:t> = </a:t>
            </a:r>
            <a:r>
              <a:rPr lang="en-US" dirty="0" err="1"/>
              <a:t>np.zeros</a:t>
            </a:r>
            <a:r>
              <a:rPr lang="en-US" dirty="0"/>
              <a:t>((512,512,3), np.uint8)</a:t>
            </a:r>
          </a:p>
          <a:p>
            <a:pPr marL="0" indent="0">
              <a:buNone/>
            </a:pPr>
            <a:r>
              <a:rPr lang="en-US" dirty="0"/>
              <a:t>cv2.namedWindow('image')</a:t>
            </a:r>
          </a:p>
          <a:p>
            <a:pPr marL="0" indent="0">
              <a:buNone/>
            </a:pPr>
            <a:r>
              <a:rPr lang="en-US" dirty="0"/>
              <a:t>cv2.setMouseCallback('image',</a:t>
            </a:r>
            <a:r>
              <a:rPr lang="en-US" dirty="0" err="1"/>
              <a:t>draw_circle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while(1):</a:t>
            </a:r>
          </a:p>
          <a:p>
            <a:pPr marL="0" indent="0">
              <a:buNone/>
            </a:pPr>
            <a:r>
              <a:rPr lang="en-US" dirty="0"/>
              <a:t>    cv2.imshow('image',</a:t>
            </a:r>
            <a:r>
              <a:rPr lang="en-US" dirty="0" err="1"/>
              <a:t>img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if cv2.waitKey(20) &amp; 0xFF == 27:</a:t>
            </a:r>
          </a:p>
          <a:p>
            <a:pPr marL="0" indent="0">
              <a:buNone/>
            </a:pPr>
            <a:r>
              <a:rPr lang="en-US" dirty="0"/>
              <a:t>        break</a:t>
            </a:r>
          </a:p>
          <a:p>
            <a:pPr marL="0" indent="0">
              <a:buNone/>
            </a:pPr>
            <a:r>
              <a:rPr lang="en-US" dirty="0"/>
              <a:t>cv2.destroyAllWindows()</a:t>
            </a:r>
          </a:p>
        </p:txBody>
      </p:sp>
    </p:spTree>
    <p:extLst>
      <p:ext uri="{BB962C8B-B14F-4D97-AF65-F5344CB8AC3E}">
        <p14:creationId xmlns:p14="http://schemas.microsoft.com/office/powerpoint/2010/main" val="3542164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85800" y="2362200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Python in Machine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05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550" y="0"/>
            <a:ext cx="7886700" cy="1325563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			ML Algorithms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5400"/>
            <a:ext cx="9067800" cy="5242948"/>
          </a:xfrm>
        </p:spPr>
      </p:pic>
    </p:spTree>
    <p:extLst>
      <p:ext uri="{BB962C8B-B14F-4D97-AF65-F5344CB8AC3E}">
        <p14:creationId xmlns:p14="http://schemas.microsoft.com/office/powerpoint/2010/main" val="534545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ea typeface="+mn-ea"/>
                <a:cs typeface="+mn-cs"/>
                <a:sym typeface="+mn-ea"/>
              </a:rPr>
              <a:t/>
            </a:r>
            <a:br>
              <a:rPr lang="en-US" sz="40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ea typeface="+mn-ea"/>
                <a:cs typeface="+mn-cs"/>
                <a:sym typeface="+mn-ea"/>
              </a:rPr>
            </a:br>
            <a:r>
              <a:rPr sz="40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ea typeface="+mn-ea"/>
                <a:cs typeface="+mn-cs"/>
                <a:sym typeface="+mn-ea"/>
              </a:rPr>
              <a:t>Variables</a:t>
            </a:r>
            <a:endParaRPr sz="4000" dirty="0">
              <a:ln w="10160">
                <a:solidFill>
                  <a:schemeClr val="accent1"/>
                </a:solidFill>
                <a:prstDash val="solid"/>
              </a:ln>
              <a:solidFill>
                <a:schemeClr val="tx2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  <a:ea typeface="+mn-ea"/>
              <a:cs typeface="+mn-cs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014" y="1690689"/>
            <a:ext cx="8229600" cy="4525963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x-none" sz="2400" dirty="0">
                <a:sym typeface="+mn-ea"/>
              </a:rPr>
              <a:t>Variables are not declared, just assigned</a:t>
            </a:r>
            <a:endParaRPr lang="en-US" altLang="x-none" sz="2400" dirty="0"/>
          </a:p>
          <a:p>
            <a:pPr>
              <a:lnSpc>
                <a:spcPct val="90000"/>
              </a:lnSpc>
            </a:pPr>
            <a:r>
              <a:rPr lang="en-US" altLang="x-none" sz="2400" dirty="0">
                <a:sym typeface="+mn-ea"/>
              </a:rPr>
              <a:t>The variable is created the first time you assign it a value</a:t>
            </a:r>
          </a:p>
          <a:p>
            <a:pPr marL="177641" indent="-177641">
              <a:lnSpc>
                <a:spcPct val="90000"/>
              </a:lnSpc>
            </a:pPr>
            <a:r>
              <a:rPr lang="en-US" sz="2400" dirty="0">
                <a:sym typeface="+mn-ea"/>
              </a:rPr>
              <a:t>  </a:t>
            </a:r>
            <a:r>
              <a:rPr sz="2400" dirty="0">
                <a:sym typeface="+mn-ea"/>
              </a:rPr>
              <a:t>You can assign to multiple names at the same time  </a:t>
            </a:r>
            <a:endParaRPr sz="2400" dirty="0"/>
          </a:p>
          <a:p>
            <a:pPr lvl="1">
              <a:lnSpc>
                <a:spcPct val="90000"/>
              </a:lnSpc>
              <a:buNone/>
            </a:pPr>
            <a:r>
              <a:rPr sz="2400" dirty="0">
                <a:sym typeface="+mn-ea"/>
              </a:rPr>
              <a:t> </a:t>
            </a:r>
            <a:r>
              <a:rPr sz="2400" i="1" dirty="0">
                <a:sym typeface="+mn-ea"/>
              </a:rPr>
              <a:t>x, y = 2, 3</a:t>
            </a:r>
            <a:endParaRPr sz="2400" i="1" dirty="0"/>
          </a:p>
          <a:p>
            <a:pPr lvl="1">
              <a:lnSpc>
                <a:spcPct val="90000"/>
              </a:lnSpc>
              <a:buNone/>
            </a:pPr>
            <a:r>
              <a:rPr sz="2400" i="1" dirty="0">
                <a:sym typeface="+mn-ea"/>
              </a:rPr>
              <a:t> </a:t>
            </a:r>
            <a:r>
              <a:rPr lang="en-US" sz="2400" i="1" dirty="0">
                <a:sym typeface="+mn-ea"/>
              </a:rPr>
              <a:t>print </a:t>
            </a:r>
            <a:r>
              <a:rPr sz="2400" i="1" dirty="0">
                <a:sym typeface="+mn-ea"/>
              </a:rPr>
              <a:t>x</a:t>
            </a:r>
            <a:endParaRPr sz="2400" i="1" dirty="0"/>
          </a:p>
          <a:p>
            <a:pPr lvl="1">
              <a:lnSpc>
                <a:spcPct val="90000"/>
              </a:lnSpc>
              <a:buNone/>
            </a:pPr>
            <a:r>
              <a:rPr sz="2400" b="1" dirty="0">
                <a:solidFill>
                  <a:srgbClr val="00B050"/>
                </a:solidFill>
                <a:sym typeface="+mn-ea"/>
              </a:rPr>
              <a:t> </a:t>
            </a:r>
            <a:r>
              <a:rPr lang="en-US" sz="2400" i="1" u="sng" dirty="0">
                <a:sym typeface="+mn-ea"/>
              </a:rPr>
              <a:t>Result: </a:t>
            </a:r>
            <a:r>
              <a:rPr sz="2400" b="1" dirty="0">
                <a:solidFill>
                  <a:srgbClr val="00B050"/>
                </a:solidFill>
                <a:sym typeface="+mn-ea"/>
              </a:rPr>
              <a:t>2</a:t>
            </a:r>
          </a:p>
          <a:p>
            <a:pPr marL="177641" indent="-177641">
              <a:lnSpc>
                <a:spcPct val="90000"/>
              </a:lnSpc>
            </a:pPr>
            <a:r>
              <a:rPr sz="2400" dirty="0">
                <a:sym typeface="+mn-ea"/>
              </a:rPr>
              <a:t>Assignments can be chained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>
                <a:sym typeface="+mn-ea"/>
              </a:rPr>
              <a:t>	</a:t>
            </a:r>
            <a:r>
              <a:rPr sz="2400" dirty="0">
                <a:sym typeface="+mn-ea"/>
              </a:rPr>
              <a:t>a = b = x = 2</a:t>
            </a:r>
          </a:p>
          <a:p>
            <a:pPr marL="177641" indent="-177641">
              <a:lnSpc>
                <a:spcPct val="90000"/>
              </a:lnSpc>
            </a:pPr>
            <a:r>
              <a:rPr lang="en-US" sz="2400" dirty="0">
                <a:solidFill>
                  <a:srgbClr val="000000"/>
                </a:solidFill>
                <a:sym typeface="+mn-ea"/>
              </a:rPr>
              <a:t>Simple syntax for </a:t>
            </a:r>
            <a:r>
              <a:rPr sz="2400" dirty="0">
                <a:solidFill>
                  <a:srgbClr val="000000"/>
                </a:solidFill>
                <a:sym typeface="+mn-ea"/>
              </a:rPr>
              <a:t>swap </a:t>
            </a:r>
            <a:r>
              <a:rPr lang="en-US" sz="2400" dirty="0">
                <a:solidFill>
                  <a:srgbClr val="000000"/>
                </a:solidFill>
                <a:sym typeface="+mn-ea"/>
              </a:rPr>
              <a:t>two </a:t>
            </a:r>
            <a:r>
              <a:rPr sz="2400" dirty="0">
                <a:solidFill>
                  <a:srgbClr val="000000"/>
                </a:solidFill>
                <a:sym typeface="+mn-ea"/>
              </a:rPr>
              <a:t>values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>
                <a:sym typeface="+mn-ea"/>
              </a:rPr>
              <a:t>	</a:t>
            </a:r>
            <a:r>
              <a:rPr sz="2400" dirty="0">
                <a:sym typeface="+mn-ea"/>
              </a:rPr>
              <a:t>x, y = y, x</a:t>
            </a:r>
            <a:endParaRPr sz="2400" dirty="0"/>
          </a:p>
          <a:p>
            <a:pPr>
              <a:lnSpc>
                <a:spcPct val="9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19437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		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				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812" y="1491165"/>
            <a:ext cx="8334375" cy="4685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318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		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				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663650"/>
            <a:ext cx="7860903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620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		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				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483" y="1459937"/>
            <a:ext cx="8403034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470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	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				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658" y="1610519"/>
            <a:ext cx="8504684" cy="478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		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				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596233"/>
            <a:ext cx="8382000" cy="4712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674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		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				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524000"/>
            <a:ext cx="868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836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in 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Setting up the </a:t>
            </a:r>
            <a:r>
              <a:rPr lang="en-US" sz="2800" b="1" dirty="0" smtClean="0"/>
              <a:t>environment</a:t>
            </a:r>
          </a:p>
          <a:p>
            <a:r>
              <a:rPr lang="en-US" sz="2800" b="1" dirty="0" smtClean="0"/>
              <a:t>Data set creation</a:t>
            </a:r>
          </a:p>
          <a:p>
            <a:r>
              <a:rPr lang="en-US" sz="2800" b="1" dirty="0" smtClean="0"/>
              <a:t>Training </a:t>
            </a:r>
          </a:p>
          <a:p>
            <a:r>
              <a:rPr lang="en-US" sz="2800" b="1" dirty="0" smtClean="0"/>
              <a:t>Prediction</a:t>
            </a:r>
          </a:p>
          <a:p>
            <a:r>
              <a:rPr lang="en-US" sz="2800" b="1" dirty="0" smtClean="0"/>
              <a:t>Accuracy report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98346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the environment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28650" y="1491931"/>
            <a:ext cx="5219378" cy="397516"/>
          </a:xfrm>
          <a:prstGeom prst="rect">
            <a:avLst/>
          </a:prstGeom>
          <a:solidFill>
            <a:srgbClr val="E0E0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pip install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numpy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scipy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scikit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-learn 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94014" y="2057400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Dataset Creation</a:t>
            </a:r>
            <a:endParaRPr lang="en-US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143000" y="3030107"/>
          <a:ext cx="6096000" cy="3409950"/>
        </p:xfrm>
        <a:graphic>
          <a:graphicData uri="http://schemas.openxmlformats.org/drawingml/2006/table">
            <a:tbl>
              <a:tblPr/>
              <a:tblGrid>
                <a:gridCol w="3048000"/>
                <a:gridCol w="3048000"/>
              </a:tblGrid>
              <a:tr h="0">
                <a:tc>
                  <a:txBody>
                    <a:bodyPr/>
                    <a:lstStyle/>
                    <a:p>
                      <a:pPr algn="ctr" fontAlgn="base"/>
                      <a:r>
                        <a:rPr lang="en-US" b="1" cap="all">
                          <a:solidFill>
                            <a:srgbClr val="000000"/>
                          </a:solidFill>
                          <a:effectLst/>
                        </a:rPr>
                        <a:t>PETAL_SIZE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9D5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b="1" cap="all">
                          <a:solidFill>
                            <a:srgbClr val="000000"/>
                          </a:solidFill>
                          <a:effectLst/>
                        </a:rPr>
                        <a:t>FLOWER_TYPE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9D58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b="0">
                          <a:effectLst/>
                        </a:rPr>
                        <a:t>1</a:t>
                      </a:r>
                    </a:p>
                  </a:txBody>
                  <a:tcPr marL="133350" marR="133350" marT="66675" marB="666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>
                          <a:effectLst/>
                        </a:rPr>
                        <a:t>a</a:t>
                      </a:r>
                    </a:p>
                  </a:txBody>
                  <a:tcPr marL="133350" marR="133350" marT="66675" marB="666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b="0">
                          <a:effectLst/>
                        </a:rPr>
                        <a:t>2</a:t>
                      </a:r>
                    </a:p>
                  </a:txBody>
                  <a:tcPr marL="133350" marR="133350" marT="66675" marB="666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>
                          <a:effectLst/>
                        </a:rPr>
                        <a:t>b</a:t>
                      </a:r>
                    </a:p>
                  </a:txBody>
                  <a:tcPr marL="133350" marR="133350" marT="66675" marB="666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b="0">
                          <a:effectLst/>
                        </a:rPr>
                        <a:t>1</a:t>
                      </a:r>
                    </a:p>
                  </a:txBody>
                  <a:tcPr marL="133350" marR="133350" marT="66675" marB="666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>
                          <a:effectLst/>
                        </a:rPr>
                        <a:t>a</a:t>
                      </a:r>
                    </a:p>
                  </a:txBody>
                  <a:tcPr marL="133350" marR="133350" marT="66675" marB="666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b="0">
                          <a:effectLst/>
                        </a:rPr>
                        <a:t>2</a:t>
                      </a:r>
                    </a:p>
                  </a:txBody>
                  <a:tcPr marL="133350" marR="133350" marT="66675" marB="666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>
                          <a:effectLst/>
                        </a:rPr>
                        <a:t>b</a:t>
                      </a:r>
                    </a:p>
                  </a:txBody>
                  <a:tcPr marL="133350" marR="133350" marT="66675" marB="666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b="0">
                          <a:effectLst/>
                        </a:rPr>
                        <a:t>3</a:t>
                      </a:r>
                    </a:p>
                  </a:txBody>
                  <a:tcPr marL="133350" marR="133350" marT="66675" marB="666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>
                          <a:effectLst/>
                        </a:rPr>
                        <a:t>c</a:t>
                      </a:r>
                    </a:p>
                  </a:txBody>
                  <a:tcPr marL="133350" marR="133350" marT="66675" marB="666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b="0">
                          <a:effectLst/>
                        </a:rPr>
                        <a:t>4</a:t>
                      </a:r>
                    </a:p>
                  </a:txBody>
                  <a:tcPr marL="133350" marR="133350" marT="66675" marB="666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>
                          <a:effectLst/>
                        </a:rPr>
                        <a:t>d</a:t>
                      </a:r>
                    </a:p>
                  </a:txBody>
                  <a:tcPr marL="133350" marR="133350" marT="66675" marB="666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b="0">
                          <a:effectLst/>
                        </a:rPr>
                        <a:t>3</a:t>
                      </a:r>
                    </a:p>
                  </a:txBody>
                  <a:tcPr marL="133350" marR="133350" marT="66675" marB="666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>
                          <a:effectLst/>
                        </a:rPr>
                        <a:t>c</a:t>
                      </a:r>
                    </a:p>
                  </a:txBody>
                  <a:tcPr marL="133350" marR="133350" marT="66675" marB="666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b="0">
                          <a:effectLst/>
                        </a:rPr>
                        <a:t>2</a:t>
                      </a:r>
                    </a:p>
                  </a:txBody>
                  <a:tcPr marL="133350" marR="133350" marT="66675" marB="666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>
                          <a:effectLst/>
                        </a:rPr>
                        <a:t>b</a:t>
                      </a:r>
                    </a:p>
                  </a:txBody>
                  <a:tcPr marL="133350" marR="133350" marT="66675" marB="666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b="0">
                          <a:effectLst/>
                        </a:rPr>
                        <a:t>5</a:t>
                      </a:r>
                    </a:p>
                  </a:txBody>
                  <a:tcPr marL="133350" marR="133350" marT="66675" marB="666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 dirty="0">
                          <a:effectLst/>
                        </a:rPr>
                        <a:t>a</a:t>
                      </a:r>
                    </a:p>
                  </a:txBody>
                  <a:tcPr marL="133350" marR="133350" marT="66675" marB="666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6707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0" y="1685926"/>
            <a:ext cx="9220200" cy="492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sklearn.datasets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load_iris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sz="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sklearn.neighbors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KNeighborsClassifier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sz="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numpy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as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np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sz="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sklearn.model_selection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train_test_split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sz="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kumimoji="0" lang="en-US" sz="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iris_dataset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load_iris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endParaRPr kumimoji="0" lang="en-US" sz="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kumimoji="0" lang="en-US" sz="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X_train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X_test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y_train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y_test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train_test_split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iris_dataset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"data"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],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iris_dataset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"target"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],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random_state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endParaRPr kumimoji="0" lang="en-US" sz="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kumimoji="0" lang="en-US" sz="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KNeighborsClassifier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n_neighbors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endParaRPr kumimoji="0" lang="en-US" sz="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kn.fit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X_train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y_train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endParaRPr kumimoji="0" lang="en-US" sz="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kumimoji="0" lang="en-US" sz="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x_new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np.array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([[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2.9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0.2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]]) </a:t>
            </a:r>
            <a:endParaRPr kumimoji="0" lang="en-US" sz="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prediction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kn.predict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x_new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endParaRPr kumimoji="0" lang="en-US" sz="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kumimoji="0" lang="en-US" sz="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149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"Predicted target value: {}\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n"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FF149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format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(prediction)) </a:t>
            </a:r>
            <a:endParaRPr kumimoji="0" lang="en-US" sz="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"Predicted feature name: {}\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n"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FF149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format</a:t>
            </a:r>
            <a:endParaRPr kumimoji="0" lang="en-US" sz="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iris_dataset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target_names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][prediction])) </a:t>
            </a:r>
            <a:endParaRPr kumimoji="0" lang="en-US" sz="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"Test score: {:.2f}"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149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format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kn.score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X_test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y_test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))) </a:t>
            </a:r>
            <a:endParaRPr kumimoji="0" lang="en-US" sz="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822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272" y="838201"/>
            <a:ext cx="4685455" cy="5604670"/>
          </a:xfrm>
        </p:spPr>
      </p:pic>
    </p:spTree>
    <p:extLst>
      <p:ext uri="{BB962C8B-B14F-4D97-AF65-F5344CB8AC3E}">
        <p14:creationId xmlns:p14="http://schemas.microsoft.com/office/powerpoint/2010/main" val="4223176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504" y="884237"/>
            <a:ext cx="7886700" cy="1325563"/>
          </a:xfrm>
        </p:spPr>
        <p:txBody>
          <a:bodyPr/>
          <a:lstStyle/>
          <a:p>
            <a:pPr algn="ctr"/>
            <a:r>
              <a:rPr lang="en-US" sz="4000" dirty="0">
                <a:ln w="10160">
                  <a:solidFill>
                    <a:schemeClr val="accent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ea typeface="+mn-ea"/>
                <a:cs typeface="+mn-cs"/>
              </a:rPr>
              <a:t>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3286" y="2209800"/>
            <a:ext cx="8229600" cy="4525963"/>
          </a:xfrm>
        </p:spPr>
        <p:txBody>
          <a:bodyPr>
            <a:normAutofit/>
          </a:bodyPr>
          <a:lstStyle/>
          <a:p>
            <a:r>
              <a:rPr dirty="0">
                <a:sym typeface="+mn-ea"/>
              </a:rPr>
              <a:t> </a:t>
            </a:r>
            <a:r>
              <a:rPr lang="en-US" dirty="0">
                <a:sym typeface="+mn-ea"/>
              </a:rPr>
              <a:t>R</a:t>
            </a:r>
            <a:r>
              <a:rPr i="1" dirty="0">
                <a:sym typeface="+mn-ea"/>
              </a:rPr>
              <a:t>elational operators</a:t>
            </a:r>
            <a:r>
              <a:rPr dirty="0">
                <a:sym typeface="+mn-ea"/>
              </a:rPr>
              <a:t>:</a:t>
            </a:r>
          </a:p>
          <a:p>
            <a:pPr marL="0" indent="0">
              <a:buNone/>
            </a:pPr>
            <a:r>
              <a:rPr lang="en-US" dirty="0">
                <a:sym typeface="+mn-ea"/>
              </a:rPr>
              <a:t>	==, !=, &lt;,  &gt;, &lt;=, &gt;=</a:t>
            </a:r>
          </a:p>
          <a:p>
            <a:r>
              <a:rPr lang="en-US" i="1" dirty="0">
                <a:sym typeface="+mn-ea"/>
              </a:rPr>
              <a:t>L</a:t>
            </a:r>
            <a:r>
              <a:rPr i="1" dirty="0">
                <a:sym typeface="+mn-ea"/>
              </a:rPr>
              <a:t>ogical operators</a:t>
            </a:r>
            <a:endParaRPr lang="en-US" i="1" dirty="0">
              <a:sym typeface="+mn-ea"/>
            </a:endParaRPr>
          </a:p>
          <a:p>
            <a:pPr marL="0" indent="0">
              <a:buNone/>
            </a:pPr>
            <a:r>
              <a:rPr lang="en-US" dirty="0">
                <a:sym typeface="+mn-ea"/>
              </a:rPr>
              <a:t>	and , or,  not</a:t>
            </a:r>
          </a:p>
          <a:p>
            <a:pPr marL="0" indent="0">
              <a:buNone/>
            </a:pPr>
            <a:r>
              <a:rPr lang="en-US" dirty="0">
                <a:sym typeface="+mn-ea"/>
              </a:rPr>
              <a:t>	</a:t>
            </a:r>
            <a:r>
              <a:rPr lang="en-US" i="1" u="sng" dirty="0">
                <a:sym typeface="+mn-ea"/>
              </a:rPr>
              <a:t>Example:</a:t>
            </a:r>
          </a:p>
          <a:p>
            <a:pPr marL="0" indent="0">
              <a:buNone/>
            </a:pPr>
            <a:r>
              <a:rPr lang="en-US" dirty="0">
                <a:sym typeface="+mn-ea"/>
              </a:rPr>
              <a:t>	</a:t>
            </a:r>
            <a:r>
              <a:rPr dirty="0">
                <a:sym typeface="+mn-ea"/>
              </a:rPr>
              <a:t>9 != 6 and 2 &lt; 3</a:t>
            </a:r>
            <a:r>
              <a:rPr lang="en-US" dirty="0">
                <a:sym typeface="+mn-ea"/>
              </a:rPr>
              <a:t>	</a:t>
            </a:r>
            <a:r>
              <a:rPr lang="en-US" dirty="0">
                <a:solidFill>
                  <a:srgbClr val="00B050"/>
                </a:solidFill>
                <a:sym typeface="+mn-ea"/>
              </a:rPr>
              <a:t>//True</a:t>
            </a:r>
          </a:p>
          <a:p>
            <a:pPr marL="0" indent="0">
              <a:buNone/>
            </a:pPr>
            <a:r>
              <a:rPr lang="en-US" dirty="0">
                <a:sym typeface="+mn-ea"/>
              </a:rPr>
              <a:t>	</a:t>
            </a:r>
            <a:r>
              <a:rPr dirty="0">
                <a:sym typeface="+mn-ea"/>
              </a:rPr>
              <a:t>not 7 &gt; 0</a:t>
            </a:r>
            <a:r>
              <a:rPr lang="en-US" dirty="0">
                <a:sym typeface="+mn-ea"/>
              </a:rPr>
              <a:t>		</a:t>
            </a:r>
            <a:r>
              <a:rPr lang="en-US" dirty="0">
                <a:solidFill>
                  <a:srgbClr val="00B050"/>
                </a:solidFill>
                <a:sym typeface="+mn-ea"/>
              </a:rPr>
              <a:t>//False</a:t>
            </a:r>
          </a:p>
          <a:p>
            <a:endParaRPr lang="en-US" dirty="0">
              <a:sym typeface="+mn-ea"/>
            </a:endParaRPr>
          </a:p>
          <a:p>
            <a:pPr lvl="1"/>
            <a:endParaRPr lang="en-US" sz="3200" dirty="0"/>
          </a:p>
          <a:p>
            <a:pPr lvl="1"/>
            <a:endParaRPr lang="en-US" sz="3200" dirty="0"/>
          </a:p>
          <a:p>
            <a:pPr lvl="1"/>
            <a:endParaRPr lang="en-US" sz="3200" dirty="0"/>
          </a:p>
          <a:p>
            <a:pPr lvl="1"/>
            <a:endParaRPr lang="en-US" sz="3200" dirty="0"/>
          </a:p>
          <a:p>
            <a:pPr lvl="1"/>
            <a:endParaRPr lang="en-US" sz="3200" dirty="0"/>
          </a:p>
          <a:p>
            <a:pPr lvl="1"/>
            <a:endParaRPr lang="en-US" sz="3200" dirty="0"/>
          </a:p>
          <a:p>
            <a:pPr lvl="1"/>
            <a:endParaRPr lang="en-US" sz="3200" dirty="0"/>
          </a:p>
          <a:p>
            <a:pPr lvl="1"/>
            <a:endParaRPr lang="en-US" sz="3200" dirty="0"/>
          </a:p>
          <a:p>
            <a:pPr lvl="1"/>
            <a:endParaRPr lang="en-US" sz="3200" dirty="0"/>
          </a:p>
          <a:p>
            <a:pPr lvl="1"/>
            <a:endParaRPr lang="en-US" sz="3200" dirty="0"/>
          </a:p>
          <a:p>
            <a:pPr lvl="1"/>
            <a:endParaRPr lang="en-US" sz="3200" dirty="0"/>
          </a:p>
          <a:p>
            <a:pPr lvl="1"/>
            <a:endParaRPr lang="en-US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511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301227"/>
            <a:ext cx="7886700" cy="1325563"/>
          </a:xfrm>
        </p:spPr>
        <p:txBody>
          <a:bodyPr/>
          <a:lstStyle/>
          <a:p>
            <a:r>
              <a:rPr lang="en-US" dirty="0" smtClean="0"/>
              <a:t>EXABYTE 10^18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24781"/>
            <a:ext cx="7886700" cy="4351338"/>
          </a:xfrm>
        </p:spPr>
        <p:txBody>
          <a:bodyPr/>
          <a:lstStyle/>
          <a:p>
            <a:r>
              <a:rPr lang="en-US" dirty="0" smtClean="0"/>
              <a:t>All Text content of Library of congress X 100,000 = 1 Exabyte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8800"/>
            <a:ext cx="9144000" cy="4709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821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676400"/>
            <a:ext cx="8717767" cy="4019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057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5825" y="1381375"/>
            <a:ext cx="6839205" cy="3192972"/>
          </a:xfrm>
          <a:prstGeom prst="rect">
            <a:avLst/>
          </a:prstGeom>
        </p:spPr>
      </p:pic>
      <p:sp>
        <p:nvSpPr>
          <p:cNvPr id="27650" name="Title 1"/>
          <p:cNvSpPr>
            <a:spLocks noGrp="1"/>
          </p:cNvSpPr>
          <p:nvPr>
            <p:ph type="title"/>
          </p:nvPr>
        </p:nvSpPr>
        <p:spPr bwMode="auto">
          <a:xfrm>
            <a:off x="457200" y="838222"/>
            <a:ext cx="8229600" cy="579439"/>
          </a:xfrm>
          <a:noFill/>
          <a:ln>
            <a:miter lim="800000"/>
          </a:ln>
        </p:spPr>
        <p:txBody>
          <a:bodyPr vert="horz" wrap="square" lIns="91440" tIns="45720" rIns="91440" bIns="45720" numCol="1" anchor="t" anchorCtr="0" compatLnSpc="1">
            <a:normAutofit fontScale="90000"/>
          </a:bodyPr>
          <a:lstStyle/>
          <a:p>
            <a:r>
              <a:rPr lang="en-US" sz="3600" dirty="0">
                <a:solidFill>
                  <a:srgbClr val="0070C0"/>
                </a:solidFill>
              </a:rPr>
              <a:t/>
            </a:r>
            <a:br>
              <a:rPr lang="en-US" sz="3600" dirty="0">
                <a:solidFill>
                  <a:srgbClr val="0070C0"/>
                </a:solidFill>
              </a:rPr>
            </a:br>
            <a:endParaRPr lang="en-US" sz="3600" dirty="0">
              <a:solidFill>
                <a:srgbClr val="0070C0"/>
              </a:solidFill>
            </a:endParaRPr>
          </a:p>
        </p:txBody>
      </p:sp>
      <p:sp>
        <p:nvSpPr>
          <p:cNvPr id="24580" name="AutoShape 4" descr="http://www.uniti.in/images/new-logo-university-program.jpg"/>
          <p:cNvSpPr>
            <a:spLocks noChangeAspect="1" noChangeArrowheads="1"/>
          </p:cNvSpPr>
          <p:nvPr/>
        </p:nvSpPr>
        <p:spPr bwMode="auto">
          <a:xfrm>
            <a:off x="155575" y="-144461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24400"/>
            <a:ext cx="9144000" cy="178003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5364"/>
            <a:ext cx="2165825" cy="14403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21" t="34329" r="15791" b="32338"/>
          <a:stretch/>
        </p:blipFill>
        <p:spPr>
          <a:xfrm>
            <a:off x="3323931" y="745041"/>
            <a:ext cx="1507664" cy="72951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838852" y="844683"/>
            <a:ext cx="3118867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@Dinesh </a:t>
            </a:r>
            <a:r>
              <a:rPr lang="en-US" sz="2400" b="1" cap="none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Ponnuswamy</a:t>
            </a:r>
            <a:endParaRPr lang="en-US" sz="2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ea typeface="+mn-ea"/>
                <a:cs typeface="+mn-cs"/>
                <a:sym typeface="+mn-ea"/>
              </a:rPr>
              <a:t/>
            </a:r>
            <a:br>
              <a:rPr lang="en-US" sz="40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ea typeface="+mn-ea"/>
                <a:cs typeface="+mn-cs"/>
                <a:sym typeface="+mn-ea"/>
              </a:rPr>
            </a:br>
            <a:r>
              <a:rPr sz="40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ea typeface="+mn-ea"/>
                <a:cs typeface="+mn-cs"/>
                <a:sym typeface="+mn-ea"/>
              </a:rPr>
              <a:t>‘</a:t>
            </a:r>
            <a:r>
              <a:rPr sz="4000" dirty="0">
                <a:ln w="10160">
                  <a:solidFill>
                    <a:schemeClr val="accent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ea typeface="+mn-ea"/>
                <a:cs typeface="+mn-cs"/>
                <a:sym typeface="+mn-ea"/>
              </a:rPr>
              <a:t>in’ Operator</a:t>
            </a:r>
            <a:endParaRPr lang="en-US" sz="4000" dirty="0">
              <a:ln w="10160">
                <a:solidFill>
                  <a:schemeClr val="accent1"/>
                </a:solidFill>
                <a:prstDash val="solid"/>
              </a:ln>
              <a:solidFill>
                <a:schemeClr val="tx2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81200"/>
            <a:ext cx="7886700" cy="4602162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sz="3200" dirty="0">
                <a:sym typeface="+mn-ea"/>
              </a:rPr>
              <a:t>Boolean test whether a value is inside a container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buNone/>
            </a:pPr>
            <a:r>
              <a:rPr sz="1800" dirty="0">
                <a:sym typeface="+mn-ea"/>
              </a:rPr>
              <a:t>t = [1, 2, 4, 5]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buNone/>
            </a:pPr>
            <a:r>
              <a:rPr sz="1800" dirty="0">
                <a:sym typeface="+mn-ea"/>
              </a:rPr>
              <a:t>3 in t</a:t>
            </a:r>
            <a:r>
              <a:rPr lang="en-US" sz="1800" dirty="0">
                <a:sym typeface="+mn-ea"/>
              </a:rPr>
              <a:t>            </a:t>
            </a:r>
            <a:r>
              <a:rPr lang="en-US" sz="1800" dirty="0">
                <a:solidFill>
                  <a:srgbClr val="00B050"/>
                </a:solidFill>
                <a:sym typeface="+mn-ea"/>
              </a:rPr>
              <a:t>//</a:t>
            </a:r>
            <a:r>
              <a:rPr lang="en-IN" sz="1800" dirty="0">
                <a:solidFill>
                  <a:srgbClr val="00B050"/>
                </a:solidFill>
                <a:sym typeface="+mn-ea"/>
              </a:rPr>
              <a:t>False</a:t>
            </a:r>
            <a:endParaRPr sz="1800" dirty="0">
              <a:solidFill>
                <a:srgbClr val="00B050"/>
              </a:solidFill>
              <a:sym typeface="+mn-ea"/>
            </a:endParaRPr>
          </a:p>
          <a:p>
            <a:pPr lvl="2">
              <a:lnSpc>
                <a:spcPct val="90000"/>
              </a:lnSpc>
              <a:spcBef>
                <a:spcPct val="0"/>
              </a:spcBef>
              <a:buNone/>
            </a:pPr>
            <a:r>
              <a:rPr sz="1800" dirty="0">
                <a:sym typeface="+mn-ea"/>
              </a:rPr>
              <a:t>4 in t</a:t>
            </a:r>
            <a:r>
              <a:rPr lang="en-US" sz="1800" dirty="0">
                <a:sym typeface="+mn-ea"/>
              </a:rPr>
              <a:t>            </a:t>
            </a:r>
            <a:r>
              <a:rPr lang="en-US" sz="1800" dirty="0">
                <a:solidFill>
                  <a:srgbClr val="00B050"/>
                </a:solidFill>
                <a:sym typeface="+mn-ea"/>
              </a:rPr>
              <a:t>//</a:t>
            </a:r>
            <a:r>
              <a:rPr lang="en-IN" sz="1800" dirty="0">
                <a:solidFill>
                  <a:srgbClr val="00B050"/>
                </a:solidFill>
                <a:sym typeface="+mn-ea"/>
              </a:rPr>
              <a:t>True</a:t>
            </a:r>
            <a:endParaRPr sz="1800" dirty="0">
              <a:solidFill>
                <a:srgbClr val="00B050"/>
              </a:solidFill>
              <a:sym typeface="+mn-ea"/>
            </a:endParaRPr>
          </a:p>
          <a:p>
            <a:pPr lvl="2">
              <a:lnSpc>
                <a:spcPct val="90000"/>
              </a:lnSpc>
              <a:spcBef>
                <a:spcPct val="0"/>
              </a:spcBef>
              <a:buNone/>
            </a:pPr>
            <a:r>
              <a:rPr sz="1800" dirty="0">
                <a:sym typeface="+mn-ea"/>
              </a:rPr>
              <a:t>4 not in t</a:t>
            </a:r>
            <a:r>
              <a:rPr lang="en-US" sz="1800" dirty="0">
                <a:sym typeface="+mn-ea"/>
              </a:rPr>
              <a:t>     </a:t>
            </a:r>
            <a:r>
              <a:rPr lang="en-US" sz="1800" dirty="0">
                <a:solidFill>
                  <a:srgbClr val="00B050"/>
                </a:solidFill>
                <a:sym typeface="+mn-ea"/>
              </a:rPr>
              <a:t>//</a:t>
            </a:r>
            <a:r>
              <a:rPr lang="en-IN" sz="1800" dirty="0">
                <a:solidFill>
                  <a:srgbClr val="00B050"/>
                </a:solidFill>
                <a:sym typeface="+mn-ea"/>
              </a:rPr>
              <a:t>False</a:t>
            </a:r>
            <a:endParaRPr sz="1800" dirty="0">
              <a:solidFill>
                <a:srgbClr val="00B050"/>
              </a:solidFill>
              <a:sym typeface="+mn-ea"/>
            </a:endParaRPr>
          </a:p>
          <a:p>
            <a:pPr>
              <a:lnSpc>
                <a:spcPct val="90000"/>
              </a:lnSpc>
            </a:pPr>
            <a:r>
              <a:rPr sz="3200" dirty="0">
                <a:ea typeface="Arial" panose="020B0604020202020204" pitchFamily="34" charset="0"/>
                <a:sym typeface="+mn-ea"/>
              </a:rPr>
              <a:t>For strings, tests for substrings</a:t>
            </a:r>
            <a:endParaRPr lang="en-IN" sz="3200" dirty="0">
              <a:ea typeface="Arial" panose="020B0604020202020204" pitchFamily="34" charset="0"/>
              <a:sym typeface="+mn-ea"/>
            </a:endParaRPr>
          </a:p>
          <a:p>
            <a:pPr lvl="2">
              <a:lnSpc>
                <a:spcPct val="90000"/>
              </a:lnSpc>
              <a:spcBef>
                <a:spcPct val="0"/>
              </a:spcBef>
              <a:buNone/>
            </a:pPr>
            <a:r>
              <a:rPr lang="en-IN" sz="1800" dirty="0" err="1">
                <a:sym typeface="+mn-ea"/>
              </a:rPr>
              <a:t>str</a:t>
            </a:r>
            <a:r>
              <a:rPr lang="en-IN" sz="1800" dirty="0">
                <a:sym typeface="+mn-ea"/>
              </a:rPr>
              <a:t> = '</a:t>
            </a:r>
            <a:r>
              <a:rPr lang="en-IN" sz="1800" dirty="0" err="1">
                <a:sym typeface="+mn-ea"/>
              </a:rPr>
              <a:t>abcde</a:t>
            </a:r>
            <a:r>
              <a:rPr lang="en-IN" sz="1800" dirty="0">
                <a:sym typeface="+mn-ea"/>
              </a:rPr>
              <a:t>'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buNone/>
            </a:pPr>
            <a:r>
              <a:rPr sz="1800" dirty="0">
                <a:sym typeface="+mn-ea"/>
              </a:rPr>
              <a:t>'c' in </a:t>
            </a:r>
            <a:r>
              <a:rPr lang="en-US" sz="1800" dirty="0" err="1">
                <a:sym typeface="+mn-ea"/>
              </a:rPr>
              <a:t>str</a:t>
            </a:r>
            <a:r>
              <a:rPr sz="1800" dirty="0">
                <a:sym typeface="+mn-ea"/>
              </a:rPr>
              <a:t> </a:t>
            </a:r>
            <a:r>
              <a:rPr lang="en-US" sz="1800" dirty="0">
                <a:sym typeface="+mn-ea"/>
              </a:rPr>
              <a:t>	</a:t>
            </a:r>
            <a:r>
              <a:rPr lang="en-US" sz="1800" dirty="0">
                <a:solidFill>
                  <a:srgbClr val="00B050"/>
                </a:solidFill>
                <a:sym typeface="+mn-ea"/>
              </a:rPr>
              <a:t>//</a:t>
            </a:r>
            <a:r>
              <a:rPr sz="1800" dirty="0">
                <a:solidFill>
                  <a:srgbClr val="00B050"/>
                </a:solidFill>
                <a:sym typeface="+mn-ea"/>
              </a:rPr>
              <a:t>True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buNone/>
            </a:pPr>
            <a:r>
              <a:rPr sz="1800" dirty="0">
                <a:sym typeface="+mn-ea"/>
              </a:rPr>
              <a:t>'cd' in </a:t>
            </a:r>
            <a:r>
              <a:rPr lang="en-US" sz="1800" dirty="0" err="1">
                <a:sym typeface="+mn-ea"/>
              </a:rPr>
              <a:t>str</a:t>
            </a:r>
            <a:r>
              <a:rPr sz="1800" dirty="0">
                <a:sym typeface="+mn-ea"/>
              </a:rPr>
              <a:t> </a:t>
            </a:r>
            <a:r>
              <a:rPr lang="en-US" sz="1800" dirty="0">
                <a:sym typeface="+mn-ea"/>
              </a:rPr>
              <a:t>	</a:t>
            </a:r>
            <a:r>
              <a:rPr lang="en-US" sz="1800" dirty="0">
                <a:solidFill>
                  <a:srgbClr val="00B050"/>
                </a:solidFill>
                <a:sym typeface="+mn-ea"/>
              </a:rPr>
              <a:t>//</a:t>
            </a:r>
            <a:r>
              <a:rPr sz="1800" dirty="0">
                <a:solidFill>
                  <a:srgbClr val="00B050"/>
                </a:solidFill>
                <a:sym typeface="+mn-ea"/>
              </a:rPr>
              <a:t>True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buNone/>
            </a:pPr>
            <a:r>
              <a:rPr sz="1800" dirty="0">
                <a:sym typeface="+mn-ea"/>
              </a:rPr>
              <a:t>'ac' in </a:t>
            </a:r>
            <a:r>
              <a:rPr lang="en-US" sz="1800" dirty="0" err="1">
                <a:sym typeface="+mn-ea"/>
              </a:rPr>
              <a:t>str</a:t>
            </a:r>
            <a:r>
              <a:rPr sz="1800" dirty="0">
                <a:sym typeface="+mn-ea"/>
              </a:rPr>
              <a:t> </a:t>
            </a:r>
            <a:r>
              <a:rPr lang="en-US" sz="1800" dirty="0">
                <a:sym typeface="+mn-ea"/>
              </a:rPr>
              <a:t>	</a:t>
            </a:r>
            <a:r>
              <a:rPr lang="en-US" sz="1800" dirty="0">
                <a:solidFill>
                  <a:srgbClr val="00B050"/>
                </a:solidFill>
                <a:sym typeface="+mn-ea"/>
              </a:rPr>
              <a:t>//</a:t>
            </a:r>
            <a:r>
              <a:rPr sz="1800" dirty="0">
                <a:solidFill>
                  <a:srgbClr val="00B050"/>
                </a:solidFill>
                <a:sym typeface="+mn-ea"/>
              </a:rPr>
              <a:t>False</a:t>
            </a:r>
            <a:endParaRPr lang="en-US" sz="1800" dirty="0">
              <a:solidFill>
                <a:srgbClr val="00B050"/>
              </a:solidFill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0451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ea typeface="+mn-ea"/>
                <a:cs typeface="+mn-cs"/>
                <a:sym typeface="+mn-ea"/>
              </a:rPr>
              <a:t/>
            </a:r>
            <a:br>
              <a:rPr lang="en-US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ea typeface="+mn-ea"/>
                <a:cs typeface="+mn-cs"/>
                <a:sym typeface="+mn-ea"/>
              </a:rPr>
            </a:br>
            <a:r>
              <a:rPr lang="en-US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ea typeface="+mn-ea"/>
                <a:cs typeface="+mn-cs"/>
                <a:sym typeface="+mn-ea"/>
              </a:rPr>
              <a:t>‘</a:t>
            </a:r>
            <a:r>
              <a:rPr dirty="0">
                <a:ln w="10160">
                  <a:solidFill>
                    <a:schemeClr val="accent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ea typeface="+mn-ea"/>
                <a:cs typeface="+mn-cs"/>
                <a:sym typeface="+mn-ea"/>
              </a:rPr>
              <a:t>+</a:t>
            </a:r>
            <a:r>
              <a:rPr lang="en-US" dirty="0">
                <a:ln w="10160">
                  <a:solidFill>
                    <a:schemeClr val="accent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ea typeface="+mn-ea"/>
                <a:cs typeface="+mn-cs"/>
                <a:sym typeface="+mn-ea"/>
              </a:rPr>
              <a:t>’ </a:t>
            </a:r>
            <a:r>
              <a:rPr dirty="0">
                <a:ln w="10160">
                  <a:solidFill>
                    <a:schemeClr val="accent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ea typeface="+mn-ea"/>
                <a:cs typeface="+mn-cs"/>
                <a:sym typeface="+mn-ea"/>
              </a:rPr>
              <a:t> Operator</a:t>
            </a:r>
            <a:r>
              <a:rPr strike="noStrike" noProof="1">
                <a:effectLst/>
              </a:rPr>
              <a:t/>
            </a:r>
            <a:br>
              <a:rPr strike="noStrike" noProof="1">
                <a:effectLst/>
              </a:rPr>
            </a:br>
            <a:endParaRPr lang="en-US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9"/>
            <a:ext cx="7886700" cy="4527233"/>
          </a:xfrm>
        </p:spPr>
        <p:txBody>
          <a:bodyPr>
            <a:normAutofit fontScale="975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altLang="en-US" sz="2400" dirty="0">
                <a:solidFill>
                  <a:schemeClr val="tx1"/>
                </a:solidFill>
                <a:sym typeface="+mn-ea"/>
              </a:rPr>
              <a:t>The + operator produces a </a:t>
            </a:r>
            <a:r>
              <a:rPr lang="en-US" altLang="en-US" sz="2400" i="1" dirty="0">
                <a:solidFill>
                  <a:schemeClr val="tx1"/>
                </a:solidFill>
                <a:sym typeface="+mn-ea"/>
              </a:rPr>
              <a:t>new</a:t>
            </a:r>
            <a:r>
              <a:rPr lang="en-US" altLang="en-US" sz="2400" dirty="0">
                <a:solidFill>
                  <a:schemeClr val="tx1"/>
                </a:solidFill>
                <a:sym typeface="+mn-ea"/>
              </a:rPr>
              <a:t>  tuple, list, or string whose value is the concatenation of its arguments.</a:t>
            </a:r>
            <a:endParaRPr lang="en-US" altLang="en-US" sz="2400" b="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en-US" sz="2400" b="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400" dirty="0">
                <a:solidFill>
                  <a:schemeClr val="tx1"/>
                </a:solidFill>
                <a:sym typeface="+mn-ea"/>
              </a:rPr>
              <a:t> (1, 2, 3) + (4, 5, 6)</a:t>
            </a:r>
            <a:endParaRPr lang="en-US" altLang="en-US" sz="2400" b="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400" dirty="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en-US" sz="2400" dirty="0">
                <a:solidFill>
                  <a:srgbClr val="00B050"/>
                </a:solidFill>
                <a:sym typeface="+mn-ea"/>
              </a:rPr>
              <a:t>Result: </a:t>
            </a:r>
            <a:r>
              <a:rPr lang="en-US" altLang="en-US" sz="2400" dirty="0">
                <a:solidFill>
                  <a:schemeClr val="tx1"/>
                </a:solidFill>
                <a:sym typeface="+mn-ea"/>
              </a:rPr>
              <a:t>(1, 2, 3, 4, 5, 6)</a:t>
            </a:r>
            <a:endParaRPr lang="en-US" altLang="en-US" sz="2400" b="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en-US" sz="2400" b="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400" dirty="0">
                <a:solidFill>
                  <a:schemeClr val="tx1"/>
                </a:solidFill>
                <a:sym typeface="+mn-ea"/>
              </a:rPr>
              <a:t> [1, 2, 3] + [4, 5, 6]</a:t>
            </a:r>
            <a:endParaRPr lang="en-US" altLang="en-US" sz="2400" b="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400" dirty="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en-US" sz="2400" dirty="0">
                <a:solidFill>
                  <a:srgbClr val="00B050"/>
                </a:solidFill>
                <a:sym typeface="+mn-ea"/>
              </a:rPr>
              <a:t>Result: </a:t>
            </a:r>
            <a:r>
              <a:rPr lang="en-US" altLang="en-US" sz="2400" dirty="0">
                <a:solidFill>
                  <a:schemeClr val="tx1"/>
                </a:solidFill>
                <a:sym typeface="+mn-ea"/>
              </a:rPr>
              <a:t>[1, 2, 3, 4, 5, 6]</a:t>
            </a:r>
            <a:endParaRPr lang="en-US" altLang="en-US" sz="2400" b="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en-US" sz="2400" b="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400" dirty="0">
                <a:solidFill>
                  <a:schemeClr val="tx1"/>
                </a:solidFill>
                <a:sym typeface="+mn-ea"/>
              </a:rPr>
              <a:t> “python” + “ ” + “language”</a:t>
            </a:r>
            <a:endParaRPr lang="en-US" altLang="en-US" sz="2400" b="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400" dirty="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en-US" sz="2400" dirty="0">
                <a:solidFill>
                  <a:srgbClr val="00B050"/>
                </a:solidFill>
                <a:sym typeface="+mn-ea"/>
              </a:rPr>
              <a:t>Result:</a:t>
            </a:r>
            <a:r>
              <a:rPr lang="en-US" altLang="en-US" sz="2400" dirty="0">
                <a:solidFill>
                  <a:schemeClr val="tx1"/>
                </a:solidFill>
                <a:sym typeface="+mn-ea"/>
              </a:rPr>
              <a:t> ‘</a:t>
            </a:r>
            <a:r>
              <a:rPr lang="en-US" altLang="en-US" sz="2400" dirty="0">
                <a:sym typeface="+mn-ea"/>
              </a:rPr>
              <a:t>python language’</a:t>
            </a:r>
            <a:endParaRPr lang="en-US" altLang="en-US" sz="2400" b="0" dirty="0">
              <a:solidFill>
                <a:schemeClr val="tx1"/>
              </a:solidFill>
              <a:sym typeface="+mn-ea"/>
            </a:endParaRPr>
          </a:p>
          <a:p>
            <a:endParaRPr lang="en-US" altLang="en-US" sz="2400" b="0" dirty="0">
              <a:solidFill>
                <a:schemeClr val="tx1"/>
              </a:solidFill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53524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1563</TotalTime>
  <Words>2151</Words>
  <Application>Microsoft Office PowerPoint</Application>
  <PresentationFormat>On-screen Show (4:3)</PresentationFormat>
  <Paragraphs>653</Paragraphs>
  <Slides>72</Slides>
  <Notes>2</Notes>
  <HiddenSlides>30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83" baseType="lpstr">
      <vt:lpstr>Arial</vt:lpstr>
      <vt:lpstr>Calibri</vt:lpstr>
      <vt:lpstr>Calibri Light</vt:lpstr>
      <vt:lpstr>Comic Sans MS</vt:lpstr>
      <vt:lpstr>Consolas</vt:lpstr>
      <vt:lpstr>Courier New</vt:lpstr>
      <vt:lpstr>Symbol</vt:lpstr>
      <vt:lpstr>Times New Roman</vt:lpstr>
      <vt:lpstr>Verdana</vt:lpstr>
      <vt:lpstr>Wingdings</vt:lpstr>
      <vt:lpstr>Office Theme</vt:lpstr>
      <vt:lpstr>PowerPoint Presentation</vt:lpstr>
      <vt:lpstr>Python Features </vt:lpstr>
      <vt:lpstr>Running Programs on UNIX</vt:lpstr>
      <vt:lpstr>The print Statement </vt:lpstr>
      <vt:lpstr> The input Statement </vt:lpstr>
      <vt:lpstr> Variables</vt:lpstr>
      <vt:lpstr>Operators</vt:lpstr>
      <vt:lpstr> ‘in’ Operator</vt:lpstr>
      <vt:lpstr> ‘+’  Operator </vt:lpstr>
      <vt:lpstr> ‘*' Operator </vt:lpstr>
      <vt:lpstr>Math commands</vt:lpstr>
      <vt:lpstr> Data Types</vt:lpstr>
      <vt:lpstr> int to float, float to int conversion</vt:lpstr>
      <vt:lpstr> String </vt:lpstr>
      <vt:lpstr>String Operations</vt:lpstr>
      <vt:lpstr> List</vt:lpstr>
      <vt:lpstr>List: Modifying Content</vt:lpstr>
      <vt:lpstr>Tuple</vt:lpstr>
      <vt:lpstr> Dictionaries</vt:lpstr>
      <vt:lpstr> Dictionaries: Modify / Add / Delete Operations</vt:lpstr>
      <vt:lpstr> Conditional Statement</vt:lpstr>
      <vt:lpstr> if/else Statement</vt:lpstr>
      <vt:lpstr>while Statement</vt:lpstr>
      <vt:lpstr> for loop</vt:lpstr>
      <vt:lpstr> for loop Example</vt:lpstr>
      <vt:lpstr> range()</vt:lpstr>
      <vt:lpstr> File</vt:lpstr>
      <vt:lpstr> File</vt:lpstr>
      <vt:lpstr>File Example</vt:lpstr>
      <vt:lpstr>PowerPoint Presentation</vt:lpstr>
      <vt:lpstr> Functions</vt:lpstr>
      <vt:lpstr> Modules</vt:lpstr>
      <vt:lpstr>Basic GPIO Programming</vt:lpstr>
      <vt:lpstr>PowerPoint Presentation</vt:lpstr>
      <vt:lpstr>Blinking LED</vt:lpstr>
      <vt:lpstr>PowerPoint Presentation</vt:lpstr>
      <vt:lpstr>Switch</vt:lpstr>
      <vt:lpstr>Seven segment display </vt:lpstr>
      <vt:lpstr>SMTP Mail Server</vt:lpstr>
      <vt:lpstr>Gmail's Default SMTP Settings</vt:lpstr>
      <vt:lpstr>Send Gmail using SMTP</vt:lpstr>
      <vt:lpstr>Exception handling</vt:lpstr>
      <vt:lpstr>Class &amp; Objects: </vt:lpstr>
      <vt:lpstr>Example: </vt:lpstr>
      <vt:lpstr>OOPS Concept In Python: </vt:lpstr>
      <vt:lpstr>  Encapsulation: </vt:lpstr>
      <vt:lpstr>Abstraction: </vt:lpstr>
      <vt:lpstr>Multi Threading</vt:lpstr>
      <vt:lpstr>PowerPoint Presentation</vt:lpstr>
      <vt:lpstr>PowerPoint Presentation</vt:lpstr>
      <vt:lpstr>Image Processing using OpenCV library</vt:lpstr>
      <vt:lpstr>PowerPoint Presentation</vt:lpstr>
      <vt:lpstr>PowerPoint Presentation</vt:lpstr>
      <vt:lpstr>Capture Video from Camera </vt:lpstr>
      <vt:lpstr>Drawing Functions </vt:lpstr>
      <vt:lpstr>PowerPoint Presentation</vt:lpstr>
      <vt:lpstr>A demo</vt:lpstr>
      <vt:lpstr>PowerPoint Presentation</vt:lpstr>
      <vt:lpstr>     ML Algorithms</vt:lpstr>
      <vt:lpstr>           ML</vt:lpstr>
      <vt:lpstr>           ML</vt:lpstr>
      <vt:lpstr>           ML</vt:lpstr>
      <vt:lpstr>          ML</vt:lpstr>
      <vt:lpstr>           ML</vt:lpstr>
      <vt:lpstr>           ML</vt:lpstr>
      <vt:lpstr>Python in Machine Learning</vt:lpstr>
      <vt:lpstr>Setting up the environment</vt:lpstr>
      <vt:lpstr>Example</vt:lpstr>
      <vt:lpstr>PowerPoint Presentation</vt:lpstr>
      <vt:lpstr>EXABYTE 10^18</vt:lpstr>
      <vt:lpstr>PowerPoint Presentation</vt:lpstr>
      <vt:lpstr>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steps</dc:creator>
  <cp:lastModifiedBy>arthi</cp:lastModifiedBy>
  <cp:revision>725</cp:revision>
  <dcterms:created xsi:type="dcterms:W3CDTF">2015-12-24T07:27:00Z</dcterms:created>
  <dcterms:modified xsi:type="dcterms:W3CDTF">2020-02-14T06:56:09Z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1033-10.2.0.5978</vt:lpwstr>
  </property>
</Properties>
</file>