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18"/>
  </p:notesMasterIdLst>
  <p:handoutMasterIdLst>
    <p:handoutMasterId r:id="rId19"/>
  </p:handoutMasterIdLst>
  <p:sldIdLst>
    <p:sldId id="256" r:id="rId4"/>
    <p:sldId id="289" r:id="rId5"/>
    <p:sldId id="257" r:id="rId6"/>
    <p:sldId id="302" r:id="rId7"/>
    <p:sldId id="287" r:id="rId8"/>
    <p:sldId id="301" r:id="rId9"/>
    <p:sldId id="292" r:id="rId10"/>
    <p:sldId id="291" r:id="rId11"/>
    <p:sldId id="294" r:id="rId12"/>
    <p:sldId id="296" r:id="rId13"/>
    <p:sldId id="312" r:id="rId14"/>
    <p:sldId id="313" r:id="rId15"/>
    <p:sldId id="314" r:id="rId16"/>
    <p:sldId id="274"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840"/>
        <p:guide orient="horz" pos="2160"/>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08025" y="479425"/>
            <a:ext cx="10644505" cy="1442085"/>
          </a:xfr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none" spc="300" normalizeH="0" baseline="0" noProof="0" dirty="0" smtClean="0">
                <a:ln>
                  <a:noFill/>
                </a:ln>
                <a:solidFill>
                  <a:schemeClr val="bg1"/>
                </a:solidFill>
                <a:effectLst/>
                <a:uLnTx/>
                <a:uFillTx/>
                <a:latin typeface="Times New Roman" panose="02020603050405020304" charset="0"/>
                <a:ea typeface="+mj-ea"/>
                <a:cs typeface="Times New Roman" panose="02020603050405020304" charset="0"/>
              </a:rPr>
              <a:t>Voice based Email service for visually challenged people</a:t>
            </a:r>
            <a:endParaRPr kumimoji="0" lang="zh-CN" altLang="en-US" sz="4000" b="1" i="0" u="none" strike="noStrike" kern="1200" cap="none" spc="300" normalizeH="0" baseline="0" noProof="0" dirty="0" smtClean="0">
              <a:ln>
                <a:noFill/>
              </a:ln>
              <a:solidFill>
                <a:schemeClr val="bg1"/>
              </a:solidFill>
              <a:effectLst/>
              <a:uLnTx/>
              <a:uFillTx/>
              <a:latin typeface="Times New Roman" panose="02020603050405020304" charset="0"/>
              <a:ea typeface="+mj-ea"/>
              <a:cs typeface="Times New Roman" panose="02020603050405020304" charset="0"/>
            </a:endParaRPr>
          </a:p>
        </p:txBody>
      </p:sp>
      <p:sp>
        <p:nvSpPr>
          <p:cNvPr id="3" name="Subtitle 2"/>
          <p:cNvSpPr>
            <a:spLocks noGrp="1"/>
          </p:cNvSpPr>
          <p:nvPr/>
        </p:nvSpPr>
        <p:spPr>
          <a:xfrm>
            <a:off x="428625" y="4406900"/>
            <a:ext cx="11504930" cy="2164080"/>
          </a:xfrm>
          <a:prstGeom prst="rect">
            <a:avLst/>
          </a:prstGeom>
          <a:noFill/>
          <a:ln w="9525">
            <a:noFill/>
          </a:ln>
        </p:spPr>
        <p:txBody>
          <a:bodyPr/>
          <a:lstStyle>
            <a:lvl1pPr marL="0" indent="0" algn="ct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2400" b="1" dirty="0">
                <a:solidFill>
                  <a:schemeClr val="bg1"/>
                </a:solidFill>
                <a:latin typeface="Times New Roman" panose="02020603050405020304" charset="0"/>
                <a:cs typeface="Times New Roman" panose="02020603050405020304" charset="0"/>
              </a:rPr>
              <a:t>Guide name : Ms. Fanny May Joseph			Name : Manisha kumari	</a:t>
            </a:r>
            <a:endParaRPr lang="en-IN" sz="2400" b="1" dirty="0">
              <a:solidFill>
                <a:schemeClr val="bg1"/>
              </a:solidFill>
              <a:latin typeface="Times New Roman" panose="02020603050405020304" charset="0"/>
              <a:cs typeface="Times New Roman" panose="02020603050405020304" charset="0"/>
            </a:endParaRPr>
          </a:p>
          <a:p>
            <a:pPr algn="l"/>
            <a:r>
              <a:rPr lang="en-IN" sz="2400" b="1" dirty="0">
                <a:solidFill>
                  <a:schemeClr val="bg1"/>
                </a:solidFill>
                <a:latin typeface="Times New Roman" panose="02020603050405020304" charset="0"/>
                <a:cs typeface="Times New Roman" panose="02020603050405020304" charset="0"/>
              </a:rPr>
              <a:t>Designation : Assistant </a:t>
            </a:r>
            <a:r>
              <a:rPr lang="en-IN" sz="2400" b="1" dirty="0" err="1">
                <a:solidFill>
                  <a:schemeClr val="bg1"/>
                </a:solidFill>
                <a:latin typeface="Times New Roman" panose="02020603050405020304" charset="0"/>
                <a:cs typeface="Times New Roman" panose="02020603050405020304" charset="0"/>
              </a:rPr>
              <a:t>Proffessor</a:t>
            </a:r>
            <a:r>
              <a:rPr lang="en-IN" sz="2400" b="1" dirty="0">
                <a:solidFill>
                  <a:schemeClr val="bg1"/>
                </a:solidFill>
                <a:latin typeface="Times New Roman" panose="02020603050405020304" charset="0"/>
                <a:cs typeface="Times New Roman" panose="02020603050405020304" charset="0"/>
              </a:rPr>
              <a:t>, MCA			Register number : 38118219</a:t>
            </a:r>
            <a:endParaRPr lang="en-IN" sz="2400" b="1" dirty="0">
              <a:solidFill>
                <a:schemeClr val="bg1"/>
              </a:solidFill>
              <a:latin typeface="Times New Roman" panose="02020603050405020304" charset="0"/>
              <a:cs typeface="Times New Roman" panose="02020603050405020304" charset="0"/>
            </a:endParaRPr>
          </a:p>
          <a:p>
            <a:pPr algn="l"/>
            <a:endParaRPr lang="en-IN" sz="2400" b="1" dirty="0">
              <a:solidFill>
                <a:schemeClr val="bg1"/>
              </a:solidFill>
              <a:latin typeface="Times New Roman" panose="02020603050405020304" charset="0"/>
              <a:cs typeface="Times New Roman" panose="02020603050405020304" charset="0"/>
            </a:endParaRPr>
          </a:p>
          <a:p>
            <a:endParaRPr lang="en-IN" sz="2400" b="1"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algn="ctr" defTabSz="914400">
              <a:buNone/>
            </a:pPr>
            <a:br>
              <a:rPr lang="en-US" b="1" dirty="0">
                <a:latin typeface="Times New Roman" panose="02020603050405020304" charset="0"/>
                <a:cs typeface="Times New Roman" panose="02020603050405020304" charset="0"/>
                <a:sym typeface="+mn-ea"/>
              </a:rPr>
            </a:br>
            <a:endParaRPr lang="zh-CN" altLang="en-US" kern="1200" dirty="0">
              <a:latin typeface="+mj-lt"/>
              <a:ea typeface="Arial" panose="020B0604020202020204" pitchFamily="34" charset="0"/>
              <a:cs typeface="+mj-cs"/>
            </a:endParaRPr>
          </a:p>
        </p:txBody>
      </p:sp>
      <p:sp>
        <p:nvSpPr>
          <p:cNvPr id="8194" name="文本占位符 2"/>
          <p:cNvSpPr>
            <a:spLocks noGrp="1"/>
          </p:cNvSpPr>
          <p:nvPr>
            <p:ph type="subTitle" idx="4294967295"/>
          </p:nvPr>
        </p:nvSpPr>
        <p:spPr>
          <a:xfrm>
            <a:off x="607060" y="1319530"/>
            <a:ext cx="11124565" cy="4114800"/>
          </a:xfrm>
        </p:spPr>
        <p:txBody>
          <a:bodyPr wrap="square" lIns="91440" tIns="45720" rIns="91440" bIns="45720" anchor="t" anchorCtr="0"/>
          <a:p>
            <a:pPr marL="0" indent="0" defTabSz="914400">
              <a:buNone/>
            </a:pPr>
            <a:r>
              <a:rPr lang="en-IN" altLang="zh-CN" sz="2000" b="1" kern="1200" dirty="0">
                <a:solidFill>
                  <a:schemeClr val="bg1"/>
                </a:solidFill>
                <a:latin typeface="Times New Roman" panose="02020603050405020304" charset="0"/>
                <a:ea typeface="Arial" panose="020B0604020202020204" pitchFamily="34" charset="0"/>
                <a:cs typeface="Times New Roman" panose="02020603050405020304" charset="0"/>
              </a:rPr>
              <a:t>E</a:t>
            </a:r>
            <a:r>
              <a:rPr lang="zh-CN" altLang="en-US" sz="2000" b="1"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en-IN" altLang="zh-CN" sz="2000" b="1"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b="1" u="sng" kern="1200" dirty="0">
                <a:solidFill>
                  <a:schemeClr val="bg1"/>
                </a:solidFill>
                <a:latin typeface="Times New Roman" panose="02020603050405020304" charset="0"/>
                <a:ea typeface="Arial" panose="020B0604020202020204" pitchFamily="34" charset="0"/>
                <a:cs typeface="Times New Roman" panose="02020603050405020304" charset="0"/>
              </a:rPr>
              <a:t>Trash:</a:t>
            </a:r>
            <a:endParaRPr lang="zh-CN" altLang="en-US" sz="2000" b="1"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This option will keep a track of all the mails deleted by the user. Deleted mails could be the ones from inbox or sent mail. If at any time the user needs to retrieve a mail which was deleted it can be done from this option.</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53390"/>
          </a:xfrm>
        </p:spPr>
        <p:txBody>
          <a:bodyPr/>
          <a:p>
            <a:pPr algn="ctr"/>
            <a:r>
              <a:rPr lang="en-IN" altLang="en-US" sz="3200" b="1">
                <a:latin typeface="Times New Roman" panose="02020603050405020304" charset="0"/>
                <a:cs typeface="Times New Roman" panose="02020603050405020304" charset="0"/>
              </a:rPr>
              <a:t>FLOW CHART</a:t>
            </a:r>
            <a:endParaRPr lang="en-IN" altLang="en-US" sz="3200" b="1">
              <a:latin typeface="Times New Roman" panose="02020603050405020304" charset="0"/>
              <a:cs typeface="Times New Roman" panose="02020603050405020304" charset="0"/>
            </a:endParaRPr>
          </a:p>
        </p:txBody>
      </p:sp>
      <p:pic>
        <p:nvPicPr>
          <p:cNvPr id="3" name="Picture 2" descr="FLOW_CHART"/>
          <p:cNvPicPr>
            <a:picLocks noChangeAspect="1"/>
          </p:cNvPicPr>
          <p:nvPr/>
        </p:nvPicPr>
        <p:blipFill>
          <a:blip r:embed="rId1"/>
          <a:stretch>
            <a:fillRect/>
          </a:stretch>
        </p:blipFill>
        <p:spPr>
          <a:xfrm>
            <a:off x="2840355" y="962660"/>
            <a:ext cx="6511290" cy="5678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838200" y="399415"/>
            <a:ext cx="10515600" cy="887095"/>
          </a:xfrm>
        </p:spPr>
        <p:txBody>
          <a:bodyPr wrap="square" lIns="91440" tIns="45720" rIns="91440" bIns="45720" anchor="b" anchorCtr="0"/>
          <a:p>
            <a:pPr algn="ctr" defTabSz="914400">
              <a:buNone/>
            </a:pPr>
            <a:br>
              <a:rPr lang="en-IN" altLang="en-US" sz="3200" b="1" dirty="0">
                <a:latin typeface="Times New Roman" panose="02020603050405020304" charset="0"/>
                <a:cs typeface="Times New Roman" panose="02020603050405020304" charset="0"/>
                <a:sym typeface="+mn-ea"/>
              </a:rPr>
            </a:br>
            <a:br>
              <a:rPr lang="en-IN" altLang="en-US" sz="3200" b="1" dirty="0">
                <a:latin typeface="Times New Roman" panose="02020603050405020304" charset="0"/>
                <a:cs typeface="Times New Roman" panose="02020603050405020304" charset="0"/>
                <a:sym typeface="+mn-ea"/>
              </a:rPr>
            </a:br>
            <a:br>
              <a:rPr lang="en-IN" altLang="en-US" sz="3200" b="1" dirty="0">
                <a:latin typeface="Times New Roman" panose="02020603050405020304" charset="0"/>
                <a:cs typeface="Times New Roman" panose="02020603050405020304" charset="0"/>
                <a:sym typeface="+mn-ea"/>
              </a:rPr>
            </a:br>
            <a:r>
              <a:rPr lang="en-IN" altLang="en-US" sz="3200" b="1" dirty="0">
                <a:latin typeface="Times New Roman" panose="02020603050405020304" charset="0"/>
                <a:cs typeface="Times New Roman" panose="02020603050405020304" charset="0"/>
                <a:sym typeface="+mn-ea"/>
              </a:rPr>
              <a:t>BLOCK </a:t>
            </a:r>
            <a:r>
              <a:rPr lang="en-IN" altLang="en-US" sz="3600" b="1" dirty="0">
                <a:latin typeface="Times New Roman" panose="02020603050405020304" charset="0"/>
                <a:cs typeface="Times New Roman" panose="02020603050405020304" charset="0"/>
                <a:sym typeface="+mn-ea"/>
              </a:rPr>
              <a:t>DIAGRAM</a:t>
            </a:r>
            <a:br>
              <a:rPr lang="en-US" sz="3600" b="1" dirty="0">
                <a:latin typeface="Times New Roman" panose="02020603050405020304" charset="0"/>
                <a:cs typeface="Times New Roman" panose="02020603050405020304" charset="0"/>
                <a:sym typeface="+mn-ea"/>
              </a:rPr>
            </a:br>
            <a:endParaRPr lang="en-US" altLang="en-US" sz="36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478155" y="1010920"/>
            <a:ext cx="11232515" cy="5541010"/>
          </a:xfrm>
        </p:spPr>
        <p:txBody>
          <a:bodyPr wrap="square" lIns="91440" tIns="45720" rIns="91440" bIns="45720" anchor="t" anchorCtr="0"/>
          <a:p>
            <a:pPr marL="0" indent="0" defTabSz="914400">
              <a:buNone/>
            </a:pPr>
            <a:endParaRPr lang="zh-CN" altLang="en-US" sz="2000" b="1"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pic>
        <p:nvPicPr>
          <p:cNvPr id="2" name="Picture 1" descr="BLOCK_DIAGRAM"/>
          <p:cNvPicPr>
            <a:picLocks noChangeAspect="1"/>
          </p:cNvPicPr>
          <p:nvPr/>
        </p:nvPicPr>
        <p:blipFill>
          <a:blip r:embed="rId1"/>
          <a:stretch>
            <a:fillRect/>
          </a:stretch>
        </p:blipFill>
        <p:spPr>
          <a:xfrm>
            <a:off x="838200" y="1010920"/>
            <a:ext cx="10515600" cy="5541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3370"/>
            <a:ext cx="10515600" cy="719455"/>
          </a:xfrm>
        </p:spPr>
        <p:txBody>
          <a:bodyPr/>
          <a:p>
            <a:pPr algn="ctr"/>
            <a:r>
              <a:rPr lang="en-IN" altLang="en-US" sz="3200" b="1">
                <a:latin typeface="Times New Roman" panose="02020603050405020304" charset="0"/>
                <a:cs typeface="Times New Roman" panose="02020603050405020304" charset="0"/>
              </a:rPr>
              <a:t>ER DIAGRAM</a:t>
            </a:r>
            <a:endParaRPr lang="en-IN" altLang="en-US" sz="3200" b="1">
              <a:latin typeface="Times New Roman" panose="02020603050405020304" charset="0"/>
              <a:cs typeface="Times New Roman" panose="02020603050405020304" charset="0"/>
            </a:endParaRPr>
          </a:p>
        </p:txBody>
      </p:sp>
      <p:pic>
        <p:nvPicPr>
          <p:cNvPr id="3" name="Picture 2" descr="ER_DIAGRAM"/>
          <p:cNvPicPr>
            <a:picLocks noChangeAspect="1"/>
          </p:cNvPicPr>
          <p:nvPr/>
        </p:nvPicPr>
        <p:blipFill>
          <a:blip r:embed="rId1"/>
          <a:stretch>
            <a:fillRect/>
          </a:stretch>
        </p:blipFill>
        <p:spPr>
          <a:xfrm>
            <a:off x="1082675" y="1156970"/>
            <a:ext cx="10025380" cy="5484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r" defTabSz="914400" rtl="0" eaLnBrk="1" fontAlgn="auto" latinLnBrk="0" hangingPunct="1">
              <a:lnSpc>
                <a:spcPct val="90000"/>
              </a:lnSpc>
              <a:spcBef>
                <a:spcPct val="0"/>
              </a:spcBef>
              <a:spcAft>
                <a:spcPts val="0"/>
              </a:spcAft>
              <a:buClrTx/>
              <a:buSzTx/>
              <a:buFontTx/>
              <a:buNone/>
              <a:defRPr/>
            </a:pPr>
            <a:r>
              <a:rPr kumimoji="0" lang="en-US" altLang="zh-CN" sz="6000" b="1" i="0" u="none" strike="noStrike" kern="1200" cap="none" spc="300" normalizeH="0" baseline="0" noProof="0" dirty="0">
                <a:ln>
                  <a:noFill/>
                </a:ln>
                <a:solidFill>
                  <a:schemeClr val="bg1"/>
                </a:solidFill>
                <a:effectLst/>
                <a:uLnTx/>
                <a:uFillTx/>
                <a:latin typeface="Times New Roman" panose="02020603050405020304" charset="0"/>
                <a:ea typeface="+mj-ea"/>
                <a:cs typeface="Times New Roman" panose="02020603050405020304" charset="0"/>
              </a:rPr>
              <a:t>Thanks</a:t>
            </a:r>
            <a:r>
              <a:rPr kumimoji="0" lang="en-IN" altLang="en-US" sz="6000" b="1" i="0" u="none" strike="noStrike" kern="1200" cap="none" spc="300" normalizeH="0" baseline="0" noProof="0" dirty="0">
                <a:ln>
                  <a:noFill/>
                </a:ln>
                <a:solidFill>
                  <a:schemeClr val="bg1"/>
                </a:solidFill>
                <a:effectLst/>
                <a:uLnTx/>
                <a:uFillTx/>
                <a:latin typeface="Times New Roman" panose="02020603050405020304" charset="0"/>
                <a:ea typeface="+mj-ea"/>
                <a:cs typeface="Times New Roman" panose="02020603050405020304" charset="0"/>
              </a:rPr>
              <a:t>....</a:t>
            </a:r>
            <a:endParaRPr kumimoji="0" lang="en-IN" altLang="en-US" sz="6000" b="1" i="0" u="none" strike="noStrike" kern="1200" cap="none" spc="300" normalizeH="0" baseline="0" noProof="0" dirty="0">
              <a:ln>
                <a:noFill/>
              </a:ln>
              <a:solidFill>
                <a:schemeClr val="bg1"/>
              </a:solidFill>
              <a:effectLst/>
              <a:uLnTx/>
              <a:uFillTx/>
              <a:latin typeface="Times New Roman" panose="02020603050405020304" charset="0"/>
              <a:ea typeface="+mj-ea"/>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838200" y="469265"/>
            <a:ext cx="10515600" cy="988060"/>
          </a:xfrm>
        </p:spPr>
        <p:txBody>
          <a:bodyPr wrap="square" lIns="91440" tIns="45720" rIns="91440" bIns="45720" anchor="b" anchorCtr="0"/>
          <a:p>
            <a:pPr algn="ctr" defTabSz="914400">
              <a:buNone/>
            </a:pPr>
            <a:r>
              <a:rPr lang="en-IN" altLang="en-US" sz="3200" b="1" dirty="0">
                <a:latin typeface="Times New Roman" panose="02020603050405020304" charset="0"/>
                <a:cs typeface="Times New Roman" panose="02020603050405020304" charset="0"/>
                <a:sym typeface="+mn-ea"/>
              </a:rPr>
              <a:t>Abstract</a:t>
            </a:r>
            <a:br>
              <a:rPr lang="en-US" sz="3200" b="1" dirty="0">
                <a:latin typeface="Times New Roman" panose="02020603050405020304" charset="0"/>
                <a:cs typeface="Times New Roman" panose="02020603050405020304" charset="0"/>
                <a:sym typeface="+mn-ea"/>
              </a:rPr>
            </a:br>
            <a:endParaRPr lang="en-US" altLang="en-US" sz="32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478155" y="1284605"/>
            <a:ext cx="11232515" cy="5267325"/>
          </a:xfrm>
        </p:spPr>
        <p:txBody>
          <a:bodyPr wrap="square" lIns="91440" tIns="45720" rIns="91440" bIns="45720" anchor="t" anchorCtr="0"/>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Due to  simplicity and accessibility, Internet</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is widely used in almost all the communication</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applications. In the recent times, number of application based</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on internet have been developed to make the communication as a</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more reliable and efficient in nature. Out of this numerous</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applications, E-mail is the most widely used and reliable way to</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communicate with each other.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The usage of e-mail is quiet easy</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for regular users but when it comes to the user with</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visual defect, the system is yet very difficult to use. This arises a</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significant need to upgrade the existing system to make it more</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useful for the visually impaired.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Thus, in this </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Project</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I used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IVR- Interactive voice response, thus enabling everyone to control their mail accounts using their voice only and to be able to read,send, and perform all the other useful tasks. The system will prompt the user with voice commands to perform certain action and the user will respond to the same.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b="1" kern="1200" dirty="0">
                <a:solidFill>
                  <a:srgbClr val="FF0000"/>
                </a:solidFill>
                <a:latin typeface="Times New Roman" panose="02020603050405020304" charset="0"/>
                <a:ea typeface="Arial" panose="020B0604020202020204" pitchFamily="34" charset="0"/>
                <a:cs typeface="Times New Roman" panose="02020603050405020304" charset="0"/>
              </a:rPr>
              <a:t>The main benefit of this system is that the use of keyboard is completely eliminated, the user will have to respond through voice and mouse click only.</a:t>
            </a:r>
            <a:endParaRPr lang="zh-CN" altLang="en-US" sz="2000" b="1" kern="1200" dirty="0">
              <a:solidFill>
                <a:srgbClr val="FF0000"/>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this system will perform actions based on the clicks only that is left click or right click, it does not depends on the portion of the screen where the cursor is placed before the click giving user the freedom to click blindly anywhere on the screen</a:t>
            </a:r>
            <a:r>
              <a:rPr lang="zh-CN" altLang="en-US" sz="2000" b="1" kern="1200" dirty="0">
                <a:solidFill>
                  <a:schemeClr val="bg1"/>
                </a:solidFill>
                <a:latin typeface="Times New Roman" panose="02020603050405020304" charset="0"/>
                <a:ea typeface="Arial" panose="020B0604020202020204" pitchFamily="34" charset="0"/>
                <a:cs typeface="Times New Roman" panose="02020603050405020304" charset="0"/>
              </a:rPr>
              <a:t>.</a:t>
            </a:r>
            <a:endParaRPr lang="zh-CN" altLang="en-US" sz="2000" b="1"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algn="ctr" defTabSz="914400">
              <a:buNone/>
            </a:pPr>
            <a:r>
              <a:rPr lang="en-US" sz="3200" b="1">
                <a:latin typeface="Times New Roman" panose="02020603050405020304" charset="0"/>
                <a:cs typeface="Times New Roman" panose="02020603050405020304" charset="0"/>
                <a:sym typeface="+mn-ea"/>
              </a:rPr>
              <a:t>Existing System</a:t>
            </a:r>
            <a:br>
              <a:rPr lang="en-US" sz="3200" b="1" dirty="0">
                <a:latin typeface="Times New Roman" panose="02020603050405020304" charset="0"/>
                <a:cs typeface="Times New Roman" panose="02020603050405020304" charset="0"/>
                <a:sym typeface="+mn-ea"/>
              </a:rPr>
            </a:br>
            <a:endParaRPr lang="en-US" altLang="en-US" sz="32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478155" y="1547495"/>
            <a:ext cx="11232515" cy="4849495"/>
          </a:xfrm>
        </p:spPr>
        <p:txBody>
          <a:bodyPr wrap="square" lIns="91440" tIns="45720" rIns="91440" bIns="45720" anchor="t" anchorCtr="0"/>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The existing system uses mainly two type of technologies like </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buFont typeface="Wingdings" panose="05000000000000000000" charset="0"/>
              <a:buChar char="Ø"/>
            </a:pPr>
            <a:r>
              <a:rPr lang="en-IN" altLang="zh-CN" sz="2000" b="1" kern="1200" dirty="0">
                <a:solidFill>
                  <a:srgbClr val="FF0000"/>
                </a:solidFill>
                <a:latin typeface="Times New Roman" panose="02020603050405020304" charset="0"/>
                <a:ea typeface="Arial" panose="020B0604020202020204" pitchFamily="34" charset="0"/>
                <a:cs typeface="Times New Roman" panose="02020603050405020304" charset="0"/>
              </a:rPr>
              <a:t>STT (Speech to Text):</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here whatever we speak will be converted to text, </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buFont typeface="Wingdings" panose="05000000000000000000" charset="0"/>
              <a:buChar char="Ø"/>
            </a:pPr>
            <a:r>
              <a:rPr lang="en-IN" altLang="zh-CN" sz="2000" b="1" kern="1200" dirty="0">
                <a:solidFill>
                  <a:srgbClr val="FF0000"/>
                </a:solidFill>
                <a:latin typeface="Times New Roman" panose="02020603050405020304" charset="0"/>
                <a:ea typeface="Arial" panose="020B0604020202020204" pitchFamily="34" charset="0"/>
                <a:cs typeface="Times New Roman" panose="02020603050405020304" charset="0"/>
              </a:rPr>
              <a:t>TTS (Text to Speech):</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this is opposite of STT method, here the text written on the screen will be read by the system and </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If cursor moves over register icon it would sound register button, after clicking on register button it would give a voice notification like you are on registration page</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After registration, user has to go to login page and type user id &amp; password which will be recognized through database enabling the correct user to get access to his/her account</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Also, there will be an icon for logout, which would read as logout when mouse goes or rolls over it. So, when the user wants can logout from the system</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dirty="0">
                <a:solidFill>
                  <a:schemeClr val="bg1"/>
                </a:solidFill>
                <a:latin typeface="Times New Roman" panose="02020603050405020304" charset="0"/>
                <a:cs typeface="Times New Roman" panose="02020603050405020304" charset="0"/>
                <a:sym typeface="+mn-ea"/>
              </a:rPr>
              <a:t>user should be well versed with the keyboard as to where each and every key is located. A user is new to computer can therefore not use this service as they are not aware of the key locations.</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91490" y="354965"/>
            <a:ext cx="10861040" cy="833120"/>
          </a:xfrm>
        </p:spPr>
        <p:txBody>
          <a:bodyPr/>
          <a:p>
            <a:pPr algn="ctr"/>
            <a:r>
              <a:rPr lang="en-IN" altLang="en-US" sz="3200">
                <a:latin typeface="Times New Roman" panose="02020603050405020304" charset="0"/>
                <a:cs typeface="Times New Roman" panose="02020603050405020304" charset="0"/>
              </a:rPr>
              <a:t>Disadvantage</a:t>
            </a:r>
            <a:endParaRPr lang="en-IN" altLang="en-US" sz="320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91490" y="1901825"/>
            <a:ext cx="11047095" cy="4572635"/>
          </a:xfrm>
        </p:spPr>
        <p:txBody>
          <a:bodyPr/>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existing system uses mainly  STT (Speech to Text): here whatever we speak will be converted to text</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rPr>
              <a:t>User will be very well guided with the help of voice commands, while registering all the necessary fields to be filled will be read by site, by clicking on that box he/she would have to fill in them.</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000">
                <a:latin typeface="Times New Roman" panose="02020603050405020304" charset="0"/>
                <a:cs typeface="Times New Roman" panose="02020603050405020304" charset="0"/>
              </a:rPr>
              <a:t> user has to go to login page and type user id &amp; password which will be recognized through database enabling the correct user to get access to his/her account.</a:t>
            </a:r>
            <a:endParaRPr lang="en-IN" alt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zh-CN" sz="2000" dirty="0">
                <a:latin typeface="Times New Roman" panose="02020603050405020304" charset="0"/>
                <a:cs typeface="Times New Roman" panose="02020603050405020304" charset="0"/>
                <a:sym typeface="+mn-ea"/>
              </a:rPr>
              <a:t>the user cannot make use of mouse pointer as it is completely inconvenient if the pointer location cannot be traced</a:t>
            </a:r>
            <a:endParaRPr lang="en-IN" altLang="zh-CN" sz="2000"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IN" altLang="zh-CN" sz="2000" dirty="0">
                <a:latin typeface="Times New Roman" panose="02020603050405020304" charset="0"/>
                <a:cs typeface="Times New Roman" panose="02020603050405020304" charset="0"/>
                <a:sym typeface="+mn-ea"/>
              </a:rPr>
              <a:t>Not too much friendly for  visually challenged people.</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342900" indent="-342900">
              <a:buFont typeface="Arial" panose="020B0604020202020204" pitchFamily="34" charset="0"/>
              <a:buChar char="•"/>
            </a:pPr>
            <a:endParaRPr lang="en-IN" altLang="en-US" sz="2000">
              <a:latin typeface="Times New Roman" panose="02020603050405020304" charset="0"/>
              <a:cs typeface="Times New Roman" panose="02020603050405020304" charset="0"/>
            </a:endParaRPr>
          </a:p>
          <a:p>
            <a:pPr marL="342900" indent="-342900"/>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algn="ctr" defTabSz="914400">
              <a:buNone/>
            </a:pPr>
            <a:r>
              <a:rPr lang="en-IN" altLang="en-US" sz="3200" b="1">
                <a:latin typeface="Times New Roman" panose="02020603050405020304" charset="0"/>
                <a:cs typeface="Times New Roman" panose="02020603050405020304" charset="0"/>
                <a:sym typeface="+mn-ea"/>
              </a:rPr>
              <a:t>Proposed</a:t>
            </a:r>
            <a:r>
              <a:rPr lang="en-US" sz="3200" b="1">
                <a:latin typeface="Times New Roman" panose="02020603050405020304" charset="0"/>
                <a:cs typeface="Times New Roman" panose="02020603050405020304" charset="0"/>
                <a:sym typeface="+mn-ea"/>
              </a:rPr>
              <a:t> System</a:t>
            </a:r>
            <a:br>
              <a:rPr lang="en-US" sz="3200" b="1" dirty="0">
                <a:latin typeface="Times New Roman" panose="02020603050405020304" charset="0"/>
                <a:cs typeface="Times New Roman" panose="02020603050405020304" charset="0"/>
                <a:sym typeface="+mn-ea"/>
              </a:rPr>
            </a:br>
            <a:endParaRPr lang="en-US" altLang="en-US" sz="32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260985" y="1691640"/>
            <a:ext cx="11774170" cy="4984115"/>
          </a:xfrm>
        </p:spPr>
        <p:txBody>
          <a:bodyPr wrap="square" lIns="91440" tIns="45720" rIns="91440" bIns="45720" anchor="t" anchorCtr="0"/>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Unlike current system which emphasizes more on user friendliness of normal users, our system focuses more on user friendliness of all types of people including normal people visually impaired people as well as illiterate people. The complete system is based on IVR- interactive voice response.</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When using this system the computer will be prompting the user to perform specific operations to avail respective services and if the user needs to access the respective services then he/she needs to perform that operation.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One of the major advantages of this system is that user won’t require to use the keyboard. All operations will be based on mouse click events.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This system will be perfectly accessible to all types of users as it is just based on simple mouse clicks and speech inputs and there is no need to remember keyboard shortcuts.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Also because of IVR facility those who cannot read</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need not worry as they can listen to the prompting done by the system and perform respective actions</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838200" y="365125"/>
            <a:ext cx="10515600" cy="1123950"/>
          </a:xfrm>
        </p:spPr>
        <p:txBody>
          <a:bodyPr wrap="square" lIns="91440" tIns="45720" rIns="91440" bIns="45720" anchor="b" anchorCtr="0"/>
          <a:p>
            <a:pPr algn="ctr" defTabSz="914400">
              <a:buNone/>
            </a:pPr>
            <a:r>
              <a:rPr lang="en-IN" altLang="en-US" sz="3200" b="1" dirty="0">
                <a:latin typeface="Times New Roman" panose="02020603050405020304" charset="0"/>
                <a:cs typeface="Times New Roman" panose="02020603050405020304" charset="0"/>
                <a:sym typeface="+mn-ea"/>
              </a:rPr>
              <a:t>Advantage</a:t>
            </a:r>
            <a:br>
              <a:rPr lang="en-US" sz="3200" b="1" dirty="0">
                <a:latin typeface="Times New Roman" panose="02020603050405020304" charset="0"/>
                <a:cs typeface="Times New Roman" panose="02020603050405020304" charset="0"/>
                <a:sym typeface="+mn-ea"/>
              </a:rPr>
            </a:br>
            <a:endParaRPr lang="en-US" altLang="en-US" sz="32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548640" y="1691640"/>
            <a:ext cx="11486515" cy="4984115"/>
          </a:xfrm>
        </p:spPr>
        <p:txBody>
          <a:bodyPr wrap="square" lIns="91440" tIns="45720" rIns="91440" bIns="45720" anchor="t" anchorCtr="0"/>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The disabilities of visually impaired people are </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t</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hrashed </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This system makes the disabled people feel like a</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normal user</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They can hear the recently received mails.</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User will be very well guided with the help of voice commands</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User Friendly.</a:t>
            </a:r>
            <a:endPar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838200" y="132715"/>
            <a:ext cx="10515600" cy="1682115"/>
          </a:xfrm>
        </p:spPr>
        <p:txBody>
          <a:bodyPr wrap="square" lIns="91440" tIns="45720" rIns="91440" bIns="45720" anchor="b" anchorCtr="0"/>
          <a:p>
            <a:pPr algn="ctr" defTabSz="914400">
              <a:buNone/>
            </a:pPr>
            <a:br>
              <a:rPr lang="en-IN" altLang="en-US" sz="3200" b="1" dirty="0">
                <a:latin typeface="Times New Roman" panose="02020603050405020304" charset="0"/>
                <a:cs typeface="Times New Roman" panose="02020603050405020304" charset="0"/>
                <a:sym typeface="+mn-ea"/>
              </a:rPr>
            </a:br>
            <a:br>
              <a:rPr lang="en-IN" altLang="en-US" sz="3200" b="1" dirty="0">
                <a:latin typeface="Times New Roman" panose="02020603050405020304" charset="0"/>
                <a:cs typeface="Times New Roman" panose="02020603050405020304" charset="0"/>
                <a:sym typeface="+mn-ea"/>
              </a:rPr>
            </a:br>
            <a:r>
              <a:rPr lang="en-IN" altLang="en-US" sz="3200" b="1" dirty="0">
                <a:latin typeface="Times New Roman" panose="02020603050405020304" charset="0"/>
                <a:cs typeface="Times New Roman" panose="02020603050405020304" charset="0"/>
                <a:sym typeface="+mn-ea"/>
              </a:rPr>
              <a:t>Module Description</a:t>
            </a:r>
            <a:br>
              <a:rPr lang="en-US" sz="3200" b="1" dirty="0">
                <a:latin typeface="Times New Roman" panose="02020603050405020304" charset="0"/>
                <a:cs typeface="Times New Roman" panose="02020603050405020304" charset="0"/>
                <a:sym typeface="+mn-ea"/>
              </a:rPr>
            </a:br>
            <a:endParaRPr lang="en-US" altLang="en-US" sz="3200" b="1" kern="1200" dirty="0">
              <a:latin typeface="Times New Roman" panose="02020603050405020304" charset="0"/>
              <a:ea typeface="Arial" panose="020B0604020202020204" pitchFamily="34" charset="0"/>
              <a:cs typeface="Times New Roman" panose="02020603050405020304" charset="0"/>
              <a:sym typeface="+mn-ea"/>
            </a:endParaRPr>
          </a:p>
        </p:txBody>
      </p:sp>
      <p:sp>
        <p:nvSpPr>
          <p:cNvPr id="8194" name="文本占位符 2"/>
          <p:cNvSpPr>
            <a:spLocks noGrp="1"/>
          </p:cNvSpPr>
          <p:nvPr>
            <p:ph type="subTitle" idx="4294967295"/>
          </p:nvPr>
        </p:nvSpPr>
        <p:spPr>
          <a:xfrm>
            <a:off x="602615" y="2102485"/>
            <a:ext cx="11432540" cy="4062095"/>
          </a:xfrm>
        </p:spPr>
        <p:txBody>
          <a:bodyPr wrap="square" lIns="91440" tIns="45720" rIns="91440" bIns="45720" anchor="t" anchorCtr="0"/>
          <a:p>
            <a:pPr marL="457200" indent="-457200" defTabSz="914400">
              <a:buFont typeface="+mj-lt"/>
              <a:buAutoNum type="alphaUcPeriod"/>
            </a:pPr>
            <a:r>
              <a:rPr lang="en-IN" altLang="zh-CN" sz="2000" dirty="0">
                <a:solidFill>
                  <a:schemeClr val="bg1"/>
                </a:solidFill>
                <a:latin typeface="Times New Roman" panose="02020603050405020304" charset="0"/>
                <a:cs typeface="Times New Roman" panose="02020603050405020304" charset="0"/>
                <a:sym typeface="+mn-ea"/>
              </a:rPr>
              <a:t> </a:t>
            </a:r>
            <a:r>
              <a:rPr lang="zh-CN" altLang="en-US" sz="2000" dirty="0">
                <a:solidFill>
                  <a:schemeClr val="bg1"/>
                </a:solidFill>
                <a:latin typeface="Times New Roman" panose="02020603050405020304" charset="0"/>
                <a:cs typeface="Times New Roman" panose="02020603050405020304" charset="0"/>
                <a:sym typeface="+mn-ea"/>
              </a:rPr>
              <a:t>Home Page</a:t>
            </a:r>
            <a:endParaRPr lang="zh-CN" altLang="en-US" sz="2000" dirty="0">
              <a:solidFill>
                <a:schemeClr val="bg1"/>
              </a:solidFill>
              <a:latin typeface="Times New Roman" panose="02020603050405020304" charset="0"/>
              <a:cs typeface="Times New Roman" panose="02020603050405020304" charset="0"/>
              <a:sym typeface="+mn-ea"/>
            </a:endParaRPr>
          </a:p>
          <a:p>
            <a:pPr marL="457200" indent="-457200" defTabSz="914400">
              <a:buFont typeface="+mj-lt"/>
              <a:buAutoNum type="alphaUcPeriod"/>
            </a:pPr>
            <a:r>
              <a:rPr lang="en-IN" altLang="zh-CN" sz="2000" dirty="0">
                <a:solidFill>
                  <a:schemeClr val="bg1"/>
                </a:solidFill>
                <a:latin typeface="Times New Roman" panose="02020603050405020304" charset="0"/>
                <a:cs typeface="Times New Roman" panose="02020603050405020304" charset="0"/>
                <a:sym typeface="+mn-ea"/>
              </a:rPr>
              <a:t> </a:t>
            </a:r>
            <a:r>
              <a:rPr lang="zh-CN" altLang="en-US" sz="2000" dirty="0">
                <a:solidFill>
                  <a:schemeClr val="bg1"/>
                </a:solidFill>
                <a:latin typeface="Times New Roman" panose="02020603050405020304" charset="0"/>
                <a:cs typeface="Times New Roman" panose="02020603050405020304" charset="0"/>
                <a:sym typeface="+mn-ea"/>
              </a:rPr>
              <a:t>Compose mail</a:t>
            </a:r>
            <a:endParaRPr lang="zh-CN" altLang="en-US" sz="2000" dirty="0">
              <a:solidFill>
                <a:schemeClr val="bg1"/>
              </a:solidFill>
              <a:latin typeface="Times New Roman" panose="02020603050405020304" charset="0"/>
              <a:cs typeface="Times New Roman" panose="02020603050405020304" charset="0"/>
              <a:sym typeface="+mn-ea"/>
            </a:endParaRPr>
          </a:p>
          <a:p>
            <a:pPr marL="457200" indent="-457200" defTabSz="914400">
              <a:buFont typeface="+mj-lt"/>
              <a:buAutoNum type="alphaUcPeriod"/>
            </a:pPr>
            <a:r>
              <a:rPr lang="en-IN" altLang="zh-CN" sz="2000" dirty="0">
                <a:solidFill>
                  <a:schemeClr val="bg1"/>
                </a:solidFill>
                <a:latin typeface="Times New Roman" panose="02020603050405020304" charset="0"/>
                <a:cs typeface="Times New Roman" panose="02020603050405020304" charset="0"/>
                <a:sym typeface="+mn-ea"/>
              </a:rPr>
              <a:t> </a:t>
            </a:r>
            <a:r>
              <a:rPr lang="zh-CN" altLang="en-US" sz="2000" dirty="0">
                <a:solidFill>
                  <a:schemeClr val="bg1"/>
                </a:solidFill>
                <a:latin typeface="Times New Roman" panose="02020603050405020304" charset="0"/>
                <a:cs typeface="Times New Roman" panose="02020603050405020304" charset="0"/>
                <a:sym typeface="+mn-ea"/>
              </a:rPr>
              <a:t>Inbox</a:t>
            </a:r>
            <a:endParaRPr lang="zh-CN" altLang="en-US" sz="2000" dirty="0">
              <a:solidFill>
                <a:schemeClr val="bg1"/>
              </a:solidFill>
              <a:latin typeface="Times New Roman" panose="02020603050405020304" charset="0"/>
              <a:cs typeface="Times New Roman" panose="02020603050405020304" charset="0"/>
              <a:sym typeface="+mn-ea"/>
            </a:endParaRPr>
          </a:p>
          <a:p>
            <a:pPr marL="457200" indent="-457200" defTabSz="914400">
              <a:buFont typeface="+mj-lt"/>
              <a:buAutoNum type="alphaUcPeriod"/>
            </a:pPr>
            <a:r>
              <a:rPr lang="en-IN" altLang="zh-CN" sz="2000" b="1" dirty="0">
                <a:solidFill>
                  <a:schemeClr val="bg1"/>
                </a:solidFill>
                <a:latin typeface="Times New Roman" panose="02020603050405020304" charset="0"/>
                <a:cs typeface="Times New Roman" panose="02020603050405020304" charset="0"/>
                <a:sym typeface="+mn-ea"/>
              </a:rPr>
              <a:t> </a:t>
            </a:r>
            <a:r>
              <a:rPr lang="zh-CN" altLang="en-US" sz="2000" b="1" dirty="0">
                <a:solidFill>
                  <a:schemeClr val="bg1"/>
                </a:solidFill>
                <a:latin typeface="Times New Roman" panose="02020603050405020304" charset="0"/>
                <a:cs typeface="Times New Roman" panose="02020603050405020304" charset="0"/>
                <a:sym typeface="+mn-ea"/>
              </a:rPr>
              <a:t>Sent mail</a:t>
            </a:r>
            <a:endParaRPr lang="zh-CN" altLang="en-US" sz="2000" b="1" dirty="0">
              <a:solidFill>
                <a:schemeClr val="bg1"/>
              </a:solidFill>
              <a:latin typeface="Times New Roman" panose="02020603050405020304" charset="0"/>
              <a:cs typeface="Times New Roman" panose="02020603050405020304" charset="0"/>
              <a:sym typeface="+mn-ea"/>
            </a:endParaRPr>
          </a:p>
          <a:p>
            <a:pPr marL="457200" indent="-457200" defTabSz="914400">
              <a:buFont typeface="+mj-lt"/>
              <a:buAutoNum type="alphaUcPeriod"/>
            </a:pPr>
            <a:r>
              <a:rPr lang="en-IN" altLang="zh-CN" sz="2000" b="1" dirty="0">
                <a:solidFill>
                  <a:schemeClr val="bg1"/>
                </a:solidFill>
                <a:latin typeface="Times New Roman" panose="02020603050405020304" charset="0"/>
                <a:cs typeface="Times New Roman" panose="02020603050405020304" charset="0"/>
                <a:sym typeface="+mn-ea"/>
              </a:rPr>
              <a:t> </a:t>
            </a:r>
            <a:r>
              <a:rPr lang="zh-CN" altLang="en-US" sz="2000" b="1" dirty="0">
                <a:solidFill>
                  <a:schemeClr val="bg1"/>
                </a:solidFill>
                <a:latin typeface="Times New Roman" panose="02020603050405020304" charset="0"/>
                <a:cs typeface="Times New Roman" panose="02020603050405020304" charset="0"/>
                <a:sym typeface="+mn-ea"/>
              </a:rPr>
              <a:t>Trash</a:t>
            </a:r>
            <a:endParaRPr lang="zh-CN" altLang="en-US" sz="2000" b="1"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Font typeface="+mj-lt"/>
              <a:buAutoNum type="alphaUcPeriod"/>
            </a:pPr>
            <a:endParaRPr lang="zh-CN" altLang="en-US" sz="2000" b="1"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None/>
            </a:pP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algn="ctr" defTabSz="914400">
              <a:buNone/>
            </a:pPr>
            <a:br>
              <a:rPr lang="en-US" b="1" dirty="0">
                <a:latin typeface="Times New Roman" panose="02020603050405020304" charset="0"/>
                <a:cs typeface="Times New Roman" panose="02020603050405020304" charset="0"/>
                <a:sym typeface="+mn-ea"/>
              </a:rPr>
            </a:br>
            <a:endParaRPr lang="zh-CN" altLang="en-US" kern="1200" dirty="0">
              <a:latin typeface="+mj-lt"/>
              <a:ea typeface="Arial" panose="020B0604020202020204" pitchFamily="34" charset="0"/>
              <a:cs typeface="+mj-cs"/>
            </a:endParaRPr>
          </a:p>
        </p:txBody>
      </p:sp>
      <p:sp>
        <p:nvSpPr>
          <p:cNvPr id="8194" name="文本占位符 2"/>
          <p:cNvSpPr>
            <a:spLocks noGrp="1"/>
          </p:cNvSpPr>
          <p:nvPr>
            <p:ph type="subTitle" idx="4294967295"/>
          </p:nvPr>
        </p:nvSpPr>
        <p:spPr>
          <a:xfrm>
            <a:off x="621665" y="365125"/>
            <a:ext cx="11038840" cy="6310630"/>
          </a:xfrm>
        </p:spPr>
        <p:txBody>
          <a:bodyPr wrap="square" lIns="91440" tIns="45720" rIns="91440" bIns="45720" anchor="t" anchorCtr="0"/>
          <a:p>
            <a:pPr marL="0" indent="0"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A</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rPr>
              <a:t>Home Page:</a:t>
            </a: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The user is redirected to this page once log in done successfully. From this page now the user can perform operations that the user wishes to perform. The options available are:</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AutoNum type="arabicPeriod"/>
            </a:pP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Inbox</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AutoNum type="arabicPeriod"/>
            </a:pP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Compose</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AutoNum type="arabicPeriod"/>
            </a:pP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Sent mail</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457200" indent="-457200" defTabSz="914400">
              <a:buAutoNum type="arabicPeriod"/>
            </a:pP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Trash</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en-IN" altLang="zh-CN" sz="2000" u="sng" dirty="0">
              <a:solidFill>
                <a:schemeClr val="bg1"/>
              </a:solidFill>
              <a:latin typeface="Times New Roman" panose="02020603050405020304" charset="0"/>
              <a:cs typeface="Times New Roman" panose="02020603050405020304" charset="0"/>
              <a:sym typeface="+mn-ea"/>
            </a:endParaRPr>
          </a:p>
          <a:p>
            <a:pPr marL="0" indent="0" defTabSz="914400">
              <a:buNone/>
            </a:pPr>
            <a:r>
              <a:rPr lang="en-IN" altLang="zh-CN" sz="2000" dirty="0">
                <a:solidFill>
                  <a:schemeClr val="bg1"/>
                </a:solidFill>
                <a:latin typeface="Times New Roman" panose="02020603050405020304" charset="0"/>
                <a:cs typeface="Times New Roman" panose="02020603050405020304" charset="0"/>
                <a:sym typeface="+mn-ea"/>
              </a:rPr>
              <a:t>B</a:t>
            </a:r>
            <a:r>
              <a:rPr lang="zh-CN" altLang="en-US" sz="2000" dirty="0">
                <a:solidFill>
                  <a:schemeClr val="bg1"/>
                </a:solidFill>
                <a:latin typeface="Times New Roman" panose="02020603050405020304" charset="0"/>
                <a:cs typeface="Times New Roman" panose="02020603050405020304" charset="0"/>
                <a:sym typeface="+mn-ea"/>
              </a:rPr>
              <a:t>.</a:t>
            </a:r>
            <a:r>
              <a:rPr lang="en-IN" altLang="zh-CN" sz="2000" dirty="0">
                <a:solidFill>
                  <a:schemeClr val="bg1"/>
                </a:solidFill>
                <a:latin typeface="Times New Roman" panose="02020603050405020304" charset="0"/>
                <a:cs typeface="Times New Roman" panose="02020603050405020304" charset="0"/>
                <a:sym typeface="+mn-ea"/>
              </a:rPr>
              <a:t>  </a:t>
            </a:r>
            <a:r>
              <a:rPr lang="zh-CN" altLang="en-US" sz="2000" u="sng" dirty="0">
                <a:solidFill>
                  <a:schemeClr val="bg1"/>
                </a:solidFill>
                <a:latin typeface="Times New Roman" panose="02020603050405020304" charset="0"/>
                <a:cs typeface="Times New Roman" panose="02020603050405020304" charset="0"/>
                <a:sym typeface="+mn-ea"/>
              </a:rPr>
              <a:t> Compose mail:</a:t>
            </a: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buFont typeface="Arial" panose="020B0604020202020204" pitchFamily="34" charset="0"/>
              <a:buChar char="•"/>
            </a:pPr>
            <a:r>
              <a:rPr lang="en-IN" altLang="zh-CN" sz="2000" dirty="0">
                <a:solidFill>
                  <a:schemeClr val="bg1"/>
                </a:solidFill>
                <a:latin typeface="Times New Roman" panose="02020603050405020304" charset="0"/>
                <a:cs typeface="Times New Roman" panose="02020603050405020304" charset="0"/>
                <a:sym typeface="+mn-ea"/>
              </a:rPr>
              <a:t>Here,</a:t>
            </a:r>
            <a:r>
              <a:rPr lang="zh-CN" altLang="en-US" sz="2000" dirty="0">
                <a:solidFill>
                  <a:schemeClr val="bg1"/>
                </a:solidFill>
                <a:latin typeface="Times New Roman" panose="02020603050405020304" charset="0"/>
                <a:cs typeface="Times New Roman" panose="02020603050405020304" charset="0"/>
                <a:sym typeface="+mn-ea"/>
              </a:rPr>
              <a:t>User can directly record message that needs to be propagated and can send it. This voice massage will go in form of attachment. The receiver can hear the recording and get the message user wanted to send. User would not require attaching the file.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buFont typeface="Arial" panose="020B0604020202020204" pitchFamily="34" charset="0"/>
              <a:buChar char="•"/>
            </a:pPr>
            <a:r>
              <a:rPr lang="zh-CN" altLang="en-US" sz="2000" dirty="0">
                <a:solidFill>
                  <a:schemeClr val="bg1"/>
                </a:solidFill>
                <a:latin typeface="Times New Roman" panose="02020603050405020304" charset="0"/>
                <a:cs typeface="Times New Roman" panose="02020603050405020304" charset="0"/>
                <a:sym typeface="+mn-ea"/>
              </a:rPr>
              <a:t>Record option will be provided in the compose window itself. Once recorded it will confirm whether the recording is perfect or not by letting the user hear it and if the user confirms it will be automatically attached to the mail</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wrap="square" lIns="91440" tIns="45720" rIns="91440" bIns="45720" anchor="b" anchorCtr="0"/>
          <a:p>
            <a:pPr algn="ctr" defTabSz="914400">
              <a:buNone/>
            </a:pPr>
            <a:br>
              <a:rPr lang="en-US" b="1" dirty="0">
                <a:latin typeface="Times New Roman" panose="02020603050405020304" charset="0"/>
                <a:cs typeface="Times New Roman" panose="02020603050405020304" charset="0"/>
                <a:sym typeface="+mn-ea"/>
              </a:rPr>
            </a:br>
            <a:endParaRPr lang="zh-CN" altLang="en-US" kern="1200" dirty="0">
              <a:latin typeface="+mj-lt"/>
              <a:ea typeface="Arial" panose="020B0604020202020204" pitchFamily="34" charset="0"/>
              <a:cs typeface="+mj-cs"/>
            </a:endParaRPr>
          </a:p>
        </p:txBody>
      </p:sp>
      <p:sp>
        <p:nvSpPr>
          <p:cNvPr id="8194" name="文本占位符 2"/>
          <p:cNvSpPr>
            <a:spLocks noGrp="1"/>
          </p:cNvSpPr>
          <p:nvPr>
            <p:ph type="subTitle" idx="4294967295"/>
          </p:nvPr>
        </p:nvSpPr>
        <p:spPr>
          <a:xfrm>
            <a:off x="736600" y="365125"/>
            <a:ext cx="11054080" cy="6310630"/>
          </a:xfrm>
        </p:spPr>
        <p:txBody>
          <a:bodyPr wrap="square" lIns="91440" tIns="45720" rIns="91440" bIns="45720" anchor="t" anchorCtr="0"/>
          <a:p>
            <a:pPr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C</a:t>
            </a:r>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t>
            </a:r>
            <a:r>
              <a:rPr lang="en-IN" altLang="zh-CN" sz="2000" kern="1200" dirty="0">
                <a:solidFill>
                  <a:schemeClr val="bg1"/>
                </a:solidFill>
                <a:latin typeface="Times New Roman" panose="02020603050405020304" charset="0"/>
                <a:ea typeface="Arial" panose="020B0604020202020204" pitchFamily="34" charset="0"/>
                <a:cs typeface="Times New Roman" panose="02020603050405020304" charset="0"/>
              </a:rPr>
              <a:t>  </a:t>
            </a:r>
            <a:r>
              <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rPr>
              <a:t> Inbox:</a:t>
            </a:r>
            <a:endParaRPr lang="zh-CN" altLang="en-US" sz="2000"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This option helps the user view all the mails that has been received to his/her account. The user can listen to mails he/she wants to by performing the click operation specified by the prompt.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In order to navigate through different mails prompt will specify which operations to perform. Each time the mail is selected the user will be prompted as whom the sender is and what is the subject of that particular mail.</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rPr>
              <a:t>Accordingly user can decide whether the mail needs to be read or not or it should be deleted. Deleted mails will be saved in trash section.</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r>
              <a:rPr lang="en-IN" altLang="zh-CN" sz="2000" b="1" dirty="0">
                <a:solidFill>
                  <a:schemeClr val="bg1"/>
                </a:solidFill>
                <a:latin typeface="Times New Roman" panose="02020603050405020304" charset="0"/>
                <a:cs typeface="Times New Roman" panose="02020603050405020304" charset="0"/>
                <a:sym typeface="+mn-ea"/>
              </a:rPr>
              <a:t>D</a:t>
            </a:r>
            <a:r>
              <a:rPr lang="zh-CN" altLang="en-US" sz="2000" b="1" dirty="0">
                <a:solidFill>
                  <a:schemeClr val="bg1"/>
                </a:solidFill>
                <a:latin typeface="Times New Roman" panose="02020603050405020304" charset="0"/>
                <a:cs typeface="Times New Roman" panose="02020603050405020304" charset="0"/>
                <a:sym typeface="+mn-ea"/>
              </a:rPr>
              <a:t>.</a:t>
            </a:r>
            <a:r>
              <a:rPr lang="en-IN" altLang="zh-CN" sz="2000" b="1" dirty="0">
                <a:solidFill>
                  <a:schemeClr val="bg1"/>
                </a:solidFill>
                <a:latin typeface="Times New Roman" panose="02020603050405020304" charset="0"/>
                <a:cs typeface="Times New Roman" panose="02020603050405020304" charset="0"/>
                <a:sym typeface="+mn-ea"/>
              </a:rPr>
              <a:t> </a:t>
            </a:r>
            <a:r>
              <a:rPr lang="zh-CN" altLang="en-US" sz="2000" b="1" u="sng" dirty="0">
                <a:solidFill>
                  <a:schemeClr val="bg1"/>
                </a:solidFill>
                <a:latin typeface="Times New Roman" panose="02020603050405020304" charset="0"/>
                <a:cs typeface="Times New Roman" panose="02020603050405020304" charset="0"/>
                <a:sym typeface="+mn-ea"/>
              </a:rPr>
              <a:t> Sent mail:</a:t>
            </a:r>
            <a:endParaRPr lang="zh-CN" altLang="en-US" sz="2000" b="1" u="sng"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dirty="0">
                <a:solidFill>
                  <a:schemeClr val="bg1"/>
                </a:solidFill>
                <a:latin typeface="Times New Roman" panose="02020603050405020304" charset="0"/>
                <a:cs typeface="Times New Roman" panose="02020603050405020304" charset="0"/>
                <a:sym typeface="+mn-ea"/>
              </a:rPr>
              <a:t>This option will keep a track of all the mails sent by the user. If the user wants to access these mails, this option will provide them with their needs.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dirty="0">
                <a:solidFill>
                  <a:schemeClr val="bg1"/>
                </a:solidFill>
                <a:latin typeface="Times New Roman" panose="02020603050405020304" charset="0"/>
                <a:cs typeface="Times New Roman" panose="02020603050405020304" charset="0"/>
                <a:sym typeface="+mn-ea"/>
              </a:rPr>
              <a:t>In order to access the sent mails user will need to perform the actions provided by the prompt to navigate between mails. When the control lands on particular mail user will be prompted as who the receiver was and what is the subject of the mail. </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r>
              <a:rPr lang="zh-CN" altLang="en-US" sz="2000" dirty="0">
                <a:solidFill>
                  <a:schemeClr val="bg1"/>
                </a:solidFill>
                <a:latin typeface="Times New Roman" panose="02020603050405020304" charset="0"/>
                <a:cs typeface="Times New Roman" panose="02020603050405020304" charset="0"/>
                <a:sym typeface="+mn-ea"/>
              </a:rPr>
              <a:t>This will help the user in efficiently understanding and extracting the required mail.</a:t>
            </a: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marL="0" indent="0" defTabSz="914400">
              <a:buNone/>
            </a:pPr>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a:p>
            <a:pPr defTabSz="914400"/>
            <a:endParaRPr lang="zh-CN" altLang="en-US" sz="2000" kern="1200" dirty="0">
              <a:solidFill>
                <a:schemeClr val="bg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6542</Words>
  <Application>WPS Presentation</Application>
  <PresentationFormat>宽屏</PresentationFormat>
  <Paragraphs>108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Arial</vt:lpstr>
      <vt:lpstr>SimSun</vt:lpstr>
      <vt:lpstr>Wingdings</vt:lpstr>
      <vt:lpstr>Calibri</vt:lpstr>
      <vt:lpstr>Microsoft YaHei Light</vt:lpstr>
      <vt:lpstr>Times New Roman</vt:lpstr>
      <vt:lpstr>Wingdings</vt:lpstr>
      <vt:lpstr>Microsoft YaHei</vt:lpstr>
      <vt:lpstr>Arial Unicode MS</vt:lpstr>
      <vt:lpstr>Calibri Light</vt:lpstr>
      <vt:lpstr>Office 主题</vt:lpstr>
      <vt:lpstr>1_Office 主题</vt:lpstr>
      <vt:lpstr>Voice based Email service for visually challenged people</vt:lpstr>
      <vt:lpstr>Abstract </vt:lpstr>
      <vt:lpstr>Existing System </vt:lpstr>
      <vt:lpstr>Disadvantage</vt:lpstr>
      <vt:lpstr>Proposed System </vt:lpstr>
      <vt:lpstr>Advantage </vt:lpstr>
      <vt:lpstr>  Module Description </vt:lpstr>
      <vt:lpstr> </vt:lpstr>
      <vt:lpstr> </vt:lpstr>
      <vt:lpstr> </vt:lpstr>
      <vt:lpstr>PowerPoint 演示文稿</vt:lpstr>
      <vt:lpstr>Abstract </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MANISHA</cp:lastModifiedBy>
  <cp:revision>49</cp:revision>
  <dcterms:created xsi:type="dcterms:W3CDTF">2015-10-06T12:45:00Z</dcterms:created>
  <dcterms:modified xsi:type="dcterms:W3CDTF">2021-04-20T16:06:16Z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