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G8bFjPH3EJl34u7RonqxoCXP9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D60197-9169-4424-ACAA-22AC07B670F7}">
  <a:tblStyle styleId="{FED60197-9169-4424-ACAA-22AC07B67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a61a43c91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a61a43c91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a61a43c91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a61a43c91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a61a43c91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a61a43c91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a61a43c91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a61a43c91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a61a43c9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a61a43c9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1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/>
          <p:nvPr>
            <p:ph idx="2" type="pic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5"/>
          <p:cNvSpPr/>
          <p:nvPr>
            <p:ph idx="3" type="pic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5"/>
          <p:cNvSpPr/>
          <p:nvPr>
            <p:ph idx="4" type="pic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/>
          <p:nvPr>
            <p:ph idx="2" type="pic"/>
          </p:nvPr>
        </p:nvSpPr>
        <p:spPr>
          <a:xfrm>
            <a:off x="0" y="-1282700"/>
            <a:ext cx="24384000" cy="162814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/>
          <p:nvPr>
            <p:ph idx="2" type="pic"/>
          </p:nvPr>
        </p:nvSpPr>
        <p:spPr>
          <a:xfrm>
            <a:off x="0" y="-1270000"/>
            <a:ext cx="24384000" cy="16272934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3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>
            <p:ph idx="2" type="pic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4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6"/>
          <p:cNvSpPr/>
          <p:nvPr>
            <p:ph idx="3" type="pic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Live Video Small">
  <p:cSld name="Title, Bullets &amp; Live Video Small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Live Video Large">
  <p:cSld name="Title, Bullets &amp; Live Video Larg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1" type="body"/>
          </p:nvPr>
        </p:nvSpPr>
        <p:spPr>
          <a:xfrm>
            <a:off x="15039150" y="9231250"/>
            <a:ext cx="78831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Helvetica Neue"/>
              <a:buNone/>
            </a:pPr>
            <a:r>
              <a:rPr lang="en-US" sz="3893"/>
              <a:t>Ahmed Khwaja </a:t>
            </a:r>
            <a:endParaRPr sz="4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Helvetica Neue"/>
              <a:buNone/>
            </a:pPr>
            <a:r>
              <a:rPr lang="en-US" sz="3893"/>
              <a:t>Amrita Ajay Sagar </a:t>
            </a:r>
            <a:endParaRPr sz="4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Helvetica Neue"/>
              <a:buNone/>
            </a:pPr>
            <a:r>
              <a:rPr lang="en-US" sz="3893"/>
              <a:t>Hassan Sayed          </a:t>
            </a:r>
            <a:endParaRPr sz="4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Helvetica Neue"/>
              <a:buNone/>
            </a:pPr>
            <a:r>
              <a:rPr lang="en-US" sz="3893"/>
              <a:t>Manisha K</a:t>
            </a:r>
            <a:endParaRPr sz="4700"/>
          </a:p>
        </p:txBody>
      </p:sp>
      <p:sp>
        <p:nvSpPr>
          <p:cNvPr id="87" name="Google Shape;87;p1"/>
          <p:cNvSpPr txBox="1"/>
          <p:nvPr>
            <p:ph idx="4294967295" type="ctrTitle"/>
          </p:nvPr>
        </p:nvSpPr>
        <p:spPr>
          <a:xfrm>
            <a:off x="1113296" y="1009566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i="0" lang="en-US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 Classification</a:t>
            </a:r>
            <a:endParaRPr/>
          </a:p>
        </p:txBody>
      </p:sp>
      <p:sp>
        <p:nvSpPr>
          <p:cNvPr id="88" name="Google Shape;88;p1"/>
          <p:cNvSpPr txBox="1"/>
          <p:nvPr>
            <p:ph idx="4294967295" type="subTitle"/>
          </p:nvPr>
        </p:nvSpPr>
        <p:spPr>
          <a:xfrm>
            <a:off x="1331792" y="59054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SVM with Various Vectorization Techniques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61a43c91_0_3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Alternative approaches</a:t>
            </a:r>
            <a:endParaRPr/>
          </a:p>
        </p:txBody>
      </p:sp>
      <p:sp>
        <p:nvSpPr>
          <p:cNvPr id="150" name="Google Shape;150;g33a61a43c91_0_35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3a61a43c91_0_35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33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Multinomial NaiveBayes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Accuracy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~68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Forest: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~77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KNN: 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Accuracy: </a:t>
            </a:r>
            <a:r>
              <a:rPr b="1"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~66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7160"/>
              <a:t>Model Comparison</a:t>
            </a:r>
            <a:endParaRPr sz="10900"/>
          </a:p>
        </p:txBody>
      </p:sp>
      <p:graphicFrame>
        <p:nvGraphicFramePr>
          <p:cNvPr id="157" name="Google Shape;157;p7"/>
          <p:cNvGraphicFramePr/>
          <p:nvPr/>
        </p:nvGraphicFramePr>
        <p:xfrm>
          <a:off x="1206500" y="321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{FED60197-9169-4424-ACAA-22AC07B670F7}</a:tableStyleId>
              </a:tblPr>
              <a:tblGrid>
                <a:gridCol w="3965750"/>
                <a:gridCol w="4480425"/>
                <a:gridCol w="4480425"/>
                <a:gridCol w="4480425"/>
                <a:gridCol w="4480425"/>
              </a:tblGrid>
              <a:tr h="99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Algorithm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Accuracy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Precision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F1-Score</a:t>
                      </a:r>
                      <a:endParaRPr b="1" sz="2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/>
                        <a:t>Recall</a:t>
                      </a:r>
                      <a:endParaRPr b="1" sz="2600"/>
                    </a:p>
                  </a:txBody>
                  <a:tcPr marT="91425" marB="91425" marR="91425" marL="91425"/>
                </a:tc>
              </a:tr>
              <a:tr h="77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MiniLM+ Xgboost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62.05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63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62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62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7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MPNet+ Xgboost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65.20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64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64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64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7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B</a:t>
                      </a:r>
                      <a:r>
                        <a:rPr lang="en-US" sz="2500"/>
                        <a:t>ERT+ XgBoost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53.96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54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53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54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7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Multinomial NaiveBayes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68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66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66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68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7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Random</a:t>
                      </a:r>
                      <a:r>
                        <a:rPr lang="en-US" sz="2500"/>
                        <a:t> Forest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77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76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75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77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77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KNN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66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65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65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66</a:t>
                      </a:r>
                      <a:endParaRPr sz="2500"/>
                    </a:p>
                  </a:txBody>
                  <a:tcPr marT="91425" marB="91425" marR="91425" marL="91425"/>
                </a:tc>
              </a:tr>
              <a:tr h="52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SVM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81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80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81</a:t>
                      </a:r>
                      <a:endParaRPr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/>
                        <a:t>80</a:t>
                      </a:r>
                      <a:endParaRPr sz="2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a61a43c91_0_26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Model Selection</a:t>
            </a:r>
            <a:endParaRPr/>
          </a:p>
        </p:txBody>
      </p:sp>
      <p:sp>
        <p:nvSpPr>
          <p:cNvPr id="163" name="Google Shape;163;g33a61a43c91_0_26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Choice: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SVM with TF-IDF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 for Selection: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Outperformed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BERT-based approaches and other ML approaches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training and inference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Bag of Words was competitive but slightly less effective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Word2Vec also underperformed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Accuracy &amp; F1-Score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validation data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Conclusion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70" name="Google Shape;170;p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●"/>
            </a:pP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models did not significantly outperform traditional ML for this dataset.</a:t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●"/>
            </a:pPr>
            <a:r>
              <a:rPr b="1"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SVM + TF-IDF was the optimal choice</a:t>
            </a: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due to its efficiency and accuracy.</a:t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95" name="Google Shape;95;p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-536447" lvl="0" marL="53644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b="1" lang="en-US" sz="4224"/>
              <a:t>Objective: </a:t>
            </a:r>
            <a:r>
              <a:rPr lang="en-US" sz="4224"/>
              <a:t>Comparing different approaches to classify text into different categories</a:t>
            </a:r>
            <a:endParaRPr/>
          </a:p>
          <a:p>
            <a:pPr indent="-536447" lvl="0" marL="536447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b="1" lang="en-US" sz="4224"/>
              <a:t>Dataset: </a:t>
            </a:r>
            <a:r>
              <a:rPr lang="en-US" sz="4224"/>
              <a:t>Contains various text samples with corresponding categories.</a:t>
            </a:r>
            <a:endParaRPr/>
          </a:p>
          <a:p>
            <a:pPr indent="-536447" lvl="0" marL="536447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Techniques Used:</a:t>
            </a:r>
            <a:endParaRPr/>
          </a:p>
          <a:p>
            <a:pPr indent="-536447" lvl="2" marL="1609344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Bag of Words</a:t>
            </a:r>
            <a:endParaRPr/>
          </a:p>
          <a:p>
            <a:pPr indent="-536447" lvl="2" marL="1609344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TF -IDF</a:t>
            </a:r>
            <a:endParaRPr/>
          </a:p>
          <a:p>
            <a:pPr indent="-536447" lvl="2" marL="1609344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Word2Vec</a:t>
            </a:r>
            <a:endParaRPr/>
          </a:p>
          <a:p>
            <a:pPr indent="-536446" lvl="2" marL="1609344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Clr>
                <a:srgbClr val="000000"/>
              </a:buClr>
              <a:buSzPts val="5196"/>
              <a:buFont typeface="Helvetica Neue"/>
              <a:buChar char="•"/>
            </a:pPr>
            <a:r>
              <a:rPr lang="en-US" sz="4224"/>
              <a:t>SVM Model for classification</a:t>
            </a:r>
            <a:endParaRPr sz="4224"/>
          </a:p>
          <a:p>
            <a:pPr indent="-474755" lvl="2" marL="1609344" rtl="0" algn="l">
              <a:lnSpc>
                <a:spcPct val="90000"/>
              </a:lnSpc>
              <a:spcBef>
                <a:spcPts val="3900"/>
              </a:spcBef>
              <a:spcAft>
                <a:spcPts val="0"/>
              </a:spcAft>
              <a:buSzPts val="4224"/>
              <a:buChar char="•"/>
            </a:pPr>
            <a:r>
              <a:rPr lang="en-US" sz="4224"/>
              <a:t>Deep Learning with BERT &amp; other transformer embeddings</a:t>
            </a:r>
            <a:endParaRPr sz="4224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Preprocessing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02" name="Google Shape;102;p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2627" lvl="0" marL="41452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15"/>
              <a:buFont typeface="Helvetica Neue"/>
              <a:buChar char="•"/>
            </a:pPr>
            <a:r>
              <a:rPr lang="en-US" sz="3864"/>
              <a:t>Steps taken:</a:t>
            </a:r>
            <a:endParaRPr sz="5400"/>
          </a:p>
          <a:p>
            <a:pPr indent="-4526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615"/>
              <a:buFont typeface="Helvetica Neue"/>
              <a:buChar char="•"/>
            </a:pPr>
            <a:r>
              <a:rPr lang="en-US" sz="3864"/>
              <a:t>Convert text to lowercase</a:t>
            </a:r>
            <a:endParaRPr sz="5400"/>
          </a:p>
          <a:p>
            <a:pPr indent="-4526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615"/>
              <a:buFont typeface="Helvetica Neue"/>
              <a:buChar char="•"/>
            </a:pPr>
            <a:r>
              <a:rPr lang="en-US" sz="3864"/>
              <a:t>Remove URLs, emails, and hashtags</a:t>
            </a:r>
            <a:endParaRPr sz="5400"/>
          </a:p>
          <a:p>
            <a:pPr indent="-4526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615"/>
              <a:buFont typeface="Helvetica Neue"/>
              <a:buChar char="•"/>
            </a:pPr>
            <a:r>
              <a:rPr lang="en-US" sz="3864"/>
              <a:t>Remove special characters and numbers</a:t>
            </a:r>
            <a:endParaRPr sz="5400"/>
          </a:p>
          <a:p>
            <a:pPr indent="-4526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615"/>
              <a:buFont typeface="Helvetica Neue"/>
              <a:buChar char="•"/>
            </a:pPr>
            <a:r>
              <a:rPr lang="en-US" sz="3864"/>
              <a:t>Tokenization</a:t>
            </a:r>
            <a:endParaRPr sz="5400"/>
          </a:p>
          <a:p>
            <a:pPr indent="-452626" lvl="2" marL="1243582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615"/>
              <a:buFont typeface="Helvetica Neue"/>
              <a:buChar char="•"/>
            </a:pPr>
            <a:r>
              <a:rPr lang="en-US" sz="3864"/>
              <a:t>Part-of-Speech (POS) Tagging</a:t>
            </a:r>
            <a:endParaRPr sz="5400"/>
          </a:p>
          <a:p>
            <a:pPr indent="-4526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615"/>
              <a:buFont typeface="Helvetica Neue"/>
              <a:buChar char="•"/>
            </a:pPr>
            <a:r>
              <a:rPr lang="en-US" sz="3864"/>
              <a:t>Stopword removal</a:t>
            </a:r>
            <a:endParaRPr sz="5400"/>
          </a:p>
          <a:p>
            <a:pPr indent="-452627" lvl="2" marL="1243583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615"/>
              <a:buFont typeface="Helvetica Neue"/>
              <a:buChar char="•"/>
            </a:pPr>
            <a:r>
              <a:rPr lang="en-US" sz="3864"/>
              <a:t>Lemmatization</a:t>
            </a:r>
            <a:endParaRPr sz="5400"/>
          </a:p>
          <a:p>
            <a:pPr indent="-452627" lvl="1" marL="829055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615"/>
              <a:buFont typeface="Helvetica Neue"/>
              <a:buChar char="•"/>
            </a:pPr>
            <a:r>
              <a:rPr lang="en-US" sz="3864"/>
              <a:t>Libraries used : NLTK, re, sklearn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256031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Data Splitting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09" name="Google Shape;109;p4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Stratified Split: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98% Training Data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2% Test Data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Further Splitting: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80% Train</a:t>
            </a:r>
            <a:endParaRPr/>
          </a:p>
          <a:p>
            <a:pPr indent="-609600" lvl="2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20% Validation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Vectorization Techniques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16" name="Google Shape;116;p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r>
              <a:t/>
            </a:r>
            <a:endParaRPr b="1" sz="1400">
              <a:latin typeface="Times"/>
              <a:ea typeface="Times"/>
              <a:cs typeface="Times"/>
              <a:sym typeface="Times"/>
            </a:endParaRPr>
          </a:p>
          <a:p>
            <a:pPr indent="-31749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AutoNum type="arabicPeriod"/>
            </a:pPr>
            <a:r>
              <a:rPr b="1" lang="en-US" sz="3800"/>
              <a:t>Bag of Words (BoW)</a:t>
            </a:r>
            <a:endParaRPr b="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Converts text into frequency-based numerical representation.</a:t>
            </a:r>
            <a:endParaRPr/>
          </a:p>
          <a:p>
            <a:pPr indent="-343957" lvl="1" marL="94085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Uses CountVectorizer from sklearn.</a:t>
            </a:r>
            <a:endParaRPr/>
          </a:p>
          <a:p>
            <a:pPr indent="-31749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AutoNum type="arabicPeriod"/>
            </a:pPr>
            <a:r>
              <a:rPr b="1" lang="en-US" sz="3800"/>
              <a:t>TF-IDF (Term Frequency-Inverse Document Frequency)</a:t>
            </a:r>
            <a:endParaRPr b="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Assigns weights to words based on importance.</a:t>
            </a:r>
            <a:endParaRPr/>
          </a:p>
          <a:p>
            <a:pPr indent="-343957" lvl="1" marL="94085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Uses TfidfVectorizer from sklearn.</a:t>
            </a:r>
            <a:endParaRPr/>
          </a:p>
          <a:p>
            <a:pPr indent="-31749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AutoNum type="arabicPeriod"/>
            </a:pPr>
            <a:r>
              <a:rPr b="1" lang="en-US" sz="3800"/>
              <a:t>Word2Vec</a:t>
            </a:r>
            <a:endParaRPr b="0"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Generates dense word embeddings.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Char char="◦"/>
            </a:pPr>
            <a:r>
              <a:rPr lang="en-US" sz="3800"/>
              <a:t>Uses Word2Vec from gensim.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a61a43c91_0_2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BERT-training Approach</a:t>
            </a:r>
            <a:endParaRPr/>
          </a:p>
        </p:txBody>
      </p:sp>
      <p:sp>
        <p:nvSpPr>
          <p:cNvPr id="122" name="Google Shape;122;g33a61a43c91_0_2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3a61a43c91_0_2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143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●"/>
            </a:pPr>
            <a:r>
              <a:rPr b="1"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Used: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BERT-base-uncased</a:t>
            </a: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●"/>
            </a:pPr>
            <a:r>
              <a:rPr b="1"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Training: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Trained from scratch for 50 epochs</a:t>
            </a: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●"/>
            </a:pPr>
            <a:r>
              <a:rPr b="1"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○"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Accuracy: </a:t>
            </a:r>
            <a:r>
              <a:rPr b="1"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~80%</a:t>
            </a:r>
            <a:endParaRPr b="1"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○"/>
            </a:pP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Issues: Computationally expensive, longer training time</a:t>
            </a: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a61a43c91_0_1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Embeddings from</a:t>
            </a:r>
            <a:r>
              <a:rPr lang="en-US"/>
              <a:t> Deep Learning Models</a:t>
            </a:r>
            <a:endParaRPr/>
          </a:p>
        </p:txBody>
      </p:sp>
      <p:sp>
        <p:nvSpPr>
          <p:cNvPr id="129" name="Google Shape;129;g33a61a43c91_0_10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a61a43c91_0_10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Sentence Transformer Models Tested: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MiniLM+ Xgboost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Accuracy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~62.05%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MPNet+ Xgboost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Accuracy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~65.2%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BERT+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Accuracy: </a:t>
            </a:r>
            <a:r>
              <a:rPr b="1" lang="en-U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~53.96%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Deeplearning embeddings performed poorly.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a61a43c91_0_18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Classical ML </a:t>
            </a:r>
            <a:r>
              <a:rPr lang="en-US"/>
              <a:t>- SVM + TF-IDF</a:t>
            </a:r>
            <a:endParaRPr/>
          </a:p>
        </p:txBody>
      </p:sp>
      <p:sp>
        <p:nvSpPr>
          <p:cNvPr id="136" name="Google Shape;136;g33a61a43c91_0_18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3a61a43c91_0_18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Extraction:</a:t>
            </a:r>
            <a:r>
              <a:rPr lang="en-US" sz="4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TF-IDF (Term Frequency-Inverse Document Frequency)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Classifier Used:</a:t>
            </a:r>
            <a:r>
              <a:rPr lang="en-US" sz="4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SVM (Support Vector Machine)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TF-IDF + SVM?</a:t>
            </a:r>
            <a:endParaRPr b="1"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Char char="●"/>
            </a:pPr>
            <a:r>
              <a:rPr lang="en-US" sz="4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Simpler and computationally efficient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Char char="●"/>
            </a:pPr>
            <a:r>
              <a:rPr lang="en-US" sz="4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for GPU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7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Char char="●"/>
            </a:pPr>
            <a:r>
              <a:rPr lang="en-US" sz="4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best for our dataset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60"/>
              <a:buFont typeface="Helvetica Neue"/>
              <a:buNone/>
            </a:pPr>
            <a:r>
              <a:rPr lang="en-US" sz="4760"/>
              <a:t>Model Training - SVM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44" name="Google Shape;144;p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1" lang="en-US"/>
              <a:t>Model Used</a:t>
            </a: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Support Vector Machine (SVM)</a:t>
            </a:r>
            <a:endParaRPr/>
          </a:p>
          <a:p>
            <a:pPr indent="-335851" lvl="0" marL="457198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289"/>
              <a:buFont typeface="Times"/>
              <a:buChar char="•"/>
            </a:pPr>
            <a:r>
              <a:rPr b="1" lang="en-US" sz="4300"/>
              <a:t>Hyperparameters</a:t>
            </a:r>
            <a:r>
              <a:rPr b="0" lang="en-US"/>
              <a:t>:</a:t>
            </a:r>
            <a:endParaRPr b="0"/>
          </a:p>
          <a:p>
            <a:pPr indent="-335851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89"/>
              <a:buFont typeface="Times"/>
              <a:buChar char="◦"/>
            </a:pPr>
            <a:r>
              <a:rPr lang="en-US" sz="4300"/>
              <a:t>Kernel: Linear</a:t>
            </a:r>
            <a:endParaRPr/>
          </a:p>
          <a:p>
            <a:pPr indent="-335851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89"/>
              <a:buFont typeface="Times"/>
              <a:buChar char="◦"/>
            </a:pPr>
            <a:r>
              <a:rPr lang="en-US" sz="4300"/>
              <a:t>Probability: True</a:t>
            </a:r>
            <a:endParaRPr/>
          </a:p>
          <a:p>
            <a:pPr indent="-335851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89"/>
              <a:buFont typeface="Times"/>
              <a:buChar char="◦"/>
            </a:pPr>
            <a:r>
              <a:rPr lang="en-US" sz="4300"/>
              <a:t>Random Seed: 42</a:t>
            </a:r>
            <a:endParaRPr/>
          </a:p>
          <a:p>
            <a:pPr indent="-335851" lvl="0" marL="457198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289"/>
              <a:buFont typeface="Times"/>
              <a:buChar char="•"/>
            </a:pPr>
            <a:r>
              <a:rPr b="1" lang="en-US" sz="4300"/>
              <a:t>Libraries Used</a:t>
            </a:r>
            <a:r>
              <a:rPr b="0" lang="en-US"/>
              <a:t>: sklearn.svm.SVC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