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KZjrXtDqCQXU5ocL26pVhXzp6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1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>
            <p:ph idx="2" type="pic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5"/>
          <p:cNvSpPr/>
          <p:nvPr>
            <p:ph idx="3" type="pic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5"/>
          <p:cNvSpPr/>
          <p:nvPr>
            <p:ph idx="4" type="pic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/>
          <p:nvPr>
            <p:ph idx="2" type="pic"/>
          </p:nvPr>
        </p:nvSpPr>
        <p:spPr>
          <a:xfrm>
            <a:off x="0" y="-1282700"/>
            <a:ext cx="24384000" cy="162814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>
            <p:ph idx="2" type="pic"/>
          </p:nvPr>
        </p:nvSpPr>
        <p:spPr>
          <a:xfrm>
            <a:off x="0" y="-1270000"/>
            <a:ext cx="24384000" cy="16272934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3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>
            <p:ph idx="2" type="pic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16"/>
          <p:cNvSpPr/>
          <p:nvPr>
            <p:ph idx="3" type="pic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Live Video Small">
  <p:cSld name="Title, Bullets &amp; Live Video Small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Live Video Large">
  <p:cSld name="Title, Bullets &amp; Live Video Larg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1" type="body"/>
          </p:nvPr>
        </p:nvSpPr>
        <p:spPr>
          <a:xfrm>
            <a:off x="16726313" y="9231239"/>
            <a:ext cx="3392870" cy="2287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Helvetica Neue"/>
              <a:buNone/>
            </a:pPr>
            <a:r>
              <a:rPr lang="en-US" sz="2793"/>
              <a:t>Ahmed Khwaja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Helvetica Neue"/>
              <a:buNone/>
            </a:pPr>
            <a:r>
              <a:rPr lang="en-US" sz="2793"/>
              <a:t>Amrita Ajay Sagar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Helvetica Neue"/>
              <a:buNone/>
            </a:pPr>
            <a:r>
              <a:rPr lang="en-US" sz="2793"/>
              <a:t>Hassan Sayed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Helvetica Neue"/>
              <a:buNone/>
            </a:pPr>
            <a:r>
              <a:rPr lang="en-US" sz="2793"/>
              <a:t>Manisha K</a:t>
            </a:r>
            <a:endParaRPr/>
          </a:p>
        </p:txBody>
      </p:sp>
      <p:sp>
        <p:nvSpPr>
          <p:cNvPr id="87" name="Google Shape;87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Classification</a:t>
            </a:r>
            <a:endParaRPr/>
          </a:p>
        </p:txBody>
      </p:sp>
      <p:sp>
        <p:nvSpPr>
          <p:cNvPr id="88" name="Google Shape;88;p1"/>
          <p:cNvSpPr txBox="1"/>
          <p:nvPr>
            <p:ph idx="4294967295" type="subTitle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SVM with Various Vectorization Techniques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Overview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95" name="Google Shape;95;p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-536447" lvl="0" marL="5364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Objective: Classify text into different categories</a:t>
            </a:r>
            <a:endParaRPr/>
          </a:p>
          <a:p>
            <a:pPr indent="-536447" lvl="0" marL="536447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Dataset: Contains various text samples with corresponding categories.</a:t>
            </a:r>
            <a:endParaRPr/>
          </a:p>
          <a:p>
            <a:pPr indent="-536447" lvl="0" marL="536447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Techniques Used:</a:t>
            </a:r>
            <a:endParaRPr/>
          </a:p>
          <a:p>
            <a:pPr indent="-536447" lvl="2" marL="1609344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Bag of Words</a:t>
            </a:r>
            <a:endParaRPr/>
          </a:p>
          <a:p>
            <a:pPr indent="-536447" lvl="2" marL="1609344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TF -IDF</a:t>
            </a:r>
            <a:endParaRPr/>
          </a:p>
          <a:p>
            <a:pPr indent="-536447" lvl="2" marL="1609344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Word2Vec</a:t>
            </a:r>
            <a:endParaRPr/>
          </a:p>
          <a:p>
            <a:pPr indent="-536446" lvl="2" marL="1609344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SVM Model for classification</a:t>
            </a:r>
            <a:endParaRPr sz="4224"/>
          </a:p>
          <a:p>
            <a:pPr indent="-474755" lvl="2" marL="1609344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SzPts val="4224"/>
              <a:buChar char="•"/>
            </a:pPr>
            <a:r>
              <a:t/>
            </a:r>
            <a:endParaRPr sz="4224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Preprocessing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4527" lvl="0" marL="41452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Helvetica Neue"/>
              <a:buChar char="•"/>
            </a:pPr>
            <a:r>
              <a:rPr lang="en-US" sz="3264"/>
              <a:t>Steps taken:</a:t>
            </a:r>
            <a:endParaRPr/>
          </a:p>
          <a:p>
            <a:pPr indent="-4145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Helvetica Neue"/>
              <a:buChar char="•"/>
            </a:pPr>
            <a:r>
              <a:rPr lang="en-US" sz="3264"/>
              <a:t>Convert text to lowercase</a:t>
            </a:r>
            <a:endParaRPr/>
          </a:p>
          <a:p>
            <a:pPr indent="-4145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Helvetica Neue"/>
              <a:buChar char="•"/>
            </a:pPr>
            <a:r>
              <a:rPr lang="en-US" sz="3264"/>
              <a:t>Remove URLs, emails, and hashtags</a:t>
            </a:r>
            <a:endParaRPr/>
          </a:p>
          <a:p>
            <a:pPr indent="-4145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Helvetica Neue"/>
              <a:buChar char="•"/>
            </a:pPr>
            <a:r>
              <a:rPr lang="en-US" sz="3264"/>
              <a:t>Remove special characters and numbers</a:t>
            </a:r>
            <a:endParaRPr/>
          </a:p>
          <a:p>
            <a:pPr indent="-4145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Helvetica Neue"/>
              <a:buChar char="•"/>
            </a:pPr>
            <a:r>
              <a:rPr lang="en-US" sz="3264"/>
              <a:t>Tokenization</a:t>
            </a:r>
            <a:endParaRPr/>
          </a:p>
          <a:p>
            <a:pPr indent="-4145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Helvetica Neue"/>
              <a:buChar char="•"/>
            </a:pPr>
            <a:r>
              <a:rPr lang="en-US" sz="3264"/>
              <a:t>Part-of-Speech (POS) Tagging</a:t>
            </a:r>
            <a:endParaRPr/>
          </a:p>
          <a:p>
            <a:pPr indent="-4145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Helvetica Neue"/>
              <a:buChar char="•"/>
            </a:pPr>
            <a:r>
              <a:rPr lang="en-US" sz="3264"/>
              <a:t>Named Entity Recognition (NER)</a:t>
            </a:r>
            <a:endParaRPr/>
          </a:p>
          <a:p>
            <a:pPr indent="-4145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Helvetica Neue"/>
              <a:buChar char="•"/>
            </a:pPr>
            <a:r>
              <a:rPr lang="en-US" sz="3264"/>
              <a:t>Stopword removal</a:t>
            </a:r>
            <a:endParaRPr/>
          </a:p>
          <a:p>
            <a:pPr indent="-4145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Helvetica Neue"/>
              <a:buChar char="•"/>
            </a:pPr>
            <a:r>
              <a:rPr lang="en-US" sz="3264"/>
              <a:t>Lemmatization</a:t>
            </a:r>
            <a:endParaRPr/>
          </a:p>
          <a:p>
            <a:pPr indent="-414527" lvl="1" marL="829055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Helvetica Neue"/>
              <a:buChar char="•"/>
            </a:pPr>
            <a:r>
              <a:rPr lang="en-US" sz="3264"/>
              <a:t>Libraries used : NLTK, re, sklearn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256031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4760"/>
              <a:t>Data Splitting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09" name="Google Shape;109;p4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Stratified Split: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98% Training Data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2% Test Data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Further Splitting: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80% Train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20% Validation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4760"/>
              <a:t>Vectorization Techniques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16" name="Google Shape;116;p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r>
              <a:t/>
            </a:r>
            <a:endParaRPr b="1" sz="1400">
              <a:latin typeface="Times"/>
              <a:ea typeface="Times"/>
              <a:cs typeface="Times"/>
              <a:sym typeface="Times"/>
            </a:endParaRPr>
          </a:p>
          <a:p>
            <a:pPr indent="-31749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AutoNum type="arabicPeriod"/>
            </a:pPr>
            <a:r>
              <a:rPr b="1" lang="en-US" sz="3800"/>
              <a:t>Bag of Words (BoW)</a:t>
            </a:r>
            <a:endParaRPr b="0"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Converts text into frequency-based numerical representation.</a:t>
            </a:r>
            <a:endParaRPr/>
          </a:p>
          <a:p>
            <a:pPr indent="-343957" lvl="1" marL="94085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Uses CountVectorizer from sklearn.</a:t>
            </a:r>
            <a:endParaRPr/>
          </a:p>
          <a:p>
            <a:pPr indent="-31749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AutoNum type="arabicPeriod"/>
            </a:pPr>
            <a:r>
              <a:rPr b="1" lang="en-US" sz="3800"/>
              <a:t>TF-IDF (Term Frequency-Inverse Document Frequency)</a:t>
            </a:r>
            <a:endParaRPr b="0"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Assigns weights to words based on importance.</a:t>
            </a:r>
            <a:endParaRPr/>
          </a:p>
          <a:p>
            <a:pPr indent="-343957" lvl="1" marL="94085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Uses TfidfVectorizer from sklearn.</a:t>
            </a:r>
            <a:endParaRPr/>
          </a:p>
          <a:p>
            <a:pPr indent="-31749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AutoNum type="arabicPeriod"/>
            </a:pPr>
            <a:r>
              <a:rPr b="1" lang="en-US" sz="3800"/>
              <a:t>Word2Vec</a:t>
            </a:r>
            <a:endParaRPr b="0"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Generates dense word embeddings.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Uses Word2Vec from gensim.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4760"/>
              <a:t>Model Training - SVM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23" name="Google Shape;123;p6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1" lang="en-US"/>
              <a:t>Model Used</a:t>
            </a: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Support Vector Machine (SVM)</a:t>
            </a:r>
            <a:endParaRPr/>
          </a:p>
          <a:p>
            <a:pPr indent="-335851" lvl="0" marL="457198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89"/>
              <a:buFont typeface="Times"/>
              <a:buChar char="•"/>
            </a:pPr>
            <a:r>
              <a:rPr b="1" lang="en-US" sz="4300"/>
              <a:t>Hyperparameters</a:t>
            </a:r>
            <a:r>
              <a:rPr b="0" lang="en-US"/>
              <a:t>:</a:t>
            </a:r>
            <a:endParaRPr b="0"/>
          </a:p>
          <a:p>
            <a:pPr indent="-335851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89"/>
              <a:buFont typeface="Times"/>
              <a:buChar char="◦"/>
            </a:pPr>
            <a:r>
              <a:rPr lang="en-US" sz="4300"/>
              <a:t>Kernel: Linear</a:t>
            </a:r>
            <a:endParaRPr/>
          </a:p>
          <a:p>
            <a:pPr indent="-335851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89"/>
              <a:buFont typeface="Times"/>
              <a:buChar char="◦"/>
            </a:pPr>
            <a:r>
              <a:rPr lang="en-US" sz="4300"/>
              <a:t>Probability: True</a:t>
            </a:r>
            <a:endParaRPr/>
          </a:p>
          <a:p>
            <a:pPr indent="-335851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89"/>
              <a:buFont typeface="Times"/>
              <a:buChar char="◦"/>
            </a:pPr>
            <a:r>
              <a:rPr lang="en-US" sz="4300"/>
              <a:t>Random Seed: 42</a:t>
            </a:r>
            <a:endParaRPr/>
          </a:p>
          <a:p>
            <a:pPr indent="-335851" lvl="0" marL="45719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89"/>
              <a:buFont typeface="Times"/>
              <a:buChar char="•"/>
            </a:pPr>
            <a:r>
              <a:rPr b="1" lang="en-US" sz="4300"/>
              <a:t>Libraries Used</a:t>
            </a:r>
            <a:r>
              <a:rPr b="0" lang="en-US"/>
              <a:t>: sklearn.svm.SVC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4760"/>
              <a:t>Model Performance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30" name="Google Shape;130;p7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346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4760"/>
              <a:t>Comparison of Metrics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37" name="Google Shape;137;p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346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4760"/>
              <a:t>Conclusion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44" name="Google Shape;144;p9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</a:pPr>
            <a:r>
              <a:rPr b="1" lang="en-US" sz="3300"/>
              <a:t>Findings</a:t>
            </a:r>
            <a:r>
              <a:rPr b="0" lang="en-US"/>
              <a:t>:</a:t>
            </a:r>
            <a:endParaRPr b="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59"/>
              <a:buFont typeface="Times"/>
              <a:buChar char="•"/>
            </a:pPr>
            <a:r>
              <a:rPr b="1" lang="en-US" sz="3300"/>
              <a:t>TF-IDF performed the best overall</a:t>
            </a:r>
            <a:r>
              <a:rPr b="0" lang="en-US"/>
              <a:t> with an accuracy of </a:t>
            </a:r>
            <a:r>
              <a:rPr b="1" lang="en-US" sz="3300"/>
              <a:t>80%</a:t>
            </a:r>
            <a:r>
              <a:rPr b="0" lang="en-US"/>
              <a:t>.</a:t>
            </a:r>
            <a:endParaRPr b="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59"/>
              <a:buFont typeface="Times"/>
              <a:buChar char="•"/>
            </a:pPr>
            <a:r>
              <a:rPr b="1" lang="en-US" sz="3300"/>
              <a:t>Bag of Words was competitive but slightly less effective</a:t>
            </a:r>
            <a:r>
              <a:rPr b="0" lang="en-US"/>
              <a:t>.</a:t>
            </a:r>
            <a:endParaRPr b="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59"/>
              <a:buFont typeface="Times"/>
              <a:buChar char="•"/>
            </a:pPr>
            <a:r>
              <a:rPr b="1" lang="en-US" sz="3300"/>
              <a:t>Word2Vec underperformed, possibly due to insufficient training data</a:t>
            </a:r>
            <a:r>
              <a:rPr b="0" lang="en-U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