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0147D-11E3-409B-8C7F-B7DEC74B680C}" type="datetimeFigureOut">
              <a:rPr lang="en-IN" smtClean="0"/>
              <a:t>04-06-2020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A7DEA-67E3-4D7C-89A8-319F70548012}" type="slidenum">
              <a:rPr lang="en-IN" smtClean="0"/>
              <a:t>‹#›</a:t>
            </a:fld>
            <a:endParaRPr lang="en-IN"/>
          </a:p>
        </p:txBody>
      </p:sp>
    </p:spTree>
    <p:extLst>
      <p:ext uri="{BB962C8B-B14F-4D97-AF65-F5344CB8AC3E}">
        <p14:creationId xmlns:p14="http://schemas.microsoft.com/office/powerpoint/2010/main" val="3560515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1123-677F-4030-91E0-0D398EAD9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2F19A1-9828-49CF-9F5C-1147F1A32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8125CB-0B49-4CD9-AD77-704A6FFB65E1}"/>
              </a:ext>
            </a:extLst>
          </p:cNvPr>
          <p:cNvSpPr>
            <a:spLocks noGrp="1"/>
          </p:cNvSpPr>
          <p:nvPr>
            <p:ph type="dt" sz="half" idx="10"/>
          </p:nvPr>
        </p:nvSpPr>
        <p:spPr/>
        <p:txBody>
          <a:bodyPr/>
          <a:lstStyle/>
          <a:p>
            <a:fld id="{62BC1523-BBD6-4C84-997B-83501A833F14}" type="datetimeFigureOut">
              <a:rPr lang="en-IN" smtClean="0"/>
              <a:t>04-06-2020</a:t>
            </a:fld>
            <a:endParaRPr lang="en-IN"/>
          </a:p>
        </p:txBody>
      </p:sp>
      <p:sp>
        <p:nvSpPr>
          <p:cNvPr id="5" name="Footer Placeholder 4">
            <a:extLst>
              <a:ext uri="{FF2B5EF4-FFF2-40B4-BE49-F238E27FC236}">
                <a16:creationId xmlns:a16="http://schemas.microsoft.com/office/drawing/2014/main" id="{10C2F44A-BF78-487B-BC42-FA5899F9F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05ABD-2211-4D32-A650-CE927260D82C}"/>
              </a:ext>
            </a:extLst>
          </p:cNvPr>
          <p:cNvSpPr>
            <a:spLocks noGrp="1"/>
          </p:cNvSpPr>
          <p:nvPr>
            <p:ph type="sldNum" sz="quarter" idx="12"/>
          </p:nvPr>
        </p:nvSpPr>
        <p:spPr/>
        <p:txBody>
          <a:bodyPr/>
          <a:lstStyle/>
          <a:p>
            <a:fld id="{CAEEE4A7-1224-4353-A37C-4000376EE1EB}" type="slidenum">
              <a:rPr lang="en-IN" smtClean="0"/>
              <a:t>‹#›</a:t>
            </a:fld>
            <a:endParaRPr lang="en-IN"/>
          </a:p>
        </p:txBody>
      </p:sp>
    </p:spTree>
    <p:extLst>
      <p:ext uri="{BB962C8B-B14F-4D97-AF65-F5344CB8AC3E}">
        <p14:creationId xmlns:p14="http://schemas.microsoft.com/office/powerpoint/2010/main" val="108835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AC5-7096-4515-B677-A51448057C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09BF2C-9D01-48C6-AE19-CBE4A75DE4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63C99D-26D0-49FB-8972-E68915247643}"/>
              </a:ext>
            </a:extLst>
          </p:cNvPr>
          <p:cNvSpPr>
            <a:spLocks noGrp="1"/>
          </p:cNvSpPr>
          <p:nvPr>
            <p:ph type="dt" sz="half" idx="10"/>
          </p:nvPr>
        </p:nvSpPr>
        <p:spPr/>
        <p:txBody>
          <a:bodyPr/>
          <a:lstStyle/>
          <a:p>
            <a:fld id="{62BC1523-BBD6-4C84-997B-83501A833F14}" type="datetimeFigureOut">
              <a:rPr lang="en-IN" smtClean="0"/>
              <a:t>04-06-2020</a:t>
            </a:fld>
            <a:endParaRPr lang="en-IN"/>
          </a:p>
        </p:txBody>
      </p:sp>
      <p:sp>
        <p:nvSpPr>
          <p:cNvPr id="5" name="Footer Placeholder 4">
            <a:extLst>
              <a:ext uri="{FF2B5EF4-FFF2-40B4-BE49-F238E27FC236}">
                <a16:creationId xmlns:a16="http://schemas.microsoft.com/office/drawing/2014/main" id="{A2FB0231-3F09-4657-9188-98A788FCE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573346-C64F-48BE-92B0-BAC637835B80}"/>
              </a:ext>
            </a:extLst>
          </p:cNvPr>
          <p:cNvSpPr>
            <a:spLocks noGrp="1"/>
          </p:cNvSpPr>
          <p:nvPr>
            <p:ph type="sldNum" sz="quarter" idx="12"/>
          </p:nvPr>
        </p:nvSpPr>
        <p:spPr/>
        <p:txBody>
          <a:bodyPr/>
          <a:lstStyle/>
          <a:p>
            <a:fld id="{CAEEE4A7-1224-4353-A37C-4000376EE1EB}" type="slidenum">
              <a:rPr lang="en-IN" smtClean="0"/>
              <a:t>‹#›</a:t>
            </a:fld>
            <a:endParaRPr lang="en-IN"/>
          </a:p>
        </p:txBody>
      </p:sp>
    </p:spTree>
    <p:extLst>
      <p:ext uri="{BB962C8B-B14F-4D97-AF65-F5344CB8AC3E}">
        <p14:creationId xmlns:p14="http://schemas.microsoft.com/office/powerpoint/2010/main" val="85340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0FB7F-430C-4481-9627-40BF589F2A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8609D7-FD40-4265-88ED-1852981B50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33F1A-C850-4D36-983A-C53A6AD69FAD}"/>
              </a:ext>
            </a:extLst>
          </p:cNvPr>
          <p:cNvSpPr>
            <a:spLocks noGrp="1"/>
          </p:cNvSpPr>
          <p:nvPr>
            <p:ph type="dt" sz="half" idx="10"/>
          </p:nvPr>
        </p:nvSpPr>
        <p:spPr/>
        <p:txBody>
          <a:bodyPr/>
          <a:lstStyle/>
          <a:p>
            <a:fld id="{62BC1523-BBD6-4C84-997B-83501A833F14}" type="datetimeFigureOut">
              <a:rPr lang="en-IN" smtClean="0"/>
              <a:t>04-06-2020</a:t>
            </a:fld>
            <a:endParaRPr lang="en-IN"/>
          </a:p>
        </p:txBody>
      </p:sp>
      <p:sp>
        <p:nvSpPr>
          <p:cNvPr id="5" name="Footer Placeholder 4">
            <a:extLst>
              <a:ext uri="{FF2B5EF4-FFF2-40B4-BE49-F238E27FC236}">
                <a16:creationId xmlns:a16="http://schemas.microsoft.com/office/drawing/2014/main" id="{C598A01B-FAF3-4DFD-98B4-F697EF9AAA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BA4E3-3F11-49C1-BB44-A6C9BCA2C135}"/>
              </a:ext>
            </a:extLst>
          </p:cNvPr>
          <p:cNvSpPr>
            <a:spLocks noGrp="1"/>
          </p:cNvSpPr>
          <p:nvPr>
            <p:ph type="sldNum" sz="quarter" idx="12"/>
          </p:nvPr>
        </p:nvSpPr>
        <p:spPr/>
        <p:txBody>
          <a:bodyPr/>
          <a:lstStyle/>
          <a:p>
            <a:fld id="{CAEEE4A7-1224-4353-A37C-4000376EE1EB}" type="slidenum">
              <a:rPr lang="en-IN" smtClean="0"/>
              <a:t>‹#›</a:t>
            </a:fld>
            <a:endParaRPr lang="en-IN"/>
          </a:p>
        </p:txBody>
      </p:sp>
    </p:spTree>
    <p:extLst>
      <p:ext uri="{BB962C8B-B14F-4D97-AF65-F5344CB8AC3E}">
        <p14:creationId xmlns:p14="http://schemas.microsoft.com/office/powerpoint/2010/main" val="404361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F966-DCD6-48D9-B795-24A710C479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8EFFA0-0D4D-410F-AEE8-84E7AF03CC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F9E63E-A249-43C6-942C-0F86BBD64525}"/>
              </a:ext>
            </a:extLst>
          </p:cNvPr>
          <p:cNvSpPr>
            <a:spLocks noGrp="1"/>
          </p:cNvSpPr>
          <p:nvPr>
            <p:ph type="dt" sz="half" idx="10"/>
          </p:nvPr>
        </p:nvSpPr>
        <p:spPr/>
        <p:txBody>
          <a:bodyPr/>
          <a:lstStyle/>
          <a:p>
            <a:fld id="{62BC1523-BBD6-4C84-997B-83501A833F14}" type="datetimeFigureOut">
              <a:rPr lang="en-IN" smtClean="0"/>
              <a:t>04-06-2020</a:t>
            </a:fld>
            <a:endParaRPr lang="en-IN"/>
          </a:p>
        </p:txBody>
      </p:sp>
      <p:sp>
        <p:nvSpPr>
          <p:cNvPr id="5" name="Footer Placeholder 4">
            <a:extLst>
              <a:ext uri="{FF2B5EF4-FFF2-40B4-BE49-F238E27FC236}">
                <a16:creationId xmlns:a16="http://schemas.microsoft.com/office/drawing/2014/main" id="{676C57E6-35A1-4F36-A65F-BA4B399EF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B1FD7-F5BF-4B06-B0AE-71B12C4F73FE}"/>
              </a:ext>
            </a:extLst>
          </p:cNvPr>
          <p:cNvSpPr>
            <a:spLocks noGrp="1"/>
          </p:cNvSpPr>
          <p:nvPr>
            <p:ph type="sldNum" sz="quarter" idx="12"/>
          </p:nvPr>
        </p:nvSpPr>
        <p:spPr/>
        <p:txBody>
          <a:bodyPr/>
          <a:lstStyle/>
          <a:p>
            <a:fld id="{CAEEE4A7-1224-4353-A37C-4000376EE1EB}" type="slidenum">
              <a:rPr lang="en-IN" smtClean="0"/>
              <a:t>‹#›</a:t>
            </a:fld>
            <a:endParaRPr lang="en-IN"/>
          </a:p>
        </p:txBody>
      </p:sp>
    </p:spTree>
    <p:extLst>
      <p:ext uri="{BB962C8B-B14F-4D97-AF65-F5344CB8AC3E}">
        <p14:creationId xmlns:p14="http://schemas.microsoft.com/office/powerpoint/2010/main" val="193046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1AD4-2F49-4731-8588-71E430F5C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EE0BE2-E7AD-4403-BB64-544DD54B8B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B326AE-DAE4-4A02-917F-A99488016C1D}"/>
              </a:ext>
            </a:extLst>
          </p:cNvPr>
          <p:cNvSpPr>
            <a:spLocks noGrp="1"/>
          </p:cNvSpPr>
          <p:nvPr>
            <p:ph type="dt" sz="half" idx="10"/>
          </p:nvPr>
        </p:nvSpPr>
        <p:spPr/>
        <p:txBody>
          <a:bodyPr/>
          <a:lstStyle/>
          <a:p>
            <a:fld id="{62BC1523-BBD6-4C84-997B-83501A833F14}" type="datetimeFigureOut">
              <a:rPr lang="en-IN" smtClean="0"/>
              <a:t>04-06-2020</a:t>
            </a:fld>
            <a:endParaRPr lang="en-IN"/>
          </a:p>
        </p:txBody>
      </p:sp>
      <p:sp>
        <p:nvSpPr>
          <p:cNvPr id="5" name="Footer Placeholder 4">
            <a:extLst>
              <a:ext uri="{FF2B5EF4-FFF2-40B4-BE49-F238E27FC236}">
                <a16:creationId xmlns:a16="http://schemas.microsoft.com/office/drawing/2014/main" id="{4793C3D9-8B25-45A1-967B-D85BB3FAC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C20C15-855D-41C1-8944-893E80A45C3B}"/>
              </a:ext>
            </a:extLst>
          </p:cNvPr>
          <p:cNvSpPr>
            <a:spLocks noGrp="1"/>
          </p:cNvSpPr>
          <p:nvPr>
            <p:ph type="sldNum" sz="quarter" idx="12"/>
          </p:nvPr>
        </p:nvSpPr>
        <p:spPr/>
        <p:txBody>
          <a:bodyPr/>
          <a:lstStyle/>
          <a:p>
            <a:fld id="{CAEEE4A7-1224-4353-A37C-4000376EE1EB}" type="slidenum">
              <a:rPr lang="en-IN" smtClean="0"/>
              <a:t>‹#›</a:t>
            </a:fld>
            <a:endParaRPr lang="en-IN"/>
          </a:p>
        </p:txBody>
      </p:sp>
    </p:spTree>
    <p:extLst>
      <p:ext uri="{BB962C8B-B14F-4D97-AF65-F5344CB8AC3E}">
        <p14:creationId xmlns:p14="http://schemas.microsoft.com/office/powerpoint/2010/main" val="67625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3CA8-E21E-406A-8DC0-E2F65DBA31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1CB561-4E86-4D34-BBFC-18D3489AB7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B2508C-B938-45BA-B79D-28B079997B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276427-5EAF-4F5D-B13E-9BE7CB788584}"/>
              </a:ext>
            </a:extLst>
          </p:cNvPr>
          <p:cNvSpPr>
            <a:spLocks noGrp="1"/>
          </p:cNvSpPr>
          <p:nvPr>
            <p:ph type="dt" sz="half" idx="10"/>
          </p:nvPr>
        </p:nvSpPr>
        <p:spPr/>
        <p:txBody>
          <a:bodyPr/>
          <a:lstStyle/>
          <a:p>
            <a:fld id="{62BC1523-BBD6-4C84-997B-83501A833F14}" type="datetimeFigureOut">
              <a:rPr lang="en-IN" smtClean="0"/>
              <a:t>04-06-2020</a:t>
            </a:fld>
            <a:endParaRPr lang="en-IN"/>
          </a:p>
        </p:txBody>
      </p:sp>
      <p:sp>
        <p:nvSpPr>
          <p:cNvPr id="6" name="Footer Placeholder 5">
            <a:extLst>
              <a:ext uri="{FF2B5EF4-FFF2-40B4-BE49-F238E27FC236}">
                <a16:creationId xmlns:a16="http://schemas.microsoft.com/office/drawing/2014/main" id="{DB2A3B46-5192-4150-818B-296F6AC9D2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43ED18-9D18-4CC1-AC06-99383BBA003B}"/>
              </a:ext>
            </a:extLst>
          </p:cNvPr>
          <p:cNvSpPr>
            <a:spLocks noGrp="1"/>
          </p:cNvSpPr>
          <p:nvPr>
            <p:ph type="sldNum" sz="quarter" idx="12"/>
          </p:nvPr>
        </p:nvSpPr>
        <p:spPr/>
        <p:txBody>
          <a:bodyPr/>
          <a:lstStyle/>
          <a:p>
            <a:fld id="{CAEEE4A7-1224-4353-A37C-4000376EE1EB}" type="slidenum">
              <a:rPr lang="en-IN" smtClean="0"/>
              <a:t>‹#›</a:t>
            </a:fld>
            <a:endParaRPr lang="en-IN"/>
          </a:p>
        </p:txBody>
      </p:sp>
    </p:spTree>
    <p:extLst>
      <p:ext uri="{BB962C8B-B14F-4D97-AF65-F5344CB8AC3E}">
        <p14:creationId xmlns:p14="http://schemas.microsoft.com/office/powerpoint/2010/main" val="122388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8D9B-8F75-4535-A86A-579E29FE86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88E9FC-4271-4622-B112-7076FE502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28D5F-3D22-473D-9F58-4A413E1ED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E97A8C-4811-44EC-88F7-E439F1B80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084CE8-7B92-4646-AB92-C72BC85977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A6CF22-5B51-4E5C-B510-E556ECE3527A}"/>
              </a:ext>
            </a:extLst>
          </p:cNvPr>
          <p:cNvSpPr>
            <a:spLocks noGrp="1"/>
          </p:cNvSpPr>
          <p:nvPr>
            <p:ph type="dt" sz="half" idx="10"/>
          </p:nvPr>
        </p:nvSpPr>
        <p:spPr/>
        <p:txBody>
          <a:bodyPr/>
          <a:lstStyle/>
          <a:p>
            <a:fld id="{62BC1523-BBD6-4C84-997B-83501A833F14}" type="datetimeFigureOut">
              <a:rPr lang="en-IN" smtClean="0"/>
              <a:t>04-06-2020</a:t>
            </a:fld>
            <a:endParaRPr lang="en-IN"/>
          </a:p>
        </p:txBody>
      </p:sp>
      <p:sp>
        <p:nvSpPr>
          <p:cNvPr id="8" name="Footer Placeholder 7">
            <a:extLst>
              <a:ext uri="{FF2B5EF4-FFF2-40B4-BE49-F238E27FC236}">
                <a16:creationId xmlns:a16="http://schemas.microsoft.com/office/drawing/2014/main" id="{E71824ED-69BC-44BA-B79D-DF98E6C67C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713EE7-C3FA-4F37-A7B6-7696C17909AB}"/>
              </a:ext>
            </a:extLst>
          </p:cNvPr>
          <p:cNvSpPr>
            <a:spLocks noGrp="1"/>
          </p:cNvSpPr>
          <p:nvPr>
            <p:ph type="sldNum" sz="quarter" idx="12"/>
          </p:nvPr>
        </p:nvSpPr>
        <p:spPr/>
        <p:txBody>
          <a:bodyPr/>
          <a:lstStyle/>
          <a:p>
            <a:fld id="{CAEEE4A7-1224-4353-A37C-4000376EE1EB}" type="slidenum">
              <a:rPr lang="en-IN" smtClean="0"/>
              <a:t>‹#›</a:t>
            </a:fld>
            <a:endParaRPr lang="en-IN"/>
          </a:p>
        </p:txBody>
      </p:sp>
    </p:spTree>
    <p:extLst>
      <p:ext uri="{BB962C8B-B14F-4D97-AF65-F5344CB8AC3E}">
        <p14:creationId xmlns:p14="http://schemas.microsoft.com/office/powerpoint/2010/main" val="418570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E1FD-4BC5-47B8-B0F4-A7115A6BEF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3F378A-EA6C-4A43-94A8-6CCC602F3A99}"/>
              </a:ext>
            </a:extLst>
          </p:cNvPr>
          <p:cNvSpPr>
            <a:spLocks noGrp="1"/>
          </p:cNvSpPr>
          <p:nvPr>
            <p:ph type="dt" sz="half" idx="10"/>
          </p:nvPr>
        </p:nvSpPr>
        <p:spPr/>
        <p:txBody>
          <a:bodyPr/>
          <a:lstStyle/>
          <a:p>
            <a:fld id="{62BC1523-BBD6-4C84-997B-83501A833F14}" type="datetimeFigureOut">
              <a:rPr lang="en-IN" smtClean="0"/>
              <a:t>04-06-2020</a:t>
            </a:fld>
            <a:endParaRPr lang="en-IN"/>
          </a:p>
        </p:txBody>
      </p:sp>
      <p:sp>
        <p:nvSpPr>
          <p:cNvPr id="4" name="Footer Placeholder 3">
            <a:extLst>
              <a:ext uri="{FF2B5EF4-FFF2-40B4-BE49-F238E27FC236}">
                <a16:creationId xmlns:a16="http://schemas.microsoft.com/office/drawing/2014/main" id="{599CE1EF-49C0-44AC-BD22-ABBBBDA550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BCF97F-A222-4A58-97F2-DD66BCC3CC7E}"/>
              </a:ext>
            </a:extLst>
          </p:cNvPr>
          <p:cNvSpPr>
            <a:spLocks noGrp="1"/>
          </p:cNvSpPr>
          <p:nvPr>
            <p:ph type="sldNum" sz="quarter" idx="12"/>
          </p:nvPr>
        </p:nvSpPr>
        <p:spPr/>
        <p:txBody>
          <a:bodyPr/>
          <a:lstStyle/>
          <a:p>
            <a:fld id="{CAEEE4A7-1224-4353-A37C-4000376EE1EB}" type="slidenum">
              <a:rPr lang="en-IN" smtClean="0"/>
              <a:t>‹#›</a:t>
            </a:fld>
            <a:endParaRPr lang="en-IN"/>
          </a:p>
        </p:txBody>
      </p:sp>
    </p:spTree>
    <p:extLst>
      <p:ext uri="{BB962C8B-B14F-4D97-AF65-F5344CB8AC3E}">
        <p14:creationId xmlns:p14="http://schemas.microsoft.com/office/powerpoint/2010/main" val="151776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FFFCC-F1E9-4D1A-8531-B41D82B85594}"/>
              </a:ext>
            </a:extLst>
          </p:cNvPr>
          <p:cNvSpPr>
            <a:spLocks noGrp="1"/>
          </p:cNvSpPr>
          <p:nvPr>
            <p:ph type="dt" sz="half" idx="10"/>
          </p:nvPr>
        </p:nvSpPr>
        <p:spPr/>
        <p:txBody>
          <a:bodyPr/>
          <a:lstStyle/>
          <a:p>
            <a:fld id="{62BC1523-BBD6-4C84-997B-83501A833F14}" type="datetimeFigureOut">
              <a:rPr lang="en-IN" smtClean="0"/>
              <a:t>04-06-2020</a:t>
            </a:fld>
            <a:endParaRPr lang="en-IN"/>
          </a:p>
        </p:txBody>
      </p:sp>
      <p:sp>
        <p:nvSpPr>
          <p:cNvPr id="3" name="Footer Placeholder 2">
            <a:extLst>
              <a:ext uri="{FF2B5EF4-FFF2-40B4-BE49-F238E27FC236}">
                <a16:creationId xmlns:a16="http://schemas.microsoft.com/office/drawing/2014/main" id="{A0F16150-0DBD-4CDF-9FCB-9AD706E95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3383AA-0FBF-424B-996A-DF43F21F6E81}"/>
              </a:ext>
            </a:extLst>
          </p:cNvPr>
          <p:cNvSpPr>
            <a:spLocks noGrp="1"/>
          </p:cNvSpPr>
          <p:nvPr>
            <p:ph type="sldNum" sz="quarter" idx="12"/>
          </p:nvPr>
        </p:nvSpPr>
        <p:spPr/>
        <p:txBody>
          <a:bodyPr/>
          <a:lstStyle/>
          <a:p>
            <a:fld id="{CAEEE4A7-1224-4353-A37C-4000376EE1EB}" type="slidenum">
              <a:rPr lang="en-IN" smtClean="0"/>
              <a:t>‹#›</a:t>
            </a:fld>
            <a:endParaRPr lang="en-IN"/>
          </a:p>
        </p:txBody>
      </p:sp>
    </p:spTree>
    <p:extLst>
      <p:ext uri="{BB962C8B-B14F-4D97-AF65-F5344CB8AC3E}">
        <p14:creationId xmlns:p14="http://schemas.microsoft.com/office/powerpoint/2010/main" val="1683364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BB83-EECC-413F-88D7-96A930FD1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A95057-7142-4877-A28B-EBB3F204F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604BDC-BFA7-4732-8A3D-AE814E6DA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69AEF-D8B1-47CC-8177-F8233769E0CC}"/>
              </a:ext>
            </a:extLst>
          </p:cNvPr>
          <p:cNvSpPr>
            <a:spLocks noGrp="1"/>
          </p:cNvSpPr>
          <p:nvPr>
            <p:ph type="dt" sz="half" idx="10"/>
          </p:nvPr>
        </p:nvSpPr>
        <p:spPr/>
        <p:txBody>
          <a:bodyPr/>
          <a:lstStyle/>
          <a:p>
            <a:fld id="{62BC1523-BBD6-4C84-997B-83501A833F14}" type="datetimeFigureOut">
              <a:rPr lang="en-IN" smtClean="0"/>
              <a:t>04-06-2020</a:t>
            </a:fld>
            <a:endParaRPr lang="en-IN"/>
          </a:p>
        </p:txBody>
      </p:sp>
      <p:sp>
        <p:nvSpPr>
          <p:cNvPr id="6" name="Footer Placeholder 5">
            <a:extLst>
              <a:ext uri="{FF2B5EF4-FFF2-40B4-BE49-F238E27FC236}">
                <a16:creationId xmlns:a16="http://schemas.microsoft.com/office/drawing/2014/main" id="{3798AAE9-8DFB-4A58-87E9-AC35E9E76F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16676E-9DEF-4847-89EF-33F9049CDD1A}"/>
              </a:ext>
            </a:extLst>
          </p:cNvPr>
          <p:cNvSpPr>
            <a:spLocks noGrp="1"/>
          </p:cNvSpPr>
          <p:nvPr>
            <p:ph type="sldNum" sz="quarter" idx="12"/>
          </p:nvPr>
        </p:nvSpPr>
        <p:spPr/>
        <p:txBody>
          <a:bodyPr/>
          <a:lstStyle/>
          <a:p>
            <a:fld id="{CAEEE4A7-1224-4353-A37C-4000376EE1EB}" type="slidenum">
              <a:rPr lang="en-IN" smtClean="0"/>
              <a:t>‹#›</a:t>
            </a:fld>
            <a:endParaRPr lang="en-IN"/>
          </a:p>
        </p:txBody>
      </p:sp>
    </p:spTree>
    <p:extLst>
      <p:ext uri="{BB962C8B-B14F-4D97-AF65-F5344CB8AC3E}">
        <p14:creationId xmlns:p14="http://schemas.microsoft.com/office/powerpoint/2010/main" val="318528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1E0E-A671-4E64-927D-9D7258727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FD03C6-5D6D-46BD-9586-FEB7138FD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9FD8D1-70A6-407B-A464-1AA43E858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207A3-A776-4940-8145-F1D8D78122B4}"/>
              </a:ext>
            </a:extLst>
          </p:cNvPr>
          <p:cNvSpPr>
            <a:spLocks noGrp="1"/>
          </p:cNvSpPr>
          <p:nvPr>
            <p:ph type="dt" sz="half" idx="10"/>
          </p:nvPr>
        </p:nvSpPr>
        <p:spPr/>
        <p:txBody>
          <a:bodyPr/>
          <a:lstStyle/>
          <a:p>
            <a:fld id="{62BC1523-BBD6-4C84-997B-83501A833F14}" type="datetimeFigureOut">
              <a:rPr lang="en-IN" smtClean="0"/>
              <a:t>04-06-2020</a:t>
            </a:fld>
            <a:endParaRPr lang="en-IN"/>
          </a:p>
        </p:txBody>
      </p:sp>
      <p:sp>
        <p:nvSpPr>
          <p:cNvPr id="6" name="Footer Placeholder 5">
            <a:extLst>
              <a:ext uri="{FF2B5EF4-FFF2-40B4-BE49-F238E27FC236}">
                <a16:creationId xmlns:a16="http://schemas.microsoft.com/office/drawing/2014/main" id="{CC8C150E-8A43-410B-9CBB-5AF8DB18F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3ADDA4-27AC-4945-9493-A4FD25C21EFE}"/>
              </a:ext>
            </a:extLst>
          </p:cNvPr>
          <p:cNvSpPr>
            <a:spLocks noGrp="1"/>
          </p:cNvSpPr>
          <p:nvPr>
            <p:ph type="sldNum" sz="quarter" idx="12"/>
          </p:nvPr>
        </p:nvSpPr>
        <p:spPr/>
        <p:txBody>
          <a:bodyPr/>
          <a:lstStyle/>
          <a:p>
            <a:fld id="{CAEEE4A7-1224-4353-A37C-4000376EE1EB}" type="slidenum">
              <a:rPr lang="en-IN" smtClean="0"/>
              <a:t>‹#›</a:t>
            </a:fld>
            <a:endParaRPr lang="en-IN"/>
          </a:p>
        </p:txBody>
      </p:sp>
    </p:spTree>
    <p:extLst>
      <p:ext uri="{BB962C8B-B14F-4D97-AF65-F5344CB8AC3E}">
        <p14:creationId xmlns:p14="http://schemas.microsoft.com/office/powerpoint/2010/main" val="414978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4D25F-1E50-4C2F-B1B1-3B5C150C74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38A5A4-5BE0-461D-A977-EAF2CAB13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E64AC9-A731-4F04-8623-313C5B9AFB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C1523-BBD6-4C84-997B-83501A833F14}" type="datetimeFigureOut">
              <a:rPr lang="en-IN" smtClean="0"/>
              <a:t>04-06-2020</a:t>
            </a:fld>
            <a:endParaRPr lang="en-IN"/>
          </a:p>
        </p:txBody>
      </p:sp>
      <p:sp>
        <p:nvSpPr>
          <p:cNvPr id="5" name="Footer Placeholder 4">
            <a:extLst>
              <a:ext uri="{FF2B5EF4-FFF2-40B4-BE49-F238E27FC236}">
                <a16:creationId xmlns:a16="http://schemas.microsoft.com/office/drawing/2014/main" id="{F6A1F5C8-C402-4A7F-837C-5753E44F54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BC629B-06B4-4E80-B216-46D135500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EE4A7-1224-4353-A37C-4000376EE1EB}" type="slidenum">
              <a:rPr lang="en-IN" smtClean="0"/>
              <a:t>‹#›</a:t>
            </a:fld>
            <a:endParaRPr lang="en-IN"/>
          </a:p>
        </p:txBody>
      </p:sp>
    </p:spTree>
    <p:extLst>
      <p:ext uri="{BB962C8B-B14F-4D97-AF65-F5344CB8AC3E}">
        <p14:creationId xmlns:p14="http://schemas.microsoft.com/office/powerpoint/2010/main" val="2590262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Delhi" TargetMode="External"/><Relationship Id="rId2" Type="http://schemas.openxmlformats.org/officeDocument/2006/relationships/hyperlink" Target="https://en.wikipedia.org/wiki/Haryana" TargetMode="External"/><Relationship Id="rId1" Type="http://schemas.openxmlformats.org/officeDocument/2006/relationships/slideLayout" Target="../slideLayouts/slideLayout1.xml"/><Relationship Id="rId6" Type="http://schemas.openxmlformats.org/officeDocument/2006/relationships/hyperlink" Target="https://en.wikipedia.org/wiki/National_Capital_Region_(India)" TargetMode="External"/><Relationship Id="rId5" Type="http://schemas.openxmlformats.org/officeDocument/2006/relationships/hyperlink" Target="https://en.wikipedia.org/wiki/Chandigarh" TargetMode="External"/><Relationship Id="rId4" Type="http://schemas.openxmlformats.org/officeDocument/2006/relationships/hyperlink" Target="https://en.wikipedia.org/wiki/New_Delh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www.zinkohlaing.com/data-science/using-machine-learning-to-find-locations-to-open-a-burmese-restaurant-in-toronto-ibm-capstone-project/" TargetMode="External"/><Relationship Id="rId2" Type="http://schemas.openxmlformats.org/officeDocument/2006/relationships/hyperlink" Target="https://www.kaggle.com/karansud/neighborhoods-of-gurgaon-with-latlo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8960BE-CC1A-42FD-99F1-3E03D14518D9}"/>
              </a:ext>
            </a:extLst>
          </p:cNvPr>
          <p:cNvSpPr/>
          <p:nvPr/>
        </p:nvSpPr>
        <p:spPr>
          <a:xfrm>
            <a:off x="-530840" y="183495"/>
            <a:ext cx="13253680" cy="1754326"/>
          </a:xfrm>
          <a:prstGeom prst="rect">
            <a:avLst/>
          </a:prstGeom>
          <a:noFill/>
        </p:spPr>
        <p:txBody>
          <a:bodyPr wrap="square" lIns="91440" tIns="45720" rIns="91440" bIns="45720">
            <a:spAutoFit/>
          </a:bodyPr>
          <a:lstStyle/>
          <a:p>
            <a:pPr algn="ctr"/>
            <a:r>
              <a:rPr lang="en-IN"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Building A New Restaurant in Gurgaon neighbourhood </a:t>
            </a:r>
          </a:p>
        </p:txBody>
      </p:sp>
      <p:sp>
        <p:nvSpPr>
          <p:cNvPr id="6" name="Rectangle 5">
            <a:extLst>
              <a:ext uri="{FF2B5EF4-FFF2-40B4-BE49-F238E27FC236}">
                <a16:creationId xmlns:a16="http://schemas.microsoft.com/office/drawing/2014/main" id="{DC7E5EBC-613C-4BDE-A83F-7929FBF03FB2}"/>
              </a:ext>
            </a:extLst>
          </p:cNvPr>
          <p:cNvSpPr/>
          <p:nvPr/>
        </p:nvSpPr>
        <p:spPr>
          <a:xfrm>
            <a:off x="629920" y="2441221"/>
            <a:ext cx="10932160" cy="1632242"/>
          </a:xfrm>
          <a:prstGeom prst="rect">
            <a:avLst/>
          </a:prstGeom>
        </p:spPr>
        <p:txBody>
          <a:bodyPr wrap="square">
            <a:spAutoFit/>
          </a:bodyPr>
          <a:lstStyle/>
          <a:p>
            <a:pPr algn="just">
              <a:lnSpc>
                <a:spcPct val="107000"/>
              </a:lnSpc>
              <a:spcAft>
                <a:spcPts val="800"/>
              </a:spcAft>
            </a:pPr>
            <a:r>
              <a:rPr lang="en-IN" sz="2000" b="1" dirty="0">
                <a:effectLst/>
                <a:latin typeface="Calibri" panose="020F0502020204030204" pitchFamily="34" charset="0"/>
                <a:ea typeface="Calibri" panose="020F0502020204030204" pitchFamily="34" charset="0"/>
                <a:cs typeface="Calibri" panose="020F0502020204030204" pitchFamily="34" charset="0"/>
              </a:rPr>
              <a:t>Introduction</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b="1" dirty="0">
                <a:latin typeface="Calibri" panose="020F0502020204030204" pitchFamily="34" charset="0"/>
                <a:ea typeface="Calibri" panose="020F0502020204030204" pitchFamily="34" charset="0"/>
              </a:rPr>
              <a:t>Gurgaon</a:t>
            </a:r>
            <a:r>
              <a:rPr lang="en-IN" dirty="0">
                <a:latin typeface="Calibri" panose="020F0502020204030204" pitchFamily="34" charset="0"/>
                <a:ea typeface="Calibri" panose="020F0502020204030204" pitchFamily="34" charset="0"/>
              </a:rPr>
              <a:t>, officially </a:t>
            </a:r>
            <a:r>
              <a:rPr lang="en-IN" b="1" dirty="0">
                <a:latin typeface="Calibri" panose="020F0502020204030204" pitchFamily="34" charset="0"/>
                <a:ea typeface="Calibri" panose="020F0502020204030204" pitchFamily="34" charset="0"/>
              </a:rPr>
              <a:t>Gurugram</a:t>
            </a:r>
            <a:r>
              <a:rPr lang="en-IN" dirty="0">
                <a:latin typeface="Calibri" panose="020F0502020204030204" pitchFamily="34" charset="0"/>
                <a:ea typeface="Calibri" panose="020F0502020204030204" pitchFamily="34" charset="0"/>
              </a:rPr>
              <a:t>, is a city located in the northern Indian state of </a:t>
            </a:r>
            <a:r>
              <a:rPr lang="en-IN"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tooltip="Haryana"/>
              </a:rPr>
              <a:t>Haryana</a:t>
            </a:r>
            <a:r>
              <a:rPr lang="en-IN" dirty="0">
                <a:latin typeface="Calibri" panose="020F0502020204030204" pitchFamily="34" charset="0"/>
                <a:ea typeface="Calibri" panose="020F0502020204030204" pitchFamily="34" charset="0"/>
              </a:rPr>
              <a:t>. It is situated near the </a:t>
            </a:r>
            <a:r>
              <a:rPr lang="en-IN"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3" tooltip="Delhi"/>
              </a:rPr>
              <a:t>Delhi</a:t>
            </a:r>
            <a:r>
              <a:rPr lang="en-IN" dirty="0">
                <a:latin typeface="Calibri" panose="020F0502020204030204" pitchFamily="34" charset="0"/>
                <a:ea typeface="Calibri" panose="020F0502020204030204" pitchFamily="34" charset="0"/>
              </a:rPr>
              <a:t>-</a:t>
            </a:r>
            <a:r>
              <a:rPr lang="en-IN"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tooltip="Haryana"/>
              </a:rPr>
              <a:t>Haryana</a:t>
            </a:r>
            <a:r>
              <a:rPr lang="en-IN" dirty="0">
                <a:latin typeface="Calibri" panose="020F0502020204030204" pitchFamily="34" charset="0"/>
                <a:ea typeface="Calibri" panose="020F0502020204030204" pitchFamily="34" charset="0"/>
              </a:rPr>
              <a:t> border, about 30 kilometres (19 mi) southwest of the national capital </a:t>
            </a:r>
            <a:r>
              <a:rPr lang="en-IN"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tooltip="New Delhi"/>
              </a:rPr>
              <a:t>New Delhi</a:t>
            </a:r>
            <a:r>
              <a:rPr lang="en-IN" dirty="0">
                <a:latin typeface="Calibri" panose="020F0502020204030204" pitchFamily="34" charset="0"/>
                <a:ea typeface="Calibri" panose="020F0502020204030204" pitchFamily="34" charset="0"/>
              </a:rPr>
              <a:t> and 268 km (167 mi) south of </a:t>
            </a:r>
            <a:r>
              <a:rPr lang="en-IN"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5" tooltip="Chandigarh"/>
              </a:rPr>
              <a:t>Chandigarh</a:t>
            </a:r>
            <a:r>
              <a:rPr lang="en-IN" dirty="0">
                <a:latin typeface="Calibri" panose="020F0502020204030204" pitchFamily="34" charset="0"/>
                <a:ea typeface="Calibri" panose="020F0502020204030204" pitchFamily="34" charset="0"/>
              </a:rPr>
              <a:t>, the state capital. It is one of the major satellite cities of Delhi and is part of the </a:t>
            </a:r>
            <a:r>
              <a:rPr lang="en-IN"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6" tooltip="National Capital Region (India)"/>
              </a:rPr>
              <a:t>National Capital Region of India</a:t>
            </a:r>
            <a:r>
              <a:rPr lang="en-IN" dirty="0">
                <a:latin typeface="Calibri" panose="020F0502020204030204" pitchFamily="34" charset="0"/>
                <a:ea typeface="Calibri" panose="020F0502020204030204" pitchFamily="34" charset="0"/>
              </a:rPr>
              <a:t>. As of 2011, Gurgaon had a population of 876,900</a:t>
            </a:r>
            <a:endParaRPr lang="en-IN" dirty="0"/>
          </a:p>
        </p:txBody>
      </p:sp>
      <p:sp>
        <p:nvSpPr>
          <p:cNvPr id="7" name="Rectangle 6">
            <a:extLst>
              <a:ext uri="{FF2B5EF4-FFF2-40B4-BE49-F238E27FC236}">
                <a16:creationId xmlns:a16="http://schemas.microsoft.com/office/drawing/2014/main" id="{E84A85FE-01F3-40E4-B560-281A814D63AD}"/>
              </a:ext>
            </a:extLst>
          </p:cNvPr>
          <p:cNvSpPr/>
          <p:nvPr/>
        </p:nvSpPr>
        <p:spPr>
          <a:xfrm>
            <a:off x="629920" y="4576863"/>
            <a:ext cx="10749280" cy="1714893"/>
          </a:xfrm>
          <a:prstGeom prst="rect">
            <a:avLst/>
          </a:prstGeom>
        </p:spPr>
        <p:txBody>
          <a:bodyPr wrap="square">
            <a:spAutoFit/>
          </a:bodyPr>
          <a:lstStyle/>
          <a:p>
            <a:pPr algn="just">
              <a:lnSpc>
                <a:spcPct val="107000"/>
              </a:lnSpc>
              <a:spcBef>
                <a:spcPts val="600"/>
              </a:spcBef>
              <a:spcAft>
                <a:spcPts val="6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Business Problem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There are many malls, offices and restaurants located in Gurgaon. But the range of the restaurants in terms of finance is either too high or too low. Most of the restaurants are located around areas for shopping and partying. The areas around the offices mostly lack in good restaurant service. So, through this project I will find a suitable place which requires a good, formal restaurant in the mid-range.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397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BE9FA9D-C4A0-4619-9D19-0D795D256464}"/>
              </a:ext>
            </a:extLst>
          </p:cNvPr>
          <p:cNvSpPr/>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cap="none" spc="0" dirty="0">
                <a:ln w="12700">
                  <a:solidFill>
                    <a:schemeClr val="accent1"/>
                  </a:solidFill>
                  <a:prstDash val="solid"/>
                </a:ln>
                <a:solidFill>
                  <a:schemeClr val="bg1"/>
                </a:solidFill>
                <a:effectLst>
                  <a:outerShdw dist="38100" dir="2640000" algn="bl" rotWithShape="0">
                    <a:schemeClr val="accent1"/>
                  </a:outerShdw>
                </a:effectLst>
                <a:latin typeface="+mj-lt"/>
                <a:ea typeface="+mj-ea"/>
                <a:cs typeface="+mj-cs"/>
              </a:rPr>
              <a:t>Neighbourhoods Data </a:t>
            </a:r>
          </a:p>
        </p:txBody>
      </p:sp>
      <p:pic>
        <p:nvPicPr>
          <p:cNvPr id="3" name="Picture 2" descr="A screenshot of a cell phone&#10;&#10;Description automatically generated">
            <a:extLst>
              <a:ext uri="{FF2B5EF4-FFF2-40B4-BE49-F238E27FC236}">
                <a16:creationId xmlns:a16="http://schemas.microsoft.com/office/drawing/2014/main" id="{2E76D5C2-D644-46C0-B635-3E6E552874D3}"/>
              </a:ext>
            </a:extLst>
          </p:cNvPr>
          <p:cNvPicPr/>
          <p:nvPr/>
        </p:nvPicPr>
        <p:blipFill>
          <a:blip r:embed="rId2"/>
          <a:stretch>
            <a:fillRect/>
          </a:stretch>
        </p:blipFill>
        <p:spPr>
          <a:xfrm>
            <a:off x="3176542" y="1812049"/>
            <a:ext cx="8744676" cy="4394199"/>
          </a:xfrm>
          <a:prstGeom prst="rect">
            <a:avLst/>
          </a:prstGeom>
        </p:spPr>
      </p:pic>
      <p:sp>
        <p:nvSpPr>
          <p:cNvPr id="4" name="Rectangle 3">
            <a:extLst>
              <a:ext uri="{FF2B5EF4-FFF2-40B4-BE49-F238E27FC236}">
                <a16:creationId xmlns:a16="http://schemas.microsoft.com/office/drawing/2014/main" id="{E8C9C583-9488-4F2D-B4BB-9565B041603E}"/>
              </a:ext>
            </a:extLst>
          </p:cNvPr>
          <p:cNvSpPr/>
          <p:nvPr/>
        </p:nvSpPr>
        <p:spPr>
          <a:xfrm>
            <a:off x="77742" y="1812049"/>
            <a:ext cx="2553698" cy="2246769"/>
          </a:xfrm>
          <a:prstGeom prst="rect">
            <a:avLst/>
          </a:prstGeom>
        </p:spPr>
        <p:txBody>
          <a:bodyPr wrap="square">
            <a:spAutoFit/>
          </a:bodyPr>
          <a:lstStyle/>
          <a:p>
            <a:pPr algn="just">
              <a:spcBef>
                <a:spcPts val="1800"/>
              </a:spcBef>
              <a:spcAft>
                <a:spcPts val="1800"/>
              </a:spcAft>
            </a:pPr>
            <a:r>
              <a:rPr lang="en-IN" sz="2000" dirty="0">
                <a:solidFill>
                  <a:srgbClr val="000000"/>
                </a:solidFill>
                <a:latin typeface="Calibri" panose="020F0502020204030204" pitchFamily="34" charset="0"/>
                <a:ea typeface="Times New Roman" panose="02020603050405020304" pitchFamily="18" charset="0"/>
              </a:rPr>
              <a:t>The data with the neighbourhood, latitude and longitude information was loaded into a </a:t>
            </a:r>
            <a:r>
              <a:rPr lang="en-IN" sz="2000" dirty="0" err="1">
                <a:solidFill>
                  <a:srgbClr val="000000"/>
                </a:solidFill>
                <a:latin typeface="Calibri" panose="020F0502020204030204" pitchFamily="34" charset="0"/>
                <a:ea typeface="Times New Roman" panose="02020603050405020304" pitchFamily="18" charset="0"/>
              </a:rPr>
              <a:t>dataframe</a:t>
            </a:r>
            <a:r>
              <a:rPr lang="en-IN" sz="2000" dirty="0">
                <a:solidFill>
                  <a:srgbClr val="000000"/>
                </a:solidFill>
                <a:latin typeface="Calibri" panose="020F0502020204030204" pitchFamily="34" charset="0"/>
                <a:ea typeface="Times New Roman" panose="02020603050405020304" pitchFamily="18" charset="0"/>
              </a:rPr>
              <a:t> from the csv file.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3408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A75233A-8FEC-4EC3-B03E-06750F44B4C7}"/>
              </a:ext>
            </a:extLst>
          </p:cNvPr>
          <p:cNvSpPr/>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cap="none" spc="0" dirty="0">
                <a:ln w="12700">
                  <a:solidFill>
                    <a:schemeClr val="accent1"/>
                  </a:solidFill>
                  <a:prstDash val="solid"/>
                </a:ln>
                <a:solidFill>
                  <a:schemeClr val="bg1"/>
                </a:solidFill>
                <a:effectLst>
                  <a:outerShdw dist="38100" dir="2640000" algn="bl" rotWithShape="0">
                    <a:schemeClr val="accent1"/>
                  </a:outerShdw>
                </a:effectLst>
                <a:latin typeface="+mj-lt"/>
                <a:ea typeface="+mj-ea"/>
                <a:cs typeface="+mj-cs"/>
              </a:rPr>
              <a:t>Gurgaon Map with Neighbourhood </a:t>
            </a:r>
          </a:p>
        </p:txBody>
      </p:sp>
      <p:pic>
        <p:nvPicPr>
          <p:cNvPr id="2" name="Picture 1">
            <a:extLst>
              <a:ext uri="{FF2B5EF4-FFF2-40B4-BE49-F238E27FC236}">
                <a16:creationId xmlns:a16="http://schemas.microsoft.com/office/drawing/2014/main" id="{007F3E4C-B44F-456C-B5FB-D001B2019F8F}"/>
              </a:ext>
            </a:extLst>
          </p:cNvPr>
          <p:cNvPicPr/>
          <p:nvPr/>
        </p:nvPicPr>
        <p:blipFill>
          <a:blip r:embed="rId2"/>
          <a:stretch>
            <a:fillRect/>
          </a:stretch>
        </p:blipFill>
        <p:spPr>
          <a:xfrm>
            <a:off x="3328771" y="1593947"/>
            <a:ext cx="5876189" cy="5081173"/>
          </a:xfrm>
          <a:prstGeom prst="rect">
            <a:avLst/>
          </a:prstGeom>
        </p:spPr>
      </p:pic>
    </p:spTree>
    <p:extLst>
      <p:ext uri="{BB962C8B-B14F-4D97-AF65-F5344CB8AC3E}">
        <p14:creationId xmlns:p14="http://schemas.microsoft.com/office/powerpoint/2010/main" val="156812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DE93D99-7139-4BEB-A971-334F5D4050D2}"/>
              </a:ext>
            </a:extLst>
          </p:cNvPr>
          <p:cNvSpPr/>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cap="none" spc="0">
                <a:ln w="12700">
                  <a:solidFill>
                    <a:schemeClr val="accent1"/>
                  </a:solidFill>
                  <a:prstDash val="solid"/>
                </a:ln>
                <a:solidFill>
                  <a:schemeClr val="bg1"/>
                </a:solidFill>
                <a:effectLst>
                  <a:outerShdw dist="38100" dir="2640000" algn="bl" rotWithShape="0">
                    <a:schemeClr val="accent1"/>
                  </a:outerShdw>
                </a:effectLst>
                <a:latin typeface="+mj-lt"/>
                <a:ea typeface="+mj-ea"/>
                <a:cs typeface="+mj-cs"/>
              </a:rPr>
              <a:t>Foursquare API Restaurant Data</a:t>
            </a:r>
          </a:p>
        </p:txBody>
      </p:sp>
      <p:pic>
        <p:nvPicPr>
          <p:cNvPr id="3" name="Picture 2" descr="A close up of a map&#10;&#10;Description automatically generated">
            <a:extLst>
              <a:ext uri="{FF2B5EF4-FFF2-40B4-BE49-F238E27FC236}">
                <a16:creationId xmlns:a16="http://schemas.microsoft.com/office/drawing/2014/main" id="{4B906450-FF87-473E-96F0-A18582E2D693}"/>
              </a:ext>
            </a:extLst>
          </p:cNvPr>
          <p:cNvPicPr/>
          <p:nvPr/>
        </p:nvPicPr>
        <p:blipFill>
          <a:blip r:embed="rId2"/>
          <a:stretch>
            <a:fillRect/>
          </a:stretch>
        </p:blipFill>
        <p:spPr>
          <a:xfrm>
            <a:off x="5524828" y="1644747"/>
            <a:ext cx="6372531" cy="4969413"/>
          </a:xfrm>
          <a:prstGeom prst="rect">
            <a:avLst/>
          </a:prstGeom>
        </p:spPr>
      </p:pic>
      <p:sp>
        <p:nvSpPr>
          <p:cNvPr id="6" name="Rectangle 5">
            <a:extLst>
              <a:ext uri="{FF2B5EF4-FFF2-40B4-BE49-F238E27FC236}">
                <a16:creationId xmlns:a16="http://schemas.microsoft.com/office/drawing/2014/main" id="{1E15B736-EB76-42DA-B51C-7A2A86BF05AF}"/>
              </a:ext>
            </a:extLst>
          </p:cNvPr>
          <p:cNvSpPr/>
          <p:nvPr/>
        </p:nvSpPr>
        <p:spPr>
          <a:xfrm>
            <a:off x="294641" y="3427680"/>
            <a:ext cx="4013199" cy="966483"/>
          </a:xfrm>
          <a:prstGeom prst="rect">
            <a:avLst/>
          </a:prstGeom>
        </p:spPr>
        <p:txBody>
          <a:bodyPr wrap="square">
            <a:spAutoFit/>
          </a:bodyPr>
          <a:lstStyle/>
          <a:p>
            <a:pPr algn="just">
              <a:lnSpc>
                <a:spcPct val="107000"/>
              </a:lnSpc>
              <a:spcBef>
                <a:spcPts val="600"/>
              </a:spcBef>
              <a:spcAft>
                <a:spcPts val="600"/>
              </a:spcAft>
            </a:pPr>
            <a:r>
              <a:rPr lang="en-IN" dirty="0">
                <a:solidFill>
                  <a:srgbClr val="1F1F1F"/>
                </a:solidFill>
                <a:latin typeface="Arial" panose="020B0604020202020204" pitchFamily="34" charset="0"/>
                <a:ea typeface="Calibri" panose="020F0502020204030204" pitchFamily="34" charset="0"/>
                <a:cs typeface="Times New Roman" panose="02020603050405020304" pitchFamily="18" charset="0"/>
              </a:rPr>
              <a:t>The Foursquare location data will provide the nearby restaurant information.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906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5DBC63A-8966-4C24-A600-52C14DF49F7F}"/>
              </a:ext>
            </a:extLst>
          </p:cNvPr>
          <p:cNvSpPr/>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cap="none" spc="0">
                <a:ln w="12700">
                  <a:solidFill>
                    <a:schemeClr val="accent1"/>
                  </a:solidFill>
                  <a:prstDash val="solid"/>
                </a:ln>
                <a:solidFill>
                  <a:schemeClr val="bg1"/>
                </a:solidFill>
                <a:effectLst>
                  <a:outerShdw dist="38100" dir="2640000" algn="bl" rotWithShape="0">
                    <a:schemeClr val="accent1"/>
                  </a:outerShdw>
                </a:effectLst>
                <a:latin typeface="+mj-lt"/>
                <a:ea typeface="+mj-ea"/>
                <a:cs typeface="+mj-cs"/>
              </a:rPr>
              <a:t>Dataframe with Venue Data </a:t>
            </a:r>
          </a:p>
        </p:txBody>
      </p:sp>
      <p:pic>
        <p:nvPicPr>
          <p:cNvPr id="3" name="Picture 2">
            <a:extLst>
              <a:ext uri="{FF2B5EF4-FFF2-40B4-BE49-F238E27FC236}">
                <a16:creationId xmlns:a16="http://schemas.microsoft.com/office/drawing/2014/main" id="{BDC2B2B6-6181-40D9-ADCE-D361B7D6C01A}"/>
              </a:ext>
            </a:extLst>
          </p:cNvPr>
          <p:cNvPicPr/>
          <p:nvPr/>
        </p:nvPicPr>
        <p:blipFill>
          <a:blip r:embed="rId2"/>
          <a:stretch>
            <a:fillRect/>
          </a:stretch>
        </p:blipFill>
        <p:spPr>
          <a:xfrm>
            <a:off x="3139439" y="2213283"/>
            <a:ext cx="8886613" cy="3262957"/>
          </a:xfrm>
          <a:prstGeom prst="rect">
            <a:avLst/>
          </a:prstGeom>
        </p:spPr>
      </p:pic>
      <p:sp>
        <p:nvSpPr>
          <p:cNvPr id="6" name="Rectangle 5">
            <a:extLst>
              <a:ext uri="{FF2B5EF4-FFF2-40B4-BE49-F238E27FC236}">
                <a16:creationId xmlns:a16="http://schemas.microsoft.com/office/drawing/2014/main" id="{29B81EC4-1EEA-4080-8D5E-EEA50F28F7B4}"/>
              </a:ext>
            </a:extLst>
          </p:cNvPr>
          <p:cNvSpPr/>
          <p:nvPr/>
        </p:nvSpPr>
        <p:spPr>
          <a:xfrm>
            <a:off x="165948" y="2213283"/>
            <a:ext cx="2445172" cy="1754326"/>
          </a:xfrm>
          <a:prstGeom prst="rect">
            <a:avLst/>
          </a:prstGeom>
        </p:spPr>
        <p:txBody>
          <a:bodyPr wrap="square">
            <a:spAutoFit/>
          </a:bodyPr>
          <a:lstStyle/>
          <a:p>
            <a:r>
              <a:rPr lang="en-IN" dirty="0">
                <a:latin typeface="Calibri" panose="020F0502020204030204" pitchFamily="34" charset="0"/>
                <a:ea typeface="Calibri" panose="020F0502020204030204" pitchFamily="34" charset="0"/>
              </a:rPr>
              <a:t>From Foursquare, the venues in each neighbourhood and their respective latitude and longitude was obtained. </a:t>
            </a:r>
            <a:endParaRPr lang="en-IN" dirty="0"/>
          </a:p>
        </p:txBody>
      </p:sp>
    </p:spTree>
    <p:extLst>
      <p:ext uri="{BB962C8B-B14F-4D97-AF65-F5344CB8AC3E}">
        <p14:creationId xmlns:p14="http://schemas.microsoft.com/office/powerpoint/2010/main" val="369873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8BA51-45D4-48E3-B2F9-60703C234121}"/>
              </a:ext>
            </a:extLst>
          </p:cNvPr>
          <p:cNvSpPr/>
          <p:nvPr/>
        </p:nvSpPr>
        <p:spPr>
          <a:xfrm>
            <a:off x="347662" y="2451734"/>
            <a:ext cx="4500880" cy="1477328"/>
          </a:xfrm>
          <a:prstGeom prst="rect">
            <a:avLst/>
          </a:prstGeom>
        </p:spPr>
        <p:txBody>
          <a:bodyPr wrap="square">
            <a:spAutoFit/>
          </a:bodyPr>
          <a:lstStyle/>
          <a:p>
            <a:r>
              <a:rPr lang="en-IN" dirty="0">
                <a:latin typeface="Calibri" panose="020F0502020204030204" pitchFamily="34" charset="0"/>
                <a:ea typeface="Calibri" panose="020F0502020204030204" pitchFamily="34" charset="0"/>
              </a:rPr>
              <a:t>k-means clustering is performed. K-means clustering algorithm identifies k number of centroids, and then allocates every data point to the nearest cluster, while keeping the centroids as small as possible. </a:t>
            </a:r>
            <a:endParaRPr lang="en-IN" dirty="0"/>
          </a:p>
        </p:txBody>
      </p:sp>
      <p:pic>
        <p:nvPicPr>
          <p:cNvPr id="3" name="Picture 2">
            <a:extLst>
              <a:ext uri="{FF2B5EF4-FFF2-40B4-BE49-F238E27FC236}">
                <a16:creationId xmlns:a16="http://schemas.microsoft.com/office/drawing/2014/main" id="{CB131EC4-9914-4EC8-A780-75670096D13E}"/>
              </a:ext>
            </a:extLst>
          </p:cNvPr>
          <p:cNvPicPr/>
          <p:nvPr/>
        </p:nvPicPr>
        <p:blipFill>
          <a:blip r:embed="rId2"/>
          <a:stretch>
            <a:fillRect/>
          </a:stretch>
        </p:blipFill>
        <p:spPr>
          <a:xfrm>
            <a:off x="5172076" y="1571625"/>
            <a:ext cx="6672262" cy="4714875"/>
          </a:xfrm>
          <a:prstGeom prst="rect">
            <a:avLst/>
          </a:prstGeom>
        </p:spPr>
      </p:pic>
      <p:sp>
        <p:nvSpPr>
          <p:cNvPr id="4" name="Rectangle 3">
            <a:extLst>
              <a:ext uri="{FF2B5EF4-FFF2-40B4-BE49-F238E27FC236}">
                <a16:creationId xmlns:a16="http://schemas.microsoft.com/office/drawing/2014/main" id="{79856511-351F-4F53-8FE4-73955BD4F321}"/>
              </a:ext>
            </a:extLst>
          </p:cNvPr>
          <p:cNvSpPr/>
          <p:nvPr/>
        </p:nvSpPr>
        <p:spPr>
          <a:xfrm>
            <a:off x="0" y="285095"/>
            <a:ext cx="12192000" cy="923330"/>
          </a:xfrm>
          <a:prstGeom prst="rect">
            <a:avLst/>
          </a:prstGeom>
          <a:solidFill>
            <a:schemeClr val="tx1"/>
          </a:solid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 Means Clustering</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7969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2878D-ED34-4203-8B46-EBC21338F824}"/>
              </a:ext>
            </a:extLst>
          </p:cNvPr>
          <p:cNvSpPr/>
          <p:nvPr/>
        </p:nvSpPr>
        <p:spPr>
          <a:xfrm>
            <a:off x="94110" y="1590873"/>
            <a:ext cx="5225052" cy="1384995"/>
          </a:xfrm>
          <a:prstGeom prst="rect">
            <a:avLst/>
          </a:prstGeom>
        </p:spPr>
        <p:txBody>
          <a:bodyPr wrap="square">
            <a:spAutoFit/>
          </a:bodyPr>
          <a:lstStyle/>
          <a:p>
            <a:pPr algn="just">
              <a:spcBef>
                <a:spcPts val="1800"/>
              </a:spcBef>
              <a:spcAft>
                <a:spcPts val="1800"/>
              </a:spcAft>
            </a:pPr>
            <a:r>
              <a:rPr lang="en-IN" dirty="0">
                <a:solidFill>
                  <a:srgbClr val="000000"/>
                </a:solidFill>
                <a:latin typeface="Calibri" panose="020F0502020204030204" pitchFamily="34" charset="0"/>
                <a:ea typeface="Times New Roman" panose="02020603050405020304" pitchFamily="18" charset="0"/>
              </a:rPr>
              <a:t>The three clusters formed are as follows:</a:t>
            </a:r>
            <a:endParaRPr lang="en-IN" sz="2000" dirty="0">
              <a:latin typeface="Times New Roman" panose="02020603050405020304" pitchFamily="18" charset="0"/>
              <a:ea typeface="Times New Roman" panose="02020603050405020304" pitchFamily="18" charset="0"/>
            </a:endParaRPr>
          </a:p>
          <a:p>
            <a:pPr algn="just">
              <a:spcBef>
                <a:spcPts val="1800"/>
              </a:spcBef>
              <a:spcAft>
                <a:spcPts val="1800"/>
              </a:spcAft>
            </a:pPr>
            <a:r>
              <a:rPr lang="en-IN" dirty="0">
                <a:solidFill>
                  <a:srgbClr val="000000"/>
                </a:solidFill>
                <a:latin typeface="Calibri" panose="020F0502020204030204" pitchFamily="34" charset="0"/>
                <a:ea typeface="Times New Roman" panose="02020603050405020304" pitchFamily="18" charset="0"/>
              </a:rPr>
              <a:t>Cluster 0: It has 54 neighbourhoods having restaurants</a:t>
            </a:r>
            <a:endParaRPr lang="en-IN" sz="20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A6042943-D0C7-4C5F-AC3F-0454923866B5}"/>
              </a:ext>
            </a:extLst>
          </p:cNvPr>
          <p:cNvSpPr/>
          <p:nvPr/>
        </p:nvSpPr>
        <p:spPr>
          <a:xfrm>
            <a:off x="0" y="360461"/>
            <a:ext cx="12191999" cy="923330"/>
          </a:xfrm>
          <a:prstGeom prst="rect">
            <a:avLst/>
          </a:prstGeom>
          <a:solidFill>
            <a:schemeClr val="tx1"/>
          </a:solid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rPr>
              <a:t>R</a:t>
            </a:r>
            <a:r>
              <a:rPr lang="en-IN" sz="5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rPr>
              <a:t>esults</a:t>
            </a:r>
            <a:r>
              <a:rPr lang="en-IN"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rPr>
              <a:t> </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Rectangle 3">
            <a:extLst>
              <a:ext uri="{FF2B5EF4-FFF2-40B4-BE49-F238E27FC236}">
                <a16:creationId xmlns:a16="http://schemas.microsoft.com/office/drawing/2014/main" id="{354248AB-5A21-418A-B558-88BA31D30A42}"/>
              </a:ext>
            </a:extLst>
          </p:cNvPr>
          <p:cNvSpPr/>
          <p:nvPr/>
        </p:nvSpPr>
        <p:spPr>
          <a:xfrm>
            <a:off x="6968088" y="2325847"/>
            <a:ext cx="5129802" cy="369332"/>
          </a:xfrm>
          <a:prstGeom prst="rect">
            <a:avLst/>
          </a:prstGeom>
        </p:spPr>
        <p:txBody>
          <a:bodyPr wrap="none">
            <a:spAutoFit/>
          </a:bodyPr>
          <a:lstStyle/>
          <a:p>
            <a:pPr algn="just">
              <a:spcBef>
                <a:spcPts val="1800"/>
              </a:spcBef>
              <a:spcAft>
                <a:spcPts val="1800"/>
              </a:spcAft>
            </a:pPr>
            <a:r>
              <a:rPr lang="en-IN" dirty="0">
                <a:solidFill>
                  <a:srgbClr val="000000"/>
                </a:solidFill>
                <a:latin typeface="Calibri" panose="020F0502020204030204" pitchFamily="34" charset="0"/>
                <a:ea typeface="Times New Roman" panose="02020603050405020304" pitchFamily="18" charset="0"/>
              </a:rPr>
              <a:t>Cluster1: It has 2 neighbourhoods having restaurants</a:t>
            </a:r>
            <a:endParaRPr lang="en-IN" sz="20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469420F7-060D-4AF2-BE21-A63F34075996}"/>
              </a:ext>
            </a:extLst>
          </p:cNvPr>
          <p:cNvSpPr/>
          <p:nvPr/>
        </p:nvSpPr>
        <p:spPr>
          <a:xfrm>
            <a:off x="3686305" y="4017924"/>
            <a:ext cx="5299721" cy="369332"/>
          </a:xfrm>
          <a:prstGeom prst="rect">
            <a:avLst/>
          </a:prstGeom>
        </p:spPr>
        <p:txBody>
          <a:bodyPr wrap="none">
            <a:spAutoFit/>
          </a:bodyPr>
          <a:lstStyle/>
          <a:p>
            <a:pPr algn="just">
              <a:spcBef>
                <a:spcPts val="1800"/>
              </a:spcBef>
              <a:spcAft>
                <a:spcPts val="1800"/>
              </a:spcAft>
            </a:pPr>
            <a:r>
              <a:rPr lang="en-IN" dirty="0">
                <a:solidFill>
                  <a:srgbClr val="000000"/>
                </a:solidFill>
                <a:latin typeface="Calibri" panose="020F0502020204030204" pitchFamily="34" charset="0"/>
                <a:ea typeface="Times New Roman" panose="02020603050405020304" pitchFamily="18" charset="0"/>
              </a:rPr>
              <a:t>Cluster 2: It has 10 neighbourhoods having restaurants</a:t>
            </a:r>
            <a:endParaRPr lang="en-IN" sz="20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FAF03EFC-7908-41F4-8829-9C5AC8F038C7}"/>
              </a:ext>
            </a:extLst>
          </p:cNvPr>
          <p:cNvPicPr/>
          <p:nvPr/>
        </p:nvPicPr>
        <p:blipFill>
          <a:blip r:embed="rId2"/>
          <a:stretch>
            <a:fillRect/>
          </a:stretch>
        </p:blipFill>
        <p:spPr>
          <a:xfrm>
            <a:off x="318401" y="3007361"/>
            <a:ext cx="2122170" cy="2216150"/>
          </a:xfrm>
          <a:prstGeom prst="rect">
            <a:avLst/>
          </a:prstGeom>
        </p:spPr>
      </p:pic>
      <p:pic>
        <p:nvPicPr>
          <p:cNvPr id="7" name="Picture 6">
            <a:extLst>
              <a:ext uri="{FF2B5EF4-FFF2-40B4-BE49-F238E27FC236}">
                <a16:creationId xmlns:a16="http://schemas.microsoft.com/office/drawing/2014/main" id="{D683AE8B-9764-4562-BABA-BEFB69076D13}"/>
              </a:ext>
            </a:extLst>
          </p:cNvPr>
          <p:cNvPicPr/>
          <p:nvPr/>
        </p:nvPicPr>
        <p:blipFill>
          <a:blip r:embed="rId3"/>
          <a:stretch>
            <a:fillRect/>
          </a:stretch>
        </p:blipFill>
        <p:spPr>
          <a:xfrm>
            <a:off x="8253464" y="3026092"/>
            <a:ext cx="2559050" cy="805815"/>
          </a:xfrm>
          <a:prstGeom prst="rect">
            <a:avLst/>
          </a:prstGeom>
        </p:spPr>
      </p:pic>
      <p:pic>
        <p:nvPicPr>
          <p:cNvPr id="8" name="Picture 7">
            <a:extLst>
              <a:ext uri="{FF2B5EF4-FFF2-40B4-BE49-F238E27FC236}">
                <a16:creationId xmlns:a16="http://schemas.microsoft.com/office/drawing/2014/main" id="{2C634240-0450-4E10-B3D9-D0D30AA613B1}"/>
              </a:ext>
            </a:extLst>
          </p:cNvPr>
          <p:cNvPicPr/>
          <p:nvPr/>
        </p:nvPicPr>
        <p:blipFill>
          <a:blip r:embed="rId4"/>
          <a:stretch>
            <a:fillRect/>
          </a:stretch>
        </p:blipFill>
        <p:spPr>
          <a:xfrm>
            <a:off x="4900612" y="4489450"/>
            <a:ext cx="1926908" cy="2216150"/>
          </a:xfrm>
          <a:prstGeom prst="rect">
            <a:avLst/>
          </a:prstGeom>
        </p:spPr>
      </p:pic>
    </p:spTree>
    <p:extLst>
      <p:ext uri="{BB962C8B-B14F-4D97-AF65-F5344CB8AC3E}">
        <p14:creationId xmlns:p14="http://schemas.microsoft.com/office/powerpoint/2010/main" val="288729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BABC6A-70DA-4A95-BD05-86EF7C5B32D0}"/>
              </a:ext>
            </a:extLst>
          </p:cNvPr>
          <p:cNvSpPr/>
          <p:nvPr/>
        </p:nvSpPr>
        <p:spPr>
          <a:xfrm>
            <a:off x="325120" y="1797147"/>
            <a:ext cx="11541760" cy="671915"/>
          </a:xfrm>
          <a:prstGeom prst="rect">
            <a:avLst/>
          </a:prstGeom>
        </p:spPr>
        <p:txBody>
          <a:bodyPr wrap="square">
            <a:spAutoFit/>
          </a:bodyPr>
          <a:lstStyle/>
          <a:p>
            <a:pPr algn="just">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From this model the conclusion can be derived that setting up a new restaurant in the neighbourhoods around cluster 1 would be recommended. There are many others factors which should be taken into account for the best place to set it up.</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8F746618-F9A9-4928-B25A-6773FD2F45CA}"/>
              </a:ext>
            </a:extLst>
          </p:cNvPr>
          <p:cNvSpPr/>
          <p:nvPr/>
        </p:nvSpPr>
        <p:spPr>
          <a:xfrm>
            <a:off x="1" y="203815"/>
            <a:ext cx="12192000" cy="923330"/>
          </a:xfrm>
          <a:prstGeom prst="rect">
            <a:avLst/>
          </a:prstGeom>
          <a:solidFill>
            <a:schemeClr val="tx1"/>
          </a:solid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Rectangle 3">
            <a:extLst>
              <a:ext uri="{FF2B5EF4-FFF2-40B4-BE49-F238E27FC236}">
                <a16:creationId xmlns:a16="http://schemas.microsoft.com/office/drawing/2014/main" id="{29FBF945-A797-4952-81C7-7B6985BA9685}"/>
              </a:ext>
            </a:extLst>
          </p:cNvPr>
          <p:cNvSpPr/>
          <p:nvPr/>
        </p:nvSpPr>
        <p:spPr>
          <a:xfrm>
            <a:off x="372110" y="3896314"/>
            <a:ext cx="11447780" cy="2165208"/>
          </a:xfrm>
          <a:prstGeom prst="rect">
            <a:avLst/>
          </a:prstGeom>
        </p:spPr>
        <p:txBody>
          <a:bodyPr wrap="square">
            <a:spAutoFit/>
          </a:bodyPr>
          <a:lstStyle/>
          <a:p>
            <a:pPr algn="just">
              <a:lnSpc>
                <a:spcPct val="107000"/>
              </a:lnSpc>
              <a:spcAft>
                <a:spcPts val="800"/>
              </a:spcAft>
            </a:pPr>
            <a:r>
              <a:rPr lang="en-IN" sz="3600" b="1" dirty="0">
                <a:latin typeface="Calibri" panose="020F0502020204030204" pitchFamily="34" charset="0"/>
                <a:ea typeface="Calibri" panose="020F0502020204030204" pitchFamily="34" charset="0"/>
                <a:cs typeface="Calibri" panose="020F0502020204030204" pitchFamily="34" charset="0"/>
              </a:rPr>
              <a:t>References</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Neighbourhood data from </a:t>
            </a:r>
            <a:r>
              <a:rPr lang="en-IN"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https://www.kaggle.com/karansud/neighborhoods-of-gurgaon-with-latlong</a:t>
            </a:r>
            <a:r>
              <a:rPr lang="en-IN"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Foursquare </a:t>
            </a:r>
            <a:r>
              <a:rPr lang="en-IN" u="sng"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Api</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rPr>
              <a:t>http://www.zinkohlaing.com/data-science/using-machine-learning-to-find-locations-to-open-a-burmese-restaurant-in-toronto-ibm-capstone-project/</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6445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300</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 Mishra</dc:creator>
  <cp:lastModifiedBy>Manisha Mishra</cp:lastModifiedBy>
  <cp:revision>4</cp:revision>
  <dcterms:created xsi:type="dcterms:W3CDTF">2020-06-04T08:58:29Z</dcterms:created>
  <dcterms:modified xsi:type="dcterms:W3CDTF">2020-06-04T09:31:22Z</dcterms:modified>
</cp:coreProperties>
</file>