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8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 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24291168465052984"/>
          <c:y val="0.18294573643410864"/>
          <c:w val="0.64482891027510503"/>
          <c:h val="0.3333202099737536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attended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fabruary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</c:v>
                </c:pt>
                <c:pt idx="1">
                  <c:v>70</c:v>
                </c:pt>
                <c:pt idx="2">
                  <c:v>80</c:v>
                </c:pt>
                <c:pt idx="3">
                  <c:v>60</c:v>
                </c:pt>
                <c:pt idx="4">
                  <c:v>70</c:v>
                </c:pt>
                <c:pt idx="5">
                  <c:v>60</c:v>
                </c:pt>
                <c:pt idx="6">
                  <c:v>40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60</c:v>
                </c:pt>
                <c:pt idx="11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Sheet1!$E$3</c:f>
              <c:strCache>
                <c:ptCount val="1"/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fabruary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Sheet1!$E$6:$E$7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not attended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fabruary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20</c:v>
                </c:pt>
                <c:pt idx="4" formatCode="General">
                  <c:v>30</c:v>
                </c:pt>
                <c:pt idx="5" formatCode="General">
                  <c:v>40</c:v>
                </c:pt>
                <c:pt idx="6" formatCode="General">
                  <c:v>60</c:v>
                </c:pt>
                <c:pt idx="7" formatCode="General">
                  <c:v>40</c:v>
                </c:pt>
                <c:pt idx="8" formatCode="General">
                  <c:v>30</c:v>
                </c:pt>
                <c:pt idx="9" formatCode="General">
                  <c:v>20</c:v>
                </c:pt>
                <c:pt idx="10" formatCode="General">
                  <c:v>40</c:v>
                </c:pt>
                <c:pt idx="11" formatCode="General">
                  <c:v>30</c:v>
                </c:pt>
              </c:numCache>
            </c:numRef>
          </c:val>
        </c:ser>
        <c:ser>
          <c:idx val="3"/>
          <c:order val="3"/>
          <c:tx>
            <c:v>not attended</c:v>
          </c:tx>
          <c:val>
            <c:numLit>
              <c:formatCode>General</c:formatCode>
              <c:ptCount val="1"/>
              <c:pt idx="0">
                <c:v>1</c:v>
              </c:pt>
            </c:numLit>
          </c:val>
        </c:ser>
        <c:axId val="107537152"/>
        <c:axId val="107539456"/>
      </c:barChart>
      <c:catAx>
        <c:axId val="1075371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Month </a:t>
                </a:r>
              </a:p>
            </c:rich>
          </c:tx>
          <c:layout/>
        </c:title>
        <c:majorTickMark val="none"/>
        <c:tickLblPos val="nextTo"/>
        <c:crossAx val="107539456"/>
        <c:crosses val="autoZero"/>
        <c:auto val="1"/>
        <c:lblAlgn val="ctr"/>
        <c:lblOffset val="100"/>
      </c:catAx>
      <c:valAx>
        <c:axId val="107539456"/>
        <c:scaling>
          <c:orientation val="minMax"/>
        </c:scaling>
        <c:axPos val="l"/>
        <c:majorGridlines/>
        <c:numFmt formatCode="General" sourceLinked="1"/>
        <c:tickLblPos val="nextTo"/>
        <c:crossAx val="107537152"/>
        <c:crosses val="autoZero"/>
        <c:crossBetween val="between"/>
      </c:valAx>
    </c:plotArea>
    <c:plotVisOnly val="1"/>
  </c:chart>
  <c:spPr>
    <a:noFill/>
  </c:spPr>
  <c:txPr>
    <a:bodyPr/>
    <a:lstStyle/>
    <a:p>
      <a:pPr>
        <a:defRPr sz="16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 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24291168465052984"/>
          <c:y val="0.18294573643410864"/>
          <c:w val="0.64482891027510503"/>
          <c:h val="0.3333202099737536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attended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fabruary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</c:v>
                </c:pt>
                <c:pt idx="1">
                  <c:v>70</c:v>
                </c:pt>
                <c:pt idx="2">
                  <c:v>80</c:v>
                </c:pt>
                <c:pt idx="3">
                  <c:v>60</c:v>
                </c:pt>
                <c:pt idx="4">
                  <c:v>70</c:v>
                </c:pt>
                <c:pt idx="5">
                  <c:v>60</c:v>
                </c:pt>
                <c:pt idx="6">
                  <c:v>40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60</c:v>
                </c:pt>
                <c:pt idx="11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Sheet1!$E$3</c:f>
              <c:strCache>
                <c:ptCount val="1"/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fabruary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Sheet1!$E$6:$E$7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not attended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fabruary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20</c:v>
                </c:pt>
                <c:pt idx="4" formatCode="General">
                  <c:v>30</c:v>
                </c:pt>
                <c:pt idx="5" formatCode="General">
                  <c:v>40</c:v>
                </c:pt>
                <c:pt idx="6" formatCode="General">
                  <c:v>60</c:v>
                </c:pt>
                <c:pt idx="7" formatCode="General">
                  <c:v>40</c:v>
                </c:pt>
                <c:pt idx="8" formatCode="General">
                  <c:v>30</c:v>
                </c:pt>
                <c:pt idx="9" formatCode="General">
                  <c:v>20</c:v>
                </c:pt>
                <c:pt idx="10" formatCode="General">
                  <c:v>40</c:v>
                </c:pt>
                <c:pt idx="11" formatCode="General">
                  <c:v>30</c:v>
                </c:pt>
              </c:numCache>
            </c:numRef>
          </c:val>
        </c:ser>
        <c:ser>
          <c:idx val="3"/>
          <c:order val="3"/>
          <c:tx>
            <c:v>not attended</c:v>
          </c:tx>
          <c:val>
            <c:numLit>
              <c:formatCode>General</c:formatCode>
              <c:ptCount val="1"/>
              <c:pt idx="0">
                <c:v>1</c:v>
              </c:pt>
            </c:numLit>
          </c:val>
        </c:ser>
        <c:axId val="107074304"/>
        <c:axId val="107076224"/>
      </c:barChart>
      <c:catAx>
        <c:axId val="1070743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Month </a:t>
                </a:r>
              </a:p>
            </c:rich>
          </c:tx>
          <c:layout/>
        </c:title>
        <c:majorTickMark val="none"/>
        <c:tickLblPos val="nextTo"/>
        <c:crossAx val="107076224"/>
        <c:crosses val="autoZero"/>
        <c:auto val="1"/>
        <c:lblAlgn val="ctr"/>
        <c:lblOffset val="100"/>
      </c:catAx>
      <c:valAx>
        <c:axId val="1070762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Attendance  percentage</a:t>
                </a:r>
              </a:p>
            </c:rich>
          </c:tx>
          <c:layout/>
        </c:title>
        <c:numFmt formatCode="General" sourceLinked="1"/>
        <c:tickLblPos val="nextTo"/>
        <c:crossAx val="107074304"/>
        <c:crosses val="autoZero"/>
        <c:crossBetween val="between"/>
      </c:valAx>
    </c:plotArea>
    <c:plotVisOnly val="1"/>
  </c:chart>
  <c:spPr>
    <a:noFill/>
  </c:spPr>
  <c:txPr>
    <a:bodyPr/>
    <a:lstStyle/>
    <a:p>
      <a:pPr>
        <a:defRPr sz="16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8EA1-A764-4848-AA46-BEB496F5E94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B7BF6-E698-4907-B13E-A2103CBBB8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chart" Target="../charts/chart2.xml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:\Users\Acer\Desktop\DBTCAP\happy-university-students_23-2147531065.jpg"/>
          <p:cNvPicPr>
            <a:picLocks noChangeAspect="1" noChangeArrowheads="1"/>
          </p:cNvPicPr>
          <p:nvPr/>
        </p:nvPicPr>
        <p:blipFill>
          <a:blip r:embed="rId2">
            <a:lum bright="-5000" contrast="30000"/>
          </a:blip>
          <a:srcRect r="2875" b="4933"/>
          <a:stretch>
            <a:fillRect/>
          </a:stretch>
        </p:blipFill>
        <p:spPr bwMode="auto">
          <a:xfrm>
            <a:off x="0" y="2209800"/>
            <a:ext cx="6665344" cy="464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609600" y="4572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Baskerville Old Face" pitchFamily="18" charset="0"/>
              </a:rPr>
              <a:t>Online attendance system for students admitted in th</a:t>
            </a:r>
            <a:r>
              <a:rPr lang="en-US" sz="5400" b="1" dirty="0" smtClean="0">
                <a:latin typeface="Baskerville Old Face" pitchFamily="18" charset="0"/>
              </a:rPr>
              <a:t>e </a:t>
            </a:r>
            <a:r>
              <a:rPr lang="en-US" sz="5400" b="1" dirty="0" smtClean="0">
                <a:latin typeface="Baskerville Old Face" pitchFamily="18" charset="0"/>
              </a:rPr>
              <a:t>university courses.</a:t>
            </a:r>
          </a:p>
          <a:p>
            <a:pPr algn="ctr"/>
            <a:endParaRPr lang="en-US" sz="5400" dirty="0">
              <a:latin typeface="Baskerville Old Face" pitchFamily="18" charset="0"/>
            </a:endParaRPr>
          </a:p>
        </p:txBody>
      </p:sp>
      <p:pic>
        <p:nvPicPr>
          <p:cNvPr id="4" name="Picture 8" descr="C:\Users\Acer\Desktop\DBTCAP\los-estudiantes-universitarios-de-diseno-plano_23-21475050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486399"/>
            <a:ext cx="1371600" cy="1371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cer\Desktop\DBTCA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06016"/>
            <a:ext cx="3505200" cy="5722775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533400" y="1225732"/>
          <a:ext cx="3846381" cy="2050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 l="7442" r="10698"/>
          <a:stretch>
            <a:fillRect/>
          </a:stretch>
        </p:blipFill>
        <p:spPr bwMode="auto">
          <a:xfrm>
            <a:off x="1524000" y="4876800"/>
            <a:ext cx="16764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724400" y="1143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LON-LAT values of a student will be stored in a database.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 l="4923" r="23692"/>
          <a:stretch>
            <a:fillRect/>
          </a:stretch>
        </p:blipFill>
        <p:spPr bwMode="auto">
          <a:xfrm>
            <a:off x="5334000" y="29718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/>
          <a:srcRect l="2778" r="5556"/>
          <a:stretch>
            <a:fillRect/>
          </a:stretch>
        </p:blipFill>
        <p:spPr bwMode="auto">
          <a:xfrm>
            <a:off x="5257800" y="2057400"/>
            <a:ext cx="2514600" cy="730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 descr="C:\Users\Acer\AppData\Local\Microsoft\Windows\Temporary Internet Files\Content.IE5\86LNIVB1\hand-finger-arm-person-point-15362-large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4114800"/>
            <a:ext cx="838200" cy="118465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343400" y="228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MARK ATTENDANCE</a:t>
            </a:r>
            <a:endParaRPr lang="en-US" sz="2800" b="1" u="sng" dirty="0"/>
          </a:p>
        </p:txBody>
      </p:sp>
      <p:pic>
        <p:nvPicPr>
          <p:cNvPr id="15" name="Picture 3" descr="C:\Users\Acer\Desktop\DBTCAP\cutcaster-photo-100533287-Young-business-woman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4190999"/>
            <a:ext cx="1600200" cy="2023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838200"/>
            <a:ext cx="3525092" cy="57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22860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THREE LEVEL REPORTING.</a:t>
            </a:r>
            <a:endParaRPr lang="en-US" sz="2800" b="1" u="sng" dirty="0"/>
          </a:p>
        </p:txBody>
      </p:sp>
      <p:pic>
        <p:nvPicPr>
          <p:cNvPr id="6" name="Picture 4" descr="C:\Users\Acer\Desktop\DBTCAP\cute-student-woman-vector.png"/>
          <p:cNvPicPr>
            <a:picLocks noChangeAspect="1" noChangeArrowheads="1"/>
          </p:cNvPicPr>
          <p:nvPr/>
        </p:nvPicPr>
        <p:blipFill>
          <a:blip r:embed="rId3"/>
          <a:srcRect l="51429" r="5143"/>
          <a:stretch>
            <a:fillRect/>
          </a:stretch>
        </p:blipFill>
        <p:spPr bwMode="auto">
          <a:xfrm>
            <a:off x="6400800" y="1371600"/>
            <a:ext cx="1938279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71600"/>
            <a:ext cx="2610214" cy="4305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1600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GEO - TAGGING</a:t>
            </a:r>
            <a:endParaRPr lang="en-US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4384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THREE LEVEL REPORTING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0" y="41910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OFFLINE ATTENDANCE  STORAGE</a:t>
            </a:r>
            <a:endParaRPr lang="en-US" sz="2000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31242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SECURE</a:t>
            </a:r>
          </a:p>
          <a:p>
            <a:r>
              <a:rPr lang="en-US" sz="2000" b="1" u="sng" dirty="0" smtClean="0"/>
              <a:t>..LOCKING ATTENDENCE</a:t>
            </a:r>
            <a:endParaRPr lang="en-US" sz="20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3048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atin typeface="Aharoni" pitchFamily="2" charset="-79"/>
                <a:cs typeface="Aharoni" pitchFamily="2" charset="-79"/>
              </a:rPr>
              <a:t>FEATURES</a:t>
            </a:r>
            <a:endParaRPr lang="en-US" sz="3600" b="1" u="sng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173" name="Picture 5" descr="C:\Users\Acer\Desktop\DBTCA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714875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6764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 mark attendance you need to first register for this app  to get your unique user name password .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286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STUDENT LOGIN PROCESS</a:t>
            </a:r>
            <a:endParaRPr lang="en-US" sz="2800" b="1" u="sn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3171592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 descr="C:\Users\Acer\AppData\Local\Microsoft\Windows\Temporary Internet Files\Content.IE5\86LNIVB1\hand-finger-arm-person-point-15362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1" y="1676400"/>
            <a:ext cx="808726" cy="1143000"/>
          </a:xfrm>
          <a:prstGeom prst="rect">
            <a:avLst/>
          </a:prstGeom>
          <a:noFill/>
        </p:spPr>
      </p:pic>
      <p:pic>
        <p:nvPicPr>
          <p:cNvPr id="8" name="Picture 9" descr="C:\Users\Acer\Desktop\DBTCAP\student-147783_960_72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667000"/>
            <a:ext cx="2301875" cy="3810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0"/>
            <a:ext cx="3409068" cy="573911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962400" y="19050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62600" y="1676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Sign up to register for this app </a:t>
            </a:r>
            <a:endParaRPr lang="en-US" dirty="0"/>
          </a:p>
        </p:txBody>
      </p:sp>
      <p:pic>
        <p:nvPicPr>
          <p:cNvPr id="6" name="Picture 5" descr="C:\Users\Acer\AppData\Local\Microsoft\Windows\Temporary Internet Files\Content.IE5\86LNIVB1\hand-finger-arm-person-point-15362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905000"/>
            <a:ext cx="779252" cy="110134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19600" y="3048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SIGN UP PROCESS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1346537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Enter your university registration  number to register.</a:t>
            </a:r>
          </a:p>
        </p:txBody>
      </p:sp>
      <p:pic>
        <p:nvPicPr>
          <p:cNvPr id="4" name="Picture 3" descr="Capture...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685800"/>
            <a:ext cx="3505200" cy="5703635"/>
          </a:xfrm>
          <a:prstGeom prst="rect">
            <a:avLst/>
          </a:prstGeom>
        </p:spPr>
      </p:pic>
      <p:pic>
        <p:nvPicPr>
          <p:cNvPr id="5" name="Picture 5" descr="C:\Users\Acer\AppData\Local\Microsoft\Windows\Temporary Internet Files\Content.IE5\86LNIVB1\hand-finger-arm-person-point-15362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724400"/>
            <a:ext cx="887083" cy="12537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19600" y="3048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STUDENT VERIFICATION PROCESS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914400"/>
            <a:ext cx="3523155" cy="5486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81400" y="1219200"/>
            <a:ext cx="9906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1371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11430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 button , fetch your details on a click from university server through your REG_NUM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0" y="5029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47244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send OTP on your  email –id  for verification purpose.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2286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STUDENT VERIFICATION PROCESS</a:t>
            </a:r>
            <a:endParaRPr lang="en-US" sz="2400" b="1" u="sng" dirty="0"/>
          </a:p>
        </p:txBody>
      </p:sp>
      <p:pic>
        <p:nvPicPr>
          <p:cNvPr id="17" name="Picture 5" descr="C:\Users\Acer\AppData\Local\Microsoft\Windows\Temporary Internet Files\Content.IE5\86LNIVB1\hand-finger-arm-person-point-15362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646936"/>
            <a:ext cx="829573" cy="1172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2807431" cy="4648200"/>
          </a:xfrm>
          <a:prstGeom prst="rect">
            <a:avLst/>
          </a:prstGeom>
        </p:spPr>
      </p:pic>
      <p:pic>
        <p:nvPicPr>
          <p:cNvPr id="3" name="Picture 2" descr="Capture.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533400"/>
            <a:ext cx="4381502" cy="30660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b="20099"/>
          <a:stretch>
            <a:fillRect/>
          </a:stretch>
        </p:blipFill>
        <p:spPr bwMode="auto">
          <a:xfrm>
            <a:off x="4724399" y="1752600"/>
            <a:ext cx="4419601" cy="5334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3124200" y="2209800"/>
            <a:ext cx="17526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3276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OTP and complete the your verification process.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04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VERIFICATION Contd.</a:t>
            </a:r>
            <a:endParaRPr lang="en-US" sz="2400" b="1" u="sng" dirty="0"/>
          </a:p>
        </p:txBody>
      </p:sp>
      <p:pic>
        <p:nvPicPr>
          <p:cNvPr id="10" name="Picture 5" descr="C:\Users\Acer\AppData\Local\Microsoft\Windows\Temporary Internet Files\Content.IE5\86LNIVB1\hand-finger-arm-person-point-15362-large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495800"/>
            <a:ext cx="887083" cy="1253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2600688" cy="4344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2286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SUCCESSFUL </a:t>
            </a:r>
            <a:r>
              <a:rPr lang="en-US" sz="2800" b="1" u="sng" dirty="0" smtClean="0"/>
              <a:t>VERIFICATION.</a:t>
            </a:r>
            <a:endParaRPr lang="en-US" sz="2800" b="1" u="sn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400" y="51816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49530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Continue to login process now. </a:t>
            </a:r>
            <a:endParaRPr lang="en-US" sz="2000" dirty="0"/>
          </a:p>
        </p:txBody>
      </p:sp>
      <p:pic>
        <p:nvPicPr>
          <p:cNvPr id="12" name="Picture 5" descr="C:\Users\Acer\AppData\Local\Microsoft\Windows\Temporary Internet Files\Content.IE5\86LNIVB1\hand-finger-arm-person-point-15362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105400"/>
            <a:ext cx="1024386" cy="1447800"/>
          </a:xfrm>
          <a:prstGeom prst="rect">
            <a:avLst/>
          </a:prstGeom>
          <a:noFill/>
        </p:spPr>
      </p:pic>
      <p:pic>
        <p:nvPicPr>
          <p:cNvPr id="10" name="Picture 9" descr="Captur.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685800"/>
            <a:ext cx="4876800" cy="3478711"/>
          </a:xfrm>
          <a:prstGeom prst="rect">
            <a:avLst/>
          </a:prstGeom>
        </p:spPr>
      </p:pic>
      <p:pic>
        <p:nvPicPr>
          <p:cNvPr id="2051" name="Picture 3" descr="C:\Users\Acer\Desktop\DBTCAP\happy-schoolboy_23-2147528609.jpg"/>
          <p:cNvPicPr>
            <a:picLocks noChangeAspect="1" noChangeArrowheads="1"/>
          </p:cNvPicPr>
          <p:nvPr/>
        </p:nvPicPr>
        <p:blipFill>
          <a:blip r:embed="rId5"/>
          <a:srcRect l="26012" t="453" r="24148" b="10090"/>
          <a:stretch>
            <a:fillRect/>
          </a:stretch>
        </p:blipFill>
        <p:spPr bwMode="auto">
          <a:xfrm>
            <a:off x="7162800" y="3302000"/>
            <a:ext cx="1981200" cy="3556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lum bright="-10000" contrast="32000"/>
          </a:blip>
          <a:stretch>
            <a:fillRect/>
          </a:stretch>
        </p:blipFill>
        <p:spPr bwMode="auto">
          <a:xfrm>
            <a:off x="3885428" y="2362200"/>
            <a:ext cx="5258572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205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278764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>
            <a:off x="3505200" y="3276600"/>
            <a:ext cx="1066800" cy="158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7" name="Picture 5" descr="C:\Users\Acer\AppData\Local\Microsoft\Windows\Temporary Internet Files\Content.IE5\86LNIVB1\hand-finger-arm-person-point-15362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00400"/>
            <a:ext cx="1048828" cy="1482344"/>
          </a:xfrm>
          <a:prstGeom prst="rect">
            <a:avLst/>
          </a:prstGeom>
          <a:noFill/>
        </p:spPr>
      </p:pic>
      <p:pic>
        <p:nvPicPr>
          <p:cNvPr id="18" name="Picture 2" descr="C:\Users\Acer\Desktop\DBTCAP\Captu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685800"/>
            <a:ext cx="3543775" cy="5562600"/>
          </a:xfrm>
          <a:prstGeom prst="rect">
            <a:avLst/>
          </a:prstGeom>
          <a:noFill/>
        </p:spPr>
      </p:pic>
      <p:graphicFrame>
        <p:nvGraphicFramePr>
          <p:cNvPr id="19" name="Chart 18"/>
          <p:cNvGraphicFramePr/>
          <p:nvPr/>
        </p:nvGraphicFramePr>
        <p:xfrm>
          <a:off x="4905851" y="1524001"/>
          <a:ext cx="38100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228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 LOGIN WITH CORRECT CREDENTIALS 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149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8</cp:revision>
  <dcterms:created xsi:type="dcterms:W3CDTF">2017-10-09T10:32:13Z</dcterms:created>
  <dcterms:modified xsi:type="dcterms:W3CDTF">2017-10-09T20:23:52Z</dcterms:modified>
</cp:coreProperties>
</file>