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3"/>
    <p:sldMasterId id="2147483684" r:id="rId4"/>
    <p:sldMasterId id="2147483696" r:id="rId5"/>
  </p:sldMasterIdLst>
  <p:sldIdLst>
    <p:sldId id="282" r:id="rId6"/>
    <p:sldId id="283" r:id="rId7"/>
    <p:sldId id="284" r:id="rId8"/>
    <p:sldId id="285" r:id="rId9"/>
    <p:sldId id="286" r:id="rId10"/>
    <p:sldId id="294" r:id="rId11"/>
    <p:sldId id="296" r:id="rId12"/>
    <p:sldId id="297" r:id="rId13"/>
    <p:sldId id="295"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7" d="100"/>
          <a:sy n="97" d="100"/>
        </p:scale>
        <p:origin x="11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13.png"/><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3.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svg"/><Relationship Id="rId7" Type="http://schemas.openxmlformats.org/officeDocument/2006/relationships/image" Target="../media/image13.png"/><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3.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AC4CF01-2A03-426E-B7A0-E75FF4495B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F4C122-2F3E-4603-AC4B-64E20D4BD6DD}">
      <dgm:prSet/>
      <dgm:spPr/>
      <dgm:t>
        <a:bodyPr/>
        <a:lstStyle/>
        <a:p>
          <a:pPr>
            <a:lnSpc>
              <a:spcPct val="100000"/>
            </a:lnSpc>
          </a:pPr>
          <a:r>
            <a:rPr lang="en-IN" dirty="0"/>
            <a:t>1. Overview of Project</a:t>
          </a:r>
          <a:endParaRPr lang="en-US" dirty="0"/>
        </a:p>
      </dgm:t>
    </dgm:pt>
    <dgm:pt modelId="{E8EB5F89-C84D-4F20-A628-083079E5A64E}" cxnId="{CFA619DA-1B7B-41CF-8317-80D7AD509190}" type="parTrans">
      <dgm:prSet/>
      <dgm:spPr/>
      <dgm:t>
        <a:bodyPr/>
        <a:lstStyle/>
        <a:p>
          <a:endParaRPr lang="en-US"/>
        </a:p>
      </dgm:t>
    </dgm:pt>
    <dgm:pt modelId="{18E92FFF-5349-4318-9789-3E0C368CB872}" cxnId="{CFA619DA-1B7B-41CF-8317-80D7AD509190}" type="sibTrans">
      <dgm:prSet/>
      <dgm:spPr/>
      <dgm:t>
        <a:bodyPr/>
        <a:lstStyle/>
        <a:p>
          <a:endParaRPr lang="en-US"/>
        </a:p>
      </dgm:t>
    </dgm:pt>
    <dgm:pt modelId="{49F558C1-048F-4E65-98E8-29F1DD4ADD93}">
      <dgm:prSet/>
      <dgm:spPr/>
      <dgm:t>
        <a:bodyPr/>
        <a:lstStyle/>
        <a:p>
          <a:pPr>
            <a:lnSpc>
              <a:spcPct val="100000"/>
            </a:lnSpc>
          </a:pPr>
          <a:r>
            <a:rPr lang="en-IN" dirty="0"/>
            <a:t>2.Libraries</a:t>
          </a:r>
          <a:endParaRPr lang="en-US" dirty="0"/>
        </a:p>
      </dgm:t>
    </dgm:pt>
    <dgm:pt modelId="{ED8CAE87-B6CA-4D76-9192-D37D39BD654D}" cxnId="{41248991-BE63-4829-B318-3DDADBD69CA0}" type="parTrans">
      <dgm:prSet/>
      <dgm:spPr/>
      <dgm:t>
        <a:bodyPr/>
        <a:lstStyle/>
        <a:p>
          <a:endParaRPr lang="en-US"/>
        </a:p>
      </dgm:t>
    </dgm:pt>
    <dgm:pt modelId="{5D81230E-8B25-4F96-A972-6AC45E51DA42}" cxnId="{41248991-BE63-4829-B318-3DDADBD69CA0}" type="sibTrans">
      <dgm:prSet/>
      <dgm:spPr/>
      <dgm:t>
        <a:bodyPr/>
        <a:lstStyle/>
        <a:p>
          <a:endParaRPr lang="en-US"/>
        </a:p>
      </dgm:t>
    </dgm:pt>
    <dgm:pt modelId="{FC097792-B79D-4DEC-A116-5CF22AE92684}">
      <dgm:prSet/>
      <dgm:spPr/>
      <dgm:t>
        <a:bodyPr/>
        <a:lstStyle/>
        <a:p>
          <a:pPr>
            <a:lnSpc>
              <a:spcPct val="100000"/>
            </a:lnSpc>
          </a:pPr>
          <a:r>
            <a:rPr lang="en-IN" dirty="0"/>
            <a:t>3. </a:t>
          </a:r>
          <a:r>
            <a:rPr lang="en-IN" b="0" i="0" dirty="0"/>
            <a:t>K-Nearest Neighbours</a:t>
          </a:r>
          <a:endParaRPr lang="en-US" b="0" dirty="0"/>
        </a:p>
      </dgm:t>
    </dgm:pt>
    <dgm:pt modelId="{664D3639-756B-4F39-8049-82FB07681A61}" cxnId="{F3378BBC-2756-4581-A5FA-30E58F5B86DE}" type="parTrans">
      <dgm:prSet/>
      <dgm:spPr/>
      <dgm:t>
        <a:bodyPr/>
        <a:lstStyle/>
        <a:p>
          <a:endParaRPr lang="en-US"/>
        </a:p>
      </dgm:t>
    </dgm:pt>
    <dgm:pt modelId="{1E5F96D0-C873-4C72-81EE-D31D5FC58380}" cxnId="{F3378BBC-2756-4581-A5FA-30E58F5B86DE}" type="sibTrans">
      <dgm:prSet/>
      <dgm:spPr/>
      <dgm:t>
        <a:bodyPr/>
        <a:lstStyle/>
        <a:p>
          <a:endParaRPr lang="en-US"/>
        </a:p>
      </dgm:t>
    </dgm:pt>
    <dgm:pt modelId="{5A17DA7E-18E3-4EB8-85D3-8C38C473EC23}">
      <dgm:prSet/>
      <dgm:spPr/>
      <dgm:t>
        <a:bodyPr/>
        <a:lstStyle/>
        <a:p>
          <a:pPr>
            <a:lnSpc>
              <a:spcPct val="100000"/>
            </a:lnSpc>
          </a:pPr>
          <a:r>
            <a:rPr lang="en-IN" dirty="0"/>
            <a:t>4. </a:t>
          </a:r>
          <a:r>
            <a:rPr lang="en-US" u="none" dirty="0"/>
            <a:t>Conclusion</a:t>
          </a:r>
        </a:p>
      </dgm:t>
    </dgm:pt>
    <dgm:pt modelId="{37F2FEBC-02FE-47CD-81B0-6BFAECA5044D}" cxnId="{A87ACAFA-F48E-42D6-9440-F4B2EDBFB988}" type="parTrans">
      <dgm:prSet/>
      <dgm:spPr/>
      <dgm:t>
        <a:bodyPr/>
        <a:lstStyle/>
        <a:p>
          <a:endParaRPr lang="en-US"/>
        </a:p>
      </dgm:t>
    </dgm:pt>
    <dgm:pt modelId="{9F865101-B6D5-46E5-A690-6CBD8EE81F92}" cxnId="{A87ACAFA-F48E-42D6-9440-F4B2EDBFB988}" type="sibTrans">
      <dgm:prSet/>
      <dgm:spPr/>
      <dgm:t>
        <a:bodyPr/>
        <a:lstStyle/>
        <a:p>
          <a:endParaRPr lang="en-US"/>
        </a:p>
      </dgm:t>
    </dgm:pt>
    <dgm:pt modelId="{F9C34AD8-B21C-47DE-9395-DD12E2B2A00E}" type="pres">
      <dgm:prSet presAssocID="{CAC4CF01-2A03-426E-B7A0-E75FF4495BC8}" presName="root" presStyleCnt="0">
        <dgm:presLayoutVars>
          <dgm:dir/>
          <dgm:resizeHandles val="exact"/>
        </dgm:presLayoutVars>
      </dgm:prSet>
      <dgm:spPr/>
    </dgm:pt>
    <dgm:pt modelId="{33F5936B-E440-4E6F-B7B4-A8A6DDB5AE7B}" type="pres">
      <dgm:prSet presAssocID="{85F4C122-2F3E-4603-AC4B-64E20D4BD6DD}" presName="compNode" presStyleCnt="0"/>
      <dgm:spPr/>
    </dgm:pt>
    <dgm:pt modelId="{5D1301CC-C9FD-412B-9E2D-AFD9216AEAD5}" type="pres">
      <dgm:prSet presAssocID="{85F4C122-2F3E-4603-AC4B-64E20D4BD6DD}" presName="bgRect" presStyleLbl="bgShp" presStyleIdx="0" presStyleCnt="4"/>
      <dgm:spPr/>
    </dgm:pt>
    <dgm:pt modelId="{FD65719C-A8F7-4929-BF7D-478F3318B7B0}" type="pres">
      <dgm:prSet presAssocID="{85F4C122-2F3E-4603-AC4B-64E20D4BD6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5510A82-176B-4754-A00E-C3B4BEA9F7D8}" type="pres">
      <dgm:prSet presAssocID="{85F4C122-2F3E-4603-AC4B-64E20D4BD6DD}" presName="spaceRect" presStyleCnt="0"/>
      <dgm:spPr/>
    </dgm:pt>
    <dgm:pt modelId="{E387342A-D13C-4B0B-B628-AD28AD72660E}" type="pres">
      <dgm:prSet presAssocID="{85F4C122-2F3E-4603-AC4B-64E20D4BD6DD}" presName="parTx" presStyleLbl="revTx" presStyleIdx="0" presStyleCnt="4">
        <dgm:presLayoutVars>
          <dgm:chMax val="0"/>
          <dgm:chPref val="0"/>
        </dgm:presLayoutVars>
      </dgm:prSet>
      <dgm:spPr/>
    </dgm:pt>
    <dgm:pt modelId="{B937B809-B81E-40F6-80FC-36E2769BA610}" type="pres">
      <dgm:prSet presAssocID="{18E92FFF-5349-4318-9789-3E0C368CB872}" presName="sibTrans" presStyleCnt="0"/>
      <dgm:spPr/>
    </dgm:pt>
    <dgm:pt modelId="{F8AB9F51-263A-45E9-A06F-0E7F801FE3E2}" type="pres">
      <dgm:prSet presAssocID="{49F558C1-048F-4E65-98E8-29F1DD4ADD93}" presName="compNode" presStyleCnt="0"/>
      <dgm:spPr/>
    </dgm:pt>
    <dgm:pt modelId="{8F1770F5-A5A8-4044-9B5C-18DBFC24DF66}" type="pres">
      <dgm:prSet presAssocID="{49F558C1-048F-4E65-98E8-29F1DD4ADD93}" presName="bgRect" presStyleLbl="bgShp" presStyleIdx="1" presStyleCnt="4"/>
      <dgm:spPr/>
    </dgm:pt>
    <dgm:pt modelId="{B390504C-0C4A-4845-ADDF-775EDF7D94D8}" type="pres">
      <dgm:prSet presAssocID="{49F558C1-048F-4E65-98E8-29F1DD4ADD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6F7B498A-91AD-46A8-BCD8-E2C4A1BF68D6}" type="pres">
      <dgm:prSet presAssocID="{49F558C1-048F-4E65-98E8-29F1DD4ADD93}" presName="spaceRect" presStyleCnt="0"/>
      <dgm:spPr/>
    </dgm:pt>
    <dgm:pt modelId="{3609B9E6-7D8E-43DB-B12D-B7E4408A5F2D}" type="pres">
      <dgm:prSet presAssocID="{49F558C1-048F-4E65-98E8-29F1DD4ADD93}" presName="parTx" presStyleLbl="revTx" presStyleIdx="1" presStyleCnt="4">
        <dgm:presLayoutVars>
          <dgm:chMax val="0"/>
          <dgm:chPref val="0"/>
        </dgm:presLayoutVars>
      </dgm:prSet>
      <dgm:spPr/>
    </dgm:pt>
    <dgm:pt modelId="{F1E5F504-65DE-4FBE-B582-37BD93DAAE61}" type="pres">
      <dgm:prSet presAssocID="{5D81230E-8B25-4F96-A972-6AC45E51DA42}" presName="sibTrans" presStyleCnt="0"/>
      <dgm:spPr/>
    </dgm:pt>
    <dgm:pt modelId="{364E7B15-3FDB-407F-8D2A-54ACB980491C}" type="pres">
      <dgm:prSet presAssocID="{FC097792-B79D-4DEC-A116-5CF22AE92684}" presName="compNode" presStyleCnt="0"/>
      <dgm:spPr/>
    </dgm:pt>
    <dgm:pt modelId="{1F663CB2-99FF-4BF7-8FA8-0070BA7D4408}" type="pres">
      <dgm:prSet presAssocID="{FC097792-B79D-4DEC-A116-5CF22AE92684}" presName="bgRect" presStyleLbl="bgShp" presStyleIdx="2" presStyleCnt="4" custLinFactNeighborX="-145"/>
      <dgm:spPr/>
    </dgm:pt>
    <dgm:pt modelId="{DE908766-E8AA-44D8-AECD-7465C5C2FA68}" type="pres">
      <dgm:prSet presAssocID="{FC097792-B79D-4DEC-A116-5CF22AE926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9AF14AC5-3C1F-4A53-A63E-7374AF8997C9}" type="pres">
      <dgm:prSet presAssocID="{FC097792-B79D-4DEC-A116-5CF22AE92684}" presName="spaceRect" presStyleCnt="0"/>
      <dgm:spPr/>
    </dgm:pt>
    <dgm:pt modelId="{50EB9AB2-D717-4AC7-9099-15A10DF2E099}" type="pres">
      <dgm:prSet presAssocID="{FC097792-B79D-4DEC-A116-5CF22AE92684}" presName="parTx" presStyleLbl="revTx" presStyleIdx="2" presStyleCnt="4">
        <dgm:presLayoutVars>
          <dgm:chMax val="0"/>
          <dgm:chPref val="0"/>
        </dgm:presLayoutVars>
      </dgm:prSet>
      <dgm:spPr/>
    </dgm:pt>
    <dgm:pt modelId="{D77DEC34-1B75-4D04-BA2F-A51DABC43B37}" type="pres">
      <dgm:prSet presAssocID="{1E5F96D0-C873-4C72-81EE-D31D5FC58380}" presName="sibTrans" presStyleCnt="0"/>
      <dgm:spPr/>
    </dgm:pt>
    <dgm:pt modelId="{C848620E-D50C-4229-9C74-E821E5AD85CE}" type="pres">
      <dgm:prSet presAssocID="{5A17DA7E-18E3-4EB8-85D3-8C38C473EC23}" presName="compNode" presStyleCnt="0"/>
      <dgm:spPr/>
    </dgm:pt>
    <dgm:pt modelId="{E488F7FC-80FF-4856-9168-7F01B8AE038A}" type="pres">
      <dgm:prSet presAssocID="{5A17DA7E-18E3-4EB8-85D3-8C38C473EC23}" presName="bgRect" presStyleLbl="bgShp" presStyleIdx="3" presStyleCnt="4"/>
      <dgm:spPr/>
    </dgm:pt>
    <dgm:pt modelId="{F2D290FA-1550-4C5A-A15E-6CACAC8F7197}" type="pres">
      <dgm:prSet presAssocID="{5A17DA7E-18E3-4EB8-85D3-8C38C473EC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B123F31D-CFF4-4359-8C8F-E136339C2175}" type="pres">
      <dgm:prSet presAssocID="{5A17DA7E-18E3-4EB8-85D3-8C38C473EC23}" presName="spaceRect" presStyleCnt="0"/>
      <dgm:spPr/>
    </dgm:pt>
    <dgm:pt modelId="{7F24E954-FE32-445C-9120-241E7CE73D4F}" type="pres">
      <dgm:prSet presAssocID="{5A17DA7E-18E3-4EB8-85D3-8C38C473EC23}" presName="parTx" presStyleLbl="revTx" presStyleIdx="3" presStyleCnt="4">
        <dgm:presLayoutVars>
          <dgm:chMax val="0"/>
          <dgm:chPref val="0"/>
        </dgm:presLayoutVars>
      </dgm:prSet>
      <dgm:spPr/>
    </dgm:pt>
  </dgm:ptLst>
  <dgm:cxnLst>
    <dgm:cxn modelId="{772BBE25-3BB2-44CC-BAD7-84FFD505CC07}" type="presOf" srcId="{49F558C1-048F-4E65-98E8-29F1DD4ADD93}" destId="{3609B9E6-7D8E-43DB-B12D-B7E4408A5F2D}" srcOrd="0" destOrd="0" presId="urn:microsoft.com/office/officeart/2018/2/layout/IconVerticalSolidList"/>
    <dgm:cxn modelId="{41248991-BE63-4829-B318-3DDADBD69CA0}" srcId="{CAC4CF01-2A03-426E-B7A0-E75FF4495BC8}" destId="{49F558C1-048F-4E65-98E8-29F1DD4ADD93}" srcOrd="1" destOrd="0" parTransId="{ED8CAE87-B6CA-4D76-9192-D37D39BD654D}" sibTransId="{5D81230E-8B25-4F96-A972-6AC45E51DA42}"/>
    <dgm:cxn modelId="{7A27219A-07E7-4985-B65A-614A8EEE322C}" type="presOf" srcId="{CAC4CF01-2A03-426E-B7A0-E75FF4495BC8}" destId="{F9C34AD8-B21C-47DE-9395-DD12E2B2A00E}" srcOrd="0" destOrd="0" presId="urn:microsoft.com/office/officeart/2018/2/layout/IconVerticalSolidList"/>
    <dgm:cxn modelId="{675F0CA0-DFAD-4D78-9BCF-534DA6BC12D6}" type="presOf" srcId="{FC097792-B79D-4DEC-A116-5CF22AE92684}" destId="{50EB9AB2-D717-4AC7-9099-15A10DF2E099}" srcOrd="0" destOrd="0" presId="urn:microsoft.com/office/officeart/2018/2/layout/IconVerticalSolidList"/>
    <dgm:cxn modelId="{F3378BBC-2756-4581-A5FA-30E58F5B86DE}" srcId="{CAC4CF01-2A03-426E-B7A0-E75FF4495BC8}" destId="{FC097792-B79D-4DEC-A116-5CF22AE92684}" srcOrd="2" destOrd="0" parTransId="{664D3639-756B-4F39-8049-82FB07681A61}" sibTransId="{1E5F96D0-C873-4C72-81EE-D31D5FC58380}"/>
    <dgm:cxn modelId="{256E15BE-5C9A-4FEE-9C18-59DEC65554F0}" type="presOf" srcId="{5A17DA7E-18E3-4EB8-85D3-8C38C473EC23}" destId="{7F24E954-FE32-445C-9120-241E7CE73D4F}" srcOrd="0" destOrd="0" presId="urn:microsoft.com/office/officeart/2018/2/layout/IconVerticalSolidList"/>
    <dgm:cxn modelId="{CFA619DA-1B7B-41CF-8317-80D7AD509190}" srcId="{CAC4CF01-2A03-426E-B7A0-E75FF4495BC8}" destId="{85F4C122-2F3E-4603-AC4B-64E20D4BD6DD}" srcOrd="0" destOrd="0" parTransId="{E8EB5F89-C84D-4F20-A628-083079E5A64E}" sibTransId="{18E92FFF-5349-4318-9789-3E0C368CB872}"/>
    <dgm:cxn modelId="{A2D1D2DE-CDA4-46D7-BD5F-F66E40A247D6}" type="presOf" srcId="{85F4C122-2F3E-4603-AC4B-64E20D4BD6DD}" destId="{E387342A-D13C-4B0B-B628-AD28AD72660E}" srcOrd="0" destOrd="0" presId="urn:microsoft.com/office/officeart/2018/2/layout/IconVerticalSolidList"/>
    <dgm:cxn modelId="{A87ACAFA-F48E-42D6-9440-F4B2EDBFB988}" srcId="{CAC4CF01-2A03-426E-B7A0-E75FF4495BC8}" destId="{5A17DA7E-18E3-4EB8-85D3-8C38C473EC23}" srcOrd="3" destOrd="0" parTransId="{37F2FEBC-02FE-47CD-81B0-6BFAECA5044D}" sibTransId="{9F865101-B6D5-46E5-A690-6CBD8EE81F92}"/>
    <dgm:cxn modelId="{09B4EF4B-62CF-41CF-83DA-02634C2D26D8}" type="presParOf" srcId="{F9C34AD8-B21C-47DE-9395-DD12E2B2A00E}" destId="{33F5936B-E440-4E6F-B7B4-A8A6DDB5AE7B}" srcOrd="0" destOrd="0" presId="urn:microsoft.com/office/officeart/2018/2/layout/IconVerticalSolidList"/>
    <dgm:cxn modelId="{6255676D-F433-41CF-A263-79A4CAFFE1E3}" type="presParOf" srcId="{33F5936B-E440-4E6F-B7B4-A8A6DDB5AE7B}" destId="{5D1301CC-C9FD-412B-9E2D-AFD9216AEAD5}" srcOrd="0" destOrd="0" presId="urn:microsoft.com/office/officeart/2018/2/layout/IconVerticalSolidList"/>
    <dgm:cxn modelId="{66508029-0F66-4DDF-8F0E-628FD5BBBBC2}" type="presParOf" srcId="{33F5936B-E440-4E6F-B7B4-A8A6DDB5AE7B}" destId="{FD65719C-A8F7-4929-BF7D-478F3318B7B0}" srcOrd="1" destOrd="0" presId="urn:microsoft.com/office/officeart/2018/2/layout/IconVerticalSolidList"/>
    <dgm:cxn modelId="{33F0F872-68AF-4B60-BC03-EFAB4F599CBB}" type="presParOf" srcId="{33F5936B-E440-4E6F-B7B4-A8A6DDB5AE7B}" destId="{05510A82-176B-4754-A00E-C3B4BEA9F7D8}" srcOrd="2" destOrd="0" presId="urn:microsoft.com/office/officeart/2018/2/layout/IconVerticalSolidList"/>
    <dgm:cxn modelId="{23769BE0-966D-4AA9-94D9-18FBC80B9FBD}" type="presParOf" srcId="{33F5936B-E440-4E6F-B7B4-A8A6DDB5AE7B}" destId="{E387342A-D13C-4B0B-B628-AD28AD72660E}" srcOrd="3" destOrd="0" presId="urn:microsoft.com/office/officeart/2018/2/layout/IconVerticalSolidList"/>
    <dgm:cxn modelId="{C376CF1B-35EB-485B-8A62-2790CCB7AD9B}" type="presParOf" srcId="{F9C34AD8-B21C-47DE-9395-DD12E2B2A00E}" destId="{B937B809-B81E-40F6-80FC-36E2769BA610}" srcOrd="1" destOrd="0" presId="urn:microsoft.com/office/officeart/2018/2/layout/IconVerticalSolidList"/>
    <dgm:cxn modelId="{8335612C-BBFE-4E41-870D-46AB31F3A774}" type="presParOf" srcId="{F9C34AD8-B21C-47DE-9395-DD12E2B2A00E}" destId="{F8AB9F51-263A-45E9-A06F-0E7F801FE3E2}" srcOrd="2" destOrd="0" presId="urn:microsoft.com/office/officeart/2018/2/layout/IconVerticalSolidList"/>
    <dgm:cxn modelId="{C5E1683B-1F48-4FC3-ABDE-9276B8A05930}" type="presParOf" srcId="{F8AB9F51-263A-45E9-A06F-0E7F801FE3E2}" destId="{8F1770F5-A5A8-4044-9B5C-18DBFC24DF66}" srcOrd="0" destOrd="0" presId="urn:microsoft.com/office/officeart/2018/2/layout/IconVerticalSolidList"/>
    <dgm:cxn modelId="{28E059B3-E6EB-4A53-A6BC-7FA1EA7C78C1}" type="presParOf" srcId="{F8AB9F51-263A-45E9-A06F-0E7F801FE3E2}" destId="{B390504C-0C4A-4845-ADDF-775EDF7D94D8}" srcOrd="1" destOrd="0" presId="urn:microsoft.com/office/officeart/2018/2/layout/IconVerticalSolidList"/>
    <dgm:cxn modelId="{E65DEB72-AD60-459D-9FE5-66AE4A6EDFEE}" type="presParOf" srcId="{F8AB9F51-263A-45E9-A06F-0E7F801FE3E2}" destId="{6F7B498A-91AD-46A8-BCD8-E2C4A1BF68D6}" srcOrd="2" destOrd="0" presId="urn:microsoft.com/office/officeart/2018/2/layout/IconVerticalSolidList"/>
    <dgm:cxn modelId="{0EFDD789-D748-4CFE-9656-9FC42D4B8D5E}" type="presParOf" srcId="{F8AB9F51-263A-45E9-A06F-0E7F801FE3E2}" destId="{3609B9E6-7D8E-43DB-B12D-B7E4408A5F2D}" srcOrd="3" destOrd="0" presId="urn:microsoft.com/office/officeart/2018/2/layout/IconVerticalSolidList"/>
    <dgm:cxn modelId="{F0FE1538-2624-4A8F-968A-B31867664C09}" type="presParOf" srcId="{F9C34AD8-B21C-47DE-9395-DD12E2B2A00E}" destId="{F1E5F504-65DE-4FBE-B582-37BD93DAAE61}" srcOrd="3" destOrd="0" presId="urn:microsoft.com/office/officeart/2018/2/layout/IconVerticalSolidList"/>
    <dgm:cxn modelId="{89DE82C3-450E-44EA-8659-D120E74E03B3}" type="presParOf" srcId="{F9C34AD8-B21C-47DE-9395-DD12E2B2A00E}" destId="{364E7B15-3FDB-407F-8D2A-54ACB980491C}" srcOrd="4" destOrd="0" presId="urn:microsoft.com/office/officeart/2018/2/layout/IconVerticalSolidList"/>
    <dgm:cxn modelId="{5DE03DD3-0A45-4FD8-8978-873B52FBC601}" type="presParOf" srcId="{364E7B15-3FDB-407F-8D2A-54ACB980491C}" destId="{1F663CB2-99FF-4BF7-8FA8-0070BA7D4408}" srcOrd="0" destOrd="0" presId="urn:microsoft.com/office/officeart/2018/2/layout/IconVerticalSolidList"/>
    <dgm:cxn modelId="{23138919-8C9A-44D2-8EED-7548EFA4185F}" type="presParOf" srcId="{364E7B15-3FDB-407F-8D2A-54ACB980491C}" destId="{DE908766-E8AA-44D8-AECD-7465C5C2FA68}" srcOrd="1" destOrd="0" presId="urn:microsoft.com/office/officeart/2018/2/layout/IconVerticalSolidList"/>
    <dgm:cxn modelId="{CDD2053E-DDAD-4AA1-9D16-B2CFC8CA0F96}" type="presParOf" srcId="{364E7B15-3FDB-407F-8D2A-54ACB980491C}" destId="{9AF14AC5-3C1F-4A53-A63E-7374AF8997C9}" srcOrd="2" destOrd="0" presId="urn:microsoft.com/office/officeart/2018/2/layout/IconVerticalSolidList"/>
    <dgm:cxn modelId="{2F5A0411-46CA-48AF-B5B3-F860AFE25F68}" type="presParOf" srcId="{364E7B15-3FDB-407F-8D2A-54ACB980491C}" destId="{50EB9AB2-D717-4AC7-9099-15A10DF2E099}" srcOrd="3" destOrd="0" presId="urn:microsoft.com/office/officeart/2018/2/layout/IconVerticalSolidList"/>
    <dgm:cxn modelId="{75687599-DCD0-48E3-BC8F-CE1F62972490}" type="presParOf" srcId="{F9C34AD8-B21C-47DE-9395-DD12E2B2A00E}" destId="{D77DEC34-1B75-4D04-BA2F-A51DABC43B37}" srcOrd="5" destOrd="0" presId="urn:microsoft.com/office/officeart/2018/2/layout/IconVerticalSolidList"/>
    <dgm:cxn modelId="{F51C17A1-1772-422E-A8F3-4A93D9CB3777}" type="presParOf" srcId="{F9C34AD8-B21C-47DE-9395-DD12E2B2A00E}" destId="{C848620E-D50C-4229-9C74-E821E5AD85CE}" srcOrd="6" destOrd="0" presId="urn:microsoft.com/office/officeart/2018/2/layout/IconVerticalSolidList"/>
    <dgm:cxn modelId="{C8A2290E-820A-4DE1-B4A8-D4FB7AD6C8A3}" type="presParOf" srcId="{C848620E-D50C-4229-9C74-E821E5AD85CE}" destId="{E488F7FC-80FF-4856-9168-7F01B8AE038A}" srcOrd="0" destOrd="0" presId="urn:microsoft.com/office/officeart/2018/2/layout/IconVerticalSolidList"/>
    <dgm:cxn modelId="{B12F7DE7-A6B0-4EBF-9B77-C1B94A86B7D9}" type="presParOf" srcId="{C848620E-D50C-4229-9C74-E821E5AD85CE}" destId="{F2D290FA-1550-4C5A-A15E-6CACAC8F7197}" srcOrd="1" destOrd="0" presId="urn:microsoft.com/office/officeart/2018/2/layout/IconVerticalSolidList"/>
    <dgm:cxn modelId="{87D0E794-9FB9-4FE2-B09E-045BA138969B}" type="presParOf" srcId="{C848620E-D50C-4229-9C74-E821E5AD85CE}" destId="{B123F31D-CFF4-4359-8C8F-E136339C2175}" srcOrd="2" destOrd="0" presId="urn:microsoft.com/office/officeart/2018/2/layout/IconVerticalSolidList"/>
    <dgm:cxn modelId="{3790677B-CAB7-4942-A6D3-34E9737F84DB}" type="presParOf" srcId="{C848620E-D50C-4229-9C74-E821E5AD85CE}" destId="{7F24E954-FE32-445C-9120-241E7CE73D4F}"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797675" cy="5649912"/>
        <a:chOff x="0" y="0"/>
        <a:chExt cx="6797675" cy="5649912"/>
      </a:xfrm>
    </dsp:grpSpPr>
    <dsp:sp modelId="{5D1301CC-C9FD-412B-9E2D-AFD9216AEAD5}">
      <dsp:nvSpPr>
        <dsp:cNvPr id="3" name="Rounded Rectangle 2"/>
        <dsp:cNvSpPr/>
      </dsp:nvSpPr>
      <dsp:spPr bwMode="white">
        <a:xfrm>
          <a:off x="0" y="0"/>
          <a:ext cx="6797675" cy="118945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0"/>
        <a:ext cx="6797675" cy="1189455"/>
      </dsp:txXfrm>
    </dsp:sp>
    <dsp:sp modelId="{FD65719C-A8F7-4929-BF7D-478F3318B7B0}">
      <dsp:nvSpPr>
        <dsp:cNvPr id="4" name="Rectangles 3"/>
        <dsp:cNvSpPr/>
      </dsp:nvSpPr>
      <dsp:spPr bwMode="white">
        <a:xfrm>
          <a:off x="359810" y="267627"/>
          <a:ext cx="654200" cy="6542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359810" y="267627"/>
        <a:ext cx="654200" cy="654200"/>
      </dsp:txXfrm>
    </dsp:sp>
    <dsp:sp modelId="{E387342A-D13C-4B0B-B628-AD28AD72660E}">
      <dsp:nvSpPr>
        <dsp:cNvPr id="5" name="Rectangles 4"/>
        <dsp:cNvSpPr/>
      </dsp:nvSpPr>
      <dsp:spPr bwMode="white">
        <a:xfrm>
          <a:off x="1373821" y="0"/>
          <a:ext cx="5423854" cy="118945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5884" tIns="125884" rIns="125884" bIns="125884"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IN" dirty="0">
              <a:solidFill>
                <a:schemeClr val="tx1"/>
              </a:solidFill>
            </a:rPr>
            <a:t>1. Overview of Project</a:t>
          </a:r>
          <a:endParaRPr lang="en-US" dirty="0">
            <a:solidFill>
              <a:schemeClr val="tx1"/>
            </a:solidFill>
          </a:endParaRPr>
        </a:p>
      </dsp:txBody>
      <dsp:txXfrm>
        <a:off x="1373821" y="0"/>
        <a:ext cx="5423854" cy="1189455"/>
      </dsp:txXfrm>
    </dsp:sp>
    <dsp:sp modelId="{8F1770F5-A5A8-4044-9B5C-18DBFC24DF66}">
      <dsp:nvSpPr>
        <dsp:cNvPr id="6" name="Rounded Rectangle 5"/>
        <dsp:cNvSpPr/>
      </dsp:nvSpPr>
      <dsp:spPr bwMode="white">
        <a:xfrm>
          <a:off x="0" y="1486819"/>
          <a:ext cx="6797675" cy="118945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1486819"/>
        <a:ext cx="6797675" cy="1189455"/>
      </dsp:txXfrm>
    </dsp:sp>
    <dsp:sp modelId="{B390504C-0C4A-4845-ADDF-775EDF7D94D8}">
      <dsp:nvSpPr>
        <dsp:cNvPr id="7" name="Rectangles 6"/>
        <dsp:cNvSpPr/>
      </dsp:nvSpPr>
      <dsp:spPr bwMode="white">
        <a:xfrm>
          <a:off x="359810" y="1754446"/>
          <a:ext cx="654200" cy="6542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359810" y="1754446"/>
        <a:ext cx="654200" cy="654200"/>
      </dsp:txXfrm>
    </dsp:sp>
    <dsp:sp modelId="{3609B9E6-7D8E-43DB-B12D-B7E4408A5F2D}">
      <dsp:nvSpPr>
        <dsp:cNvPr id="8" name="Rectangles 7"/>
        <dsp:cNvSpPr/>
      </dsp:nvSpPr>
      <dsp:spPr bwMode="white">
        <a:xfrm>
          <a:off x="1373821" y="1486819"/>
          <a:ext cx="5423854" cy="118945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5884" tIns="125884" rIns="125884" bIns="125884"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IN" dirty="0">
              <a:solidFill>
                <a:schemeClr val="tx1"/>
              </a:solidFill>
            </a:rPr>
            <a:t>2.Libraries</a:t>
          </a:r>
          <a:endParaRPr lang="en-US" dirty="0">
            <a:solidFill>
              <a:schemeClr val="tx1"/>
            </a:solidFill>
          </a:endParaRPr>
        </a:p>
      </dsp:txBody>
      <dsp:txXfrm>
        <a:off x="1373821" y="1486819"/>
        <a:ext cx="5423854" cy="1189455"/>
      </dsp:txXfrm>
    </dsp:sp>
    <dsp:sp modelId="{1F663CB2-99FF-4BF7-8FA8-0070BA7D4408}">
      <dsp:nvSpPr>
        <dsp:cNvPr id="9" name="Rounded Rectangle 8"/>
        <dsp:cNvSpPr/>
      </dsp:nvSpPr>
      <dsp:spPr bwMode="white">
        <a:xfrm>
          <a:off x="0" y="2973638"/>
          <a:ext cx="6797675" cy="118945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973638"/>
        <a:ext cx="6797675" cy="1189455"/>
      </dsp:txXfrm>
    </dsp:sp>
    <dsp:sp modelId="{DE908766-E8AA-44D8-AECD-7465C5C2FA68}">
      <dsp:nvSpPr>
        <dsp:cNvPr id="10" name="Rectangles 9"/>
        <dsp:cNvSpPr/>
      </dsp:nvSpPr>
      <dsp:spPr bwMode="white">
        <a:xfrm>
          <a:off x="359810" y="3241265"/>
          <a:ext cx="654200" cy="6542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4"/>
        </a:fillRef>
        <a:effectRef idx="0">
          <a:scrgbClr r="0" g="0" b="0"/>
        </a:effectRef>
        <a:fontRef idx="minor">
          <a:schemeClr val="lt1"/>
        </a:fontRef>
      </dsp:style>
      <dsp:txXfrm>
        <a:off x="359810" y="3241265"/>
        <a:ext cx="654200" cy="654200"/>
      </dsp:txXfrm>
    </dsp:sp>
    <dsp:sp modelId="{50EB9AB2-D717-4AC7-9099-15A10DF2E099}">
      <dsp:nvSpPr>
        <dsp:cNvPr id="11" name="Rectangles 10"/>
        <dsp:cNvSpPr/>
      </dsp:nvSpPr>
      <dsp:spPr bwMode="white">
        <a:xfrm>
          <a:off x="1373821" y="2973638"/>
          <a:ext cx="5423854" cy="118945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5884" tIns="125884" rIns="125884" bIns="125884"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IN" dirty="0">
              <a:solidFill>
                <a:schemeClr val="tx1"/>
              </a:solidFill>
            </a:rPr>
            <a:t>3. </a:t>
          </a:r>
          <a:r>
            <a:rPr lang="en-IN" b="0" i="0" dirty="0">
              <a:solidFill>
                <a:schemeClr val="tx1"/>
              </a:solidFill>
            </a:rPr>
            <a:t>K-Nearest Neighbours</a:t>
          </a:r>
          <a:endParaRPr lang="en-US" b="0" dirty="0">
            <a:solidFill>
              <a:schemeClr val="tx1"/>
            </a:solidFill>
          </a:endParaRPr>
        </a:p>
      </dsp:txBody>
      <dsp:txXfrm>
        <a:off x="1373821" y="2973638"/>
        <a:ext cx="5423854" cy="1189455"/>
      </dsp:txXfrm>
    </dsp:sp>
    <dsp:sp modelId="{E488F7FC-80FF-4856-9168-7F01B8AE038A}">
      <dsp:nvSpPr>
        <dsp:cNvPr id="12" name="Rounded Rectangle 11"/>
        <dsp:cNvSpPr/>
      </dsp:nvSpPr>
      <dsp:spPr bwMode="white">
        <a:xfrm>
          <a:off x="0" y="4460457"/>
          <a:ext cx="6797675" cy="118945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4460457"/>
        <a:ext cx="6797675" cy="1189455"/>
      </dsp:txXfrm>
    </dsp:sp>
    <dsp:sp modelId="{F2D290FA-1550-4C5A-A15E-6CACAC8F7197}">
      <dsp:nvSpPr>
        <dsp:cNvPr id="13" name="Rectangles 12"/>
        <dsp:cNvSpPr/>
      </dsp:nvSpPr>
      <dsp:spPr bwMode="white">
        <a:xfrm>
          <a:off x="359810" y="4728084"/>
          <a:ext cx="654200" cy="65420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accent5"/>
        </a:fillRef>
        <a:effectRef idx="0">
          <a:scrgbClr r="0" g="0" b="0"/>
        </a:effectRef>
        <a:fontRef idx="minor">
          <a:schemeClr val="lt1"/>
        </a:fontRef>
      </dsp:style>
      <dsp:txXfrm>
        <a:off x="359810" y="4728084"/>
        <a:ext cx="654200" cy="654200"/>
      </dsp:txXfrm>
    </dsp:sp>
    <dsp:sp modelId="{7F24E954-FE32-445C-9120-241E7CE73D4F}">
      <dsp:nvSpPr>
        <dsp:cNvPr id="14" name="Rectangles 13"/>
        <dsp:cNvSpPr/>
      </dsp:nvSpPr>
      <dsp:spPr bwMode="white">
        <a:xfrm>
          <a:off x="1373821" y="4460457"/>
          <a:ext cx="5423854" cy="118945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25884" tIns="125884" rIns="125884" bIns="125884" anchor="ctr"/>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0">
            <a:lnSpc>
              <a:spcPct val="100000"/>
            </a:lnSpc>
            <a:spcBef>
              <a:spcPct val="0"/>
            </a:spcBef>
            <a:spcAft>
              <a:spcPct val="35000"/>
            </a:spcAft>
          </a:pPr>
          <a:r>
            <a:rPr lang="en-IN" dirty="0">
              <a:solidFill>
                <a:schemeClr val="tx1"/>
              </a:solidFill>
            </a:rPr>
            <a:t>4. </a:t>
          </a:r>
          <a:r>
            <a:rPr lang="en-US" u="none" dirty="0">
              <a:solidFill>
                <a:schemeClr val="tx1"/>
              </a:solidFill>
            </a:rPr>
            <a:t>Conclusion</a:t>
          </a:r>
          <a:endParaRPr>
            <a:solidFill>
              <a:schemeClr val="tx1"/>
            </a:solidFill>
          </a:endParaRPr>
        </a:p>
      </dsp:txBody>
      <dsp:txXfrm>
        <a:off x="1373821" y="4460457"/>
        <a:ext cx="5423854" cy="1189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2497495-0637-405E-AE64-5CC7506D51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GB"/>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2497495-0637-405E-AE64-5CC7506D51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ED291B17-9318-49DB-B28B-6E5994AE9581}"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2497495-0637-405E-AE64-5CC7506D51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8" name="Date Placeholder 7"/>
          <p:cNvSpPr>
            <a:spLocks noGrp="1"/>
          </p:cNvSpPr>
          <p:nvPr>
            <p:ph type="dt" sz="half" idx="10"/>
          </p:nvPr>
        </p:nvSpPr>
        <p:spPr/>
        <p:txBody>
          <a:bodyPr/>
          <a:lstStyle/>
          <a:p>
            <a:fld id="{7BFFD690-9426-415D-8B65-26881E07B2D4}"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2" name="Date Placeholder 1"/>
          <p:cNvSpPr>
            <a:spLocks noGrp="1"/>
          </p:cNvSpPr>
          <p:nvPr>
            <p:ph type="dt" sz="half" idx="10"/>
          </p:nvPr>
        </p:nvSpPr>
        <p:spPr/>
        <p:txBody>
          <a:bodyPr/>
          <a:lstStyle/>
          <a:p>
            <a:fld id="{04C4989A-474C-40DE-95B9-011C28B71673}"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DB4ED54-5B5E-4A04-93D3-5772E3CE3818}"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DE50D6-574B-40AF-946F-D52A04ADE379}"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8" name="Date Placeholder 7"/>
          <p:cNvSpPr>
            <a:spLocks noGrp="1"/>
          </p:cNvSpPr>
          <p:nvPr>
            <p:ph type="dt" sz="half" idx="10"/>
          </p:nvPr>
        </p:nvSpPr>
        <p:spPr/>
        <p:txBody>
          <a:bodyPr/>
          <a:lstStyle/>
          <a:p>
            <a:fld id="{D82884F1-FFEA-405F-9602-3DCA865EDA4E}"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8" name="Date Placeholder 7"/>
          <p:cNvSpPr>
            <a:spLocks noGrp="1"/>
          </p:cNvSpPr>
          <p:nvPr>
            <p:ph type="dt" sz="half" idx="10"/>
          </p:nvPr>
        </p:nvSpPr>
        <p:spPr/>
        <p:txBody>
          <a:bodyPr/>
          <a:lstStyle/>
          <a:p>
            <a:fld id="{7E18DB4A-8810-4A10-AD5C-D5E2C667F5B3}" type="datetime1">
              <a:rPr lang="en-US" smtClean="0"/>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2CED4963-E985-44C4-B8C4-FDD613B7C2F8}"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2497495-0637-405E-AE64-5CC7506D51F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913795" y="2912232"/>
            <a:ext cx="5107208" cy="287896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912232"/>
            <a:ext cx="5095357" cy="287896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D82884F1-FFEA-405F-9602-3DCA865EDA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D291B17-9318-49DB-B28B-6E5994AE958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291B17-9318-49DB-B28B-6E5994AE95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D82884F1-FFEA-405F-9602-3DCA865EDA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4.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3.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9" Type="http://schemas.openxmlformats.org/officeDocument/2006/relationships/theme" Target="../theme/theme4.xml"/><Relationship Id="rId18" Type="http://schemas.openxmlformats.org/officeDocument/2006/relationships/image" Target="../media/image5.jpeg"/><Relationship Id="rId17" Type="http://schemas.openxmlformats.org/officeDocument/2006/relationships/slideLayout" Target="../slideLayouts/slideLayout62.xml"/><Relationship Id="rId16" Type="http://schemas.openxmlformats.org/officeDocument/2006/relationships/slideLayout" Target="../slideLayouts/slideLayout61.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jpe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sv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Mixture_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89754" y="639097"/>
            <a:ext cx="6735469" cy="3686015"/>
          </a:xfrm>
        </p:spPr>
        <p:txBody>
          <a:bodyPr>
            <a:normAutofit/>
          </a:bodyPr>
          <a:lstStyle/>
          <a:p>
            <a:r>
              <a:rPr lang="en-US" sz="7400" dirty="0" err="1">
                <a:solidFill>
                  <a:srgbClr val="002060"/>
                </a:solidFill>
                <a:latin typeface="Arial Rounded MT Bold" panose="020F0704030504030204" pitchFamily="34" charset="0"/>
              </a:rPr>
              <a:t>STRoke</a:t>
            </a:r>
            <a:r>
              <a:rPr lang="en-US" sz="7400" dirty="0">
                <a:solidFill>
                  <a:srgbClr val="002060"/>
                </a:solidFill>
                <a:latin typeface="Arial Rounded MT Bold" panose="020F0704030504030204" pitchFamily="34" charset="0"/>
              </a:rPr>
              <a:t> disease prediction</a:t>
            </a:r>
            <a:endParaRPr lang="en-US" sz="7400"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Student name : </a:t>
            </a:r>
            <a:r>
              <a:rPr lang="en-IN" altLang="en-US" dirty="0">
                <a:solidFill>
                  <a:schemeClr val="tx1">
                    <a:lumMod val="85000"/>
                    <a:lumOff val="15000"/>
                  </a:schemeClr>
                </a:solidFill>
              </a:rPr>
              <a:t>Manisha Basera</a:t>
            </a:r>
            <a:endParaRPr lang="en-US" dirty="0">
              <a:solidFill>
                <a:schemeClr val="tx1">
                  <a:lumMod val="85000"/>
                  <a:lumOff val="15000"/>
                </a:schemeClr>
              </a:solidFill>
            </a:endParaRPr>
          </a:p>
          <a:p>
            <a:r>
              <a:rPr lang="en-US" dirty="0">
                <a:solidFill>
                  <a:schemeClr val="tx1">
                    <a:lumMod val="85000"/>
                    <a:lumOff val="15000"/>
                  </a:schemeClr>
                </a:solidFill>
              </a:rPr>
              <a:t>University roll no. : 201</a:t>
            </a:r>
            <a:r>
              <a:rPr lang="en-IN" altLang="en-US" dirty="0">
                <a:solidFill>
                  <a:schemeClr val="tx1">
                    <a:lumMod val="85000"/>
                    <a:lumOff val="15000"/>
                  </a:schemeClr>
                </a:solidFill>
              </a:rPr>
              <a:t>8468</a:t>
            </a:r>
            <a:endParaRPr lang="en-IN" altLang="en-US" dirty="0">
              <a:solidFill>
                <a:schemeClr val="tx1">
                  <a:lumMod val="85000"/>
                  <a:lumOff val="15000"/>
                </a:schemeClr>
              </a:solidFill>
            </a:endParaRPr>
          </a:p>
        </p:txBody>
      </p:sp>
      <p:pic>
        <p:nvPicPr>
          <p:cNvPr id="10" name="Graphic 1"/>
          <p:cNvPicPr>
            <a:picLocks noChangeAspect="1" noChangeArrowheads="1"/>
          </p:cNvPicPr>
          <p:nvPr/>
        </p:nvPicPr>
        <p:blipFill>
          <a:blip r:embed="rId1">
            <a:extLst>
              <a:ext uri="{28A0092B-C50C-407E-A947-70E740481C1C}">
                <a14:useLocalDpi xmlns:a14="http://schemas.microsoft.com/office/drawing/2010/main" val="0"/>
              </a:ext>
            </a:extLst>
          </a:blip>
          <a:srcRect b="-98"/>
          <a:stretch>
            <a:fillRect/>
          </a:stretch>
        </p:blipFill>
        <p:spPr bwMode="auto">
          <a:xfrm>
            <a:off x="560439" y="1568495"/>
            <a:ext cx="4729313" cy="12386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6,700 Brain Stroke Stock Photos, Pictures &amp; Royalty-F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5" y="3429000"/>
            <a:ext cx="4281334" cy="2673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89754" y="639097"/>
            <a:ext cx="6253317" cy="3686015"/>
          </a:xfrm>
        </p:spPr>
        <p:txBody>
          <a:bodyPr>
            <a:normAutofit/>
          </a:bodyPr>
          <a:lstStyle/>
          <a:p>
            <a:r>
              <a:rPr lang="en-IN" dirty="0">
                <a:latin typeface="Aharoni" panose="02010803020104030203" pitchFamily="2" charset="-79"/>
                <a:cs typeface="Aharoni" panose="02010803020104030203" pitchFamily="2" charset="-79"/>
              </a:rPr>
              <a:t>	Thank You</a:t>
            </a:r>
            <a:endParaRPr lang="en-IN" dirty="0">
              <a:latin typeface="Aharoni" panose="02010803020104030203" pitchFamily="2" charset="-79"/>
              <a:cs typeface="Aharoni" panose="02010803020104030203" pitchFamily="2" charset="-79"/>
            </a:endParaRPr>
          </a:p>
        </p:txBody>
      </p:sp>
      <p:pic>
        <p:nvPicPr>
          <p:cNvPr id="7" name="Graphic 6"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33999" y="1163529"/>
            <a:ext cx="4001315" cy="4001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370" y="516835"/>
            <a:ext cx="3084844" cy="5772840"/>
          </a:xfrm>
        </p:spPr>
        <p:txBody>
          <a:bodyPr anchor="ctr">
            <a:normAutofit/>
          </a:bodyPr>
          <a:lstStyle/>
          <a:p>
            <a:r>
              <a:rPr lang="en-IN" sz="3600" dirty="0">
                <a:solidFill>
                  <a:srgbClr val="FFFFFF"/>
                </a:solidFill>
                <a:latin typeface="Algerian" panose="04020705040A02060702" pitchFamily="82" charset="0"/>
              </a:rPr>
              <a:t>content</a:t>
            </a:r>
            <a:endParaRPr lang="en-IN" sz="3600" dirty="0">
              <a:solidFill>
                <a:srgbClr val="FFFFFF"/>
              </a:solidFill>
              <a:latin typeface="Algerian" panose="04020705040A02060702" pitchFamily="82" charset="0"/>
            </a:endParaRPr>
          </a:p>
        </p:txBody>
      </p:sp>
      <p:graphicFrame>
        <p:nvGraphicFramePr>
          <p:cNvPr id="5" name="Content Placeholder 2"/>
          <p:cNvGraphicFramePr>
            <a:graphicFrameLocks noGrp="1"/>
          </p:cNvGraphicFramePr>
          <p:nvPr>
            <p:ph idx="1"/>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64" y="-987492"/>
            <a:ext cx="5572062" cy="2362200"/>
          </a:xfrm>
        </p:spPr>
        <p:txBody>
          <a:bodyPr>
            <a:normAutofit/>
          </a:bodyPr>
          <a:lstStyle/>
          <a:p>
            <a:r>
              <a:rPr lang="en-US" sz="4800" dirty="0">
                <a:latin typeface="Amasis MT Pro Black" panose="020B0604020202020204" pitchFamily="18" charset="0"/>
              </a:rPr>
              <a:t>Introduction</a:t>
            </a:r>
            <a:endParaRPr lang="en-IN" sz="4800" dirty="0">
              <a:latin typeface="Amasis MT Pro Black" panose="020B0604020202020204" pitchFamily="18" charset="0"/>
            </a:endParaRPr>
          </a:p>
        </p:txBody>
      </p:sp>
      <p:sp>
        <p:nvSpPr>
          <p:cNvPr id="3" name="Content Placeholder 2"/>
          <p:cNvSpPr>
            <a:spLocks noGrp="1"/>
          </p:cNvSpPr>
          <p:nvPr>
            <p:ph idx="1"/>
          </p:nvPr>
        </p:nvSpPr>
        <p:spPr>
          <a:xfrm>
            <a:off x="934065" y="1374708"/>
            <a:ext cx="10687664" cy="5279366"/>
          </a:xfrm>
        </p:spPr>
        <p:txBody>
          <a:bodyPr>
            <a:normAutofit/>
          </a:bodyPr>
          <a:lstStyle/>
          <a:p>
            <a:pPr marL="0" indent="0">
              <a:buNone/>
            </a:pPr>
            <a:r>
              <a:rPr lang="en-US" sz="2400" dirty="0">
                <a:effectLst/>
                <a:latin typeface="Carlito"/>
                <a:ea typeface="Carlito"/>
                <a:cs typeface="Carlito"/>
              </a:rPr>
              <a:t>Stroke is the second leading cause of death worldwide and one of the most </a:t>
            </a:r>
            <a:r>
              <a:rPr lang="en-US" sz="2400" dirty="0" err="1">
                <a:effectLst/>
                <a:latin typeface="Carlito"/>
                <a:ea typeface="Carlito"/>
                <a:cs typeface="Carlito"/>
              </a:rPr>
              <a:t>lifethreatening</a:t>
            </a:r>
            <a:r>
              <a:rPr lang="en-US" sz="2400" dirty="0">
                <a:effectLst/>
                <a:latin typeface="Carlito"/>
                <a:ea typeface="Carlito"/>
                <a:cs typeface="Carlito"/>
              </a:rPr>
              <a:t> diseases for persons above 65 years. It injures the brain like “heart attack” which injures the heart. Once a stroke disease occurs, it is not only cost huge medical care and permanent disability but can eventually lead to death. Every 4 minutes someone dies of stroke, but up to 80% of stroke can be prevented if we can identify or predict the occurrence of stroke in its early stage. Stroke is a blood clot or bleed in the brain which can make permanent damage that has an effect on mobility, cognition, sight or communication. Stroke is considered as medical urgent situation and can cause long-term neurological damage, complications and often death</a:t>
            </a:r>
            <a:endParaRPr lang="en-IN" sz="2400" dirty="0">
              <a:latin typeface="Aharoni" panose="02010803020104030203" pitchFamily="2" charset="-79"/>
              <a:cs typeface="Aharoni" panose="02010803020104030203"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901399" cy="1335163"/>
          </a:xfrm>
        </p:spPr>
        <p:txBody>
          <a:bodyPr>
            <a:normAutofit/>
          </a:bodyPr>
          <a:lstStyle/>
          <a:p>
            <a:r>
              <a:rPr lang="en-IN" sz="6000" dirty="0">
                <a:latin typeface="Amasis MT Pro Black" panose="020B0604020202020204" pitchFamily="18" charset="0"/>
              </a:rPr>
              <a:t>Problem statement</a:t>
            </a:r>
            <a:endParaRPr lang="en-IN" sz="6000" dirty="0">
              <a:latin typeface="Amasis MT Pro Black" panose="020B0604020202020204" pitchFamily="18" charset="0"/>
            </a:endParaRPr>
          </a:p>
        </p:txBody>
      </p:sp>
      <p:sp>
        <p:nvSpPr>
          <p:cNvPr id="3" name="Content Placeholder 2"/>
          <p:cNvSpPr>
            <a:spLocks noGrp="1"/>
          </p:cNvSpPr>
          <p:nvPr>
            <p:ph idx="1"/>
          </p:nvPr>
        </p:nvSpPr>
        <p:spPr>
          <a:xfrm>
            <a:off x="1097280" y="1845733"/>
            <a:ext cx="10058400" cy="4365285"/>
          </a:xfrm>
        </p:spPr>
        <p:txBody>
          <a:bodyPr>
            <a:normAutofit lnSpcReduction="10000"/>
          </a:bodyPr>
          <a:lstStyle/>
          <a:p>
            <a:r>
              <a:rPr lang="en-IN" sz="2400" dirty="0">
                <a:effectLst/>
                <a:latin typeface="Times New Roman" panose="02020603050405020304" pitchFamily="18" charset="0"/>
                <a:ea typeface="Times New Roman" panose="02020603050405020304" pitchFamily="18" charset="0"/>
              </a:rPr>
              <a:t>Stroke is the second leading cause of death worldwide and remains an important health burden both for the individuals and for the national healthcare systems. Potentially modifiable risk factors for stroke include hypertension, cardiac disease, diabetes, and dysregulation of glucose metabolism, atrial fibrillation, and lifestyle factors. </a:t>
            </a:r>
            <a:endParaRPr lang="en-IN" sz="2400" dirty="0">
              <a:effectLst/>
              <a:latin typeface="Times New Roman" panose="02020603050405020304" pitchFamily="18" charset="0"/>
              <a:ea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Therefore, the goal of our project is to apply principles of machine learning over large existing data sets to effectively predict the stroke based on potentially modifiable risk factors. Then it intended to develop the application to provide a personalized warning based on each user’s level of stroke risk and a lifestyle correction message about the stroke risk factors.</a:t>
            </a:r>
            <a:endParaRPr lang="en-IN" sz="2400" dirty="0">
              <a:effectLst/>
              <a:latin typeface="Times New Roman" panose="02020603050405020304" pitchFamily="18" charset="0"/>
              <a:ea typeface="Times New Roman" panose="02020603050405020304" pitchFamily="18" charset="0"/>
            </a:endParaRPr>
          </a:p>
          <a:p>
            <a:endParaRPr lang="en-IN" sz="28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6151"/>
          </a:xfrm>
        </p:spPr>
        <p:txBody>
          <a:bodyPr>
            <a:normAutofit/>
          </a:bodyPr>
          <a:lstStyle/>
          <a:p>
            <a:endParaRPr lang="en-IN" sz="6000" dirty="0">
              <a:latin typeface="Amasis MT Pro Black" panose="020B0604020202020204" pitchFamily="18" charset="0"/>
            </a:endParaRPr>
          </a:p>
        </p:txBody>
      </p:sp>
      <p:pic>
        <p:nvPicPr>
          <p:cNvPr id="4" name="Content Placeholder 3"/>
          <p:cNvPicPr>
            <a:picLocks noGrp="1"/>
          </p:cNvPicPr>
          <p:nvPr>
            <p:ph idx="1"/>
          </p:nvPr>
        </p:nvPicPr>
        <p:blipFill>
          <a:blip r:embed="rId1"/>
          <a:stretch>
            <a:fillRect/>
          </a:stretch>
        </p:blipFill>
        <p:spPr>
          <a:xfrm>
            <a:off x="0" y="32084"/>
            <a:ext cx="12192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Amasis MT Pro Black" panose="020B0604020202020204" pitchFamily="18" charset="0"/>
              </a:rPr>
              <a:t>libraries</a:t>
            </a:r>
            <a:endParaRPr lang="en-IN" sz="6000" dirty="0">
              <a:latin typeface="Amasis MT Pro Black" panose="020B0604020202020204" pitchFamily="18" charset="0"/>
            </a:endParaRPr>
          </a:p>
        </p:txBody>
      </p:sp>
      <p:sp>
        <p:nvSpPr>
          <p:cNvPr id="3" name="Content Placeholder 2"/>
          <p:cNvSpPr>
            <a:spLocks noGrp="1"/>
          </p:cNvSpPr>
          <p:nvPr>
            <p:ph idx="1"/>
          </p:nvPr>
        </p:nvSpPr>
        <p:spPr/>
        <p:txBody>
          <a:bodyPr>
            <a:normAutofit fontScale="25000" lnSpcReduction="20000"/>
          </a:bodyPr>
          <a:lstStyle/>
          <a:p>
            <a:r>
              <a:rPr lang="en-US" sz="1800" dirty="0">
                <a:effectLst/>
                <a:latin typeface="Carlito"/>
                <a:ea typeface="Carlito"/>
                <a:cs typeface="Carlito"/>
              </a:rPr>
              <a:t> </a:t>
            </a:r>
            <a:endParaRPr lang="en-IN" sz="1800" dirty="0">
              <a:effectLst/>
              <a:latin typeface="Carlito"/>
              <a:ea typeface="Carlito"/>
              <a:cs typeface="Carlito"/>
            </a:endParaRPr>
          </a:p>
          <a:p>
            <a:pPr marL="342900" lvl="0" indent="-342900">
              <a:spcBef>
                <a:spcPts val="200"/>
              </a:spcBef>
              <a:buFont typeface="Wingdings" panose="05000000000000000000" pitchFamily="2" charset="2"/>
              <a:buChar char=""/>
            </a:pPr>
            <a:r>
              <a:rPr lang="en-US" sz="9600" b="1" i="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NumPy </a:t>
            </a:r>
            <a:endParaRPr lang="en-IN" sz="96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lnSpc>
                <a:spcPct val="99000"/>
              </a:lnSpc>
              <a:spcAft>
                <a:spcPts val="775"/>
              </a:spcAft>
            </a:pPr>
            <a:r>
              <a:rPr lang="en-US" sz="9600" dirty="0">
                <a:effectLst/>
                <a:latin typeface="Carlito"/>
                <a:ea typeface="Carlito"/>
                <a:cs typeface="Carlito"/>
              </a:rPr>
              <a:t>Python library which deals with arrays, basically used for scientific computations. Used for performing linear algebra, matrix multiplication, Fourier transform. </a:t>
            </a:r>
            <a:endParaRPr lang="en-IN" sz="9600" dirty="0">
              <a:effectLst/>
              <a:latin typeface="Carlito"/>
              <a:ea typeface="Carlito"/>
              <a:cs typeface="Carlito"/>
            </a:endParaRPr>
          </a:p>
          <a:p>
            <a:pPr marL="342900" lvl="0" indent="-342900">
              <a:spcBef>
                <a:spcPts val="200"/>
              </a:spcBef>
              <a:buFont typeface="Wingdings" panose="05000000000000000000" pitchFamily="2" charset="2"/>
              <a:buChar char=""/>
            </a:pPr>
            <a:r>
              <a:rPr lang="en-US" sz="9600" b="1" i="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Pandas</a:t>
            </a:r>
            <a:r>
              <a:rPr lang="en-US" sz="9600" b="1" i="0" dirty="0">
                <a:solidFill>
                  <a:srgbClr val="365F9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96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lnSpc>
                <a:spcPct val="99000"/>
              </a:lnSpc>
              <a:spcAft>
                <a:spcPts val="775"/>
              </a:spcAft>
            </a:pPr>
            <a:r>
              <a:rPr lang="en-US" sz="9600" dirty="0">
                <a:effectLst/>
                <a:latin typeface="Carlito"/>
                <a:ea typeface="Carlito"/>
                <a:cs typeface="Carlito"/>
              </a:rPr>
              <a:t>Used analyze data. Works on various file formats such as SQL, JSON, Microsoft Excel.  Data manipulation operations such as merging, selecting, reshaping and data cleaning in general. </a:t>
            </a:r>
            <a:endParaRPr lang="en-IN" sz="9600" dirty="0">
              <a:effectLst/>
              <a:latin typeface="Carlito"/>
              <a:ea typeface="Carlito"/>
              <a:cs typeface="Carlito"/>
            </a:endParaRPr>
          </a:p>
          <a:p>
            <a:pPr marL="0" indent="0">
              <a:spcBef>
                <a:spcPts val="200"/>
              </a:spcBef>
              <a:buNone/>
            </a:pPr>
            <a:r>
              <a:rPr lang="en-US" sz="96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 </a:t>
            </a:r>
            <a:endParaRPr lang="en-IN" sz="96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marL="0" indent="0">
              <a:buNone/>
            </a:pPr>
            <a:r>
              <a:rPr lang="en-US" sz="9600" b="1" i="0" dirty="0">
                <a:solidFill>
                  <a:srgbClr val="365F9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96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marL="0" indent="0">
              <a:spcAft>
                <a:spcPts val="845"/>
              </a:spcAft>
              <a:buNone/>
            </a:pPr>
            <a:endParaRPr lang="en-IN" sz="9600" dirty="0">
              <a:effectLst/>
              <a:latin typeface="Carlito"/>
              <a:ea typeface="Carlito"/>
              <a:cs typeface="Carlito"/>
            </a:endParaRPr>
          </a:p>
          <a:p>
            <a:endParaRPr lang="en-US" sz="9600" dirty="0">
              <a:latin typeface="Aharoni" panose="02010803020104030203" pitchFamily="2" charset="-79"/>
              <a:cs typeface="Aharoni" panose="02010803020104030203" pitchFamily="2" charset="-79"/>
            </a:endParaRPr>
          </a:p>
          <a:p>
            <a:endParaRPr lang="en-IN" sz="2400" dirty="0">
              <a:latin typeface="Aharoni" panose="02010803020104030203" pitchFamily="2" charset="-79"/>
              <a:cs typeface="Aharoni" panose="02010803020104030203"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1512" y="875070"/>
            <a:ext cx="3514767" cy="1326321"/>
          </a:xfrm>
        </p:spPr>
        <p:txBody>
          <a:bodyPr/>
          <a:lstStyle/>
          <a:p>
            <a:endParaRPr lang="en-IN"/>
          </a:p>
        </p:txBody>
      </p:sp>
      <p:sp>
        <p:nvSpPr>
          <p:cNvPr id="3" name="Content Placeholder 2"/>
          <p:cNvSpPr>
            <a:spLocks noGrp="1"/>
          </p:cNvSpPr>
          <p:nvPr>
            <p:ph idx="1"/>
          </p:nvPr>
        </p:nvSpPr>
        <p:spPr>
          <a:xfrm>
            <a:off x="246454" y="562897"/>
            <a:ext cx="11493909" cy="5732206"/>
          </a:xfrm>
        </p:spPr>
        <p:txBody>
          <a:bodyPr>
            <a:normAutofit/>
          </a:bodyPr>
          <a:lstStyle/>
          <a:p>
            <a:pPr marL="0" indent="0">
              <a:buNone/>
            </a:pPr>
            <a:r>
              <a:rPr lang="en-US" sz="1800" dirty="0">
                <a:effectLst/>
                <a:latin typeface="Carlito"/>
                <a:ea typeface="Carlito"/>
                <a:cs typeface="Carlito"/>
              </a:rPr>
              <a:t> </a:t>
            </a:r>
            <a:endParaRPr lang="en-IN" sz="2400" dirty="0">
              <a:effectLst/>
              <a:latin typeface="Carlito"/>
              <a:ea typeface="Carlito"/>
              <a:cs typeface="Carlito"/>
            </a:endParaRPr>
          </a:p>
          <a:p>
            <a:pPr marL="342900" lvl="0" indent="-342900">
              <a:spcBef>
                <a:spcPts val="200"/>
              </a:spcBef>
              <a:buFont typeface="Wingdings" panose="05000000000000000000" pitchFamily="2" charset="2"/>
              <a:buChar char=""/>
            </a:pPr>
            <a:r>
              <a:rPr lang="en-US" sz="2400" b="1" i="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Matplotlib </a:t>
            </a:r>
            <a:r>
              <a:rPr lang="en-US" sz="2400" b="1" i="0" dirty="0" err="1">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Pyplot</a:t>
            </a:r>
            <a:r>
              <a:rPr lang="en-US" sz="2400" b="1" i="0" dirty="0">
                <a:solidFill>
                  <a:srgbClr val="365F9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24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spcAft>
                <a:spcPts val="740"/>
              </a:spcAft>
            </a:pPr>
            <a:r>
              <a:rPr lang="en-US" sz="2400" dirty="0">
                <a:effectLst/>
                <a:latin typeface="Carlito"/>
                <a:ea typeface="Carlito"/>
                <a:cs typeface="Carlito"/>
              </a:rPr>
              <a:t>Has collection of functions that makes matplotlib  works like MATLAB. Basically, used for data visualization, also includes functions such as creating a figure, plotting area etc.  </a:t>
            </a:r>
            <a:endParaRPr lang="en-IN" sz="2400" dirty="0">
              <a:effectLst/>
              <a:latin typeface="Carlito"/>
              <a:ea typeface="Carlito"/>
              <a:cs typeface="Carlito"/>
            </a:endParaRPr>
          </a:p>
          <a:p>
            <a:pPr marL="342900" lvl="0" indent="-342900">
              <a:spcBef>
                <a:spcPts val="200"/>
              </a:spcBef>
              <a:buFont typeface="Wingdings" panose="05000000000000000000" pitchFamily="2" charset="2"/>
              <a:buChar char=""/>
            </a:pPr>
            <a:r>
              <a:rPr lang="en-US" sz="2400" b="1" i="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Seaborn</a:t>
            </a:r>
            <a:r>
              <a:rPr lang="en-US" sz="2400" b="1" i="0" dirty="0">
                <a:solidFill>
                  <a:srgbClr val="365F9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24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spcAft>
                <a:spcPts val="740"/>
              </a:spcAft>
            </a:pPr>
            <a:r>
              <a:rPr lang="en-US" sz="2400" dirty="0">
                <a:effectLst/>
                <a:latin typeface="Carlito"/>
                <a:ea typeface="Carlito"/>
                <a:cs typeface="Carlito"/>
              </a:rPr>
              <a:t>It is a data visualization based on matplotlib. It provides high-level interface for drawing informative and attractive graphs. </a:t>
            </a:r>
            <a:endParaRPr lang="en-IN" sz="2400" dirty="0">
              <a:effectLst/>
              <a:latin typeface="Carlito"/>
              <a:ea typeface="Carlito"/>
              <a:cs typeface="Carlito"/>
            </a:endParaRPr>
          </a:p>
          <a:p>
            <a:pPr marL="342900" lvl="0" indent="-342900">
              <a:spcBef>
                <a:spcPts val="200"/>
              </a:spcBef>
              <a:buFont typeface="Wingdings" panose="05000000000000000000" pitchFamily="2" charset="2"/>
              <a:buChar char=""/>
            </a:pPr>
            <a:r>
              <a:rPr lang="en-US" sz="2400" b="1" i="0" dirty="0" err="1">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Tkinter</a:t>
            </a:r>
            <a:r>
              <a:rPr lang="en-US" sz="2400" b="1" i="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  </a:t>
            </a:r>
            <a:r>
              <a:rPr lang="en-US" sz="2400" b="1" i="0" dirty="0">
                <a:solidFill>
                  <a:srgbClr val="365F9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2400" b="1" i="1"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spcAft>
                <a:spcPts val="845"/>
              </a:spcAft>
            </a:pPr>
            <a:r>
              <a:rPr lang="en-US" sz="2400" dirty="0">
                <a:effectLst/>
                <a:latin typeface="Carlito"/>
                <a:ea typeface="Carlito"/>
                <a:cs typeface="Carlito"/>
              </a:rPr>
              <a:t>It is a simple and easy to use in-built python model used for designing user interface. Here this module is used to create 1920x1080 window with the necessary widgets for taking inputs. </a:t>
            </a:r>
            <a:endParaRPr lang="en-IN" sz="2400" dirty="0">
              <a:effectLst/>
              <a:latin typeface="Carlito"/>
              <a:ea typeface="Carlito"/>
              <a:cs typeface="Carlito"/>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6700" b="1" i="0" dirty="0">
                <a:effectLst/>
                <a:latin typeface="sofia-pro"/>
              </a:rPr>
              <a:t>K-Nearest Neighbours</a:t>
            </a:r>
            <a:br>
              <a:rPr lang="en-IN" b="1" i="0" dirty="0">
                <a:solidFill>
                  <a:srgbClr val="273239"/>
                </a:solidFill>
                <a:effectLst/>
                <a:latin typeface="sofia-pro"/>
              </a:rPr>
            </a:br>
            <a:endParaRPr lang="en-IN" dirty="0"/>
          </a:p>
        </p:txBody>
      </p:sp>
      <p:sp>
        <p:nvSpPr>
          <p:cNvPr id="3" name="Content Placeholder 2"/>
          <p:cNvSpPr>
            <a:spLocks noGrp="1"/>
          </p:cNvSpPr>
          <p:nvPr>
            <p:ph idx="1"/>
          </p:nvPr>
        </p:nvSpPr>
        <p:spPr/>
        <p:txBody>
          <a:bodyPr>
            <a:noAutofit/>
          </a:bodyPr>
          <a:lstStyle/>
          <a:p>
            <a:r>
              <a:rPr lang="en-US" sz="2400" b="0" i="0" dirty="0">
                <a:effectLst/>
                <a:latin typeface="urw-din"/>
              </a:rPr>
              <a:t>K-Nearest </a:t>
            </a:r>
            <a:r>
              <a:rPr lang="en-US" sz="2400" b="0" i="0" dirty="0" err="1">
                <a:effectLst/>
                <a:latin typeface="urw-din"/>
              </a:rPr>
              <a:t>Neighbours</a:t>
            </a:r>
            <a:r>
              <a:rPr lang="en-US" sz="2400" b="0" i="0" dirty="0">
                <a:effectLst/>
                <a:latin typeface="urw-din"/>
              </a:rPr>
              <a:t> is one of the most basic yet essential classification algorithms in Machine Learning. It belongs to the supervised learning domain and finds intense application in pattern recognition, data mining and intrusion detection.</a:t>
            </a:r>
            <a:br>
              <a:rPr lang="en-US" sz="2400" dirty="0"/>
            </a:br>
            <a:r>
              <a:rPr lang="en-US" sz="2400" b="0" i="0" dirty="0">
                <a:effectLst/>
                <a:latin typeface="urw-din"/>
              </a:rPr>
              <a:t>It is widely disposable in real-life scenarios since it is non-parametric, meaning, it does not make any underlying assumptions about the distribution of data (as opposed to other algorithms such as </a:t>
            </a:r>
            <a:r>
              <a:rPr lang="en-US" sz="2400" b="0" i="0" u="sng" dirty="0">
                <a:effectLst/>
                <a:latin typeface="urw-din"/>
                <a:hlinkClick r:id="rId1"/>
              </a:rPr>
              <a:t>GMM</a:t>
            </a:r>
            <a:r>
              <a:rPr lang="en-US" sz="2400" b="0" i="0" dirty="0">
                <a:effectLst/>
                <a:latin typeface="urw-din"/>
              </a:rPr>
              <a:t>, which assume a Gaussian distribution of the given data).</a:t>
            </a:r>
            <a:br>
              <a:rPr lang="en-US" sz="2400" dirty="0"/>
            </a:br>
            <a:r>
              <a:rPr lang="en-US" sz="2400" b="0" i="0" dirty="0">
                <a:effectLst/>
                <a:latin typeface="urw-din"/>
              </a:rPr>
              <a:t>We are given some prior data (also called training data), which classifies coordinates into groups identified by an attribute.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80610" y="511375"/>
            <a:ext cx="4937760" cy="871268"/>
          </a:xfrm>
        </p:spPr>
        <p:txBody>
          <a:bodyPr>
            <a:noAutofit/>
          </a:bodyPr>
          <a:lstStyle/>
          <a:p>
            <a:r>
              <a:rPr lang="en-US" sz="6000" b="0" dirty="0">
                <a:effectLst/>
                <a:latin typeface="Carlito"/>
                <a:ea typeface="Carlito"/>
                <a:cs typeface="Carlito"/>
              </a:rPr>
              <a:t>Conclusion</a:t>
            </a:r>
            <a:endParaRPr lang="en-US" sz="6000" b="0" dirty="0">
              <a:latin typeface="Aharoni" panose="02010803020104030203" pitchFamily="2" charset="-79"/>
              <a:cs typeface="Aharoni" panose="02010803020104030203" pitchFamily="2" charset="-79"/>
            </a:endParaRPr>
          </a:p>
        </p:txBody>
      </p:sp>
      <p:sp>
        <p:nvSpPr>
          <p:cNvPr id="4" name="Content Placeholder 3"/>
          <p:cNvSpPr>
            <a:spLocks noGrp="1"/>
          </p:cNvSpPr>
          <p:nvPr>
            <p:ph sz="half" idx="2"/>
          </p:nvPr>
        </p:nvSpPr>
        <p:spPr>
          <a:xfrm>
            <a:off x="913794" y="1858297"/>
            <a:ext cx="9754206" cy="4227871"/>
          </a:xfrm>
        </p:spPr>
        <p:txBody>
          <a:bodyPr>
            <a:normAutofit/>
          </a:bodyPr>
          <a:lstStyle/>
          <a:p>
            <a:pPr marL="914400" marR="259080">
              <a:lnSpc>
                <a:spcPct val="115000"/>
              </a:lnSpc>
              <a:spcBef>
                <a:spcPts val="835"/>
              </a:spcBef>
              <a:spcAft>
                <a:spcPts val="0"/>
              </a:spcAft>
            </a:pPr>
            <a:r>
              <a:rPr lang="en-US" sz="2400" dirty="0">
                <a:effectLst/>
                <a:latin typeface="Carlito"/>
                <a:ea typeface="Carlito"/>
                <a:cs typeface="Carlito"/>
              </a:rPr>
              <a:t>The completion of the project went quite well, I learned many new things while I was building it, and I get up to know various platforms which help us to learn all this stuff. I was able to learn the practical use of various algorithm. The practice helped me to learn the debugging of code and many more things. </a:t>
            </a:r>
            <a:endParaRPr lang="en-IN" sz="2400" dirty="0">
              <a:effectLst/>
              <a:latin typeface="Carlito"/>
              <a:ea typeface="Carlito"/>
              <a:cs typeface="Carlito"/>
            </a:endParaRPr>
          </a:p>
          <a:p>
            <a:pPr marL="914400" marR="240665">
              <a:lnSpc>
                <a:spcPct val="113000"/>
              </a:lnSpc>
              <a:spcBef>
                <a:spcPts val="1010"/>
              </a:spcBef>
              <a:spcAft>
                <a:spcPts val="0"/>
              </a:spcAft>
            </a:pPr>
            <a:r>
              <a:rPr lang="en-US" sz="2400" dirty="0">
                <a:effectLst/>
                <a:latin typeface="Carlito"/>
                <a:ea typeface="Carlito"/>
                <a:cs typeface="Carlito"/>
              </a:rPr>
              <a:t>Overall working on this project was great fun as I came up with a great piece of knowledge and understanding of the topic.</a:t>
            </a:r>
            <a:endParaRPr lang="en-IN" sz="2400" dirty="0">
              <a:effectLst/>
              <a:latin typeface="Carlito"/>
              <a:ea typeface="Carlito"/>
              <a:cs typeface="Carlito"/>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3586</Words>
  <Application>WPS Presentation</Application>
  <PresentationFormat>Widescreen</PresentationFormat>
  <Paragraphs>51</Paragraphs>
  <Slides>10</Slides>
  <Notes>0</Notes>
  <HiddenSlides>0</HiddenSlides>
  <MMClips>0</MMClips>
  <ScaleCrop>false</ScaleCrop>
  <HeadingPairs>
    <vt:vector size="6" baseType="variant">
      <vt:variant>
        <vt:lpstr>已用的字体</vt:lpstr>
      </vt:variant>
      <vt:variant>
        <vt:i4>26</vt:i4>
      </vt:variant>
      <vt:variant>
        <vt:lpstr>主题</vt:lpstr>
      </vt:variant>
      <vt:variant>
        <vt:i4>4</vt:i4>
      </vt:variant>
      <vt:variant>
        <vt:lpstr>幻灯片标题</vt:lpstr>
      </vt:variant>
      <vt:variant>
        <vt:i4>10</vt:i4>
      </vt:variant>
    </vt:vector>
  </HeadingPairs>
  <TitlesOfParts>
    <vt:vector size="40" baseType="lpstr">
      <vt:lpstr>Arial</vt:lpstr>
      <vt:lpstr>SimSun</vt:lpstr>
      <vt:lpstr>Wingdings</vt:lpstr>
      <vt:lpstr>Wingdings 2</vt:lpstr>
      <vt:lpstr>Wingdings 3</vt:lpstr>
      <vt:lpstr>Arial</vt:lpstr>
      <vt:lpstr>Arial Rounded MT Bold</vt:lpstr>
      <vt:lpstr>Algerian</vt:lpstr>
      <vt:lpstr>Amasis MT Pro Black</vt:lpstr>
      <vt:lpstr>Segoe Print</vt:lpstr>
      <vt:lpstr>Carlito</vt:lpstr>
      <vt:lpstr>Aharoni</vt:lpstr>
      <vt:lpstr>Times New Roman</vt:lpstr>
      <vt:lpstr>Cambria</vt:lpstr>
      <vt:lpstr>Mangal</vt:lpstr>
      <vt:lpstr>sofia-pro</vt:lpstr>
      <vt:lpstr>urw-din</vt:lpstr>
      <vt:lpstr>Yu Gothic UI Semibold</vt:lpstr>
      <vt:lpstr>Tw Cen MT</vt:lpstr>
      <vt:lpstr>Microsoft YaHei</vt:lpstr>
      <vt:lpstr>Arial Unicode MS</vt:lpstr>
      <vt:lpstr>Calibri</vt:lpstr>
      <vt:lpstr>Corbel</vt:lpstr>
      <vt:lpstr>Bookman Old Style</vt:lpstr>
      <vt:lpstr>Rockwell</vt:lpstr>
      <vt:lpstr>Century Gothic</vt:lpstr>
      <vt:lpstr>Damask</vt:lpstr>
      <vt:lpstr>Droplet</vt:lpstr>
      <vt:lpstr>Frame</vt:lpstr>
      <vt:lpstr>Ion Boardroom</vt:lpstr>
      <vt:lpstr>STRoke disease prediction</vt:lpstr>
      <vt:lpstr>content</vt:lpstr>
      <vt:lpstr>Introduction</vt:lpstr>
      <vt:lpstr>Problem statement</vt:lpstr>
      <vt:lpstr>PowerPoint 演示文稿</vt:lpstr>
      <vt:lpstr>libraries</vt:lpstr>
      <vt:lpstr>PowerPoint 演示文稿</vt:lpstr>
      <vt:lpstr>K-Nearest Neighbours </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delivery         website</dc:title>
  <dc:creator>KAPIL  SINGH</dc:creator>
  <cp:lastModifiedBy>acer</cp:lastModifiedBy>
  <cp:revision>9</cp:revision>
  <dcterms:created xsi:type="dcterms:W3CDTF">2022-02-25T19:24:00Z</dcterms:created>
  <dcterms:modified xsi:type="dcterms:W3CDTF">2023-07-21T12:14:58Z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A337714909524B7DB18395F43D7E2E5F</vt:lpwstr>
  </property>
  <property fmtid="{D5CDD505-2E9C-101B-9397-08002B2CF9AE}" pid="4" name="KSOProductBuildVer">
    <vt:lpwstr>1033-11.2.0.11537</vt:lpwstr>
  </property>
</Properties>
</file>