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80" r:id="rId5"/>
    <p:sldId id="27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codebasis%20challenge\Input%20for%20participants_challenge4\solution\consumer_good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296037296037296E-2"/>
          <c:y val="6.1794426299947379E-2"/>
          <c:w val="0.93162393162393164"/>
          <c:h val="0.83744135892343707"/>
        </c:manualLayout>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'challenge#4-Q2'!$A$1:$C$1</c:f>
              <c:strCache>
                <c:ptCount val="3"/>
                <c:pt idx="0">
                  <c:v>unique_product_2020</c:v>
                </c:pt>
                <c:pt idx="1">
                  <c:v>unique_product_2021</c:v>
                </c:pt>
                <c:pt idx="2">
                  <c:v>percentage_increase</c:v>
                </c:pt>
              </c:strCache>
            </c:strRef>
          </c:cat>
          <c:val>
            <c:numRef>
              <c:f>'challenge#4-Q2'!$A$2:$C$2</c:f>
              <c:numCache>
                <c:formatCode>General</c:formatCode>
                <c:ptCount val="3"/>
                <c:pt idx="0">
                  <c:v>245</c:v>
                </c:pt>
                <c:pt idx="1">
                  <c:v>334</c:v>
                </c:pt>
                <c:pt idx="2">
                  <c:v>36.33</c:v>
                </c:pt>
              </c:numCache>
            </c:numRef>
          </c:val>
          <c:extLst>
            <c:ext xmlns:c16="http://schemas.microsoft.com/office/drawing/2014/chart" uri="{C3380CC4-5D6E-409C-BE32-E72D297353CC}">
              <c16:uniqueId val="{00000000-BE76-4E53-BB7A-4B031667E875}"/>
            </c:ext>
          </c:extLst>
        </c:ser>
        <c:dLbls>
          <c:dLblPos val="inEnd"/>
          <c:showLegendKey val="0"/>
          <c:showVal val="1"/>
          <c:showCatName val="0"/>
          <c:showSerName val="0"/>
          <c:showPercent val="0"/>
          <c:showBubbleSize val="0"/>
        </c:dLbls>
        <c:gapWidth val="41"/>
        <c:axId val="698572671"/>
        <c:axId val="698571231"/>
      </c:barChart>
      <c:catAx>
        <c:axId val="6985726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ln>
                  <a:noFill/>
                </a:ln>
                <a:solidFill>
                  <a:schemeClr val="bg1"/>
                </a:solidFill>
                <a:effectLst/>
                <a:latin typeface="Constantia" panose="02030602050306030303" pitchFamily="18" charset="0"/>
                <a:ea typeface="+mn-ea"/>
                <a:cs typeface="+mn-cs"/>
              </a:defRPr>
            </a:pPr>
            <a:endParaRPr lang="en-US"/>
          </a:p>
        </c:txPr>
        <c:crossAx val="698571231"/>
        <c:crosses val="autoZero"/>
        <c:auto val="1"/>
        <c:lblAlgn val="ctr"/>
        <c:lblOffset val="100"/>
        <c:noMultiLvlLbl val="0"/>
      </c:catAx>
      <c:valAx>
        <c:axId val="698571231"/>
        <c:scaling>
          <c:orientation val="minMax"/>
        </c:scaling>
        <c:delete val="1"/>
        <c:axPos val="l"/>
        <c:numFmt formatCode="General" sourceLinked="1"/>
        <c:majorTickMark val="none"/>
        <c:minorTickMark val="none"/>
        <c:tickLblPos val="nextTo"/>
        <c:crossAx val="698572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product_count by segment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'challenge#4-Q3'!$B$1</c:f>
              <c:strCache>
                <c:ptCount val="1"/>
                <c:pt idx="0">
                  <c:v>product_count</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'challenge#4-Q3'!$A$2:$A$7</c:f>
              <c:strCache>
                <c:ptCount val="6"/>
                <c:pt idx="0">
                  <c:v>Notebook</c:v>
                </c:pt>
                <c:pt idx="1">
                  <c:v>Accessories</c:v>
                </c:pt>
                <c:pt idx="2">
                  <c:v>Peripherals</c:v>
                </c:pt>
                <c:pt idx="3">
                  <c:v>Desktop</c:v>
                </c:pt>
                <c:pt idx="4">
                  <c:v>Storage</c:v>
                </c:pt>
                <c:pt idx="5">
                  <c:v>Networking</c:v>
                </c:pt>
              </c:strCache>
            </c:strRef>
          </c:cat>
          <c:val>
            <c:numRef>
              <c:f>'challenge#4-Q3'!$B$2:$B$7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1D56-4F5C-A1E5-665D73FF7A8D}"/>
            </c:ext>
          </c:extLst>
        </c:ser>
        <c:dLbls>
          <c:dLblPos val="outEnd"/>
          <c:showLegendKey val="0"/>
          <c:showVal val="1"/>
          <c:showCatName val="0"/>
          <c:showSerName val="0"/>
          <c:showPercent val="0"/>
          <c:showBubbleSize val="0"/>
        </c:dLbls>
        <c:gapWidth val="100"/>
        <c:overlap val="-24"/>
        <c:axId val="698563551"/>
        <c:axId val="698576991"/>
      </c:barChart>
      <c:catAx>
        <c:axId val="6985635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98576991"/>
        <c:crosses val="autoZero"/>
        <c:auto val="1"/>
        <c:lblAlgn val="ctr"/>
        <c:lblOffset val="100"/>
        <c:noMultiLvlLbl val="0"/>
      </c:catAx>
      <c:valAx>
        <c:axId val="69857699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98563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082995591893277E-2"/>
          <c:y val="1.7529663261380047E-2"/>
          <c:w val="0.94612078316546377"/>
          <c:h val="0.74988069131746804"/>
        </c:manualLayout>
      </c:layout>
      <c:barChart>
        <c:barDir val="col"/>
        <c:grouping val="clustered"/>
        <c:varyColors val="0"/>
        <c:ser>
          <c:idx val="0"/>
          <c:order val="0"/>
          <c:tx>
            <c:strRef>
              <c:f>'challenge#4-Q4'!$B$1</c:f>
              <c:strCache>
                <c:ptCount val="1"/>
                <c:pt idx="0">
                  <c:v>product_count_2020</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'challenge#4-Q4'!$A$2:$A$7</c:f>
              <c:strCache>
                <c:ptCount val="6"/>
                <c:pt idx="0">
                  <c:v>Accessories</c:v>
                </c:pt>
                <c:pt idx="1">
                  <c:v>Notebook</c:v>
                </c:pt>
                <c:pt idx="2">
                  <c:v>Peripherals</c:v>
                </c:pt>
                <c:pt idx="3">
                  <c:v>Desktop</c:v>
                </c:pt>
                <c:pt idx="4">
                  <c:v>Storage</c:v>
                </c:pt>
                <c:pt idx="5">
                  <c:v>Networking</c:v>
                </c:pt>
              </c:strCache>
            </c:strRef>
          </c:cat>
          <c:val>
            <c:numRef>
              <c:f>'challenge#4-Q4'!$B$2:$B$7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4996-4B5E-A4B8-2C7CE5DF06C9}"/>
            </c:ext>
          </c:extLst>
        </c:ser>
        <c:ser>
          <c:idx val="1"/>
          <c:order val="1"/>
          <c:tx>
            <c:strRef>
              <c:f>'challenge#4-Q4'!$C$1</c:f>
              <c:strCache>
                <c:ptCount val="1"/>
                <c:pt idx="0">
                  <c:v>product_count_2021</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'challenge#4-Q4'!$A$2:$A$7</c:f>
              <c:strCache>
                <c:ptCount val="6"/>
                <c:pt idx="0">
                  <c:v>Accessories</c:v>
                </c:pt>
                <c:pt idx="1">
                  <c:v>Notebook</c:v>
                </c:pt>
                <c:pt idx="2">
                  <c:v>Peripherals</c:v>
                </c:pt>
                <c:pt idx="3">
                  <c:v>Desktop</c:v>
                </c:pt>
                <c:pt idx="4">
                  <c:v>Storage</c:v>
                </c:pt>
                <c:pt idx="5">
                  <c:v>Networking</c:v>
                </c:pt>
              </c:strCache>
            </c:strRef>
          </c:cat>
          <c:val>
            <c:numRef>
              <c:f>'challenge#4-Q4'!$C$2:$C$7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4996-4B5E-A4B8-2C7CE5DF06C9}"/>
            </c:ext>
          </c:extLst>
        </c:ser>
        <c:ser>
          <c:idx val="2"/>
          <c:order val="2"/>
          <c:tx>
            <c:strRef>
              <c:f>'challenge#4-Q4'!$D$1</c:f>
              <c:strCache>
                <c:ptCount val="1"/>
                <c:pt idx="0">
                  <c:v>difference</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'challenge#4-Q4'!$A$2:$A$7</c:f>
              <c:strCache>
                <c:ptCount val="6"/>
                <c:pt idx="0">
                  <c:v>Accessories</c:v>
                </c:pt>
                <c:pt idx="1">
                  <c:v>Notebook</c:v>
                </c:pt>
                <c:pt idx="2">
                  <c:v>Peripherals</c:v>
                </c:pt>
                <c:pt idx="3">
                  <c:v>Desktop</c:v>
                </c:pt>
                <c:pt idx="4">
                  <c:v>Storage</c:v>
                </c:pt>
                <c:pt idx="5">
                  <c:v>Networking</c:v>
                </c:pt>
              </c:strCache>
            </c:strRef>
          </c:cat>
          <c:val>
            <c:numRef>
              <c:f>'challenge#4-Q4'!$D$2:$D$7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4996-4B5E-A4B8-2C7CE5DF06C9}"/>
            </c:ext>
          </c:extLst>
        </c:ser>
        <c:dLbls>
          <c:dLblPos val="outEnd"/>
          <c:showLegendKey val="0"/>
          <c:showVal val="1"/>
          <c:showCatName val="0"/>
          <c:showSerName val="0"/>
          <c:showPercent val="0"/>
          <c:showBubbleSize val="0"/>
        </c:dLbls>
        <c:gapWidth val="100"/>
        <c:overlap val="-24"/>
        <c:axId val="731201183"/>
        <c:axId val="731175743"/>
      </c:barChart>
      <c:catAx>
        <c:axId val="7312011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31175743"/>
        <c:crosses val="autoZero"/>
        <c:auto val="1"/>
        <c:lblAlgn val="ctr"/>
        <c:lblOffset val="100"/>
        <c:noMultiLvlLbl val="0"/>
      </c:catAx>
      <c:valAx>
        <c:axId val="731175743"/>
        <c:scaling>
          <c:orientation val="minMax"/>
        </c:scaling>
        <c:delete val="1"/>
        <c:axPos val="l"/>
        <c:numFmt formatCode="General" sourceLinked="1"/>
        <c:majorTickMark val="none"/>
        <c:minorTickMark val="none"/>
        <c:tickLblPos val="nextTo"/>
        <c:crossAx val="7312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7512114769923E-2"/>
          <c:y val="0.10962111690749711"/>
          <c:w val="0.69376744072350216"/>
          <c:h val="0.7881048903210317"/>
        </c:manualLayout>
      </c:layout>
      <c:pieChart>
        <c:varyColors val="1"/>
        <c:ser>
          <c:idx val="0"/>
          <c:order val="0"/>
          <c:tx>
            <c:strRef>
              <c:f>'challenge#4-Q5'!$C$1</c:f>
              <c:strCache>
                <c:ptCount val="1"/>
                <c:pt idx="0">
                  <c:v>manufacturing_cost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9BC-42FC-B968-5F82C64173F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9BC-42FC-B968-5F82C64173F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'challenge#4-Q5'!$A$2:$A$3</c:f>
              <c:strCache>
                <c:ptCount val="2"/>
                <c:pt idx="0">
                  <c:v>A2118150101</c:v>
                </c:pt>
                <c:pt idx="1">
                  <c:v>A6120110206</c:v>
                </c:pt>
              </c:strCache>
              <c:extLst/>
            </c:strRef>
          </c:cat>
          <c:val>
            <c:numRef>
              <c:f>'challenge#4-Q5'!$C$2:$C$3</c:f>
              <c:numCache>
                <c:formatCode>General</c:formatCode>
                <c:ptCount val="2"/>
                <c:pt idx="0">
                  <c:v>0.89200000000000002</c:v>
                </c:pt>
                <c:pt idx="1">
                  <c:v>240.53639999999999</c:v>
                </c:pt>
              </c:numCache>
            </c:numRef>
          </c:val>
          <c:extLst>
            <c:ext xmlns:c16="http://schemas.microsoft.com/office/drawing/2014/chart" uri="{C3380CC4-5D6E-409C-BE32-E72D297353CC}">
              <c16:uniqueId val="{00000004-A9BC-42FC-B968-5F82C64173F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'challenge#4-Q6'!$C$1</c:f>
              <c:strCache>
                <c:ptCount val="1"/>
                <c:pt idx="0">
                  <c:v>average_discount_percentage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'challenge#4-Q6'!$A$2:$B$6</c:f>
              <c:multiLvlStrCache>
                <c:ptCount val="5"/>
                <c:lvl>
                  <c:pt idx="0">
                    <c:v>Flipkart</c:v>
                  </c:pt>
                  <c:pt idx="1">
                    <c:v>Viveks</c:v>
                  </c:pt>
                  <c:pt idx="2">
                    <c:v>Ezone</c:v>
                  </c:pt>
                  <c:pt idx="3">
                    <c:v>Croma</c:v>
                  </c:pt>
                  <c:pt idx="4">
                    <c:v>Amazon </c:v>
                  </c:pt>
                </c:lvl>
                <c:lvl>
                  <c:pt idx="0">
                    <c:v>90002009</c:v>
                  </c:pt>
                  <c:pt idx="1">
                    <c:v>90002006</c:v>
                  </c:pt>
                  <c:pt idx="2">
                    <c:v>90002003</c:v>
                  </c:pt>
                  <c:pt idx="3">
                    <c:v>90002002</c:v>
                  </c:pt>
                  <c:pt idx="4">
                    <c:v>90002016</c:v>
                  </c:pt>
                </c:lvl>
              </c:multiLvlStrCache>
            </c:multiLvlStrRef>
          </c:cat>
          <c:val>
            <c:numRef>
              <c:f>'challenge#4-Q6'!$C$2:$C$6</c:f>
              <c:numCache>
                <c:formatCode>General</c:formatCode>
                <c:ptCount val="5"/>
                <c:pt idx="0">
                  <c:v>30.83</c:v>
                </c:pt>
                <c:pt idx="1">
                  <c:v>30.38</c:v>
                </c:pt>
                <c:pt idx="2">
                  <c:v>30.28</c:v>
                </c:pt>
                <c:pt idx="3">
                  <c:v>30.25</c:v>
                </c:pt>
                <c:pt idx="4">
                  <c:v>29.33</c:v>
                </c:pt>
              </c:numCache>
            </c:numRef>
          </c:val>
          <c:extLst>
            <c:ext xmlns:c16="http://schemas.microsoft.com/office/drawing/2014/chart" uri="{C3380CC4-5D6E-409C-BE32-E72D297353CC}">
              <c16:uniqueId val="{00000000-79C8-4314-9184-018BB8700AB7}"/>
            </c:ext>
          </c:extLst>
        </c:ser>
        <c:dLbls>
          <c:dLblPos val="inEnd"/>
          <c:showLegendKey val="0"/>
          <c:showVal val="1"/>
          <c:showCatName val="0"/>
          <c:showSerName val="0"/>
          <c:showPercent val="0"/>
          <c:showBubbleSize val="0"/>
        </c:dLbls>
        <c:gapWidth val="65"/>
        <c:axId val="171668991"/>
        <c:axId val="171674751"/>
      </c:barChart>
      <c:catAx>
        <c:axId val="17166899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1674751"/>
        <c:crosses val="autoZero"/>
        <c:auto val="1"/>
        <c:lblAlgn val="ctr"/>
        <c:lblOffset val="100"/>
        <c:noMultiLvlLbl val="0"/>
      </c:catAx>
      <c:valAx>
        <c:axId val="17167475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1668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Total_sold_quantity by Quarter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'challenge#4-Q8'!$B$1</c:f>
              <c:strCache>
                <c:ptCount val="1"/>
                <c:pt idx="0">
                  <c:v>total_sold_quantity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446-4433-91A1-8D200A237C2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446-4433-91A1-8D200A237C2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446-4433-91A1-8D200A237C2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446-4433-91A1-8D200A237C2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'challenge#4-Q8'!$A$2:$A$5</c:f>
              <c:strCache>
                <c:ptCount val="4"/>
                <c:pt idx="0">
                  <c:v>Q1</c:v>
                </c:pt>
                <c:pt idx="1">
                  <c:v>Q2</c:v>
                </c:pt>
                <c:pt idx="2">
                  <c:v>Q4</c:v>
                </c:pt>
                <c:pt idx="3">
                  <c:v>Q3</c:v>
                </c:pt>
              </c:strCache>
            </c:strRef>
          </c:cat>
          <c:val>
            <c:numRef>
              <c:f>'challenge#4-Q8'!$B$2:$B$5</c:f>
              <c:numCache>
                <c:formatCode>General</c:formatCode>
                <c:ptCount val="4"/>
                <c:pt idx="0">
                  <c:v>14476194</c:v>
                </c:pt>
                <c:pt idx="1">
                  <c:v>10091151</c:v>
                </c:pt>
                <c:pt idx="2">
                  <c:v>5042541</c:v>
                </c:pt>
                <c:pt idx="3">
                  <c:v>2075087</c:v>
                </c:pt>
              </c:numCache>
            </c:numRef>
          </c:val>
          <c:extLst>
            <c:ext xmlns:c16="http://schemas.microsoft.com/office/drawing/2014/chart" uri="{C3380CC4-5D6E-409C-BE32-E72D297353CC}">
              <c16:uniqueId val="{00000008-D446-4433-91A1-8D200A237C2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6.9444444444444448E-2"/>
          <c:w val="0.93888888888888888"/>
          <c:h val="0.73577136191309422"/>
        </c:manualLayout>
      </c:layout>
      <c:barChart>
        <c:barDir val="col"/>
        <c:grouping val="clustered"/>
        <c:varyColors val="0"/>
        <c:ser>
          <c:idx val="0"/>
          <c:order val="0"/>
          <c:tx>
            <c:strRef>
              <c:f>'challenge#4-Q9'!$B$1</c:f>
              <c:strCache>
                <c:ptCount val="1"/>
                <c:pt idx="0">
                  <c:v>gross_sales_mln</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'challenge#4-Q9'!$A$2:$A$4</c:f>
              <c:strCache>
                <c:ptCount val="3"/>
                <c:pt idx="0">
                  <c:v>Retailer</c:v>
                </c:pt>
                <c:pt idx="1">
                  <c:v>Direct</c:v>
                </c:pt>
                <c:pt idx="2">
                  <c:v>Distributor</c:v>
                </c:pt>
              </c:strCache>
            </c:strRef>
          </c:cat>
          <c:val>
            <c:numRef>
              <c:f>'challenge#4-Q9'!$B$2:$B$4</c:f>
              <c:numCache>
                <c:formatCode>General</c:formatCode>
                <c:ptCount val="3"/>
                <c:pt idx="0">
                  <c:v>1219.08</c:v>
                </c:pt>
                <c:pt idx="1">
                  <c:v>257.52999999999997</c:v>
                </c:pt>
                <c:pt idx="2">
                  <c:v>188.03</c:v>
                </c:pt>
              </c:numCache>
            </c:numRef>
          </c:val>
          <c:extLst>
            <c:ext xmlns:c16="http://schemas.microsoft.com/office/drawing/2014/chart" uri="{C3380CC4-5D6E-409C-BE32-E72D297353CC}">
              <c16:uniqueId val="{00000000-E26F-4BDE-99FD-C631AC2ED918}"/>
            </c:ext>
          </c:extLst>
        </c:ser>
        <c:ser>
          <c:idx val="1"/>
          <c:order val="1"/>
          <c:tx>
            <c:strRef>
              <c:f>'challenge#4-Q9'!$C$1</c:f>
              <c:strCache>
                <c:ptCount val="1"/>
                <c:pt idx="0">
                  <c:v>percentage</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'challenge#4-Q9'!$A$2:$A$4</c:f>
              <c:strCache>
                <c:ptCount val="3"/>
                <c:pt idx="0">
                  <c:v>Retailer</c:v>
                </c:pt>
                <c:pt idx="1">
                  <c:v>Direct</c:v>
                </c:pt>
                <c:pt idx="2">
                  <c:v>Distributor</c:v>
                </c:pt>
              </c:strCache>
            </c:strRef>
          </c:cat>
          <c:val>
            <c:numRef>
              <c:f>'challenge#4-Q9'!$C$2:$C$4</c:f>
              <c:numCache>
                <c:formatCode>General</c:formatCode>
                <c:ptCount val="3"/>
                <c:pt idx="0">
                  <c:v>73.23</c:v>
                </c:pt>
                <c:pt idx="1">
                  <c:v>15.47</c:v>
                </c:pt>
                <c:pt idx="2">
                  <c:v>11.3</c:v>
                </c:pt>
              </c:numCache>
            </c:numRef>
          </c:val>
          <c:extLst>
            <c:ext xmlns:c16="http://schemas.microsoft.com/office/drawing/2014/chart" uri="{C3380CC4-5D6E-409C-BE32-E72D297353CC}">
              <c16:uniqueId val="{00000001-E26F-4BDE-99FD-C631AC2ED918}"/>
            </c:ext>
          </c:extLst>
        </c:ser>
        <c:dLbls>
          <c:dLblPos val="outEnd"/>
          <c:showLegendKey val="0"/>
          <c:showVal val="1"/>
          <c:showCatName val="0"/>
          <c:showSerName val="0"/>
          <c:showPercent val="0"/>
          <c:showBubbleSize val="0"/>
        </c:dLbls>
        <c:gapWidth val="100"/>
        <c:overlap val="-24"/>
        <c:axId val="731192063"/>
        <c:axId val="731193503"/>
      </c:barChart>
      <c:catAx>
        <c:axId val="73119206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31193503"/>
        <c:crosses val="autoZero"/>
        <c:auto val="1"/>
        <c:lblAlgn val="ctr"/>
        <c:lblOffset val="100"/>
        <c:noMultiLvlLbl val="0"/>
      </c:catAx>
      <c:valAx>
        <c:axId val="731193503"/>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731192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Total_sold_quantity by division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'challenge#4-Q10'!$C$1</c:f>
              <c:strCache>
                <c:ptCount val="1"/>
                <c:pt idx="0">
                  <c:v>total_sold_quantity</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multiLvlStrRef>
              <c:f>'challenge#4-Q10'!$A$2:$B$10</c:f>
              <c:multiLvlStrCache>
                <c:ptCount val="9"/>
                <c:lvl>
                  <c:pt idx="0">
                    <c:v>AQ Pen Drive 2 IN 1</c:v>
                  </c:pt>
                  <c:pt idx="1">
                    <c:v>AQ Pen Drive DRC</c:v>
                  </c:pt>
                  <c:pt idx="2">
                    <c:v>AQ Pen Drive DRC</c:v>
                  </c:pt>
                  <c:pt idx="3">
                    <c:v>AQ Gamers Ms</c:v>
                  </c:pt>
                  <c:pt idx="4">
                    <c:v>AQ Maxima Ms</c:v>
                  </c:pt>
                  <c:pt idx="5">
                    <c:v>AQ Maxima Ms</c:v>
                  </c:pt>
                  <c:pt idx="6">
                    <c:v>AQ Digit</c:v>
                  </c:pt>
                  <c:pt idx="7">
                    <c:v>AQ Velocity</c:v>
                  </c:pt>
                  <c:pt idx="8">
                    <c:v>AQ Digit</c:v>
                  </c:pt>
                </c:lvl>
                <c:lvl>
                  <c:pt idx="0">
                    <c:v>N &amp; S</c:v>
                  </c:pt>
                  <c:pt idx="1">
                    <c:v>N &amp; S</c:v>
                  </c:pt>
                  <c:pt idx="2">
                    <c:v>N &amp; S</c:v>
                  </c:pt>
                  <c:pt idx="3">
                    <c:v>P &amp; A</c:v>
                  </c:pt>
                  <c:pt idx="4">
                    <c:v>P &amp; A</c:v>
                  </c:pt>
                  <c:pt idx="5">
                    <c:v>P &amp; A</c:v>
                  </c:pt>
                  <c:pt idx="6">
                    <c:v>PC</c:v>
                  </c:pt>
                  <c:pt idx="7">
                    <c:v>PC</c:v>
                  </c:pt>
                  <c:pt idx="8">
                    <c:v>PC</c:v>
                  </c:pt>
                </c:lvl>
              </c:multiLvlStrCache>
            </c:multiLvlStrRef>
          </c:cat>
          <c:val>
            <c:numRef>
              <c:f>'challenge#4-Q10'!$C$2:$C$10</c:f>
              <c:numCache>
                <c:formatCode>General</c:formatCode>
                <c:ptCount val="9"/>
                <c:pt idx="0">
                  <c:v>701373</c:v>
                </c:pt>
                <c:pt idx="1">
                  <c:v>688003</c:v>
                </c:pt>
                <c:pt idx="2">
                  <c:v>676245</c:v>
                </c:pt>
                <c:pt idx="3">
                  <c:v>428498</c:v>
                </c:pt>
                <c:pt idx="4">
                  <c:v>419865</c:v>
                </c:pt>
                <c:pt idx="5">
                  <c:v>419471</c:v>
                </c:pt>
                <c:pt idx="6">
                  <c:v>17434</c:v>
                </c:pt>
                <c:pt idx="7">
                  <c:v>17280</c:v>
                </c:pt>
                <c:pt idx="8">
                  <c:v>17275</c:v>
                </c:pt>
              </c:numCache>
            </c:numRef>
          </c:val>
          <c:extLst>
            <c:ext xmlns:c16="http://schemas.microsoft.com/office/drawing/2014/chart" uri="{C3380CC4-5D6E-409C-BE32-E72D297353CC}">
              <c16:uniqueId val="{00000000-9481-4F47-BFF1-A4E2DD7281AA}"/>
            </c:ext>
          </c:extLst>
        </c:ser>
        <c:dLbls>
          <c:showLegendKey val="0"/>
          <c:showVal val="0"/>
          <c:showCatName val="0"/>
          <c:showSerName val="0"/>
          <c:showPercent val="0"/>
          <c:showBubbleSize val="0"/>
        </c:dLbls>
        <c:gapWidth val="38"/>
        <c:overlap val="-24"/>
        <c:axId val="731197823"/>
        <c:axId val="731177663"/>
      </c:barChart>
      <c:catAx>
        <c:axId val="73119782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31177663"/>
        <c:crosses val="autoZero"/>
        <c:auto val="1"/>
        <c:lblAlgn val="ctr"/>
        <c:lblOffset val="100"/>
        <c:noMultiLvlLbl val="0"/>
      </c:catAx>
      <c:valAx>
        <c:axId val="731177663"/>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731197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220768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E6F4C-91F2-4B7A-BA64-413C08E753F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71376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115323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067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22470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8152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76693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297636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51801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67260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81868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E6F4C-91F2-4B7A-BA64-413C08E753F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8741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E6F4C-91F2-4B7A-BA64-413C08E753F6}"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0535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233786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87562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AE6F4C-91F2-4B7A-BA64-413C08E753F6}" type="datetimeFigureOut">
              <a:rPr lang="en-IN" smtClean="0"/>
              <a:t>03-06-2024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74844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E6F4C-91F2-4B7A-BA64-413C08E753F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FB2FA-24B1-427E-A914-921930B26932}" type="slidenum">
              <a:rPr lang="en-IN" smtClean="0"/>
              <a:t>‹#›</a:t>
            </a:fld>
            <a:endParaRPr lang="en-IN"/>
          </a:p>
        </p:txBody>
      </p:sp>
    </p:spTree>
    <p:extLst>
      <p:ext uri="{BB962C8B-B14F-4D97-AF65-F5344CB8AC3E}">
        <p14:creationId xmlns:p14="http://schemas.microsoft.com/office/powerpoint/2010/main" val="353257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AE6F4C-91F2-4B7A-BA64-413C08E753F6}" type="datetimeFigureOut">
              <a:rPr lang="en-IN" smtClean="0"/>
              <a:t>03-06-2024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FFB2FA-24B1-427E-A914-921930B26932}" type="slidenum">
              <a:rPr lang="en-IN" smtClean="0"/>
              <a:t>‹#›</a:t>
            </a:fld>
            <a:endParaRPr lang="en-IN"/>
          </a:p>
        </p:txBody>
      </p:sp>
    </p:spTree>
    <p:extLst>
      <p:ext uri="{BB962C8B-B14F-4D97-AF65-F5344CB8AC3E}">
        <p14:creationId xmlns:p14="http://schemas.microsoft.com/office/powerpoint/2010/main" val="172695736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18C-DF45-DBC7-BB6D-E96C7504ADFD}"/>
              </a:ext>
            </a:extLst>
          </p:cNvPr>
          <p:cNvSpPr>
            <a:spLocks noGrp="1"/>
          </p:cNvSpPr>
          <p:nvPr>
            <p:ph type="ctrTitle"/>
          </p:nvPr>
        </p:nvSpPr>
        <p:spPr/>
        <p:txBody>
          <a:bodyPr>
            <a:normAutofit/>
          </a:bodyPr>
          <a:lstStyle/>
          <a:p>
            <a:r>
              <a:rPr lang="en-US" dirty="0">
                <a:latin typeface="Georgia" panose="02040502050405020303" pitchFamily="18" charset="0"/>
              </a:rPr>
              <a:t>Consumer goods</a:t>
            </a:r>
            <a:br>
              <a:rPr lang="en-US" dirty="0">
                <a:latin typeface="Georgia" panose="02040502050405020303" pitchFamily="18" charset="0"/>
              </a:rPr>
            </a:br>
            <a:r>
              <a:rPr lang="en-US" dirty="0" err="1">
                <a:latin typeface="Georgia" panose="02040502050405020303" pitchFamily="18" charset="0"/>
              </a:rPr>
              <a:t>Ad_Hoc</a:t>
            </a:r>
            <a:r>
              <a:rPr lang="en-US" dirty="0">
                <a:latin typeface="Georgia" panose="02040502050405020303" pitchFamily="18" charset="0"/>
              </a:rPr>
              <a:t> Insights</a:t>
            </a:r>
            <a:endParaRPr lang="en-IN" dirty="0">
              <a:latin typeface="Georgia" panose="02040502050405020303" pitchFamily="18" charset="0"/>
            </a:endParaRPr>
          </a:p>
        </p:txBody>
      </p:sp>
    </p:spTree>
    <p:extLst>
      <p:ext uri="{BB962C8B-B14F-4D97-AF65-F5344CB8AC3E}">
        <p14:creationId xmlns:p14="http://schemas.microsoft.com/office/powerpoint/2010/main" val="103864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8CAA-5416-81CC-1BCE-6B4359B7DE5E}"/>
              </a:ext>
            </a:extLst>
          </p:cNvPr>
          <p:cNvSpPr>
            <a:spLocks noGrp="1"/>
          </p:cNvSpPr>
          <p:nvPr>
            <p:ph type="title"/>
          </p:nvPr>
        </p:nvSpPr>
        <p:spPr>
          <a:xfrm>
            <a:off x="831752" y="239151"/>
            <a:ext cx="10528495" cy="973236"/>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07E57478-A79F-3A79-3857-528D40C5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827" y="1690688"/>
            <a:ext cx="4050122" cy="2869683"/>
          </a:xfrm>
          <a:prstGeom prst="rect">
            <a:avLst/>
          </a:prstGeom>
        </p:spPr>
      </p:pic>
      <p:graphicFrame>
        <p:nvGraphicFramePr>
          <p:cNvPr id="5" name="Chart 4">
            <a:extLst>
              <a:ext uri="{FF2B5EF4-FFF2-40B4-BE49-F238E27FC236}">
                <a16:creationId xmlns:a16="http://schemas.microsoft.com/office/drawing/2014/main" id="{3CA6D72E-C5AF-39E5-198F-2BEAD8FB7542}"/>
              </a:ext>
            </a:extLst>
          </p:cNvPr>
          <p:cNvGraphicFramePr>
            <a:graphicFrameLocks/>
          </p:cNvGraphicFramePr>
          <p:nvPr>
            <p:extLst>
              <p:ext uri="{D42A27DB-BD31-4B8C-83A1-F6EECF244321}">
                <p14:modId xmlns:p14="http://schemas.microsoft.com/office/powerpoint/2010/main" val="2159410242"/>
              </p:ext>
            </p:extLst>
          </p:nvPr>
        </p:nvGraphicFramePr>
        <p:xfrm>
          <a:off x="6096001" y="1384876"/>
          <a:ext cx="4847740" cy="286968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D0522AE-B619-6F41-0828-1682B7CB5F38}"/>
              </a:ext>
            </a:extLst>
          </p:cNvPr>
          <p:cNvSpPr txBox="1"/>
          <p:nvPr/>
        </p:nvSpPr>
        <p:spPr>
          <a:xfrm>
            <a:off x="1899138" y="4721231"/>
            <a:ext cx="894503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Insights:</a:t>
            </a:r>
          </a:p>
          <a:p>
            <a:r>
              <a:rPr lang="en-US" sz="2000" dirty="0">
                <a:latin typeface="Times New Roman" panose="02020603050405020304" pitchFamily="18" charset="0"/>
                <a:cs typeface="Times New Roman" panose="02020603050405020304" pitchFamily="18" charset="0"/>
              </a:rPr>
              <a:t>The Segment with the highest number of unique products is ‘Notebook’  followed by ‘Accessories’ and ‘peripherals’.</a:t>
            </a:r>
          </a:p>
        </p:txBody>
      </p:sp>
    </p:spTree>
    <p:extLst>
      <p:ext uri="{BB962C8B-B14F-4D97-AF65-F5344CB8AC3E}">
        <p14:creationId xmlns:p14="http://schemas.microsoft.com/office/powerpoint/2010/main" val="124464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8E41-5FB1-F2AC-99C6-7D1C89401421}"/>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Question4.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Follow-up: Which segment had the most increase in unique products in 2021 vs 2020? The final output contains these fields: segment, product_count_2020, product_count_2021, difference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5F48CB-D77E-2DF5-D3FC-B17CB37AE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03" y="2099854"/>
            <a:ext cx="10121394" cy="3780441"/>
          </a:xfrm>
          <a:prstGeom prst="rect">
            <a:avLst/>
          </a:prstGeom>
        </p:spPr>
      </p:pic>
    </p:spTree>
    <p:extLst>
      <p:ext uri="{BB962C8B-B14F-4D97-AF65-F5344CB8AC3E}">
        <p14:creationId xmlns:p14="http://schemas.microsoft.com/office/powerpoint/2010/main" val="87158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48E5-A592-CDB4-4634-F55F8AA2BC3B}"/>
              </a:ext>
            </a:extLst>
          </p:cNvPr>
          <p:cNvSpPr>
            <a:spLocks noGrp="1"/>
          </p:cNvSpPr>
          <p:nvPr>
            <p:ph type="title"/>
          </p:nvPr>
        </p:nvSpPr>
        <p:spPr>
          <a:xfrm>
            <a:off x="769033" y="262010"/>
            <a:ext cx="10358511" cy="814168"/>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7715697C-F060-1E92-9994-4ACC799AC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09" y="1381125"/>
            <a:ext cx="5146991" cy="2206136"/>
          </a:xfrm>
          <a:prstGeom prst="rect">
            <a:avLst/>
          </a:prstGeom>
        </p:spPr>
      </p:pic>
      <p:graphicFrame>
        <p:nvGraphicFramePr>
          <p:cNvPr id="5" name="Chart 4">
            <a:extLst>
              <a:ext uri="{FF2B5EF4-FFF2-40B4-BE49-F238E27FC236}">
                <a16:creationId xmlns:a16="http://schemas.microsoft.com/office/drawing/2014/main" id="{E529AE3E-CE18-F3BF-7621-105B60CF48FB}"/>
              </a:ext>
            </a:extLst>
          </p:cNvPr>
          <p:cNvGraphicFramePr>
            <a:graphicFrameLocks/>
          </p:cNvGraphicFramePr>
          <p:nvPr>
            <p:extLst>
              <p:ext uri="{D42A27DB-BD31-4B8C-83A1-F6EECF244321}">
                <p14:modId xmlns:p14="http://schemas.microsoft.com/office/powerpoint/2010/main" val="3824591483"/>
              </p:ext>
            </p:extLst>
          </p:nvPr>
        </p:nvGraphicFramePr>
        <p:xfrm>
          <a:off x="6447694" y="1171135"/>
          <a:ext cx="5185673" cy="289794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3E33546-B7A5-474D-8223-2C7733843E58}"/>
              </a:ext>
            </a:extLst>
          </p:cNvPr>
          <p:cNvSpPr txBox="1"/>
          <p:nvPr/>
        </p:nvSpPr>
        <p:spPr>
          <a:xfrm>
            <a:off x="1735015" y="4164037"/>
            <a:ext cx="9659816"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Insights:</a:t>
            </a:r>
          </a:p>
          <a:p>
            <a:r>
              <a:rPr lang="en-IN" sz="2000" dirty="0">
                <a:latin typeface="Times New Roman" panose="02020603050405020304" pitchFamily="18" charset="0"/>
                <a:cs typeface="Times New Roman" panose="02020603050405020304" pitchFamily="18" charset="0"/>
              </a:rPr>
              <a:t>‘Accessories’ has most significant increase in unique products from 2020-2021, with an increase of ‘34’ products.</a:t>
            </a:r>
          </a:p>
          <a:p>
            <a:r>
              <a:rPr lang="en-IN" sz="2000" dirty="0">
                <a:latin typeface="Times New Roman" panose="02020603050405020304" pitchFamily="18" charset="0"/>
                <a:cs typeface="Times New Roman" panose="02020603050405020304" pitchFamily="18" charset="0"/>
              </a:rPr>
              <a:t>‘Notebook’ and ‘peripherals’ also show notable growth, indicating successful product development in these areas.</a:t>
            </a:r>
          </a:p>
          <a:p>
            <a:r>
              <a:rPr lang="en-IN" sz="2000" dirty="0">
                <a:latin typeface="Times New Roman" panose="02020603050405020304" pitchFamily="18" charset="0"/>
                <a:cs typeface="Times New Roman" panose="02020603050405020304" pitchFamily="18" charset="0"/>
              </a:rPr>
              <a:t>‘Storage’ and ‘Networking’ has very less increase in unique products.</a:t>
            </a:r>
          </a:p>
        </p:txBody>
      </p:sp>
    </p:spTree>
    <p:extLst>
      <p:ext uri="{BB962C8B-B14F-4D97-AF65-F5344CB8AC3E}">
        <p14:creationId xmlns:p14="http://schemas.microsoft.com/office/powerpoint/2010/main" val="10299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52BE-43D9-B9E3-AE35-95B346C982B9}"/>
              </a:ext>
            </a:extLst>
          </p:cNvPr>
          <p:cNvSpPr>
            <a:spLocks noGrp="1"/>
          </p:cNvSpPr>
          <p:nvPr>
            <p:ph type="title"/>
          </p:nvPr>
        </p:nvSpPr>
        <p:spPr/>
        <p:txBody>
          <a:bodyPr>
            <a:normAutofit fontScale="90000"/>
          </a:bodyPr>
          <a:lstStyle/>
          <a:p>
            <a:r>
              <a:rPr lang="en-US" sz="2400" dirty="0">
                <a:latin typeface="Times New Roman" panose="02020603050405020304" pitchFamily="18" charset="0"/>
                <a:cs typeface="Times New Roman" panose="02020603050405020304" pitchFamily="18" charset="0"/>
              </a:rPr>
              <a:t>Queston5.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a:t>
            </a:r>
            <a:r>
              <a:rPr lang="en-US" sz="2400" dirty="0" err="1">
                <a:latin typeface="Times New Roman" panose="02020603050405020304" pitchFamily="18" charset="0"/>
                <a:cs typeface="Times New Roman" panose="02020603050405020304" pitchFamily="18" charset="0"/>
              </a:rPr>
              <a:t>product_code</a:t>
            </a:r>
            <a:r>
              <a:rPr lang="en-US" sz="2400" dirty="0">
                <a:latin typeface="Times New Roman" panose="02020603050405020304" pitchFamily="18" charset="0"/>
                <a:cs typeface="Times New Roman" panose="02020603050405020304" pitchFamily="18" charset="0"/>
              </a:rPr>
              <a:t>, product, </a:t>
            </a:r>
            <a:r>
              <a:rPr lang="en-US" sz="2400" dirty="0" err="1">
                <a:latin typeface="Times New Roman" panose="02020603050405020304" pitchFamily="18" charset="0"/>
                <a:cs typeface="Times New Roman" panose="02020603050405020304" pitchFamily="18" charset="0"/>
              </a:rPr>
              <a:t>manufacturing_cost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59EB35-7890-F9F7-673F-47A992F8D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51" y="2050565"/>
            <a:ext cx="10306849" cy="3815663"/>
          </a:xfrm>
          <a:prstGeom prst="rect">
            <a:avLst/>
          </a:prstGeom>
        </p:spPr>
      </p:pic>
    </p:spTree>
    <p:extLst>
      <p:ext uri="{BB962C8B-B14F-4D97-AF65-F5344CB8AC3E}">
        <p14:creationId xmlns:p14="http://schemas.microsoft.com/office/powerpoint/2010/main" val="8744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C41C-35F9-260C-8F59-37D399418475}"/>
              </a:ext>
            </a:extLst>
          </p:cNvPr>
          <p:cNvSpPr>
            <a:spLocks noGrp="1"/>
          </p:cNvSpPr>
          <p:nvPr>
            <p:ph type="title"/>
          </p:nvPr>
        </p:nvSpPr>
        <p:spPr>
          <a:xfrm>
            <a:off x="1014632" y="233385"/>
            <a:ext cx="10162735" cy="734085"/>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71D63ADD-DF5A-C552-4182-3465A8AFB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25" y="1707321"/>
            <a:ext cx="5895566" cy="1439214"/>
          </a:xfrm>
          <a:prstGeom prst="rect">
            <a:avLst/>
          </a:prstGeom>
        </p:spPr>
      </p:pic>
      <p:graphicFrame>
        <p:nvGraphicFramePr>
          <p:cNvPr id="8" name="Chart 7">
            <a:extLst>
              <a:ext uri="{FF2B5EF4-FFF2-40B4-BE49-F238E27FC236}">
                <a16:creationId xmlns:a16="http://schemas.microsoft.com/office/drawing/2014/main" id="{2946404D-B8DA-3AE6-4F9A-1DC57B3CB816}"/>
              </a:ext>
            </a:extLst>
          </p:cNvPr>
          <p:cNvGraphicFramePr>
            <a:graphicFrameLocks/>
          </p:cNvGraphicFramePr>
          <p:nvPr>
            <p:extLst>
              <p:ext uri="{D42A27DB-BD31-4B8C-83A1-F6EECF244321}">
                <p14:modId xmlns:p14="http://schemas.microsoft.com/office/powerpoint/2010/main" val="572404891"/>
              </p:ext>
            </p:extLst>
          </p:nvPr>
        </p:nvGraphicFramePr>
        <p:xfrm>
          <a:off x="7250136" y="1086729"/>
          <a:ext cx="3927231" cy="345713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0F28EBDD-A959-F74C-B40A-5006582AD5AE}"/>
              </a:ext>
            </a:extLst>
          </p:cNvPr>
          <p:cNvSpPr txBox="1"/>
          <p:nvPr/>
        </p:nvSpPr>
        <p:spPr>
          <a:xfrm>
            <a:off x="844061" y="3784209"/>
            <a:ext cx="6527409"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Insights:</a:t>
            </a:r>
          </a:p>
          <a:p>
            <a:r>
              <a:rPr lang="en-US" sz="2000" dirty="0">
                <a:latin typeface="Times New Roman" panose="02020603050405020304" pitchFamily="18" charset="0"/>
                <a:cs typeface="Times New Roman" panose="02020603050405020304" pitchFamily="18" charset="0"/>
              </a:rPr>
              <a:t>-The product with the highest manufacturing cost is ‘</a:t>
            </a:r>
            <a:r>
              <a:rPr lang="en-US" sz="2000" b="0" i="0" u="none" strike="noStrike" dirty="0">
                <a:solidFill>
                  <a:srgbClr val="000000"/>
                </a:solidFill>
                <a:effectLst/>
                <a:highlight>
                  <a:srgbClr val="E2EFDA"/>
                </a:highlight>
                <a:latin typeface="Times New Roman" panose="02020603050405020304" pitchFamily="18" charset="0"/>
                <a:cs typeface="Times New Roman" panose="02020603050405020304" pitchFamily="18" charset="0"/>
              </a:rPr>
              <a:t>AQ  HOME Allin1 Gen 2</a:t>
            </a:r>
            <a:r>
              <a:rPr lang="en-US" sz="2000" dirty="0">
                <a:latin typeface="Times New Roman" panose="02020603050405020304" pitchFamily="18" charset="0"/>
                <a:cs typeface="Times New Roman" panose="02020603050405020304" pitchFamily="18" charset="0"/>
              </a:rPr>
              <a:t> ‘ which costs ‘</a:t>
            </a:r>
            <a:r>
              <a:rPr lang="en-IN" sz="2000" b="0" i="0" u="none" strike="noStrike" dirty="0">
                <a:solidFill>
                  <a:srgbClr val="000000"/>
                </a:solidFill>
                <a:effectLst/>
                <a:highlight>
                  <a:srgbClr val="E2EFDA"/>
                </a:highlight>
                <a:latin typeface="Times New Roman" panose="02020603050405020304" pitchFamily="18" charset="0"/>
                <a:cs typeface="Times New Roman" panose="02020603050405020304" pitchFamily="18" charset="0"/>
              </a:rPr>
              <a:t>240.5364</a:t>
            </a:r>
            <a:r>
              <a:rPr lang="en-IN" sz="2000" dirty="0">
                <a:latin typeface="Times New Roman" panose="02020603050405020304" pitchFamily="18" charset="0"/>
                <a:cs typeface="Times New Roman" panose="02020603050405020304" pitchFamily="18" charset="0"/>
              </a:rPr>
              <a:t> ‘ rupees.</a:t>
            </a:r>
          </a:p>
          <a:p>
            <a:r>
              <a:rPr lang="en-US" sz="2000" dirty="0">
                <a:latin typeface="Times New Roman" panose="02020603050405020304" pitchFamily="18" charset="0"/>
                <a:cs typeface="Times New Roman" panose="02020603050405020304" pitchFamily="18" charset="0"/>
              </a:rPr>
              <a:t>-The product with the lowest manufacturing cost is ‘</a:t>
            </a:r>
            <a:r>
              <a:rPr lang="en-US" sz="2000" b="0" i="0" u="none" strike="noStrike" dirty="0">
                <a:solidFill>
                  <a:srgbClr val="000000"/>
                </a:solidFill>
                <a:effectLst/>
                <a:highlight>
                  <a:srgbClr val="E2EFDA"/>
                </a:highlight>
                <a:latin typeface="Calibri" panose="020F0502020204030204" pitchFamily="34" charset="0"/>
              </a:rPr>
              <a:t>AQ Master wired x1 </a:t>
            </a:r>
            <a:r>
              <a:rPr lang="en-US" sz="2000" b="0" i="0" u="none" strike="noStrike" dirty="0" err="1">
                <a:solidFill>
                  <a:srgbClr val="000000"/>
                </a:solidFill>
                <a:effectLst/>
                <a:highlight>
                  <a:srgbClr val="E2EFDA"/>
                </a:highlight>
                <a:latin typeface="Calibri" panose="020F0502020204030204" pitchFamily="34" charset="0"/>
              </a:rPr>
              <a:t>Ms</a:t>
            </a:r>
            <a:r>
              <a:rPr lang="en-US" sz="2000" dirty="0"/>
              <a:t> </a:t>
            </a:r>
            <a:r>
              <a:rPr lang="en-US" sz="2000" dirty="0">
                <a:latin typeface="Times New Roman" panose="02020603050405020304" pitchFamily="18" charset="0"/>
                <a:cs typeface="Times New Roman" panose="02020603050405020304" pitchFamily="18" charset="0"/>
              </a:rPr>
              <a:t>‘ which cost ‘</a:t>
            </a:r>
            <a:r>
              <a:rPr lang="en-IN" sz="2000" b="0" i="0" u="none" strike="noStrike" dirty="0">
                <a:solidFill>
                  <a:srgbClr val="000000"/>
                </a:solidFill>
                <a:effectLst/>
                <a:highlight>
                  <a:srgbClr val="E2EFDA"/>
                </a:highlight>
                <a:latin typeface="Calibri" panose="020F0502020204030204" pitchFamily="34" charset="0"/>
              </a:rPr>
              <a:t>0.892</a:t>
            </a:r>
            <a:r>
              <a:rPr lang="en-IN" sz="2000" dirty="0"/>
              <a:t> </a:t>
            </a:r>
            <a:r>
              <a:rPr lang="en-IN" sz="2000" dirty="0">
                <a:latin typeface="Times New Roman" panose="02020603050405020304" pitchFamily="18" charset="0"/>
                <a:cs typeface="Times New Roman" panose="02020603050405020304" pitchFamily="18" charset="0"/>
              </a:rPr>
              <a:t>‘ rupees.</a:t>
            </a:r>
          </a:p>
          <a:p>
            <a:r>
              <a:rPr lang="en-IN" sz="2000" dirty="0">
                <a:latin typeface="Times New Roman" panose="02020603050405020304" pitchFamily="18" charset="0"/>
                <a:cs typeface="Times New Roman" panose="02020603050405020304" pitchFamily="18" charset="0"/>
              </a:rPr>
              <a:t>-Understanding these costs helps in pricing strategy and cost management.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71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14AE-6570-34AA-86F2-35EB3CFC316B}"/>
              </a:ext>
            </a:extLst>
          </p:cNvPr>
          <p:cNvSpPr>
            <a:spLocks noGrp="1"/>
          </p:cNvSpPr>
          <p:nvPr>
            <p:ph type="title"/>
          </p:nvPr>
        </p:nvSpPr>
        <p:spPr>
          <a:xfrm>
            <a:off x="450167" y="452717"/>
            <a:ext cx="11155680" cy="1488625"/>
          </a:xfrm>
        </p:spPr>
        <p:txBody>
          <a:bodyPr>
            <a:noAutofit/>
          </a:bodyPr>
          <a:lstStyle/>
          <a:p>
            <a:r>
              <a:rPr lang="en-US" sz="2400" dirty="0">
                <a:latin typeface="Constantia" panose="02030602050306030303" pitchFamily="18" charset="0"/>
                <a:cs typeface="Times New Roman" panose="02020603050405020304" pitchFamily="18" charset="0"/>
              </a:rPr>
              <a:t>Question6. </a:t>
            </a:r>
            <a:br>
              <a:rPr lang="en-US" sz="2400" dirty="0">
                <a:latin typeface="Constantia" panose="02030602050306030303" pitchFamily="18" charset="0"/>
                <a:cs typeface="Times New Roman" panose="02020603050405020304" pitchFamily="18" charset="0"/>
              </a:rPr>
            </a:br>
            <a:r>
              <a:rPr lang="en-US" sz="2400" dirty="0">
                <a:latin typeface="Constantia" panose="02030602050306030303" pitchFamily="18" charset="0"/>
                <a:cs typeface="Times New Roman" panose="02020603050405020304" pitchFamily="18" charset="0"/>
              </a:rPr>
              <a:t>Generate a report which contains the top 5 customers who received an average high </a:t>
            </a:r>
            <a:r>
              <a:rPr lang="en-US" sz="2400" dirty="0" err="1">
                <a:latin typeface="Constantia" panose="02030602050306030303" pitchFamily="18" charset="0"/>
                <a:cs typeface="Times New Roman" panose="02020603050405020304" pitchFamily="18" charset="0"/>
              </a:rPr>
              <a:t>pre_invoice_discount_pct</a:t>
            </a:r>
            <a:r>
              <a:rPr lang="en-US" sz="2400" dirty="0">
                <a:latin typeface="Constantia" panose="02030602050306030303" pitchFamily="18" charset="0"/>
                <a:cs typeface="Times New Roman" panose="02020603050405020304" pitchFamily="18" charset="0"/>
              </a:rPr>
              <a:t> for the fiscal year 2021 and in the Indian market. The final output contains these fields: </a:t>
            </a:r>
            <a:r>
              <a:rPr lang="en-US" sz="2400" dirty="0" err="1">
                <a:latin typeface="Constantia" panose="02030602050306030303" pitchFamily="18" charset="0"/>
                <a:cs typeface="Times New Roman" panose="02020603050405020304" pitchFamily="18" charset="0"/>
              </a:rPr>
              <a:t>customer_code</a:t>
            </a:r>
            <a:r>
              <a:rPr lang="en-US" sz="2400" dirty="0">
                <a:latin typeface="Constantia" panose="02030602050306030303" pitchFamily="18" charset="0"/>
                <a:cs typeface="Times New Roman" panose="02020603050405020304" pitchFamily="18" charset="0"/>
              </a:rPr>
              <a:t>, customer, </a:t>
            </a:r>
            <a:r>
              <a:rPr lang="en-US" sz="2400" dirty="0" err="1">
                <a:latin typeface="Constantia" panose="02030602050306030303" pitchFamily="18" charset="0"/>
                <a:cs typeface="Times New Roman" panose="02020603050405020304" pitchFamily="18" charset="0"/>
              </a:rPr>
              <a:t>average_discount_percentage</a:t>
            </a:r>
            <a:r>
              <a:rPr lang="en-US" sz="2400" dirty="0">
                <a:latin typeface="Constantia" panose="02030602050306030303" pitchFamily="18" charset="0"/>
                <a:cs typeface="Times New Roman" panose="02020603050405020304" pitchFamily="18" charset="0"/>
              </a:rPr>
              <a:t> </a:t>
            </a:r>
            <a:endParaRPr lang="en-IN" sz="2400" dirty="0">
              <a:latin typeface="Constantia" panose="0203060205030603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A75CF1-386E-2E6B-8602-E3CC58B96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04" y="2807454"/>
            <a:ext cx="10393829" cy="3790294"/>
          </a:xfrm>
          <a:prstGeom prst="rect">
            <a:avLst/>
          </a:prstGeom>
        </p:spPr>
      </p:pic>
    </p:spTree>
    <p:extLst>
      <p:ext uri="{BB962C8B-B14F-4D97-AF65-F5344CB8AC3E}">
        <p14:creationId xmlns:p14="http://schemas.microsoft.com/office/powerpoint/2010/main" val="384802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A75B-EE91-5E1B-9C17-F1ADD820E26F}"/>
              </a:ext>
            </a:extLst>
          </p:cNvPr>
          <p:cNvSpPr>
            <a:spLocks noGrp="1"/>
          </p:cNvSpPr>
          <p:nvPr>
            <p:ph type="title"/>
          </p:nvPr>
        </p:nvSpPr>
        <p:spPr>
          <a:xfrm>
            <a:off x="838200" y="338576"/>
            <a:ext cx="10626969" cy="959168"/>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AC9C9C16-D4AA-046E-6C4F-AC1278A2F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8800"/>
            <a:ext cx="4986002" cy="2582255"/>
          </a:xfrm>
          <a:prstGeom prst="rect">
            <a:avLst/>
          </a:prstGeom>
        </p:spPr>
      </p:pic>
      <p:graphicFrame>
        <p:nvGraphicFramePr>
          <p:cNvPr id="5" name="Chart 4">
            <a:extLst>
              <a:ext uri="{FF2B5EF4-FFF2-40B4-BE49-F238E27FC236}">
                <a16:creationId xmlns:a16="http://schemas.microsoft.com/office/drawing/2014/main" id="{BD590EBA-B744-E777-9E72-76332372DBC3}"/>
              </a:ext>
            </a:extLst>
          </p:cNvPr>
          <p:cNvGraphicFramePr>
            <a:graphicFrameLocks/>
          </p:cNvGraphicFramePr>
          <p:nvPr>
            <p:extLst>
              <p:ext uri="{D42A27DB-BD31-4B8C-83A1-F6EECF244321}">
                <p14:modId xmlns:p14="http://schemas.microsoft.com/office/powerpoint/2010/main" val="3214678588"/>
              </p:ext>
            </p:extLst>
          </p:nvPr>
        </p:nvGraphicFramePr>
        <p:xfrm>
          <a:off x="6637606" y="129774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B3A2C23-3951-6E45-08EA-DDE9D73EA0AF}"/>
              </a:ext>
            </a:extLst>
          </p:cNvPr>
          <p:cNvSpPr txBox="1"/>
          <p:nvPr/>
        </p:nvSpPr>
        <p:spPr>
          <a:xfrm>
            <a:off x="1716258" y="4572000"/>
            <a:ext cx="897518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Insights:</a:t>
            </a:r>
          </a:p>
          <a:p>
            <a:r>
              <a:rPr lang="en-US" sz="2000" dirty="0">
                <a:latin typeface="Times New Roman" panose="02020603050405020304" pitchFamily="18" charset="0"/>
                <a:cs typeface="Times New Roman" panose="02020603050405020304" pitchFamily="18" charset="0"/>
              </a:rPr>
              <a:t>-In top 5 ,the top customer receiving the highest average discount is ‘Flipkart’ with ’30%’.</a:t>
            </a:r>
          </a:p>
          <a:p>
            <a:r>
              <a:rPr lang="en-US" sz="2000" dirty="0">
                <a:latin typeface="Times New Roman" panose="02020603050405020304" pitchFamily="18" charset="0"/>
                <a:cs typeface="Times New Roman" panose="02020603050405020304" pitchFamily="18" charset="0"/>
              </a:rPr>
              <a:t>-The discounts provided to these top customers indicate strategic relationships and volume based pricing strategies.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99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9B7C-9F25-FB90-E51A-27B49185019B}"/>
              </a:ext>
            </a:extLst>
          </p:cNvPr>
          <p:cNvSpPr>
            <a:spLocks noGrp="1"/>
          </p:cNvSpPr>
          <p:nvPr>
            <p:ph type="title"/>
          </p:nvPr>
        </p:nvSpPr>
        <p:spPr>
          <a:xfrm>
            <a:off x="182880" y="452717"/>
            <a:ext cx="11830929" cy="1516759"/>
          </a:xfrm>
        </p:spPr>
        <p:txBody>
          <a:bodyPr>
            <a:noAutofit/>
          </a:bodyPr>
          <a:lstStyle/>
          <a:p>
            <a:r>
              <a:rPr lang="en-US" sz="2400" dirty="0">
                <a:latin typeface="Constantia" panose="02030602050306030303" pitchFamily="18" charset="0"/>
                <a:cs typeface="Times New Roman" panose="02020603050405020304" pitchFamily="18" charset="0"/>
              </a:rPr>
              <a:t>Question7. </a:t>
            </a:r>
            <a:br>
              <a:rPr lang="en-US" sz="2400" dirty="0">
                <a:latin typeface="Constantia" panose="02030602050306030303" pitchFamily="18" charset="0"/>
                <a:cs typeface="Times New Roman" panose="02020603050405020304" pitchFamily="18" charset="0"/>
              </a:rPr>
            </a:br>
            <a:r>
              <a:rPr lang="en-US" sz="2400" dirty="0">
                <a:latin typeface="Constantia" panose="02030602050306030303" pitchFamily="18" charset="0"/>
                <a:cs typeface="Times New Roman" panose="02020603050405020304" pitchFamily="18" charset="0"/>
              </a:rPr>
              <a:t>Get the complete report of the Gross sales amount for the customer “</a:t>
            </a:r>
            <a:r>
              <a:rPr lang="en-US" sz="2400" dirty="0" err="1">
                <a:latin typeface="Constantia" panose="02030602050306030303" pitchFamily="18" charset="0"/>
                <a:cs typeface="Times New Roman" panose="02020603050405020304" pitchFamily="18" charset="0"/>
              </a:rPr>
              <a:t>Atliq</a:t>
            </a:r>
            <a:r>
              <a:rPr lang="en-US" sz="2400" dirty="0">
                <a:latin typeface="Constantia" panose="02030602050306030303" pitchFamily="18" charset="0"/>
                <a:cs typeface="Times New Roman" panose="02020603050405020304" pitchFamily="18" charset="0"/>
              </a:rPr>
              <a:t> Exclusive” for </a:t>
            </a:r>
            <a:r>
              <a:rPr lang="en-US" sz="2000" dirty="0">
                <a:latin typeface="Constantia" panose="02030602050306030303" pitchFamily="18" charset="0"/>
                <a:cs typeface="Times New Roman" panose="02020603050405020304" pitchFamily="18" charset="0"/>
              </a:rPr>
              <a:t>each</a:t>
            </a:r>
            <a:r>
              <a:rPr lang="en-US" sz="2400" dirty="0">
                <a:latin typeface="Constantia" panose="02030602050306030303" pitchFamily="18" charset="0"/>
                <a:cs typeface="Times New Roman" panose="02020603050405020304" pitchFamily="18" charset="0"/>
              </a:rPr>
              <a:t> month. This analysis helps to get an idea of low and high-performing months and take strategic decisions. The final report contains these columns: Month, Year, Gross sales Amount</a:t>
            </a:r>
            <a:endParaRPr lang="en-IN" sz="2400" dirty="0">
              <a:latin typeface="Constantia" panose="0203060205030603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FE000D-7A64-E68C-6F67-14B70F16E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40" y="2458329"/>
            <a:ext cx="9840660" cy="4217426"/>
          </a:xfrm>
          <a:prstGeom prst="rect">
            <a:avLst/>
          </a:prstGeom>
        </p:spPr>
      </p:pic>
    </p:spTree>
    <p:extLst>
      <p:ext uri="{BB962C8B-B14F-4D97-AF65-F5344CB8AC3E}">
        <p14:creationId xmlns:p14="http://schemas.microsoft.com/office/powerpoint/2010/main" val="120137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87CF-8179-6BF9-46DB-216B787752AC}"/>
              </a:ext>
            </a:extLst>
          </p:cNvPr>
          <p:cNvSpPr>
            <a:spLocks noGrp="1"/>
          </p:cNvSpPr>
          <p:nvPr>
            <p:ph type="title"/>
          </p:nvPr>
        </p:nvSpPr>
        <p:spPr>
          <a:xfrm>
            <a:off x="956100" y="0"/>
            <a:ext cx="9234908" cy="602359"/>
          </a:xfrm>
        </p:spPr>
        <p:txBody>
          <a:bodyPr>
            <a:normAutofit fontScale="90000"/>
          </a:bodyPr>
          <a:lstStyle/>
          <a:p>
            <a:r>
              <a:rPr lang="en-US" sz="4000" dirty="0">
                <a:latin typeface="Constantia" panose="02030602050306030303" pitchFamily="18" charset="0"/>
              </a:rPr>
              <a:t>Output</a:t>
            </a:r>
            <a:br>
              <a:rPr lang="en-US" sz="4000" dirty="0">
                <a:latin typeface="Constantia" panose="02030602050306030303" pitchFamily="18" charset="0"/>
              </a:rPr>
            </a:b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D94859C6-E769-DF6C-40E1-F62F6D25E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00" y="602359"/>
            <a:ext cx="2565253" cy="3453609"/>
          </a:xfrm>
          <a:prstGeom prst="rect">
            <a:avLst/>
          </a:prstGeom>
        </p:spPr>
      </p:pic>
      <p:pic>
        <p:nvPicPr>
          <p:cNvPr id="5" name="Picture 4">
            <a:extLst>
              <a:ext uri="{FF2B5EF4-FFF2-40B4-BE49-F238E27FC236}">
                <a16:creationId xmlns:a16="http://schemas.microsoft.com/office/drawing/2014/main" id="{09E19A59-99AC-70CE-63D4-3934C2E5B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00" y="4070160"/>
            <a:ext cx="8891285" cy="2582943"/>
          </a:xfrm>
          <a:prstGeom prst="rect">
            <a:avLst/>
          </a:prstGeom>
        </p:spPr>
      </p:pic>
      <p:sp>
        <p:nvSpPr>
          <p:cNvPr id="6" name="TextBox 5">
            <a:extLst>
              <a:ext uri="{FF2B5EF4-FFF2-40B4-BE49-F238E27FC236}">
                <a16:creationId xmlns:a16="http://schemas.microsoft.com/office/drawing/2014/main" id="{9F2D6072-2BCD-C0FD-D06A-DB8BB940ECEE}"/>
              </a:ext>
            </a:extLst>
          </p:cNvPr>
          <p:cNvSpPr txBox="1"/>
          <p:nvPr/>
        </p:nvSpPr>
        <p:spPr>
          <a:xfrm>
            <a:off x="4037428" y="1398042"/>
            <a:ext cx="773723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Insights:</a:t>
            </a:r>
          </a:p>
          <a:p>
            <a:r>
              <a:rPr lang="en-US" sz="2000" dirty="0">
                <a:latin typeface="Times New Roman" panose="02020603050405020304" pitchFamily="18" charset="0"/>
                <a:cs typeface="Times New Roman" panose="02020603050405020304" pitchFamily="18" charset="0"/>
              </a:rPr>
              <a:t>-The highest gross sales for “</a:t>
            </a:r>
            <a:r>
              <a:rPr lang="en-US" sz="2000" dirty="0" err="1">
                <a:latin typeface="Times New Roman" panose="02020603050405020304" pitchFamily="18" charset="0"/>
                <a:cs typeface="Times New Roman" panose="02020603050405020304" pitchFamily="18" charset="0"/>
              </a:rPr>
              <a:t>Atliq</a:t>
            </a:r>
            <a:r>
              <a:rPr lang="en-US" sz="2000" dirty="0">
                <a:latin typeface="Times New Roman" panose="02020603050405020304" pitchFamily="18" charset="0"/>
                <a:cs typeface="Times New Roman" panose="02020603050405020304" pitchFamily="18" charset="0"/>
              </a:rPr>
              <a:t> exclusive” were in  “November 2020”.</a:t>
            </a:r>
          </a:p>
          <a:p>
            <a:r>
              <a:rPr lang="en-US" sz="2000" dirty="0">
                <a:latin typeface="Times New Roman" panose="02020603050405020304" pitchFamily="18" charset="0"/>
                <a:cs typeface="Times New Roman" panose="02020603050405020304" pitchFamily="18" charset="0"/>
              </a:rPr>
              <a:t>-The lowest sales were in “March 2020”.</a:t>
            </a:r>
            <a:endParaRPr lang="en-IN" sz="2000"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7CD5CBCD-0538-56A3-80C7-B0D80BA406A2}"/>
              </a:ext>
            </a:extLst>
          </p:cNvPr>
          <p:cNvCxnSpPr/>
          <p:nvPr/>
        </p:nvCxnSpPr>
        <p:spPr>
          <a:xfrm flipV="1">
            <a:off x="520505" y="3305908"/>
            <a:ext cx="675249" cy="12309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a:extLst>
              <a:ext uri="{FF2B5EF4-FFF2-40B4-BE49-F238E27FC236}">
                <a16:creationId xmlns:a16="http://schemas.microsoft.com/office/drawing/2014/main" id="{A30E0309-F154-7F91-7D7F-5D3D3DE50714}"/>
              </a:ext>
            </a:extLst>
          </p:cNvPr>
          <p:cNvCxnSpPr/>
          <p:nvPr/>
        </p:nvCxnSpPr>
        <p:spPr>
          <a:xfrm>
            <a:off x="520505" y="1800665"/>
            <a:ext cx="675249" cy="1052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3816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7B24-F915-BE68-448B-BEF66C0F462F}"/>
              </a:ext>
            </a:extLst>
          </p:cNvPr>
          <p:cNvSpPr>
            <a:spLocks noGrp="1"/>
          </p:cNvSpPr>
          <p:nvPr>
            <p:ph type="title"/>
          </p:nvPr>
        </p:nvSpPr>
        <p:spPr/>
        <p:txBody>
          <a:bodyPr>
            <a:normAutofit fontScale="90000"/>
          </a:bodyPr>
          <a:lstStyle/>
          <a:p>
            <a:r>
              <a:rPr lang="en-US" sz="2400" dirty="0">
                <a:latin typeface="Times New Roman" panose="02020603050405020304" pitchFamily="18" charset="0"/>
                <a:cs typeface="Times New Roman" panose="02020603050405020304" pitchFamily="18" charset="0"/>
              </a:rPr>
              <a:t>Question8.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which quarter of 2020, got the maximum </a:t>
            </a:r>
            <a:r>
              <a:rPr lang="en-US" sz="2400" dirty="0" err="1">
                <a:latin typeface="Times New Roman" panose="02020603050405020304" pitchFamily="18" charset="0"/>
                <a:cs typeface="Times New Roman" panose="02020603050405020304" pitchFamily="18" charset="0"/>
              </a:rPr>
              <a:t>total_sold_quantity</a:t>
            </a:r>
            <a:r>
              <a:rPr lang="en-US" sz="2400" dirty="0">
                <a:latin typeface="Times New Roman" panose="02020603050405020304" pitchFamily="18" charset="0"/>
                <a:cs typeface="Times New Roman" panose="02020603050405020304" pitchFamily="18" charset="0"/>
              </a:rPr>
              <a:t>? The final output contains these fields sorted by the </a:t>
            </a:r>
            <a:r>
              <a:rPr lang="en-US" sz="2400" dirty="0" err="1">
                <a:latin typeface="Times New Roman" panose="02020603050405020304" pitchFamily="18" charset="0"/>
                <a:cs typeface="Times New Roman" panose="02020603050405020304" pitchFamily="18" charset="0"/>
              </a:rPr>
              <a:t>total_sold_quantity</a:t>
            </a:r>
            <a:r>
              <a:rPr lang="en-US" sz="2400" dirty="0">
                <a:latin typeface="Times New Roman" panose="02020603050405020304" pitchFamily="18" charset="0"/>
                <a:cs typeface="Times New Roman" panose="02020603050405020304" pitchFamily="18" charset="0"/>
              </a:rPr>
              <a:t>, Quarter, </a:t>
            </a:r>
            <a:r>
              <a:rPr lang="en-US" sz="2400" dirty="0" err="1">
                <a:latin typeface="Times New Roman" panose="02020603050405020304" pitchFamily="18" charset="0"/>
                <a:cs typeface="Times New Roman" panose="02020603050405020304" pitchFamily="18" charset="0"/>
              </a:rPr>
              <a:t>total_sold_quantity</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F6B700-5938-DF93-C6D7-FC69DB3BB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945" y="2268223"/>
            <a:ext cx="9940856" cy="3879359"/>
          </a:xfrm>
          <a:prstGeom prst="rect">
            <a:avLst/>
          </a:prstGeom>
        </p:spPr>
      </p:pic>
    </p:spTree>
    <p:extLst>
      <p:ext uri="{BB962C8B-B14F-4D97-AF65-F5344CB8AC3E}">
        <p14:creationId xmlns:p14="http://schemas.microsoft.com/office/powerpoint/2010/main" val="221399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EA5E-9D85-D631-F996-7A888BA9839D}"/>
              </a:ext>
            </a:extLst>
          </p:cNvPr>
          <p:cNvSpPr>
            <a:spLocks noGrp="1"/>
          </p:cNvSpPr>
          <p:nvPr>
            <p:ph type="title"/>
          </p:nvPr>
        </p:nvSpPr>
        <p:spPr/>
        <p:txBody>
          <a:bodyPr>
            <a:normAutofit/>
          </a:bodyPr>
          <a:lstStyle/>
          <a:p>
            <a:r>
              <a:rPr lang="en-US" sz="4000" dirty="0">
                <a:latin typeface="Constantia" panose="02030602050306030303" pitchFamily="18" charset="0"/>
              </a:rPr>
              <a:t>                                 Agenda</a:t>
            </a:r>
            <a:endParaRPr lang="en-IN" sz="4000" dirty="0">
              <a:latin typeface="Constantia" panose="02030602050306030303" pitchFamily="18" charset="0"/>
            </a:endParaRPr>
          </a:p>
        </p:txBody>
      </p:sp>
      <p:sp>
        <p:nvSpPr>
          <p:cNvPr id="3" name="TextBox 2">
            <a:extLst>
              <a:ext uri="{FF2B5EF4-FFF2-40B4-BE49-F238E27FC236}">
                <a16:creationId xmlns:a16="http://schemas.microsoft.com/office/drawing/2014/main" id="{A21517EE-411A-C626-31BA-773CDAE0589B}"/>
              </a:ext>
            </a:extLst>
          </p:cNvPr>
          <p:cNvSpPr txBox="1"/>
          <p:nvPr/>
        </p:nvSpPr>
        <p:spPr>
          <a:xfrm>
            <a:off x="1828800" y="1871003"/>
            <a:ext cx="6302326"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About company</a:t>
            </a:r>
          </a:p>
          <a:p>
            <a:r>
              <a:rPr lang="en-US" sz="2800" dirty="0">
                <a:latin typeface="Times New Roman" panose="02020603050405020304" pitchFamily="18" charset="0"/>
                <a:cs typeface="Times New Roman" panose="02020603050405020304" pitchFamily="18" charset="0"/>
              </a:rPr>
              <a:t>Purpose of Analysis</a:t>
            </a:r>
          </a:p>
          <a:p>
            <a:r>
              <a:rPr lang="en-US" sz="2800" dirty="0">
                <a:latin typeface="Times New Roman" panose="02020603050405020304" pitchFamily="18" charset="0"/>
                <a:cs typeface="Times New Roman" panose="02020603050405020304" pitchFamily="18" charset="0"/>
              </a:rPr>
              <a:t>Data model</a:t>
            </a:r>
          </a:p>
          <a:p>
            <a:r>
              <a:rPr lang="en-US" sz="2800" dirty="0" err="1">
                <a:latin typeface="Times New Roman" panose="02020603050405020304" pitchFamily="18" charset="0"/>
                <a:cs typeface="Times New Roman" panose="02020603050405020304" pitchFamily="18" charset="0"/>
              </a:rPr>
              <a:t>Ad_hoc</a:t>
            </a:r>
            <a:r>
              <a:rPr lang="en-US" sz="2800" dirty="0">
                <a:latin typeface="Times New Roman" panose="02020603050405020304" pitchFamily="18" charset="0"/>
                <a:cs typeface="Times New Roman" panose="02020603050405020304" pitchFamily="18" charset="0"/>
              </a:rPr>
              <a:t> requests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538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93E8-5EB4-C7FF-D67C-92906F001ACC}"/>
              </a:ext>
            </a:extLst>
          </p:cNvPr>
          <p:cNvSpPr>
            <a:spLocks noGrp="1"/>
          </p:cNvSpPr>
          <p:nvPr>
            <p:ph type="title"/>
          </p:nvPr>
        </p:nvSpPr>
        <p:spPr>
          <a:xfrm>
            <a:off x="895057" y="196947"/>
            <a:ext cx="10401886" cy="1156116"/>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608F3448-E3D3-4709-D8E6-5749902A7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8297"/>
            <a:ext cx="3565440" cy="2706078"/>
          </a:xfrm>
          <a:prstGeom prst="rect">
            <a:avLst/>
          </a:prstGeom>
        </p:spPr>
      </p:pic>
      <p:graphicFrame>
        <p:nvGraphicFramePr>
          <p:cNvPr id="5" name="Chart 4">
            <a:extLst>
              <a:ext uri="{FF2B5EF4-FFF2-40B4-BE49-F238E27FC236}">
                <a16:creationId xmlns:a16="http://schemas.microsoft.com/office/drawing/2014/main" id="{231D7155-5B4B-E9D8-366E-D9D1F90AA1F2}"/>
              </a:ext>
            </a:extLst>
          </p:cNvPr>
          <p:cNvGraphicFramePr>
            <a:graphicFrameLocks/>
          </p:cNvGraphicFramePr>
          <p:nvPr>
            <p:extLst>
              <p:ext uri="{D42A27DB-BD31-4B8C-83A1-F6EECF244321}">
                <p14:modId xmlns:p14="http://schemas.microsoft.com/office/powerpoint/2010/main" val="2474990915"/>
              </p:ext>
            </p:extLst>
          </p:nvPr>
        </p:nvGraphicFramePr>
        <p:xfrm>
          <a:off x="5852160" y="1227406"/>
          <a:ext cx="4668129" cy="288036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5434295-1459-4C11-A9B6-B52BC56A51CD}"/>
              </a:ext>
            </a:extLst>
          </p:cNvPr>
          <p:cNvSpPr txBox="1"/>
          <p:nvPr/>
        </p:nvSpPr>
        <p:spPr>
          <a:xfrm>
            <a:off x="1378634" y="4642338"/>
            <a:ext cx="666808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Insights:</a:t>
            </a:r>
          </a:p>
          <a:p>
            <a:r>
              <a:rPr lang="en-US" sz="2000" dirty="0">
                <a:latin typeface="Times New Roman" panose="02020603050405020304" pitchFamily="18" charset="0"/>
                <a:cs typeface="Times New Roman" panose="02020603050405020304" pitchFamily="18" charset="0"/>
              </a:rPr>
              <a:t>Quarter with maximum total sold quantity was “Q1”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sep-nov</a:t>
            </a:r>
            <a:r>
              <a:rPr lang="en-US" sz="2000" dirty="0">
                <a:latin typeface="Times New Roman" panose="02020603050405020304" pitchFamily="18" charset="0"/>
                <a:cs typeface="Times New Roman" panose="02020603050405020304" pitchFamily="18" charset="0"/>
              </a:rPr>
              <a:t> with 14 million units sold.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673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1022-01AE-469B-9126-6D0CF53DDA24}"/>
              </a:ext>
            </a:extLst>
          </p:cNvPr>
          <p:cNvSpPr>
            <a:spLocks noGrp="1"/>
          </p:cNvSpPr>
          <p:nvPr>
            <p:ph type="title"/>
          </p:nvPr>
        </p:nvSpPr>
        <p:spPr>
          <a:xfrm>
            <a:off x="0" y="140676"/>
            <a:ext cx="12192000" cy="1623963"/>
          </a:xfrm>
        </p:spPr>
        <p:txBody>
          <a:bodyPr>
            <a:noAutofit/>
          </a:bodyPr>
          <a:lstStyle/>
          <a:p>
            <a:r>
              <a:rPr lang="en-US" sz="2400" dirty="0">
                <a:latin typeface="Times New Roman" panose="02020603050405020304" pitchFamily="18" charset="0"/>
                <a:cs typeface="Times New Roman" panose="02020603050405020304" pitchFamily="18" charset="0"/>
              </a:rPr>
              <a:t>Question9.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Which channel helped to bring more gross sales in the fiscal year 2021 and the percentage of contribution? The final output contains these fields: channel </a:t>
            </a:r>
            <a:r>
              <a:rPr lang="en-US" sz="2400" dirty="0" err="1">
                <a:latin typeface="Times New Roman" panose="02020603050405020304" pitchFamily="18" charset="0"/>
                <a:cs typeface="Times New Roman" panose="02020603050405020304" pitchFamily="18" charset="0"/>
              </a:rPr>
              <a:t>gross_sales_mln</a:t>
            </a:r>
            <a:r>
              <a:rPr lang="en-US" sz="2400" dirty="0">
                <a:latin typeface="Times New Roman" panose="02020603050405020304" pitchFamily="18" charset="0"/>
                <a:cs typeface="Times New Roman" panose="02020603050405020304" pitchFamily="18" charset="0"/>
              </a:rPr>
              <a:t>, percentage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689C9C-66F4-9447-9961-A499786D7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99" y="1764640"/>
            <a:ext cx="9801562" cy="4952683"/>
          </a:xfrm>
          <a:prstGeom prst="rect">
            <a:avLst/>
          </a:prstGeom>
        </p:spPr>
      </p:pic>
    </p:spTree>
    <p:extLst>
      <p:ext uri="{BB962C8B-B14F-4D97-AF65-F5344CB8AC3E}">
        <p14:creationId xmlns:p14="http://schemas.microsoft.com/office/powerpoint/2010/main" val="1923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0AFE-A986-BF49-AFF8-B798EBDCED44}"/>
              </a:ext>
            </a:extLst>
          </p:cNvPr>
          <p:cNvSpPr>
            <a:spLocks noGrp="1"/>
          </p:cNvSpPr>
          <p:nvPr>
            <p:ph type="title"/>
          </p:nvPr>
        </p:nvSpPr>
        <p:spPr>
          <a:xfrm>
            <a:off x="872196" y="365126"/>
            <a:ext cx="10481603" cy="788426"/>
          </a:xfrm>
        </p:spPr>
        <p:txBody>
          <a:bodyPr>
            <a:normAutofit fontScale="90000"/>
          </a:bodyPr>
          <a:lstStyle/>
          <a:p>
            <a:r>
              <a:rPr lang="en-US" sz="4000" dirty="0">
                <a:latin typeface="Constantia" panose="02030602050306030303" pitchFamily="18" charset="0"/>
              </a:rPr>
              <a:t>                                  Output</a:t>
            </a:r>
            <a:br>
              <a:rPr lang="en-US" sz="4000" dirty="0">
                <a:latin typeface="Constantia" panose="02030602050306030303" pitchFamily="18" charset="0"/>
              </a:rPr>
            </a:b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C7AF8B28-73A6-29C3-2DD6-5D018D28B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13" y="1690688"/>
            <a:ext cx="4787328" cy="1722775"/>
          </a:xfrm>
          <a:prstGeom prst="rect">
            <a:avLst/>
          </a:prstGeom>
        </p:spPr>
      </p:pic>
      <p:graphicFrame>
        <p:nvGraphicFramePr>
          <p:cNvPr id="5" name="Chart 4">
            <a:extLst>
              <a:ext uri="{FF2B5EF4-FFF2-40B4-BE49-F238E27FC236}">
                <a16:creationId xmlns:a16="http://schemas.microsoft.com/office/drawing/2014/main" id="{77D72889-D3A8-AAE1-6BFF-9ECFCAACCB57}"/>
              </a:ext>
            </a:extLst>
          </p:cNvPr>
          <p:cNvGraphicFramePr>
            <a:graphicFrameLocks/>
          </p:cNvGraphicFramePr>
          <p:nvPr>
            <p:extLst>
              <p:ext uri="{D42A27DB-BD31-4B8C-83A1-F6EECF244321}">
                <p14:modId xmlns:p14="http://schemas.microsoft.com/office/powerpoint/2010/main" val="4237083652"/>
              </p:ext>
            </p:extLst>
          </p:nvPr>
        </p:nvGraphicFramePr>
        <p:xfrm>
          <a:off x="6531380" y="1283678"/>
          <a:ext cx="4822420" cy="295069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96A1A8E-EAD0-0E26-DC4D-7B4CF4287E14}"/>
              </a:ext>
            </a:extLst>
          </p:cNvPr>
          <p:cNvSpPr txBox="1"/>
          <p:nvPr/>
        </p:nvSpPr>
        <p:spPr>
          <a:xfrm>
            <a:off x="1716258" y="4403188"/>
            <a:ext cx="8342142"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Insights:</a:t>
            </a:r>
          </a:p>
          <a:p>
            <a:r>
              <a:rPr lang="en-US" sz="2000" dirty="0">
                <a:latin typeface="Times New Roman" panose="02020603050405020304" pitchFamily="18" charset="0"/>
                <a:cs typeface="Times New Roman" panose="02020603050405020304" pitchFamily="18" charset="0"/>
              </a:rPr>
              <a:t>-The sales channel that contributed the most to gross sales in 2021 was ‘Retailer’ with ‘1219’ millions, representing ‘74%’ of total sales.</a:t>
            </a:r>
          </a:p>
          <a:p>
            <a:r>
              <a:rPr lang="en-US" sz="2000" dirty="0">
                <a:latin typeface="Times New Roman" panose="02020603050405020304" pitchFamily="18" charset="0"/>
                <a:cs typeface="Times New Roman" panose="02020603050405020304" pitchFamily="18" charset="0"/>
              </a:rPr>
              <a:t>-This data highlights the effectiveness of the channel and its importance to the overall sales strategy.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03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1757-9156-52E3-EEAC-77BE4F3BA2E6}"/>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Question10.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Get the Top 3 products in each division that have a high </a:t>
            </a:r>
            <a:r>
              <a:rPr lang="en-US" sz="2400" dirty="0" err="1">
                <a:latin typeface="Times New Roman" panose="02020603050405020304" pitchFamily="18" charset="0"/>
                <a:cs typeface="Times New Roman" panose="02020603050405020304" pitchFamily="18" charset="0"/>
              </a:rPr>
              <a:t>total_sold_quantity</a:t>
            </a:r>
            <a:r>
              <a:rPr lang="en-US" sz="2400" dirty="0">
                <a:latin typeface="Times New Roman" panose="02020603050405020304" pitchFamily="18" charset="0"/>
                <a:cs typeface="Times New Roman" panose="02020603050405020304" pitchFamily="18" charset="0"/>
              </a:rPr>
              <a:t> in the </a:t>
            </a:r>
            <a:r>
              <a:rPr lang="en-US" sz="2400" dirty="0" err="1">
                <a:latin typeface="Times New Roman" panose="02020603050405020304" pitchFamily="18" charset="0"/>
                <a:cs typeface="Times New Roman" panose="02020603050405020304" pitchFamily="18" charset="0"/>
              </a:rPr>
              <a:t>fiscal_year</a:t>
            </a:r>
            <a:r>
              <a:rPr lang="en-US" sz="2400" dirty="0">
                <a:latin typeface="Times New Roman" panose="02020603050405020304" pitchFamily="18" charset="0"/>
                <a:cs typeface="Times New Roman" panose="02020603050405020304" pitchFamily="18" charset="0"/>
              </a:rPr>
              <a:t> 2021? The final output contains these fields: division, </a:t>
            </a:r>
            <a:r>
              <a:rPr lang="en-US" sz="2400" dirty="0" err="1">
                <a:latin typeface="Times New Roman" panose="02020603050405020304" pitchFamily="18" charset="0"/>
                <a:cs typeface="Times New Roman" panose="02020603050405020304" pitchFamily="18" charset="0"/>
              </a:rPr>
              <a:t>product_code</a:t>
            </a:r>
            <a:r>
              <a:rPr lang="en-US" sz="2400" dirty="0">
                <a:latin typeface="Times New Roman" panose="02020603050405020304" pitchFamily="18" charset="0"/>
                <a:cs typeface="Times New Roman" panose="02020603050405020304" pitchFamily="18" charset="0"/>
              </a:rPr>
              <a:t>, product, </a:t>
            </a:r>
            <a:r>
              <a:rPr lang="en-US" sz="2400" dirty="0" err="1">
                <a:latin typeface="Times New Roman" panose="02020603050405020304" pitchFamily="18" charset="0"/>
                <a:cs typeface="Times New Roman" panose="02020603050405020304" pitchFamily="18" charset="0"/>
              </a:rPr>
              <a:t>total_sold_quantity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rank_order</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294771-24C6-A842-A299-920B04F74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05" y="2284941"/>
            <a:ext cx="9306487" cy="4453483"/>
          </a:xfrm>
          <a:prstGeom prst="rect">
            <a:avLst/>
          </a:prstGeom>
        </p:spPr>
      </p:pic>
    </p:spTree>
    <p:extLst>
      <p:ext uri="{BB962C8B-B14F-4D97-AF65-F5344CB8AC3E}">
        <p14:creationId xmlns:p14="http://schemas.microsoft.com/office/powerpoint/2010/main" val="2162272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340D-5ABA-B7DA-641A-B9436076D013}"/>
              </a:ext>
            </a:extLst>
          </p:cNvPr>
          <p:cNvSpPr>
            <a:spLocks noGrp="1"/>
          </p:cNvSpPr>
          <p:nvPr>
            <p:ph type="title"/>
          </p:nvPr>
        </p:nvSpPr>
        <p:spPr>
          <a:xfrm>
            <a:off x="1083800" y="365126"/>
            <a:ext cx="10270000" cy="760290"/>
          </a:xfrm>
        </p:spPr>
        <p:txBody>
          <a:bodyPr>
            <a:normAutofit/>
          </a:bodyPr>
          <a:lstStyle/>
          <a:p>
            <a:r>
              <a:rPr lang="en-US" sz="4000" dirty="0">
                <a:latin typeface="Constantia" panose="02030602050306030303" pitchFamily="18" charset="0"/>
              </a:rPr>
              <a:t>                           Output</a:t>
            </a:r>
            <a:endParaRPr lang="en-IN" sz="4000" dirty="0">
              <a:latin typeface="Constantia" panose="02030602050306030303" pitchFamily="18" charset="0"/>
            </a:endParaRPr>
          </a:p>
        </p:txBody>
      </p:sp>
      <p:pic>
        <p:nvPicPr>
          <p:cNvPr id="4" name="Picture 3">
            <a:extLst>
              <a:ext uri="{FF2B5EF4-FFF2-40B4-BE49-F238E27FC236}">
                <a16:creationId xmlns:a16="http://schemas.microsoft.com/office/drawing/2014/main" id="{8FF471A8-739C-43D7-219C-A8EE45569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376" y="1271678"/>
            <a:ext cx="6392594" cy="2133738"/>
          </a:xfrm>
          <a:prstGeom prst="rect">
            <a:avLst/>
          </a:prstGeom>
        </p:spPr>
      </p:pic>
      <p:graphicFrame>
        <p:nvGraphicFramePr>
          <p:cNvPr id="5" name="Chart 4">
            <a:extLst>
              <a:ext uri="{FF2B5EF4-FFF2-40B4-BE49-F238E27FC236}">
                <a16:creationId xmlns:a16="http://schemas.microsoft.com/office/drawing/2014/main" id="{9D2D54D0-61B8-3A8A-5480-5A3717AA1BB5}"/>
              </a:ext>
            </a:extLst>
          </p:cNvPr>
          <p:cNvGraphicFramePr>
            <a:graphicFrameLocks/>
          </p:cNvGraphicFramePr>
          <p:nvPr>
            <p:extLst>
              <p:ext uri="{D42A27DB-BD31-4B8C-83A1-F6EECF244321}">
                <p14:modId xmlns:p14="http://schemas.microsoft.com/office/powerpoint/2010/main" val="1339578063"/>
              </p:ext>
            </p:extLst>
          </p:nvPr>
        </p:nvGraphicFramePr>
        <p:xfrm>
          <a:off x="2329376" y="3551677"/>
          <a:ext cx="6392594" cy="3186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002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0DA0-E54D-EE01-2580-791CB68734E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67681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B3EC-0C92-B37B-285A-53B64985BBDD}"/>
              </a:ext>
            </a:extLst>
          </p:cNvPr>
          <p:cNvSpPr>
            <a:spLocks noGrp="1"/>
          </p:cNvSpPr>
          <p:nvPr>
            <p:ph type="title"/>
          </p:nvPr>
        </p:nvSpPr>
        <p:spPr/>
        <p:txBody>
          <a:bodyPr/>
          <a:lstStyle/>
          <a:p>
            <a:r>
              <a:rPr lang="en-US" dirty="0">
                <a:latin typeface="Constantia" panose="02030602050306030303" pitchFamily="18" charset="0"/>
              </a:rPr>
              <a:t>                      About Company</a:t>
            </a:r>
            <a:endParaRPr lang="en-IN" dirty="0">
              <a:latin typeface="Constantia" panose="02030602050306030303" pitchFamily="18" charset="0"/>
            </a:endParaRPr>
          </a:p>
        </p:txBody>
      </p:sp>
      <p:sp>
        <p:nvSpPr>
          <p:cNvPr id="3" name="TextBox 2">
            <a:extLst>
              <a:ext uri="{FF2B5EF4-FFF2-40B4-BE49-F238E27FC236}">
                <a16:creationId xmlns:a16="http://schemas.microsoft.com/office/drawing/2014/main" id="{000C76B3-5DA4-ED29-E3D2-65BD285A91C5}"/>
              </a:ext>
            </a:extLst>
          </p:cNvPr>
          <p:cNvSpPr txBox="1"/>
          <p:nvPr/>
        </p:nvSpPr>
        <p:spPr>
          <a:xfrm>
            <a:off x="1012874" y="1693254"/>
            <a:ext cx="10381957" cy="3416320"/>
          </a:xfrm>
          <a:prstGeom prst="rect">
            <a:avLst/>
          </a:prstGeom>
          <a:noFill/>
        </p:spPr>
        <p:txBody>
          <a:bodyPr wrap="square" rtlCol="0">
            <a:spAutoFit/>
          </a:bodyPr>
          <a:lstStyle/>
          <a:p>
            <a:pPr algn="l"/>
            <a:r>
              <a:rPr lang="en-US" sz="2400" b="0" i="0" dirty="0" err="1">
                <a:effectLst/>
                <a:latin typeface="Times New Roman" panose="02020603050405020304" pitchFamily="18" charset="0"/>
                <a:cs typeface="Times New Roman" panose="02020603050405020304" pitchFamily="18" charset="0"/>
              </a:rPr>
              <a:t>Atliq</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Hardwares</a:t>
            </a:r>
            <a:r>
              <a:rPr lang="en-US" sz="2400" b="0" i="0" dirty="0">
                <a:effectLst/>
                <a:latin typeface="Times New Roman" panose="02020603050405020304" pitchFamily="18" charset="0"/>
                <a:cs typeface="Times New Roman" panose="02020603050405020304" pitchFamily="18" charset="0"/>
              </a:rPr>
              <a:t> (imaginary company) is one of India's leading computer hardware producers and well expanded in other countries.</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62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20D0-F0FC-F569-DB1F-9FC77A962F93}"/>
              </a:ext>
            </a:extLst>
          </p:cNvPr>
          <p:cNvSpPr>
            <a:spLocks noGrp="1"/>
          </p:cNvSpPr>
          <p:nvPr>
            <p:ph type="title"/>
          </p:nvPr>
        </p:nvSpPr>
        <p:spPr>
          <a:xfrm>
            <a:off x="703385" y="452718"/>
            <a:ext cx="9347449" cy="686765"/>
          </a:xfrm>
        </p:spPr>
        <p:txBody>
          <a:bodyPr/>
          <a:lstStyle/>
          <a:p>
            <a:r>
              <a:rPr lang="en-US" dirty="0">
                <a:latin typeface="Constantia" panose="02030602050306030303" pitchFamily="18" charset="0"/>
              </a:rPr>
              <a:t>                           Purpose</a:t>
            </a:r>
            <a:endParaRPr lang="en-IN" dirty="0">
              <a:latin typeface="Constantia" panose="02030602050306030303" pitchFamily="18" charset="0"/>
            </a:endParaRPr>
          </a:p>
        </p:txBody>
      </p:sp>
      <p:sp>
        <p:nvSpPr>
          <p:cNvPr id="3" name="TextBox 2">
            <a:extLst>
              <a:ext uri="{FF2B5EF4-FFF2-40B4-BE49-F238E27FC236}">
                <a16:creationId xmlns:a16="http://schemas.microsoft.com/office/drawing/2014/main" id="{5E3E5F44-0CF0-D22B-6CC1-C59C304EAFD4}"/>
              </a:ext>
            </a:extLst>
          </p:cNvPr>
          <p:cNvSpPr txBox="1"/>
          <p:nvPr/>
        </p:nvSpPr>
        <p:spPr>
          <a:xfrm>
            <a:off x="914400" y="1575581"/>
            <a:ext cx="103632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purpose of this analysis is to provide actionable insights into various aspects of </a:t>
            </a:r>
            <a:r>
              <a:rPr lang="en-US" sz="2400" dirty="0" err="1">
                <a:latin typeface="Times New Roman" panose="02020603050405020304" pitchFamily="18" charset="0"/>
                <a:cs typeface="Times New Roman" panose="02020603050405020304" pitchFamily="18" charset="0"/>
              </a:rPr>
              <a:t>Atliq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Hardwares</a:t>
            </a:r>
            <a:r>
              <a:rPr lang="en-US" sz="2400" dirty="0">
                <a:latin typeface="Times New Roman" panose="02020603050405020304" pitchFamily="18" charset="0"/>
                <a:cs typeface="Times New Roman" panose="02020603050405020304" pitchFamily="18" charset="0"/>
              </a:rPr>
              <a:t>' business operations. By analyzing data related to customer behavior, product performance, market trends, and sales channels, we aim to equip the management with the information needed to make informed, data-driven decisions. This analysis addresses specific ad-hoc requests from the business, focusing on critical areas that impact strategic planning and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25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BDDD3-515C-7E96-BDF2-3898FC360923}"/>
              </a:ext>
            </a:extLst>
          </p:cNvPr>
          <p:cNvSpPr txBox="1"/>
          <p:nvPr/>
        </p:nvSpPr>
        <p:spPr>
          <a:xfrm>
            <a:off x="2684584" y="0"/>
            <a:ext cx="6822831" cy="584775"/>
          </a:xfrm>
          <a:prstGeom prst="rect">
            <a:avLst/>
          </a:prstGeom>
          <a:noFill/>
        </p:spPr>
        <p:txBody>
          <a:bodyPr wrap="square" rtlCol="0">
            <a:spAutoFit/>
          </a:bodyPr>
          <a:lstStyle/>
          <a:p>
            <a:r>
              <a:rPr lang="en-US" sz="3200" dirty="0">
                <a:latin typeface="Constantia" panose="02030602050306030303" pitchFamily="18" charset="0"/>
              </a:rPr>
              <a:t>                  Data model</a:t>
            </a:r>
            <a:endParaRPr lang="en-IN" sz="3200" dirty="0">
              <a:latin typeface="Constantia" panose="02030602050306030303" pitchFamily="18" charset="0"/>
            </a:endParaRPr>
          </a:p>
        </p:txBody>
      </p:sp>
      <p:pic>
        <p:nvPicPr>
          <p:cNvPr id="4" name="Picture 3">
            <a:extLst>
              <a:ext uri="{FF2B5EF4-FFF2-40B4-BE49-F238E27FC236}">
                <a16:creationId xmlns:a16="http://schemas.microsoft.com/office/drawing/2014/main" id="{69043E03-D6A4-F445-A765-FEE199EC2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977" y="659410"/>
            <a:ext cx="6712632" cy="6098474"/>
          </a:xfrm>
          <a:prstGeom prst="rect">
            <a:avLst/>
          </a:prstGeom>
        </p:spPr>
      </p:pic>
    </p:spTree>
    <p:extLst>
      <p:ext uri="{BB962C8B-B14F-4D97-AF65-F5344CB8AC3E}">
        <p14:creationId xmlns:p14="http://schemas.microsoft.com/office/powerpoint/2010/main" val="199828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7FDC-902F-0682-85B5-6EB76585BE79}"/>
              </a:ext>
            </a:extLst>
          </p:cNvPr>
          <p:cNvSpPr>
            <a:spLocks noGrp="1"/>
          </p:cNvSpPr>
          <p:nvPr>
            <p:ph type="title"/>
          </p:nvPr>
        </p:nvSpPr>
        <p:spPr>
          <a:xfrm>
            <a:off x="838200" y="596498"/>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Queation1.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 the list of markets in which customer "</a:t>
            </a:r>
            <a:r>
              <a:rPr lang="en-US" sz="2400" dirty="0" err="1">
                <a:latin typeface="Times New Roman" panose="02020603050405020304" pitchFamily="18" charset="0"/>
                <a:cs typeface="Times New Roman" panose="02020603050405020304" pitchFamily="18" charset="0"/>
              </a:rPr>
              <a:t>Atliq</a:t>
            </a:r>
            <a:r>
              <a:rPr lang="en-US" sz="2400" dirty="0">
                <a:latin typeface="Times New Roman" panose="02020603050405020304" pitchFamily="18" charset="0"/>
                <a:cs typeface="Times New Roman" panose="02020603050405020304" pitchFamily="18" charset="0"/>
              </a:rPr>
              <a:t> Exclusive" operates its business in the APAC region.</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0A8550-6844-AD55-E49A-2C62665F5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057" y="2152894"/>
            <a:ext cx="2449743" cy="4681730"/>
          </a:xfrm>
          <a:prstGeom prst="rect">
            <a:avLst/>
          </a:prstGeom>
        </p:spPr>
      </p:pic>
      <p:sp>
        <p:nvSpPr>
          <p:cNvPr id="6" name="TextBox 5">
            <a:extLst>
              <a:ext uri="{FF2B5EF4-FFF2-40B4-BE49-F238E27FC236}">
                <a16:creationId xmlns:a16="http://schemas.microsoft.com/office/drawing/2014/main" id="{E3FEF325-3827-D4BD-D2AE-9C8044C3A4F2}"/>
              </a:ext>
            </a:extLst>
          </p:cNvPr>
          <p:cNvSpPr txBox="1"/>
          <p:nvPr/>
        </p:nvSpPr>
        <p:spPr>
          <a:xfrm>
            <a:off x="9017391" y="1691229"/>
            <a:ext cx="20538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Output</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F3BC771-0613-BADB-6BFF-4393DC1E3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48" y="3038622"/>
            <a:ext cx="6612360" cy="1694212"/>
          </a:xfrm>
          <a:prstGeom prst="rect">
            <a:avLst/>
          </a:prstGeom>
        </p:spPr>
      </p:pic>
    </p:spTree>
    <p:extLst>
      <p:ext uri="{BB962C8B-B14F-4D97-AF65-F5344CB8AC3E}">
        <p14:creationId xmlns:p14="http://schemas.microsoft.com/office/powerpoint/2010/main" val="181426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5AAA-FA9C-744D-A12F-FCEAEDDE6E0C}"/>
              </a:ext>
            </a:extLst>
          </p:cNvPr>
          <p:cNvSpPr>
            <a:spLocks noGrp="1"/>
          </p:cNvSpPr>
          <p:nvPr>
            <p:ph type="title"/>
          </p:nvPr>
        </p:nvSpPr>
        <p:spPr>
          <a:xfrm>
            <a:off x="1013902" y="646479"/>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Question2.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What is the percentage of unique product increase in 2021 vs. 2020? The final output contains these fields: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unique_products_2020, unique_products_2021, </a:t>
            </a:r>
            <a:r>
              <a:rPr lang="en-US" sz="2400" dirty="0" err="1">
                <a:latin typeface="Times New Roman" panose="02020603050405020304" pitchFamily="18" charset="0"/>
                <a:cs typeface="Times New Roman" panose="02020603050405020304" pitchFamily="18" charset="0"/>
              </a:rPr>
              <a:t>percentage_chg</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25E786-93B1-87FF-339E-EE13FC407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06" y="2363373"/>
            <a:ext cx="8876792" cy="3446584"/>
          </a:xfrm>
          <a:prstGeom prst="rect">
            <a:avLst/>
          </a:prstGeom>
        </p:spPr>
      </p:pic>
    </p:spTree>
    <p:extLst>
      <p:ext uri="{BB962C8B-B14F-4D97-AF65-F5344CB8AC3E}">
        <p14:creationId xmlns:p14="http://schemas.microsoft.com/office/powerpoint/2010/main" val="383377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6FA1-4DC6-D6D8-F690-A06463D9DFC4}"/>
              </a:ext>
            </a:extLst>
          </p:cNvPr>
          <p:cNvSpPr>
            <a:spLocks noGrp="1"/>
          </p:cNvSpPr>
          <p:nvPr>
            <p:ph type="title"/>
          </p:nvPr>
        </p:nvSpPr>
        <p:spPr>
          <a:xfrm>
            <a:off x="838200" y="365126"/>
            <a:ext cx="10261209" cy="577410"/>
          </a:xfrm>
        </p:spPr>
        <p:txBody>
          <a:bodyPr>
            <a:normAutofit fontScale="90000"/>
          </a:bodyPr>
          <a:lstStyle/>
          <a:p>
            <a:r>
              <a:rPr lang="en-US" dirty="0">
                <a:latin typeface="Constantia" panose="02030602050306030303" pitchFamily="18" charset="0"/>
                <a:cs typeface="Times New Roman" panose="02020603050405020304" pitchFamily="18" charset="0"/>
              </a:rPr>
              <a:t>                               Output</a:t>
            </a:r>
            <a:endParaRPr lang="en-IN" dirty="0">
              <a:latin typeface="Constantia" panose="02030602050306030303"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B05B99D0-9291-42CF-F821-8A01C7888BBB}"/>
              </a:ext>
            </a:extLst>
          </p:cNvPr>
          <p:cNvGraphicFramePr>
            <a:graphicFrameLocks/>
          </p:cNvGraphicFramePr>
          <p:nvPr>
            <p:extLst>
              <p:ext uri="{D42A27DB-BD31-4B8C-83A1-F6EECF244321}">
                <p14:modId xmlns:p14="http://schemas.microsoft.com/office/powerpoint/2010/main" val="1737195402"/>
              </p:ext>
            </p:extLst>
          </p:nvPr>
        </p:nvGraphicFramePr>
        <p:xfrm>
          <a:off x="7244862" y="1170414"/>
          <a:ext cx="4312699" cy="3181289"/>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FFB9820-53B5-A6CE-3B4C-54AD62E66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12" y="1838081"/>
            <a:ext cx="5791223" cy="1172405"/>
          </a:xfrm>
          <a:prstGeom prst="rect">
            <a:avLst/>
          </a:prstGeom>
        </p:spPr>
      </p:pic>
      <p:sp>
        <p:nvSpPr>
          <p:cNvPr id="8" name="TextBox 7">
            <a:extLst>
              <a:ext uri="{FF2B5EF4-FFF2-40B4-BE49-F238E27FC236}">
                <a16:creationId xmlns:a16="http://schemas.microsoft.com/office/drawing/2014/main" id="{79FFEED7-BAE1-FC77-4F1F-415506BB9EB2}"/>
              </a:ext>
            </a:extLst>
          </p:cNvPr>
          <p:cNvSpPr txBox="1"/>
          <p:nvPr/>
        </p:nvSpPr>
        <p:spPr>
          <a:xfrm>
            <a:off x="1392701" y="4351704"/>
            <a:ext cx="7596554"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Insights:</a:t>
            </a:r>
          </a:p>
          <a:p>
            <a:r>
              <a:rPr lang="en-US" sz="2000" dirty="0">
                <a:latin typeface="Times New Roman" panose="02020603050405020304" pitchFamily="18" charset="0"/>
                <a:cs typeface="Times New Roman" panose="02020603050405020304" pitchFamily="18" charset="0"/>
              </a:rPr>
              <a:t>There was a significant increase in unique products from 2020-2021</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no. of unique products grew from 245 in 2020 to 334 in 2021, representing a 36% increase.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926F-AEB6-D2EE-0D8E-F088E714356C}"/>
              </a:ext>
            </a:extLst>
          </p:cNvPr>
          <p:cNvSpPr>
            <a:spLocks noGrp="1"/>
          </p:cNvSpPr>
          <p:nvPr>
            <p:ph type="title"/>
          </p:nvPr>
        </p:nvSpPr>
        <p:spPr>
          <a:xfrm>
            <a:off x="950742" y="463599"/>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Queation3.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 a report with all the unique product counts for each segment and sort them in descending order of product counts. The final output contains 2 fields: segment, </a:t>
            </a:r>
            <a:r>
              <a:rPr lang="en-US" sz="2400" dirty="0" err="1">
                <a:latin typeface="Times New Roman" panose="02020603050405020304" pitchFamily="18" charset="0"/>
                <a:cs typeface="Times New Roman" panose="02020603050405020304" pitchFamily="18" charset="0"/>
              </a:rPr>
              <a:t>product_count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2166F4-3E3D-D128-650B-D8144634B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520" y="2752271"/>
            <a:ext cx="9045562" cy="2517025"/>
          </a:xfrm>
          <a:prstGeom prst="rect">
            <a:avLst/>
          </a:prstGeom>
        </p:spPr>
      </p:pic>
    </p:spTree>
    <p:extLst>
      <p:ext uri="{BB962C8B-B14F-4D97-AF65-F5344CB8AC3E}">
        <p14:creationId xmlns:p14="http://schemas.microsoft.com/office/powerpoint/2010/main" val="1909950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482</TotalTime>
  <Words>972</Words>
  <Application>Microsoft Office PowerPoint</Application>
  <PresentationFormat>Widescreen</PresentationFormat>
  <Paragraphs>61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Constantia</vt:lpstr>
      <vt:lpstr>Georgia</vt:lpstr>
      <vt:lpstr>Times New Roman</vt:lpstr>
      <vt:lpstr>Wingdings 3</vt:lpstr>
      <vt:lpstr>Ion</vt:lpstr>
      <vt:lpstr>Consumer goods Ad_Hoc Insights</vt:lpstr>
      <vt:lpstr>                                 Agenda</vt:lpstr>
      <vt:lpstr>                      About Company</vt:lpstr>
      <vt:lpstr>                           Purpose</vt:lpstr>
      <vt:lpstr>PowerPoint Presentation</vt:lpstr>
      <vt:lpstr>Queation1.  Provide the list of markets in which customer "Atliq Exclusive" operates its business in the APAC region.</vt:lpstr>
      <vt:lpstr>Question2.  What is the percentage of unique product increase in 2021 vs. 2020? The final output contains these fields: unique_products_2020, unique_products_2021, percentage_chg </vt:lpstr>
      <vt:lpstr>                               Output</vt:lpstr>
      <vt:lpstr>Queation3.  Provide a report with all the unique product counts for each segment and sort them in descending order of product counts. The final output contains 2 fields: segment, product_count</vt:lpstr>
      <vt:lpstr>                             Output</vt:lpstr>
      <vt:lpstr>Question4.  Follow-up: Which segment had the most increase in unique products in 2021 vs 2020? The final output contains these fields: segment, product_count_2020, product_count_2021, difference</vt:lpstr>
      <vt:lpstr>                                  Output</vt:lpstr>
      <vt:lpstr>Queston5.  Get the products that have the highest and lowest manufacturing costs. The final output should contain these fields: product_code, product, manufacturing_cost</vt:lpstr>
      <vt:lpstr>                           Output</vt:lpstr>
      <vt:lpstr>Question6.  Generate a report which contains the top 5 customers who received an average high pre_invoice_discount_pct for the fiscal year 2021 and in the Indian market. The final output contains these fields: customer_code, customer, average_discount_percentage </vt:lpstr>
      <vt:lpstr>                                 Output</vt:lpstr>
      <vt:lpstr>Question7.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Output </vt:lpstr>
      <vt:lpstr>Question8.  In which quarter of 2020, got the maximum total_sold_quantity? The final output contains these fields sorted by the total_sold_quantity, Quarter, total_sold_quantity</vt:lpstr>
      <vt:lpstr>                                Output</vt:lpstr>
      <vt:lpstr>Question9.  Which channel helped to bring more gross sales in the fiscal year 2021 and the percentage of contribution? The final output contains these fields: channel gross_sales_mln, percentage</vt:lpstr>
      <vt:lpstr>                                  Output </vt:lpstr>
      <vt:lpstr>Question10.  Get the Top 3 products in each division that have a high total_sold_quantity in the fiscal_year 2021? The final output contains these fields: division, product_code, product, total_sold_quantity, rank_order</vt:lpstr>
      <vt:lpstr>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dc:title>
  <dc:creator>manisha das</dc:creator>
  <cp:lastModifiedBy>manisha das</cp:lastModifiedBy>
  <cp:revision>2</cp:revision>
  <dcterms:created xsi:type="dcterms:W3CDTF">2024-06-02T18:34:12Z</dcterms:created>
  <dcterms:modified xsi:type="dcterms:W3CDTF">2024-06-03T12:53:52Z</dcterms:modified>
</cp:coreProperties>
</file>