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3CC8797D-3067-4226-8E47-0B3F6F362364}" type="datetimeFigureOut">
              <a:rPr lang="en-IN" smtClean="0"/>
              <a:t>17-04-2025</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3AD0B58D-CED0-4799-89B0-A63641B7D3E3}" type="slidenum">
              <a:rPr lang="en-IN" smtClean="0"/>
              <a:t>‹#›</a:t>
            </a:fld>
            <a:endParaRPr lang="en-IN"/>
          </a:p>
        </p:txBody>
      </p:sp>
    </p:spTree>
    <p:extLst>
      <p:ext uri="{BB962C8B-B14F-4D97-AF65-F5344CB8AC3E}">
        <p14:creationId xmlns:p14="http://schemas.microsoft.com/office/powerpoint/2010/main" val="201341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C8797D-3067-4226-8E47-0B3F6F362364}"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D0B58D-CED0-4799-89B0-A63641B7D3E3}" type="slidenum">
              <a:rPr lang="en-IN" smtClean="0"/>
              <a:t>‹#›</a:t>
            </a:fld>
            <a:endParaRPr lang="en-IN"/>
          </a:p>
        </p:txBody>
      </p:sp>
    </p:spTree>
    <p:extLst>
      <p:ext uri="{BB962C8B-B14F-4D97-AF65-F5344CB8AC3E}">
        <p14:creationId xmlns:p14="http://schemas.microsoft.com/office/powerpoint/2010/main" val="3998655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C8797D-3067-4226-8E47-0B3F6F362364}"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D0B58D-CED0-4799-89B0-A63641B7D3E3}" type="slidenum">
              <a:rPr lang="en-IN" smtClean="0"/>
              <a:t>‹#›</a:t>
            </a:fld>
            <a:endParaRPr lang="en-IN"/>
          </a:p>
        </p:txBody>
      </p:sp>
    </p:spTree>
    <p:extLst>
      <p:ext uri="{BB962C8B-B14F-4D97-AF65-F5344CB8AC3E}">
        <p14:creationId xmlns:p14="http://schemas.microsoft.com/office/powerpoint/2010/main" val="2652543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C8797D-3067-4226-8E47-0B3F6F362364}"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D0B58D-CED0-4799-89B0-A63641B7D3E3}" type="slidenum">
              <a:rPr lang="en-IN" smtClean="0"/>
              <a:t>‹#›</a:t>
            </a:fld>
            <a:endParaRPr lang="en-IN"/>
          </a:p>
        </p:txBody>
      </p:sp>
    </p:spTree>
    <p:extLst>
      <p:ext uri="{BB962C8B-B14F-4D97-AF65-F5344CB8AC3E}">
        <p14:creationId xmlns:p14="http://schemas.microsoft.com/office/powerpoint/2010/main" val="2914008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C8797D-3067-4226-8E47-0B3F6F362364}"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D0B58D-CED0-4799-89B0-A63641B7D3E3}" type="slidenum">
              <a:rPr lang="en-IN" smtClean="0"/>
              <a:t>‹#›</a:t>
            </a:fld>
            <a:endParaRPr lang="en-IN"/>
          </a:p>
        </p:txBody>
      </p:sp>
    </p:spTree>
    <p:extLst>
      <p:ext uri="{BB962C8B-B14F-4D97-AF65-F5344CB8AC3E}">
        <p14:creationId xmlns:p14="http://schemas.microsoft.com/office/powerpoint/2010/main" val="2855712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C8797D-3067-4226-8E47-0B3F6F362364}" type="datetimeFigureOut">
              <a:rPr lang="en-IN" smtClean="0"/>
              <a:t>17-04-2025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D0B58D-CED0-4799-89B0-A63641B7D3E3}" type="slidenum">
              <a:rPr lang="en-IN" smtClean="0"/>
              <a:t>‹#›</a:t>
            </a:fld>
            <a:endParaRPr lang="en-IN"/>
          </a:p>
        </p:txBody>
      </p:sp>
    </p:spTree>
    <p:extLst>
      <p:ext uri="{BB962C8B-B14F-4D97-AF65-F5344CB8AC3E}">
        <p14:creationId xmlns:p14="http://schemas.microsoft.com/office/powerpoint/2010/main" val="2168787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C8797D-3067-4226-8E47-0B3F6F362364}" type="datetimeFigureOut">
              <a:rPr lang="en-IN" smtClean="0"/>
              <a:t>17-04-2025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D0B58D-CED0-4799-89B0-A63641B7D3E3}" type="slidenum">
              <a:rPr lang="en-IN" smtClean="0"/>
              <a:t>‹#›</a:t>
            </a:fld>
            <a:endParaRPr lang="en-IN"/>
          </a:p>
        </p:txBody>
      </p:sp>
    </p:spTree>
    <p:extLst>
      <p:ext uri="{BB962C8B-B14F-4D97-AF65-F5344CB8AC3E}">
        <p14:creationId xmlns:p14="http://schemas.microsoft.com/office/powerpoint/2010/main" val="196167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C8797D-3067-4226-8E47-0B3F6F362364}" type="datetimeFigureOut">
              <a:rPr lang="en-IN" smtClean="0"/>
              <a:t>17-04-2025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D0B58D-CED0-4799-89B0-A63641B7D3E3}" type="slidenum">
              <a:rPr lang="en-IN" smtClean="0"/>
              <a:t>‹#›</a:t>
            </a:fld>
            <a:endParaRPr lang="en-IN"/>
          </a:p>
        </p:txBody>
      </p:sp>
    </p:spTree>
    <p:extLst>
      <p:ext uri="{BB962C8B-B14F-4D97-AF65-F5344CB8AC3E}">
        <p14:creationId xmlns:p14="http://schemas.microsoft.com/office/powerpoint/2010/main" val="3611911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C8797D-3067-4226-8E47-0B3F6F362364}" type="datetimeFigureOut">
              <a:rPr lang="en-IN" smtClean="0"/>
              <a:t>17-04-2025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D0B58D-CED0-4799-89B0-A63641B7D3E3}" type="slidenum">
              <a:rPr lang="en-IN" smtClean="0"/>
              <a:t>‹#›</a:t>
            </a:fld>
            <a:endParaRPr lang="en-IN"/>
          </a:p>
        </p:txBody>
      </p:sp>
    </p:spTree>
    <p:extLst>
      <p:ext uri="{BB962C8B-B14F-4D97-AF65-F5344CB8AC3E}">
        <p14:creationId xmlns:p14="http://schemas.microsoft.com/office/powerpoint/2010/main" val="2551385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3CC8797D-3067-4226-8E47-0B3F6F362364}" type="datetimeFigureOut">
              <a:rPr lang="en-IN" smtClean="0"/>
              <a:t>17-04-2025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3AD0B58D-CED0-4799-89B0-A63641B7D3E3}" type="slidenum">
              <a:rPr lang="en-IN" smtClean="0"/>
              <a:t>‹#›</a:t>
            </a:fld>
            <a:endParaRPr lang="en-IN"/>
          </a:p>
        </p:txBody>
      </p:sp>
    </p:spTree>
    <p:extLst>
      <p:ext uri="{BB962C8B-B14F-4D97-AF65-F5344CB8AC3E}">
        <p14:creationId xmlns:p14="http://schemas.microsoft.com/office/powerpoint/2010/main" val="4274852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3CC8797D-3067-4226-8E47-0B3F6F362364}" type="datetimeFigureOut">
              <a:rPr lang="en-IN" smtClean="0"/>
              <a:t>17-04-2025</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3AD0B58D-CED0-4799-89B0-A63641B7D3E3}" type="slidenum">
              <a:rPr lang="en-IN" smtClean="0"/>
              <a:t>‹#›</a:t>
            </a:fld>
            <a:endParaRPr lang="en-IN"/>
          </a:p>
        </p:txBody>
      </p:sp>
    </p:spTree>
    <p:extLst>
      <p:ext uri="{BB962C8B-B14F-4D97-AF65-F5344CB8AC3E}">
        <p14:creationId xmlns:p14="http://schemas.microsoft.com/office/powerpoint/2010/main" val="286651635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3CC8797D-3067-4226-8E47-0B3F6F362364}" type="datetimeFigureOut">
              <a:rPr lang="en-IN" smtClean="0"/>
              <a:t>17-04-2025</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3AD0B58D-CED0-4799-89B0-A63641B7D3E3}" type="slidenum">
              <a:rPr lang="en-IN" smtClean="0"/>
              <a:t>‹#›</a:t>
            </a:fld>
            <a:endParaRPr lang="en-IN"/>
          </a:p>
        </p:txBody>
      </p:sp>
    </p:spTree>
    <p:extLst>
      <p:ext uri="{BB962C8B-B14F-4D97-AF65-F5344CB8AC3E}">
        <p14:creationId xmlns:p14="http://schemas.microsoft.com/office/powerpoint/2010/main" val="6751260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A8024-7FFD-37C8-C183-3DE39FD8AFF2}"/>
              </a:ext>
            </a:extLst>
          </p:cNvPr>
          <p:cNvSpPr>
            <a:spLocks noGrp="1"/>
          </p:cNvSpPr>
          <p:nvPr>
            <p:ph type="ctrTitle"/>
          </p:nvPr>
        </p:nvSpPr>
        <p:spPr>
          <a:xfrm>
            <a:off x="1700982" y="155067"/>
            <a:ext cx="9144000" cy="1297705"/>
          </a:xfrm>
        </p:spPr>
        <p:txBody>
          <a:bodyPr>
            <a:normAutofit/>
          </a:bodyPr>
          <a:lstStyle/>
          <a:p>
            <a:r>
              <a:rPr lang="en-US" sz="4000" dirty="0"/>
              <a:t>FRAUD DETECTION IN HEALTH INSURANCE</a:t>
            </a:r>
            <a:endParaRPr lang="en-IN" sz="4000" dirty="0"/>
          </a:p>
        </p:txBody>
      </p:sp>
      <p:sp>
        <p:nvSpPr>
          <p:cNvPr id="3" name="Subtitle 2">
            <a:extLst>
              <a:ext uri="{FF2B5EF4-FFF2-40B4-BE49-F238E27FC236}">
                <a16:creationId xmlns:a16="http://schemas.microsoft.com/office/drawing/2014/main" id="{7CAB554D-8300-C062-6D6B-C38FF8464D05}"/>
              </a:ext>
            </a:extLst>
          </p:cNvPr>
          <p:cNvSpPr>
            <a:spLocks noGrp="1"/>
          </p:cNvSpPr>
          <p:nvPr>
            <p:ph type="subTitle" idx="1"/>
          </p:nvPr>
        </p:nvSpPr>
        <p:spPr>
          <a:xfrm>
            <a:off x="3367058" y="1537801"/>
            <a:ext cx="5560143" cy="1655762"/>
          </a:xfrm>
        </p:spPr>
        <p:txBody>
          <a:bodyPr>
            <a:normAutofit/>
          </a:bodyPr>
          <a:lstStyle/>
          <a:p>
            <a:r>
              <a:rPr lang="en-US" sz="2800" dirty="0"/>
              <a:t>USING  EXCEL, POWER BI,MYSQL</a:t>
            </a:r>
            <a:endParaRPr lang="en-IN" sz="2800" dirty="0"/>
          </a:p>
        </p:txBody>
      </p:sp>
      <p:sp>
        <p:nvSpPr>
          <p:cNvPr id="5" name="TextBox 4">
            <a:extLst>
              <a:ext uri="{FF2B5EF4-FFF2-40B4-BE49-F238E27FC236}">
                <a16:creationId xmlns:a16="http://schemas.microsoft.com/office/drawing/2014/main" id="{54399BF4-0D6A-3419-C835-507AB3CE714D}"/>
              </a:ext>
            </a:extLst>
          </p:cNvPr>
          <p:cNvSpPr txBox="1"/>
          <p:nvPr/>
        </p:nvSpPr>
        <p:spPr>
          <a:xfrm flipH="1">
            <a:off x="9316554" y="6333601"/>
            <a:ext cx="2794330" cy="369332"/>
          </a:xfrm>
          <a:prstGeom prst="rect">
            <a:avLst/>
          </a:prstGeom>
          <a:noFill/>
        </p:spPr>
        <p:txBody>
          <a:bodyPr wrap="square" rtlCol="0">
            <a:spAutoFit/>
          </a:bodyPr>
          <a:lstStyle/>
          <a:p>
            <a:r>
              <a:rPr lang="en-US" dirty="0"/>
              <a:t>- BY MANISHA CHAUDHARY</a:t>
            </a:r>
            <a:endParaRPr lang="en-IN" dirty="0"/>
          </a:p>
        </p:txBody>
      </p:sp>
      <p:sp>
        <p:nvSpPr>
          <p:cNvPr id="6" name="AutoShape 2" descr="MySQL Logo">
            <a:extLst>
              <a:ext uri="{FF2B5EF4-FFF2-40B4-BE49-F238E27FC236}">
                <a16:creationId xmlns:a16="http://schemas.microsoft.com/office/drawing/2014/main" id="{CD03CA22-94C9-EFB3-A718-767A26AE8009}"/>
              </a:ext>
            </a:extLst>
          </p:cNvPr>
          <p:cNvSpPr>
            <a:spLocks noChangeAspect="1" noChangeArrowheads="1"/>
          </p:cNvSpPr>
          <p:nvPr/>
        </p:nvSpPr>
        <p:spPr bwMode="auto">
          <a:xfrm>
            <a:off x="5279923" y="3276599"/>
            <a:ext cx="2492477" cy="190008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Graphic 7">
            <a:extLst>
              <a:ext uri="{FF2B5EF4-FFF2-40B4-BE49-F238E27FC236}">
                <a16:creationId xmlns:a16="http://schemas.microsoft.com/office/drawing/2014/main" id="{95890683-F9BA-BD11-0DAF-54A7339378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47018" y="3168241"/>
            <a:ext cx="1455174" cy="1456352"/>
          </a:xfrm>
          <a:prstGeom prst="rect">
            <a:avLst/>
          </a:prstGeom>
        </p:spPr>
      </p:pic>
      <p:pic>
        <p:nvPicPr>
          <p:cNvPr id="10" name="Graphic 9">
            <a:extLst>
              <a:ext uri="{FF2B5EF4-FFF2-40B4-BE49-F238E27FC236}">
                <a16:creationId xmlns:a16="http://schemas.microsoft.com/office/drawing/2014/main" id="{70B37804-9414-02AF-9868-794EDFC48B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13409" y="3168241"/>
            <a:ext cx="1752600" cy="1312607"/>
          </a:xfrm>
          <a:prstGeom prst="rect">
            <a:avLst/>
          </a:prstGeom>
        </p:spPr>
      </p:pic>
      <p:pic>
        <p:nvPicPr>
          <p:cNvPr id="12" name="Graphic 11">
            <a:extLst>
              <a:ext uri="{FF2B5EF4-FFF2-40B4-BE49-F238E27FC236}">
                <a16:creationId xmlns:a16="http://schemas.microsoft.com/office/drawing/2014/main" id="{FBC40EBE-6EF2-B7F2-4F5A-B7BB8C860D3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041000" y="3168241"/>
            <a:ext cx="2212258" cy="1456352"/>
          </a:xfrm>
          <a:prstGeom prst="rect">
            <a:avLst/>
          </a:prstGeom>
        </p:spPr>
      </p:pic>
      <p:sp>
        <p:nvSpPr>
          <p:cNvPr id="4" name="TextBox 3">
            <a:extLst>
              <a:ext uri="{FF2B5EF4-FFF2-40B4-BE49-F238E27FC236}">
                <a16:creationId xmlns:a16="http://schemas.microsoft.com/office/drawing/2014/main" id="{201A4293-3C44-F533-8C5A-0A7B3ED6BC38}"/>
              </a:ext>
            </a:extLst>
          </p:cNvPr>
          <p:cNvSpPr txBox="1"/>
          <p:nvPr/>
        </p:nvSpPr>
        <p:spPr>
          <a:xfrm>
            <a:off x="81116" y="6371043"/>
            <a:ext cx="8846085" cy="369332"/>
          </a:xfrm>
          <a:prstGeom prst="rect">
            <a:avLst/>
          </a:prstGeom>
          <a:noFill/>
        </p:spPr>
        <p:txBody>
          <a:bodyPr wrap="square" rtlCol="0">
            <a:spAutoFit/>
          </a:bodyPr>
          <a:lstStyle/>
          <a:p>
            <a:r>
              <a:rPr lang="en-IN" dirty="0"/>
              <a:t>https://drive.google.com/drive/folders/1NK1pMsRSZRlWktjGHZjJPmKbUPLhP55-?usp=sharing</a:t>
            </a:r>
          </a:p>
        </p:txBody>
      </p:sp>
      <p:sp>
        <p:nvSpPr>
          <p:cNvPr id="7" name="TextBox 6">
            <a:extLst>
              <a:ext uri="{FF2B5EF4-FFF2-40B4-BE49-F238E27FC236}">
                <a16:creationId xmlns:a16="http://schemas.microsoft.com/office/drawing/2014/main" id="{AB6407C8-70D9-6ECE-86EA-9293AC6A6CC4}"/>
              </a:ext>
            </a:extLst>
          </p:cNvPr>
          <p:cNvSpPr txBox="1"/>
          <p:nvPr/>
        </p:nvSpPr>
        <p:spPr>
          <a:xfrm>
            <a:off x="81116" y="5964269"/>
            <a:ext cx="3060133" cy="369332"/>
          </a:xfrm>
          <a:prstGeom prst="rect">
            <a:avLst/>
          </a:prstGeom>
          <a:noFill/>
        </p:spPr>
        <p:txBody>
          <a:bodyPr wrap="none" rtlCol="0">
            <a:spAutoFit/>
          </a:bodyPr>
          <a:lstStyle/>
          <a:p>
            <a:r>
              <a:rPr lang="en-US" dirty="0"/>
              <a:t>PROJECT LINK (GOOGLE DRIVE)</a:t>
            </a:r>
            <a:endParaRPr lang="en-IN" dirty="0"/>
          </a:p>
        </p:txBody>
      </p:sp>
    </p:spTree>
    <p:extLst>
      <p:ext uri="{BB962C8B-B14F-4D97-AF65-F5344CB8AC3E}">
        <p14:creationId xmlns:p14="http://schemas.microsoft.com/office/powerpoint/2010/main" val="3920515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08D41-F70F-1A40-B2BF-A83AB001E742}"/>
              </a:ext>
            </a:extLst>
          </p:cNvPr>
          <p:cNvSpPr>
            <a:spLocks noGrp="1"/>
          </p:cNvSpPr>
          <p:nvPr>
            <p:ph type="ctrTitle"/>
          </p:nvPr>
        </p:nvSpPr>
        <p:spPr>
          <a:xfrm>
            <a:off x="2977995" y="1005204"/>
            <a:ext cx="7626096" cy="2928648"/>
          </a:xfrm>
        </p:spPr>
        <p:txBody>
          <a:bodyPr/>
          <a:lstStyle/>
          <a:p>
            <a:r>
              <a:rPr lang="en-US" dirty="0"/>
              <a:t>THANKYOU</a:t>
            </a:r>
            <a:endParaRPr lang="en-IN" dirty="0"/>
          </a:p>
        </p:txBody>
      </p:sp>
    </p:spTree>
    <p:extLst>
      <p:ext uri="{BB962C8B-B14F-4D97-AF65-F5344CB8AC3E}">
        <p14:creationId xmlns:p14="http://schemas.microsoft.com/office/powerpoint/2010/main" val="3578137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ACCB7-BC3F-5492-7E3E-32C82D155F01}"/>
              </a:ext>
            </a:extLst>
          </p:cNvPr>
          <p:cNvSpPr>
            <a:spLocks noGrp="1"/>
          </p:cNvSpPr>
          <p:nvPr>
            <p:ph type="title"/>
          </p:nvPr>
        </p:nvSpPr>
        <p:spPr>
          <a:xfrm>
            <a:off x="0" y="0"/>
            <a:ext cx="3908323" cy="908471"/>
          </a:xfrm>
        </p:spPr>
        <p:txBody>
          <a:bodyPr vert="horz" lIns="91440" tIns="45720" rIns="91440" bIns="45720" rtlCol="0" anchor="b">
            <a:normAutofit/>
          </a:bodyPr>
          <a:lstStyle/>
          <a:p>
            <a:pPr algn="ctr">
              <a:lnSpc>
                <a:spcPct val="80000"/>
              </a:lnSpc>
            </a:pPr>
            <a:r>
              <a:rPr lang="en-US" sz="4000" dirty="0">
                <a:solidFill>
                  <a:schemeClr val="tx1">
                    <a:lumMod val="95000"/>
                    <a:lumOff val="5000"/>
                  </a:schemeClr>
                </a:solidFill>
              </a:rPr>
              <a:t>INTRODUCTION</a:t>
            </a:r>
          </a:p>
        </p:txBody>
      </p:sp>
      <p:sp>
        <p:nvSpPr>
          <p:cNvPr id="3" name="TextBox 2">
            <a:extLst>
              <a:ext uri="{FF2B5EF4-FFF2-40B4-BE49-F238E27FC236}">
                <a16:creationId xmlns:a16="http://schemas.microsoft.com/office/drawing/2014/main" id="{3A4AC138-CADF-9E05-7F0D-0C394AB84D3A}"/>
              </a:ext>
            </a:extLst>
          </p:cNvPr>
          <p:cNvSpPr txBox="1"/>
          <p:nvPr/>
        </p:nvSpPr>
        <p:spPr>
          <a:xfrm>
            <a:off x="383459" y="1114948"/>
            <a:ext cx="8126361" cy="4401205"/>
          </a:xfrm>
          <a:prstGeom prst="rect">
            <a:avLst/>
          </a:prstGeom>
          <a:noFill/>
        </p:spPr>
        <p:txBody>
          <a:bodyPr wrap="square" rtlCol="0">
            <a:spAutoFit/>
          </a:bodyPr>
          <a:lstStyle/>
          <a:p>
            <a:pPr algn="l" fontAlgn="base">
              <a:spcAft>
                <a:spcPts val="1200"/>
              </a:spcAft>
              <a:buNone/>
            </a:pPr>
            <a:r>
              <a:rPr lang="en-US" sz="2000" b="0" i="0" dirty="0">
                <a:solidFill>
                  <a:srgbClr val="3C4043"/>
                </a:solidFill>
                <a:effectLst/>
                <a:latin typeface="Inter"/>
              </a:rPr>
              <a:t>Provider Fraud is one of the biggest problems facing Medicare. According to the government, the total Medicare spending increased exponentially due to frauds in Medicare claims. Healthcare fraud is an organized crime which involves peers of providers, physicians, beneficiaries acting together to make fraud claims.</a:t>
            </a:r>
          </a:p>
          <a:p>
            <a:pPr algn="l" fontAlgn="base">
              <a:spcAft>
                <a:spcPts val="1200"/>
              </a:spcAft>
              <a:buNone/>
            </a:pPr>
            <a:r>
              <a:rPr lang="en-US" sz="2000" b="0" i="0" dirty="0">
                <a:solidFill>
                  <a:srgbClr val="3C4043"/>
                </a:solidFill>
                <a:effectLst/>
                <a:latin typeface="Inter"/>
              </a:rPr>
              <a:t>Rigorous analysis of Medicare data has yielded many physicians who indulge in fraud. They adopt ways in which an ambiguous diagnosis code is used to adopt costliest procedures and drugs. Insurance companies are the most vulnerable institutions impacted due to these bad practices. Due to this reason, insurance companies increased their insurance premiums and as result healthcare is becoming costly matter day by day.</a:t>
            </a:r>
          </a:p>
          <a:p>
            <a:pPr>
              <a:buNone/>
            </a:pPr>
            <a:br>
              <a:rPr lang="en-US" sz="2000" dirty="0"/>
            </a:br>
            <a:endParaRPr lang="en-IN" sz="2000" dirty="0"/>
          </a:p>
        </p:txBody>
      </p:sp>
    </p:spTree>
    <p:extLst>
      <p:ext uri="{BB962C8B-B14F-4D97-AF65-F5344CB8AC3E}">
        <p14:creationId xmlns:p14="http://schemas.microsoft.com/office/powerpoint/2010/main" val="1645817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038CC-E75C-98DF-1734-7C575CE893D1}"/>
              </a:ext>
            </a:extLst>
          </p:cNvPr>
          <p:cNvSpPr>
            <a:spLocks noGrp="1"/>
          </p:cNvSpPr>
          <p:nvPr>
            <p:ph type="ctrTitle"/>
          </p:nvPr>
        </p:nvSpPr>
        <p:spPr>
          <a:xfrm>
            <a:off x="191728" y="1"/>
            <a:ext cx="6372483" cy="884902"/>
          </a:xfrm>
        </p:spPr>
        <p:txBody>
          <a:bodyPr/>
          <a:lstStyle/>
          <a:p>
            <a:r>
              <a:rPr lang="en-US" sz="4400" dirty="0">
                <a:solidFill>
                  <a:schemeClr val="tx1">
                    <a:lumMod val="95000"/>
                    <a:lumOff val="5000"/>
                  </a:schemeClr>
                </a:solidFill>
              </a:rPr>
              <a:t>OBJECTIVE OF THE PROJECT</a:t>
            </a:r>
            <a:endParaRPr lang="en-IN" sz="4400" dirty="0">
              <a:solidFill>
                <a:schemeClr val="tx1">
                  <a:lumMod val="95000"/>
                  <a:lumOff val="5000"/>
                </a:schemeClr>
              </a:solidFill>
            </a:endParaRPr>
          </a:p>
        </p:txBody>
      </p:sp>
      <p:sp>
        <p:nvSpPr>
          <p:cNvPr id="3" name="Subtitle 2">
            <a:extLst>
              <a:ext uri="{FF2B5EF4-FFF2-40B4-BE49-F238E27FC236}">
                <a16:creationId xmlns:a16="http://schemas.microsoft.com/office/drawing/2014/main" id="{E4F6B0DD-5771-E341-D336-1D302F0C60A6}"/>
              </a:ext>
            </a:extLst>
          </p:cNvPr>
          <p:cNvSpPr>
            <a:spLocks noGrp="1"/>
          </p:cNvSpPr>
          <p:nvPr>
            <p:ph type="subTitle" idx="1"/>
          </p:nvPr>
        </p:nvSpPr>
        <p:spPr>
          <a:xfrm>
            <a:off x="191728" y="1120877"/>
            <a:ext cx="11430001" cy="5368414"/>
          </a:xfrm>
        </p:spPr>
        <p:txBody>
          <a:bodyPr>
            <a:normAutofit/>
          </a:bodyPr>
          <a:lstStyle/>
          <a:p>
            <a:pPr algn="l" fontAlgn="base">
              <a:spcAft>
                <a:spcPts val="1200"/>
              </a:spcAft>
              <a:buNone/>
            </a:pPr>
            <a:r>
              <a:rPr lang="en-US" sz="2000" b="0" i="0" dirty="0">
                <a:solidFill>
                  <a:srgbClr val="3C4043"/>
                </a:solidFill>
                <a:effectLst/>
                <a:latin typeface="Inter"/>
              </a:rPr>
              <a:t>Healthcare fraud and abuse take many forms. Some of the most common types of    frauds by providers are:</a:t>
            </a:r>
          </a:p>
          <a:p>
            <a:pPr algn="l" fontAlgn="base">
              <a:spcAft>
                <a:spcPts val="1200"/>
              </a:spcAft>
              <a:buNone/>
            </a:pPr>
            <a:r>
              <a:rPr lang="en-US" sz="2000" b="0" i="0" dirty="0">
                <a:solidFill>
                  <a:srgbClr val="3C4043"/>
                </a:solidFill>
                <a:effectLst/>
                <a:latin typeface="Inter"/>
              </a:rPr>
              <a:t>a) Billing for services that were not provided.</a:t>
            </a:r>
          </a:p>
          <a:p>
            <a:pPr algn="l" fontAlgn="base">
              <a:spcAft>
                <a:spcPts val="1200"/>
              </a:spcAft>
              <a:buNone/>
            </a:pPr>
            <a:r>
              <a:rPr lang="en-US" sz="2000" b="0" i="0" dirty="0">
                <a:solidFill>
                  <a:srgbClr val="3C4043"/>
                </a:solidFill>
                <a:effectLst/>
                <a:latin typeface="Inter"/>
              </a:rPr>
              <a:t>b) Duplicate submission of a claim for the same service.</a:t>
            </a:r>
          </a:p>
          <a:p>
            <a:pPr algn="l" fontAlgn="base">
              <a:spcAft>
                <a:spcPts val="1200"/>
              </a:spcAft>
              <a:buNone/>
            </a:pPr>
            <a:r>
              <a:rPr lang="en-US" sz="2000" b="0" i="0" dirty="0">
                <a:solidFill>
                  <a:srgbClr val="3C4043"/>
                </a:solidFill>
                <a:effectLst/>
                <a:latin typeface="Inter"/>
              </a:rPr>
              <a:t>c) Misrepresenting the service provided.</a:t>
            </a:r>
          </a:p>
          <a:p>
            <a:pPr algn="l" fontAlgn="base">
              <a:spcAft>
                <a:spcPts val="1200"/>
              </a:spcAft>
              <a:buNone/>
            </a:pPr>
            <a:r>
              <a:rPr lang="en-US" sz="2000" b="0" i="0" dirty="0">
                <a:solidFill>
                  <a:srgbClr val="3C4043"/>
                </a:solidFill>
                <a:effectLst/>
                <a:latin typeface="Inter"/>
              </a:rPr>
              <a:t>d) Charging for a more complex or expensive service than was </a:t>
            </a:r>
            <a:r>
              <a:rPr lang="en-US" sz="2000" dirty="0">
                <a:solidFill>
                  <a:srgbClr val="3C4043"/>
                </a:solidFill>
                <a:latin typeface="Inter"/>
              </a:rPr>
              <a:t>not </a:t>
            </a:r>
            <a:r>
              <a:rPr lang="en-US" sz="2000" b="0" i="0" dirty="0">
                <a:solidFill>
                  <a:srgbClr val="3C4043"/>
                </a:solidFill>
                <a:effectLst/>
                <a:latin typeface="Inter"/>
              </a:rPr>
              <a:t>actually provided.</a:t>
            </a:r>
          </a:p>
          <a:p>
            <a:pPr algn="l" fontAlgn="base">
              <a:spcAft>
                <a:spcPts val="1200"/>
              </a:spcAft>
              <a:buNone/>
            </a:pPr>
            <a:r>
              <a:rPr lang="en-US" sz="2000" b="0" i="0" dirty="0">
                <a:solidFill>
                  <a:srgbClr val="3C4043"/>
                </a:solidFill>
                <a:effectLst/>
                <a:latin typeface="Inter"/>
              </a:rPr>
              <a:t>e) Billing for a covered service when the service actually  provided was not covered.</a:t>
            </a:r>
          </a:p>
          <a:p>
            <a:pPr algn="l" fontAlgn="base">
              <a:spcAft>
                <a:spcPts val="1200"/>
              </a:spcAft>
              <a:buNone/>
            </a:pPr>
            <a:r>
              <a:rPr lang="en-US" sz="2000" dirty="0">
                <a:solidFill>
                  <a:srgbClr val="3C4043"/>
                </a:solidFill>
                <a:latin typeface="Inter"/>
              </a:rPr>
              <a:t>GOAL -</a:t>
            </a:r>
            <a:br>
              <a:rPr lang="en-US" sz="2000" b="0" i="0" dirty="0">
                <a:solidFill>
                  <a:srgbClr val="3C4043"/>
                </a:solidFill>
                <a:effectLst/>
                <a:latin typeface="Inter"/>
              </a:rPr>
            </a:br>
            <a:r>
              <a:rPr lang="en-US" sz="2000" b="0" i="0" dirty="0">
                <a:solidFill>
                  <a:srgbClr val="3C4043"/>
                </a:solidFill>
                <a:effectLst/>
                <a:latin typeface="Inter"/>
              </a:rPr>
              <a:t>The goal of this project is to " predict the potentially fraudulent providers " based on the claims filed by  them. Along with this, I have also discovered important variables helpful in detecting the </a:t>
            </a:r>
            <a:r>
              <a:rPr lang="en-US" sz="2000" b="0" i="0" dirty="0" err="1">
                <a:solidFill>
                  <a:srgbClr val="3C4043"/>
                </a:solidFill>
                <a:effectLst/>
                <a:latin typeface="Inter"/>
              </a:rPr>
              <a:t>behaviour</a:t>
            </a:r>
            <a:r>
              <a:rPr lang="en-US" sz="2000" b="0" i="0" dirty="0">
                <a:solidFill>
                  <a:srgbClr val="3C4043"/>
                </a:solidFill>
                <a:effectLst/>
                <a:latin typeface="Inter"/>
              </a:rPr>
              <a:t> of potentially fraud providers . It also involves study of fraudulent patterns in the provider's claims to understand the future </a:t>
            </a:r>
            <a:r>
              <a:rPr lang="en-US" sz="2000" b="0" i="0" dirty="0" err="1">
                <a:solidFill>
                  <a:srgbClr val="3C4043"/>
                </a:solidFill>
                <a:effectLst/>
                <a:latin typeface="Inter"/>
              </a:rPr>
              <a:t>behaviour</a:t>
            </a:r>
            <a:r>
              <a:rPr lang="en-US" sz="2000" b="0" i="0" dirty="0">
                <a:solidFill>
                  <a:srgbClr val="3C4043"/>
                </a:solidFill>
                <a:effectLst/>
                <a:latin typeface="Inter"/>
              </a:rPr>
              <a:t> of providers.</a:t>
            </a:r>
          </a:p>
          <a:p>
            <a:endParaRPr lang="en-IN" sz="2000" dirty="0"/>
          </a:p>
        </p:txBody>
      </p:sp>
    </p:spTree>
    <p:extLst>
      <p:ext uri="{BB962C8B-B14F-4D97-AF65-F5344CB8AC3E}">
        <p14:creationId xmlns:p14="http://schemas.microsoft.com/office/powerpoint/2010/main" val="1650643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54C4829-CF39-4CF4-973E-6F5A32F80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2600" cy="6858000"/>
          </a:xfrm>
          <a:prstGeom prst="rect">
            <a:avLst/>
          </a:prstGeom>
          <a:solidFill>
            <a:schemeClr val="accent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D1F74C4C-E37E-135A-8D67-E1571CE8EE5E}"/>
              </a:ext>
            </a:extLst>
          </p:cNvPr>
          <p:cNvSpPr>
            <a:spLocks noGrp="1" noChangeArrowheads="1"/>
          </p:cNvSpPr>
          <p:nvPr>
            <p:ph type="subTitle" idx="1"/>
          </p:nvPr>
        </p:nvSpPr>
        <p:spPr bwMode="auto">
          <a:xfrm>
            <a:off x="482600" y="1393922"/>
            <a:ext cx="8643496" cy="5021625"/>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0" fontAlgn="base">
              <a:spcBef>
                <a:spcPct val="0"/>
              </a:spcBef>
              <a:spcAft>
                <a:spcPts val="600"/>
              </a:spcAft>
              <a:buClrTx/>
              <a:buSzTx/>
              <a:buFont typeface="Arial" pitchFamily="34" charset="0"/>
              <a:buChar char=" "/>
              <a:tabLst/>
            </a:pPr>
            <a:r>
              <a:rPr kumimoji="0" lang="en-US" altLang="en-US" sz="2400" b="0" i="0" u="none" strike="noStrike" cap="none" normalizeH="0" baseline="0" dirty="0">
                <a:ln>
                  <a:noFill/>
                </a:ln>
                <a:solidFill>
                  <a:schemeClr val="tx1">
                    <a:lumMod val="85000"/>
                    <a:lumOff val="15000"/>
                  </a:schemeClr>
                </a:solidFill>
                <a:effectLst/>
                <a:latin typeface="+mn-lt"/>
              </a:rPr>
              <a:t>For the purpose of this project, we are considering Inpatient claims, Outpatient claims and Beneficiary details of each provider. The details are as follows:</a:t>
            </a:r>
          </a:p>
          <a:p>
            <a:pPr marL="0" marR="0" lvl="0" indent="0" fontAlgn="base">
              <a:spcBef>
                <a:spcPct val="0"/>
              </a:spcBef>
              <a:spcAft>
                <a:spcPts val="600"/>
              </a:spcAft>
              <a:buClrTx/>
              <a:buSzTx/>
              <a:buFont typeface="Arial" pitchFamily="34" charset="0"/>
              <a:buChar char=" "/>
              <a:tabLst/>
            </a:pPr>
            <a:r>
              <a:rPr kumimoji="0" lang="en-US" altLang="en-US" sz="2400" b="0" i="0" u="none" strike="noStrike" cap="none" normalizeH="0" baseline="0" dirty="0">
                <a:ln>
                  <a:noFill/>
                </a:ln>
                <a:solidFill>
                  <a:schemeClr val="tx1">
                    <a:lumMod val="85000"/>
                    <a:lumOff val="15000"/>
                  </a:schemeClr>
                </a:solidFill>
                <a:effectLst/>
                <a:latin typeface="+mn-lt"/>
              </a:rPr>
              <a:t>A) Inpatient Data</a:t>
            </a:r>
          </a:p>
          <a:p>
            <a:pPr marL="0" marR="0" lvl="0" indent="0" fontAlgn="base">
              <a:spcBef>
                <a:spcPct val="0"/>
              </a:spcBef>
              <a:spcAft>
                <a:spcPts val="600"/>
              </a:spcAft>
              <a:buClrTx/>
              <a:buSzTx/>
              <a:buFont typeface="Arial" pitchFamily="34" charset="0"/>
              <a:buChar char=" "/>
              <a:tabLst/>
            </a:pPr>
            <a:r>
              <a:rPr kumimoji="0" lang="en-US" altLang="en-US" sz="2400" b="0" i="0" u="none" strike="noStrike" cap="none" normalizeH="0" baseline="0" dirty="0">
                <a:ln>
                  <a:noFill/>
                </a:ln>
                <a:solidFill>
                  <a:schemeClr val="tx1">
                    <a:lumMod val="85000"/>
                    <a:lumOff val="15000"/>
                  </a:schemeClr>
                </a:solidFill>
                <a:effectLst/>
                <a:latin typeface="+mn-lt"/>
              </a:rPr>
              <a:t>This data provides insights about the claims filed for those patients who are admitted in the hospitals. It also provides additional details like their admission and discharge dates and admit  diagnosis code.</a:t>
            </a:r>
          </a:p>
          <a:p>
            <a:pPr marL="0" marR="0" lvl="0" indent="0" fontAlgn="base">
              <a:spcBef>
                <a:spcPct val="0"/>
              </a:spcBef>
              <a:spcAft>
                <a:spcPts val="600"/>
              </a:spcAft>
              <a:buClrTx/>
              <a:buSzTx/>
              <a:buFont typeface="Arial" pitchFamily="34" charset="0"/>
              <a:buChar char=" "/>
              <a:tabLst/>
            </a:pPr>
            <a:r>
              <a:rPr kumimoji="0" lang="en-US" altLang="en-US" sz="2400" b="0" i="0" u="none" strike="noStrike" cap="none" normalizeH="0" baseline="0" dirty="0">
                <a:ln>
                  <a:noFill/>
                </a:ln>
                <a:solidFill>
                  <a:schemeClr val="tx1">
                    <a:lumMod val="85000"/>
                    <a:lumOff val="15000"/>
                  </a:schemeClr>
                </a:solidFill>
                <a:effectLst/>
                <a:latin typeface="+mn-lt"/>
              </a:rPr>
              <a:t>B) Outpatient Data</a:t>
            </a:r>
          </a:p>
          <a:p>
            <a:pPr marL="0" marR="0" lvl="0" indent="0" fontAlgn="base">
              <a:spcBef>
                <a:spcPct val="0"/>
              </a:spcBef>
              <a:spcAft>
                <a:spcPts val="600"/>
              </a:spcAft>
              <a:buClrTx/>
              <a:buSzTx/>
              <a:buFont typeface="Arial" pitchFamily="34" charset="0"/>
              <a:buChar char=" "/>
              <a:tabLst/>
            </a:pPr>
            <a:r>
              <a:rPr kumimoji="0" lang="en-US" altLang="en-US" sz="2400" b="0" i="0" u="none" strike="noStrike" cap="none" normalizeH="0" baseline="0" dirty="0">
                <a:ln>
                  <a:noFill/>
                </a:ln>
                <a:solidFill>
                  <a:schemeClr val="tx1">
                    <a:lumMod val="85000"/>
                    <a:lumOff val="15000"/>
                  </a:schemeClr>
                </a:solidFill>
                <a:effectLst/>
                <a:latin typeface="+mn-lt"/>
              </a:rPr>
              <a:t>This data provides details about the claims filed for those patients who visit hospitals and not admitted in it.</a:t>
            </a:r>
          </a:p>
          <a:p>
            <a:pPr marL="0" marR="0" lvl="0" indent="0" fontAlgn="base">
              <a:spcBef>
                <a:spcPct val="0"/>
              </a:spcBef>
              <a:spcAft>
                <a:spcPts val="600"/>
              </a:spcAft>
              <a:buClrTx/>
              <a:buSzTx/>
              <a:buFont typeface="Arial" pitchFamily="34" charset="0"/>
              <a:buChar char=" "/>
              <a:tabLst/>
            </a:pPr>
            <a:r>
              <a:rPr kumimoji="0" lang="en-US" altLang="en-US" sz="2400" b="0" i="0" u="none" strike="noStrike" cap="none" normalizeH="0" baseline="0" dirty="0">
                <a:ln>
                  <a:noFill/>
                </a:ln>
                <a:solidFill>
                  <a:schemeClr val="tx1">
                    <a:lumMod val="85000"/>
                    <a:lumOff val="15000"/>
                  </a:schemeClr>
                </a:solidFill>
                <a:effectLst/>
                <a:latin typeface="+mn-lt"/>
              </a:rPr>
              <a:t>C) Beneficiary Details Data</a:t>
            </a:r>
          </a:p>
          <a:p>
            <a:pPr marL="0" marR="0" lvl="0" indent="0" fontAlgn="base">
              <a:spcBef>
                <a:spcPct val="0"/>
              </a:spcBef>
              <a:spcAft>
                <a:spcPts val="600"/>
              </a:spcAft>
              <a:buClrTx/>
              <a:buSzTx/>
              <a:buFont typeface="Arial" pitchFamily="34" charset="0"/>
              <a:buChar char=" "/>
              <a:tabLst/>
            </a:pPr>
            <a:r>
              <a:rPr kumimoji="0" lang="en-US" altLang="en-US" sz="2400" b="0" i="0" u="none" strike="noStrike" cap="none" normalizeH="0" baseline="0" dirty="0">
                <a:ln>
                  <a:noFill/>
                </a:ln>
                <a:solidFill>
                  <a:schemeClr val="tx1">
                    <a:lumMod val="85000"/>
                    <a:lumOff val="15000"/>
                  </a:schemeClr>
                </a:solidFill>
                <a:effectLst/>
                <a:latin typeface="+mn-lt"/>
              </a:rPr>
              <a:t>This data contains beneficiary KYC details like health conditions ,region they belong to, </a:t>
            </a:r>
            <a:r>
              <a:rPr kumimoji="0" lang="en-US" altLang="en-US" sz="2400" b="0" i="0" u="none" strike="noStrike" cap="none" normalizeH="0" baseline="0" dirty="0" err="1">
                <a:ln>
                  <a:noFill/>
                </a:ln>
                <a:solidFill>
                  <a:schemeClr val="tx1">
                    <a:lumMod val="85000"/>
                    <a:lumOff val="15000"/>
                  </a:schemeClr>
                </a:solidFill>
                <a:effectLst/>
                <a:latin typeface="+mn-lt"/>
              </a:rPr>
              <a:t>age,gender</a:t>
            </a:r>
            <a:r>
              <a:rPr kumimoji="0" lang="en-US" altLang="en-US" sz="2400" b="0" i="0" u="none" strike="noStrike" cap="none" normalizeH="0" baseline="0" dirty="0">
                <a:ln>
                  <a:noFill/>
                </a:ln>
                <a:solidFill>
                  <a:schemeClr val="tx1">
                    <a:lumMod val="85000"/>
                    <a:lumOff val="15000"/>
                  </a:schemeClr>
                </a:solidFill>
                <a:effectLst/>
                <a:latin typeface="+mn-lt"/>
              </a:rPr>
              <a:t>, etc.</a:t>
            </a:r>
          </a:p>
        </p:txBody>
      </p:sp>
      <p:sp>
        <p:nvSpPr>
          <p:cNvPr id="2" name="Title 1">
            <a:extLst>
              <a:ext uri="{FF2B5EF4-FFF2-40B4-BE49-F238E27FC236}">
                <a16:creationId xmlns:a16="http://schemas.microsoft.com/office/drawing/2014/main" id="{B5773BCF-DAD5-E32B-D5F1-11B265835CCE}"/>
              </a:ext>
            </a:extLst>
          </p:cNvPr>
          <p:cNvSpPr>
            <a:spLocks noGrp="1"/>
          </p:cNvSpPr>
          <p:nvPr>
            <p:ph type="ctrTitle"/>
          </p:nvPr>
        </p:nvSpPr>
        <p:spPr>
          <a:xfrm>
            <a:off x="0" y="0"/>
            <a:ext cx="6796957" cy="1076632"/>
          </a:xfrm>
        </p:spPr>
        <p:txBody>
          <a:bodyPr vert="horz" lIns="91440" tIns="45720" rIns="91440" bIns="45720" rtlCol="0" anchor="b">
            <a:normAutofit/>
          </a:bodyPr>
          <a:lstStyle/>
          <a:p>
            <a:pPr algn="r">
              <a:lnSpc>
                <a:spcPct val="85000"/>
              </a:lnSpc>
            </a:pPr>
            <a:r>
              <a:rPr lang="en-US" sz="4400" dirty="0">
                <a:solidFill>
                  <a:schemeClr val="tx1"/>
                </a:solidFill>
              </a:rPr>
              <a:t>INTRODUCTION TO DATASET</a:t>
            </a:r>
          </a:p>
        </p:txBody>
      </p:sp>
    </p:spTree>
    <p:extLst>
      <p:ext uri="{BB962C8B-B14F-4D97-AF65-F5344CB8AC3E}">
        <p14:creationId xmlns:p14="http://schemas.microsoft.com/office/powerpoint/2010/main" val="1262100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0612B-9A15-5734-9446-B4C14753EDA0}"/>
              </a:ext>
            </a:extLst>
          </p:cNvPr>
          <p:cNvSpPr>
            <a:spLocks noGrp="1"/>
          </p:cNvSpPr>
          <p:nvPr>
            <p:ph type="title"/>
          </p:nvPr>
        </p:nvSpPr>
        <p:spPr/>
        <p:txBody>
          <a:bodyPr/>
          <a:lstStyle/>
          <a:p>
            <a:r>
              <a:rPr lang="en-US" dirty="0"/>
              <a:t>DASHBOARD CREATED USING EXCEL</a:t>
            </a:r>
            <a:endParaRPr lang="en-IN" dirty="0"/>
          </a:p>
        </p:txBody>
      </p:sp>
      <p:pic>
        <p:nvPicPr>
          <p:cNvPr id="6" name="Picture Placeholder 5" descr="A screenshot of a computer&#10;&#10;AI-generated content may be incorrect.">
            <a:extLst>
              <a:ext uri="{FF2B5EF4-FFF2-40B4-BE49-F238E27FC236}">
                <a16:creationId xmlns:a16="http://schemas.microsoft.com/office/drawing/2014/main" id="{F3B741AA-27F8-1AB2-036B-9B026823C7AA}"/>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533" b="1533"/>
          <a:stretch>
            <a:fillRect/>
          </a:stretch>
        </p:blipFill>
        <p:spPr/>
      </p:pic>
      <p:sp>
        <p:nvSpPr>
          <p:cNvPr id="4" name="Text Placeholder 3">
            <a:extLst>
              <a:ext uri="{FF2B5EF4-FFF2-40B4-BE49-F238E27FC236}">
                <a16:creationId xmlns:a16="http://schemas.microsoft.com/office/drawing/2014/main" id="{B0F6179B-A6E3-4B48-4ABD-8A2C02304B28}"/>
              </a:ext>
            </a:extLst>
          </p:cNvPr>
          <p:cNvSpPr>
            <a:spLocks noGrp="1"/>
          </p:cNvSpPr>
          <p:nvPr>
            <p:ph type="body" sz="half" idx="2"/>
          </p:nvPr>
        </p:nvSpPr>
        <p:spPr/>
        <p:txBody>
          <a:bodyPr/>
          <a:lstStyle/>
          <a:p>
            <a:r>
              <a:rPr lang="en-US" dirty="0"/>
              <a:t>Using pivot tables , </a:t>
            </a:r>
            <a:r>
              <a:rPr lang="en-US" dirty="0" err="1"/>
              <a:t>slicers,visuals,etc</a:t>
            </a:r>
            <a:endParaRPr lang="en-US" dirty="0"/>
          </a:p>
        </p:txBody>
      </p:sp>
    </p:spTree>
    <p:extLst>
      <p:ext uri="{BB962C8B-B14F-4D97-AF65-F5344CB8AC3E}">
        <p14:creationId xmlns:p14="http://schemas.microsoft.com/office/powerpoint/2010/main" val="3283865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C873-20EB-125D-0D22-A5E14F213547}"/>
              </a:ext>
            </a:extLst>
          </p:cNvPr>
          <p:cNvSpPr>
            <a:spLocks noGrp="1"/>
          </p:cNvSpPr>
          <p:nvPr>
            <p:ph type="title"/>
          </p:nvPr>
        </p:nvSpPr>
        <p:spPr>
          <a:xfrm>
            <a:off x="649224" y="5418667"/>
            <a:ext cx="10780776" cy="613283"/>
          </a:xfrm>
        </p:spPr>
        <p:txBody>
          <a:bodyPr vert="horz" lIns="91440" tIns="45720" rIns="91440" bIns="45720" rtlCol="0" anchor="b">
            <a:normAutofit/>
          </a:bodyPr>
          <a:lstStyle/>
          <a:p>
            <a:r>
              <a:rPr lang="en-US" dirty="0"/>
              <a:t>DASHBOARD CREATED USING POWER BI</a:t>
            </a:r>
          </a:p>
        </p:txBody>
      </p:sp>
      <p:pic>
        <p:nvPicPr>
          <p:cNvPr id="10" name="Picture Placeholder 9" descr="A screenshot of a computer&#10;&#10;AI-generated content may be incorrect.">
            <a:extLst>
              <a:ext uri="{FF2B5EF4-FFF2-40B4-BE49-F238E27FC236}">
                <a16:creationId xmlns:a16="http://schemas.microsoft.com/office/drawing/2014/main" id="{952E51EC-6ABF-4FF7-A4F6-E13A2F9A6E4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5546" t="-41" r="6029" b="7648"/>
          <a:stretch/>
        </p:blipFill>
        <p:spPr>
          <a:xfrm>
            <a:off x="0" y="0"/>
            <a:ext cx="12192000" cy="5418138"/>
          </a:xfrm>
        </p:spPr>
      </p:pic>
      <p:sp>
        <p:nvSpPr>
          <p:cNvPr id="4" name="Text Placeholder 3">
            <a:extLst>
              <a:ext uri="{FF2B5EF4-FFF2-40B4-BE49-F238E27FC236}">
                <a16:creationId xmlns:a16="http://schemas.microsoft.com/office/drawing/2014/main" id="{CE1323CF-7C32-FE8F-DF90-14F81B3B208E}"/>
              </a:ext>
            </a:extLst>
          </p:cNvPr>
          <p:cNvSpPr>
            <a:spLocks noGrp="1"/>
          </p:cNvSpPr>
          <p:nvPr>
            <p:ph type="body" sz="half" idx="2"/>
          </p:nvPr>
        </p:nvSpPr>
        <p:spPr>
          <a:xfrm>
            <a:off x="676656" y="5909735"/>
            <a:ext cx="9229344" cy="533400"/>
          </a:xfrm>
        </p:spPr>
        <p:txBody>
          <a:bodyPr vert="horz" lIns="91440" tIns="45720" rIns="91440" bIns="45720" rtlCol="0">
            <a:normAutofit/>
          </a:bodyPr>
          <a:lstStyle/>
          <a:p>
            <a:r>
              <a:rPr lang="en-US" dirty="0"/>
              <a:t>Creating </a:t>
            </a:r>
            <a:r>
              <a:rPr lang="en-US" dirty="0" err="1"/>
              <a:t>visuals,slicers,cards,buttons,etc</a:t>
            </a:r>
            <a:r>
              <a:rPr lang="en-US" dirty="0"/>
              <a:t> in Power BI Desktop</a:t>
            </a:r>
          </a:p>
        </p:txBody>
      </p:sp>
    </p:spTree>
    <p:extLst>
      <p:ext uri="{BB962C8B-B14F-4D97-AF65-F5344CB8AC3E}">
        <p14:creationId xmlns:p14="http://schemas.microsoft.com/office/powerpoint/2010/main" val="286347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274F4-538B-0A7E-764E-1A1C07D66AED}"/>
              </a:ext>
            </a:extLst>
          </p:cNvPr>
          <p:cNvSpPr>
            <a:spLocks noGrp="1"/>
          </p:cNvSpPr>
          <p:nvPr>
            <p:ph type="title"/>
          </p:nvPr>
        </p:nvSpPr>
        <p:spPr/>
        <p:txBody>
          <a:bodyPr/>
          <a:lstStyle/>
          <a:p>
            <a:r>
              <a:rPr lang="en-US" dirty="0"/>
              <a:t>FRAUD DETECTION USING SQL</a:t>
            </a:r>
            <a:endParaRPr lang="en-IN" dirty="0"/>
          </a:p>
        </p:txBody>
      </p:sp>
      <p:pic>
        <p:nvPicPr>
          <p:cNvPr id="6" name="Picture Placeholder 5" descr="A screenshot of a computer&#10;&#10;AI-generated content may be incorrect.">
            <a:extLst>
              <a:ext uri="{FF2B5EF4-FFF2-40B4-BE49-F238E27FC236}">
                <a16:creationId xmlns:a16="http://schemas.microsoft.com/office/drawing/2014/main" id="{D0F759AB-4100-B5B4-A4A8-7A938064883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8979" b="8979"/>
          <a:stretch>
            <a:fillRect/>
          </a:stretch>
        </p:blipFill>
        <p:spPr/>
      </p:pic>
      <p:sp>
        <p:nvSpPr>
          <p:cNvPr id="4" name="Text Placeholder 3">
            <a:extLst>
              <a:ext uri="{FF2B5EF4-FFF2-40B4-BE49-F238E27FC236}">
                <a16:creationId xmlns:a16="http://schemas.microsoft.com/office/drawing/2014/main" id="{3C59752F-AD91-DB23-EE59-D58DEBF53A60}"/>
              </a:ext>
            </a:extLst>
          </p:cNvPr>
          <p:cNvSpPr>
            <a:spLocks noGrp="1"/>
          </p:cNvSpPr>
          <p:nvPr>
            <p:ph type="body" sz="half" idx="2"/>
          </p:nvPr>
        </p:nvSpPr>
        <p:spPr/>
        <p:txBody>
          <a:bodyPr/>
          <a:lstStyle/>
          <a:p>
            <a:r>
              <a:rPr lang="en-US" dirty="0"/>
              <a:t>Running queries in MySQL Workbench to detect fraud patterns in dataset</a:t>
            </a:r>
            <a:endParaRPr lang="en-IN" dirty="0"/>
          </a:p>
        </p:txBody>
      </p:sp>
    </p:spTree>
    <p:extLst>
      <p:ext uri="{BB962C8B-B14F-4D97-AF65-F5344CB8AC3E}">
        <p14:creationId xmlns:p14="http://schemas.microsoft.com/office/powerpoint/2010/main" val="558687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FD12B-F8BB-E97E-9B6B-E927F234160F}"/>
              </a:ext>
            </a:extLst>
          </p:cNvPr>
          <p:cNvSpPr>
            <a:spLocks noGrp="1"/>
          </p:cNvSpPr>
          <p:nvPr>
            <p:ph type="title"/>
          </p:nvPr>
        </p:nvSpPr>
        <p:spPr/>
        <p:txBody>
          <a:bodyPr/>
          <a:lstStyle/>
          <a:p>
            <a:r>
              <a:rPr lang="en-US" dirty="0"/>
              <a:t>DETECTING PATTERNS BY RUNNING COMMANDS</a:t>
            </a:r>
            <a:endParaRPr lang="en-IN" dirty="0"/>
          </a:p>
        </p:txBody>
      </p:sp>
      <p:pic>
        <p:nvPicPr>
          <p:cNvPr id="6" name="Picture Placeholder 5" descr="A screenshot of a computer&#10;&#10;AI-generated content may be incorrect.">
            <a:extLst>
              <a:ext uri="{FF2B5EF4-FFF2-40B4-BE49-F238E27FC236}">
                <a16:creationId xmlns:a16="http://schemas.microsoft.com/office/drawing/2014/main" id="{F6B6938A-FE2B-A0B9-8767-8F65748600E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8979" b="8979"/>
          <a:stretch>
            <a:fillRect/>
          </a:stretch>
        </p:blipFill>
        <p:spPr/>
      </p:pic>
      <p:sp>
        <p:nvSpPr>
          <p:cNvPr id="4" name="Text Placeholder 3">
            <a:extLst>
              <a:ext uri="{FF2B5EF4-FFF2-40B4-BE49-F238E27FC236}">
                <a16:creationId xmlns:a16="http://schemas.microsoft.com/office/drawing/2014/main" id="{D86CAB0C-234F-893F-2B2C-8DCEF29650F6}"/>
              </a:ext>
            </a:extLst>
          </p:cNvPr>
          <p:cNvSpPr>
            <a:spLocks noGrp="1"/>
          </p:cNvSpPr>
          <p:nvPr>
            <p:ph type="body" sz="half" idx="2"/>
          </p:nvPr>
        </p:nvSpPr>
        <p:spPr/>
        <p:txBody>
          <a:bodyPr/>
          <a:lstStyle/>
          <a:p>
            <a:r>
              <a:rPr lang="en-US" dirty="0"/>
              <a:t>Fraud detecting patterns</a:t>
            </a:r>
            <a:endParaRPr lang="en-IN" dirty="0"/>
          </a:p>
        </p:txBody>
      </p:sp>
    </p:spTree>
    <p:extLst>
      <p:ext uri="{BB962C8B-B14F-4D97-AF65-F5344CB8AC3E}">
        <p14:creationId xmlns:p14="http://schemas.microsoft.com/office/powerpoint/2010/main" val="4119530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5D3BF-9466-053E-A527-B7A44CC5DE96}"/>
              </a:ext>
            </a:extLst>
          </p:cNvPr>
          <p:cNvSpPr>
            <a:spLocks noGrp="1"/>
          </p:cNvSpPr>
          <p:nvPr>
            <p:ph type="ctrTitle"/>
          </p:nvPr>
        </p:nvSpPr>
        <p:spPr>
          <a:xfrm>
            <a:off x="293788" y="14748"/>
            <a:ext cx="6755941" cy="884904"/>
          </a:xfrm>
        </p:spPr>
        <p:txBody>
          <a:bodyPr/>
          <a:lstStyle/>
          <a:p>
            <a:r>
              <a:rPr lang="en-US" sz="4400" dirty="0">
                <a:solidFill>
                  <a:schemeClr val="tx1"/>
                </a:solidFill>
              </a:rPr>
              <a:t>DRAWBACKS OF TOOLS USED </a:t>
            </a:r>
            <a:endParaRPr lang="en-IN" sz="4400" dirty="0">
              <a:solidFill>
                <a:schemeClr val="tx1"/>
              </a:solidFill>
            </a:endParaRPr>
          </a:p>
        </p:txBody>
      </p:sp>
      <p:sp>
        <p:nvSpPr>
          <p:cNvPr id="3" name="Subtitle 2">
            <a:extLst>
              <a:ext uri="{FF2B5EF4-FFF2-40B4-BE49-F238E27FC236}">
                <a16:creationId xmlns:a16="http://schemas.microsoft.com/office/drawing/2014/main" id="{E46E565C-1E32-4C54-2647-1B1608ACA7B2}"/>
              </a:ext>
            </a:extLst>
          </p:cNvPr>
          <p:cNvSpPr>
            <a:spLocks noGrp="1"/>
          </p:cNvSpPr>
          <p:nvPr>
            <p:ph type="subTitle" idx="1"/>
          </p:nvPr>
        </p:nvSpPr>
        <p:spPr>
          <a:xfrm>
            <a:off x="293788" y="1153960"/>
            <a:ext cx="9228201" cy="2415149"/>
          </a:xfrm>
        </p:spPr>
        <p:txBody>
          <a:bodyPr>
            <a:normAutofit fontScale="55000" lnSpcReduction="20000"/>
          </a:bodyPr>
          <a:lstStyle/>
          <a:p>
            <a:r>
              <a:rPr lang="en-US" b="1" i="1" u="sng" dirty="0" err="1">
                <a:solidFill>
                  <a:schemeClr val="tx1"/>
                </a:solidFill>
              </a:rPr>
              <a:t>MySql</a:t>
            </a:r>
            <a:r>
              <a:rPr lang="en-US" dirty="0"/>
              <a:t> – It allows to import the data .Simple queries are executed smoothly .But complex ‘join’ commands takes time to execute depending upon the size complexity of large data sets.</a:t>
            </a:r>
          </a:p>
          <a:p>
            <a:r>
              <a:rPr lang="en-US" dirty="0"/>
              <a:t>It doesn’t provide visual presentation of datasets .</a:t>
            </a:r>
          </a:p>
          <a:p>
            <a:endParaRPr lang="en-US" dirty="0"/>
          </a:p>
          <a:p>
            <a:r>
              <a:rPr lang="en-US" sz="3600" b="1" i="1" u="sng" dirty="0">
                <a:solidFill>
                  <a:schemeClr val="tx1"/>
                </a:solidFill>
              </a:rPr>
              <a:t>EXCEL – </a:t>
            </a:r>
            <a:r>
              <a:rPr lang="en-US" sz="3500" dirty="0">
                <a:solidFill>
                  <a:schemeClr val="bg2"/>
                </a:solidFill>
              </a:rPr>
              <a:t>It is proficient in handling large datasets .But it doesn’t allow grouping of data when we are dealing with pivoting data among different tables,  </a:t>
            </a:r>
            <a:r>
              <a:rPr lang="en-US" sz="3500" dirty="0" err="1">
                <a:solidFill>
                  <a:schemeClr val="bg2"/>
                </a:solidFill>
              </a:rPr>
              <a:t>i.e</a:t>
            </a:r>
            <a:r>
              <a:rPr lang="en-US" sz="3500" dirty="0">
                <a:solidFill>
                  <a:schemeClr val="bg2"/>
                </a:solidFill>
              </a:rPr>
              <a:t> “cross table pivoting “. So ,basic excel formulas are used to handle the bugs .</a:t>
            </a:r>
          </a:p>
          <a:p>
            <a:r>
              <a:rPr lang="en-US" sz="3500" dirty="0">
                <a:solidFill>
                  <a:schemeClr val="bg2"/>
                </a:solidFill>
              </a:rPr>
              <a:t>Excel doesn’t have the features of KPI cards ,dynamic titles ,focus mode for visuals ,etc.</a:t>
            </a:r>
          </a:p>
          <a:p>
            <a:endParaRPr lang="en-IN" dirty="0"/>
          </a:p>
        </p:txBody>
      </p:sp>
      <p:sp>
        <p:nvSpPr>
          <p:cNvPr id="4" name="TextBox 3">
            <a:extLst>
              <a:ext uri="{FF2B5EF4-FFF2-40B4-BE49-F238E27FC236}">
                <a16:creationId xmlns:a16="http://schemas.microsoft.com/office/drawing/2014/main" id="{E7DE49C4-D2D8-D680-60D6-AB2C3F6223F7}"/>
              </a:ext>
            </a:extLst>
          </p:cNvPr>
          <p:cNvSpPr txBox="1"/>
          <p:nvPr/>
        </p:nvSpPr>
        <p:spPr>
          <a:xfrm>
            <a:off x="281145" y="3823417"/>
            <a:ext cx="6768584" cy="769441"/>
          </a:xfrm>
          <a:prstGeom prst="rect">
            <a:avLst/>
          </a:prstGeom>
          <a:noFill/>
        </p:spPr>
        <p:txBody>
          <a:bodyPr wrap="none" rtlCol="0">
            <a:spAutoFit/>
          </a:bodyPr>
          <a:lstStyle/>
          <a:p>
            <a:r>
              <a:rPr lang="en-US" sz="4400" dirty="0"/>
              <a:t>MOST EFFECTIVE TOOL USED</a:t>
            </a:r>
            <a:endParaRPr lang="en-IN" sz="4400" dirty="0"/>
          </a:p>
        </p:txBody>
      </p:sp>
      <p:sp>
        <p:nvSpPr>
          <p:cNvPr id="5" name="TextBox 4">
            <a:extLst>
              <a:ext uri="{FF2B5EF4-FFF2-40B4-BE49-F238E27FC236}">
                <a16:creationId xmlns:a16="http://schemas.microsoft.com/office/drawing/2014/main" id="{4799748F-1410-8CF0-2E00-523E28343069}"/>
              </a:ext>
            </a:extLst>
          </p:cNvPr>
          <p:cNvSpPr txBox="1"/>
          <p:nvPr/>
        </p:nvSpPr>
        <p:spPr>
          <a:xfrm>
            <a:off x="167571" y="4859353"/>
            <a:ext cx="11184087" cy="1538883"/>
          </a:xfrm>
          <a:prstGeom prst="rect">
            <a:avLst/>
          </a:prstGeom>
          <a:noFill/>
        </p:spPr>
        <p:txBody>
          <a:bodyPr wrap="none" rtlCol="0">
            <a:spAutoFit/>
          </a:bodyPr>
          <a:lstStyle/>
          <a:p>
            <a:r>
              <a:rPr lang="en-US" sz="2000" b="1" i="1" u="sng" dirty="0"/>
              <a:t>Power BI- </a:t>
            </a:r>
            <a:r>
              <a:rPr lang="en-US" dirty="0">
                <a:solidFill>
                  <a:schemeClr val="bg1"/>
                </a:solidFill>
              </a:rPr>
              <a:t>It allows to import very large size of dataset proficiently. It is used to easily create visuals using </a:t>
            </a:r>
          </a:p>
          <a:p>
            <a:r>
              <a:rPr lang="en-US" dirty="0">
                <a:solidFill>
                  <a:schemeClr val="bg1"/>
                </a:solidFill>
              </a:rPr>
              <a:t>Dax  formula  and measures . </a:t>
            </a:r>
          </a:p>
          <a:p>
            <a:r>
              <a:rPr lang="en-US" dirty="0">
                <a:solidFill>
                  <a:schemeClr val="bg1"/>
                </a:solidFill>
              </a:rPr>
              <a:t>It has the feature of creating dynamic titles using measure , focus mode for each visual , slicers , buttons , </a:t>
            </a:r>
            <a:r>
              <a:rPr lang="en-US" dirty="0" err="1">
                <a:solidFill>
                  <a:schemeClr val="bg1"/>
                </a:solidFill>
              </a:rPr>
              <a:t>kpi</a:t>
            </a:r>
            <a:r>
              <a:rPr lang="en-US" dirty="0">
                <a:solidFill>
                  <a:schemeClr val="bg1"/>
                </a:solidFill>
              </a:rPr>
              <a:t> cards and</a:t>
            </a:r>
          </a:p>
          <a:p>
            <a:r>
              <a:rPr lang="en-US" dirty="0">
                <a:solidFill>
                  <a:schemeClr val="bg1"/>
                </a:solidFill>
              </a:rPr>
              <a:t>Large variety of visuals forms.</a:t>
            </a:r>
          </a:p>
          <a:p>
            <a:endParaRPr lang="en-IN" sz="2000" b="1" i="1" u="sng" dirty="0"/>
          </a:p>
        </p:txBody>
      </p:sp>
    </p:spTree>
    <p:extLst>
      <p:ext uri="{BB962C8B-B14F-4D97-AF65-F5344CB8AC3E}">
        <p14:creationId xmlns:p14="http://schemas.microsoft.com/office/powerpoint/2010/main" val="3454263022"/>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195</TotalTime>
  <Words>659</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 Light</vt:lpstr>
      <vt:lpstr>Inter</vt:lpstr>
      <vt:lpstr>Metropolitan</vt:lpstr>
      <vt:lpstr>FRAUD DETECTION IN HEALTH INSURANCE</vt:lpstr>
      <vt:lpstr>INTRODUCTION</vt:lpstr>
      <vt:lpstr>OBJECTIVE OF THE PROJECT</vt:lpstr>
      <vt:lpstr>INTRODUCTION TO DATASET</vt:lpstr>
      <vt:lpstr>DASHBOARD CREATED USING EXCEL</vt:lpstr>
      <vt:lpstr>DASHBOARD CREATED USING POWER BI</vt:lpstr>
      <vt:lpstr>FRAUD DETECTION USING SQL</vt:lpstr>
      <vt:lpstr>DETECTING PATTERNS BY RUNNING COMMANDS</vt:lpstr>
      <vt:lpstr>DRAWBACKS OF TOOLS USED </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5</cp:revision>
  <dcterms:created xsi:type="dcterms:W3CDTF">2025-04-12T14:16:31Z</dcterms:created>
  <dcterms:modified xsi:type="dcterms:W3CDTF">2025-04-17T07:51:43Z</dcterms:modified>
</cp:coreProperties>
</file>