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
  </p:notesMasterIdLst>
  <p:handoutMasterIdLst>
    <p:handoutMasterId r:id="rId3"/>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pos="384" userDrawn="1">
          <p15:clr>
            <a:srgbClr val="A4A3A4"/>
          </p15:clr>
        </p15:guide>
        <p15:guide id="5" orient="horz" pos="504" userDrawn="1">
          <p15:clr>
            <a:srgbClr val="A4A3A4"/>
          </p15:clr>
        </p15:guide>
        <p15:guide id="6" orient="horz" pos="720" userDrawn="1">
          <p15:clr>
            <a:srgbClr val="A4A3A4"/>
          </p15:clr>
        </p15:guide>
        <p15:guide id="7" orient="horz" pos="37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348"/>
    <a:srgbClr val="303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7" autoAdjust="0"/>
    <p:restoredTop sz="85693" autoAdjust="0"/>
  </p:normalViewPr>
  <p:slideViewPr>
    <p:cSldViewPr snapToGrid="0" showGuides="1">
      <p:cViewPr varScale="1">
        <p:scale>
          <a:sx n="72" d="100"/>
          <a:sy n="72" d="100"/>
        </p:scale>
        <p:origin x="715" y="72"/>
      </p:cViewPr>
      <p:guideLst>
        <p:guide orient="horz" pos="2160"/>
        <p:guide pos="3840"/>
        <p:guide pos="7296"/>
        <p:guide pos="384"/>
        <p:guide orient="horz" pos="504"/>
        <p:guide orient="horz" pos="720"/>
        <p:guide orient="horz" pos="374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1" d="100"/>
          <a:sy n="91" d="100"/>
        </p:scale>
        <p:origin x="3000" y="66"/>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handoutMaster" Target="handoutMasters/handout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1.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E019C2-4641-3F54-2B4E-36B7DD7F04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3C6C3F-766A-6434-0436-0B48E51B6D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75674D-1C72-5443-BB59-383990E50BC1}" type="datetimeFigureOut">
              <a:rPr lang="en-US" smtClean="0"/>
              <a:t>7/5/2023</a:t>
            </a:fld>
            <a:endParaRPr lang="en-US"/>
          </a:p>
        </p:txBody>
      </p:sp>
      <p:sp>
        <p:nvSpPr>
          <p:cNvPr id="4" name="Footer Placeholder 3">
            <a:extLst>
              <a:ext uri="{FF2B5EF4-FFF2-40B4-BE49-F238E27FC236}">
                <a16:creationId xmlns:a16="http://schemas.microsoft.com/office/drawing/2014/main" id="{C0327133-A225-E64E-1BC2-73556F69C1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EDF3AB-691E-D6A1-8E55-26829B793A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E7FB0-0A84-CE43-BA59-F16DFB5C2F2D}" type="slidenum">
              <a:rPr lang="en-US" smtClean="0"/>
              <a:t>‹#›</a:t>
            </a:fld>
            <a:endParaRPr lang="en-US"/>
          </a:p>
        </p:txBody>
      </p:sp>
    </p:spTree>
    <p:extLst>
      <p:ext uri="{BB962C8B-B14F-4D97-AF65-F5344CB8AC3E}">
        <p14:creationId xmlns:p14="http://schemas.microsoft.com/office/powerpoint/2010/main" val="287775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B4FAE-0A65-4E77-8759-69D676CBEA77}" type="datetimeFigureOut">
              <a:rPr lang="en-ID" smtClean="0"/>
              <a:t>05/07/2023</a:t>
            </a:fld>
            <a:endParaRPr lang="en-ID"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27324-3899-4D4D-AD61-B3F74C3D6C20}" type="slidenum">
              <a:rPr lang="en-ID" smtClean="0"/>
              <a:t>‹#›</a:t>
            </a:fld>
            <a:endParaRPr lang="en-ID" dirty="0"/>
          </a:p>
        </p:txBody>
      </p:sp>
    </p:spTree>
    <p:extLst>
      <p:ext uri="{BB962C8B-B14F-4D97-AF65-F5344CB8AC3E}">
        <p14:creationId xmlns:p14="http://schemas.microsoft.com/office/powerpoint/2010/main" val="964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bar chart displays the top twenty values for Amount, which have been averaged by Cust name and require a minimum sample size of 5. The bars are arranged in descending order, from the highest to the lowest Amount.</a:t>
            </a:r>
          </a:p>
          <a:p>
            <a:r>
              <a:t>For instance, Abhijit has the highest value of 16.677599999999998 K.</a:t>
            </a:r>
          </a:p>
          <a:p>
            <a:r>
              <a:t>It is important to note that this chart represents only a small portion of the complete table, which contains a total of 279 unique Cust name records.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bar chart displays the seven highest average values for Age, categorized by Age Group, with a minimum sample size of 5. The bars are arranged in descending order, from the highest Age value to the lowest.</a:t>
            </a:r>
          </a:p>
          <a:p>
            <a:r>
              <a:t>For instance, the Age Group 55++ exhibits the highest value of 74.8.</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ridge plot is a type of chart that combines multiple plots to compare the distribution of a numeric variable, such as Amount, across different groups or categories of Age Group. The height of each plot represents the density of data points for that group at a given value. A higher density indicates that there are more data points in a specific range of values on the x-axis, meaning the data is more tightly clustered together. For instance, the top plot displays the density for the values of 55++. It exhibits a single prominent peak, indicating that a significant number of Amount values occur around 6406.</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bar chart displays the top twenty average Age values, grouped by Cust name, with a minimum sample size of 5. The bars are arranged in descending order, from the highest to the lowest Age.</a:t>
            </a:r>
          </a:p>
          <a:p>
            <a:r>
              <a:t>For instance, Applegate has the highest value of 71.29.</a:t>
            </a:r>
          </a:p>
          <a:p>
            <a:r>
              <a:t>It is important to note that this chart represents only a small portion of the complete table, which contains a total of 279 distinct Cust name records.</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stacked column chart is used to visually represent the distribution of one categorical variable across different categories of another categorical variable.</a:t>
            </a:r>
          </a:p>
          <a:p>
            <a:r>
              <a:t>Both Orders and Zone are categorical variables, meaning they consist of text labels that can be grouped or categorized. Zone has five categories: Central, Southern, Western, Northern, and Eastern. Orders, on the other hand, has four categories: 1, 2, 3, and 4.</a:t>
            </a:r>
          </a:p>
          <a:p>
            <a:r>
              <a:t>In each column of the chart, the percentages for the five categories of Zone are stacked on top of each other, adding up to 100%. For instance, the segment of the bar colored (lightskyblue-colored) represents the percentage of Central across the four categories of Orders. Specifically, for Orders 1, it Amounts to 38.85%. This is calculated by dividing the number of Orders 1 records labeled as Central (488 out of a total of 1256 Orders 1 records) by the total number of Orders 1 records.</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bar chart is used to visually represent the relative frequency of one variable occurring across the categories of another variable.</a:t>
            </a:r>
          </a:p>
          <a:p>
            <a:r>
              <a:t>Occupation is a categorical variable, meaning it consists of text labels that can be grouped or categorized. Marital Status shows the percentage of True labels for each of the fifteen Occupation categories.</a:t>
            </a:r>
          </a:p>
          <a:p>
            <a:r>
              <a:t>For instance, the bar at the top, colored (steelblue-colored), represents the percentage of individuals with a True Marital Status in the Lawyer category. This percentage is 53.0%, as 115 out of a total of 217 Lawyer records are labeled as True for Marital Status. It is also the highest percentage among all fifteen Occupation categories.</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bar chart displays the top fifteen average Age values based on Occupation, with a minimum sample size of 5. The bars are arranged in descending order, from the highest to the lowest Age.</a:t>
            </a:r>
          </a:p>
          <a:p>
            <a:r>
              <a:t>For instance, the Occupation of Hospitality has the highest value, which is 36.34.</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Pie and donut charts are useful for quickly visualizing the contents of a specific column and identifying any prominent groups or categories. The donut chart presented here displays the proportions of the total for the two Marital Status categories. For instance, out of 5000 records, 2931 or 59% are classified as not having a Marital Status.</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kernel density plot is used to display the distribution of a single numerical variable. It provides information about the Amount of data in specific areas.</a:t>
            </a:r>
          </a:p>
          <a:p>
            <a:r>
              <a:t>The x-axis represents the entire range of possible values for the numerical variable, such as Amount. A taller graph indicates a higher likelihood of those values occurring. In this case, the Amount values seem to be most concentrated around 7844.</a:t>
            </a:r>
          </a:p>
          <a:p>
            <a:r>
              <a:t>When examining the area under the graph represented by (salmon-colored), the size of the area between two values corresponds to the percentage of Amounts present in the data. For example, shading the area between 4289 and 14.8 K would reveal (through calculation) that approximately 60% of all Amount values fall within this range.</a:t>
            </a:r>
          </a:p>
          <a:p>
            <a:r>
              <a:t>In terms of practical insights, it is not necessary to know the exact height of the graph. It is more valuable to identify any anomalies or variations in the shape that deviate from the normal pattern across different segments. For instance, if the x-axis represents customer spending, an elongated tail to the right would indicate that a few customers are spending significantly more than the rest.</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ridge plot is a chart that combines multiple plots to compare the distribution of a numeric variable, such as Age, across different groups or categories of Zone. The height of each plot represents the density of data points for that group at a specific value. A higher density indicates a greater number of data points within a particular range of values on the x-axis, meaning the data is more closely clustered together. For instance, the top plot displays the density for the values of Western.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stacked column chart is used to visually represent the distribution of one categorical variable across different categories of another categorical variable.</a:t>
            </a:r>
          </a:p>
          <a:p>
            <a:r>
              <a:t>Marital Status and Zone are both categorical variables, meaning they consist of text labels that can be grouped together. Zone has five categories: Central, Southern, Western, Northern, and Eastern. Marital Status has two categories: False and True.</a:t>
            </a:r>
          </a:p>
          <a:p>
            <a:r>
              <a:t>In the chart, each column represents a category of Marital Status, and within each column, the percentages for the five categories of Zone are stacked, adding up to 100%. For example, the segment colored (lightskyblue-colored) represents the percentage of Central within the two categories of Marital Status. Specifically, it is 38%, as out of a total of 2931 records labeled as not Marital Status, 1119 are classified as Central.</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kernel density plot is used to represent the distribution of a single numerical variable. It visually displays the Amount of data in specific areas.</a:t>
            </a:r>
          </a:p>
          <a:p>
            <a:r>
              <a:t>The x-axis of the plot represents the entire range of possible values for the numerical variable, such as Age. A taller graph indicates a higher probability of those values occurring. In this case, the Age values seem to be most concentrated around 30.</a:t>
            </a:r>
          </a:p>
          <a:p>
            <a:r>
              <a:t>When examining the area under the graph, which is represented by the color white ((salmon-colored)), the size of the area between two values corresponds to the percentage of Ages present in the data. For example, shading the area between 23 and 49 would reveal, through calculation, that approximately 72% of all Age values fall within this range.</a:t>
            </a:r>
          </a:p>
          <a:p>
            <a:r>
              <a:t>In terms of practical insights, it is not necessary to know the exact height of the graph. Instead, it is more useful to identify any anomalies or variations in the shape that deviate from the normal pattern across different segments. For instance, if the x-axis represented customer spending, an elongated tail to the right would indicate that a few customers are spending significantly more than the rest.</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stacked bar chart is used to visually represent the distribution of one categorical variable across different categories of another categorical variable.</a:t>
            </a:r>
          </a:p>
          <a:p>
            <a:r>
              <a:t>Both Occupation and Zone are categorical variables, meaning they consist of text labels that can be grouped or categorized. Zone has five categories: Central, Southern, Western, Northern, and Eastern. Occupation has fifteen categories, including Textile, Chemical, Retail, and Banking.</a:t>
            </a:r>
          </a:p>
          <a:p>
            <a:r>
              <a:t>In the chart, each column represents a category of Occupation, and within each column, the percentages for the five categories of Zone are stacked, adding up to 100%. For instance, the segment of the bar colored (lightskyblue-colored) represents the percentage of Central within the fifteen categories of Occupation. Specifically, for the Textile category, it is 31.875%. This is calculated by considering that out of a total of 160 records labeled as Textile, 51 are categorized as Central.</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bar chart is used to visually represent the relative frequency of one variable occurring across the categories of another variable.</a:t>
            </a:r>
          </a:p>
          <a:p>
            <a:r>
              <a:t>Product Category is a categorical variable, meaning it consists of text labels that can be grouped or categorized together. Marital Status displays the percentages of True labels for each of the eighteen categories of Product Category.</a:t>
            </a:r>
          </a:p>
          <a:p>
            <a:r>
              <a:t>For instance, the bar colored (steelblue-colored) at the top represents the percentage of Marital Status for the Hand &amp; Power Tools category. It is 66.7%, as 6 out of a total of 9 Hand &amp; Power Tools records are labeled as True for Marital Status. This percentage is also the highest among all eighteen categories of Product Category.</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ridge plot is a chart that combines multiple plots to compare the distribution of a numeric variable, such as Amount, across different groups or categories of Orders. The height of each plot represents the density of data points for that group at a specific value. A higher density indicates a greater number of data points in a particular range of values on the x-axis, meaning the data is more closely clustered together. For instance, the top plot displays the density for the values of Orders 1, exhibiting a few distinct peaks where the values of Amount seem to be more concentrated.</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lide">
    <p:spTree>
      <p:nvGrpSpPr>
        <p:cNvPr id="1" name=""/>
        <p:cNvGrpSpPr/>
        <p:nvPr/>
      </p:nvGrpSpPr>
      <p:grpSpPr>
        <a:xfrm>
          <a:off x="0" y="0"/>
          <a:ext cx="0" cy="0"/>
          <a:chOff x="0" y="0"/>
          <a:chExt cx="0" cy="0"/>
        </a:xfrm>
      </p:grpSpPr>
      <p:pic>
        <p:nvPicPr>
          <p:cNvPr id="9" name="Background picture">
            <a:extLst>
              <a:ext uri="{FF2B5EF4-FFF2-40B4-BE49-F238E27FC236}">
                <a16:creationId xmlns:a16="http://schemas.microsoft.com/office/drawing/2014/main" id="{CDFC92EF-2EC1-6B18-BA87-1EBBBAD7874B}"/>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429359" y="976679"/>
            <a:ext cx="11762641" cy="5881321"/>
          </a:xfrm>
          <a:prstGeom prst="rect">
            <a:avLst/>
          </a:prstGeom>
        </p:spPr>
      </p:pic>
      <p:sp>
        <p:nvSpPr>
          <p:cNvPr id="2" name="Title">
            <a:extLst>
              <a:ext uri="{FF2B5EF4-FFF2-40B4-BE49-F238E27FC236}">
                <a16:creationId xmlns:a16="http://schemas.microsoft.com/office/drawing/2014/main" id="{9FFC4C1C-6BB6-F5C2-89AB-E1A751450B81}"/>
              </a:ext>
            </a:extLst>
          </p:cNvPr>
          <p:cNvSpPr>
            <a:spLocks noGrp="1"/>
          </p:cNvSpPr>
          <p:nvPr>
            <p:ph type="title" hasCustomPrompt="1"/>
          </p:nvPr>
        </p:nvSpPr>
        <p:spPr>
          <a:xfrm>
            <a:off x="2663301" y="2103437"/>
            <a:ext cx="6871315" cy="1325563"/>
          </a:xfrm>
        </p:spPr>
        <p:txBody>
          <a:bodyPr>
            <a:noAutofit/>
          </a:bodyPr>
          <a:lstStyle>
            <a:lvl1pPr algn="ctr">
              <a:defRPr sz="6000">
                <a:solidFill>
                  <a:srgbClr val="3E4348"/>
                </a:solidFill>
                <a:latin typeface="Segoe UI" panose="020B0502040204020203" pitchFamily="34" charset="0"/>
                <a:ea typeface="Open Sans" panose="020B0606030504020204" pitchFamily="34" charset="0"/>
                <a:cs typeface="Segoe UI" panose="020B0502040204020203" pitchFamily="34" charset="0"/>
              </a:defRPr>
            </a:lvl1pPr>
          </a:lstStyle>
          <a:p>
            <a:r>
              <a:rPr lang="en-GB" dirty="0"/>
              <a:t>Add project title</a:t>
            </a:r>
            <a:endParaRPr lang="en-US" dirty="0"/>
          </a:p>
        </p:txBody>
      </p:sp>
      <p:sp>
        <p:nvSpPr>
          <p:cNvPr id="5" name="Slide number">
            <a:extLst>
              <a:ext uri="{FF2B5EF4-FFF2-40B4-BE49-F238E27FC236}">
                <a16:creationId xmlns:a16="http://schemas.microsoft.com/office/drawing/2014/main" id="{953FD472-DF2C-3CC8-07FA-B24E7E039AD6}"/>
              </a:ext>
            </a:extLst>
          </p:cNvPr>
          <p:cNvSpPr>
            <a:spLocks noGrp="1"/>
          </p:cNvSpPr>
          <p:nvPr>
            <p:ph type="sldNum" sz="quarter" idx="12"/>
          </p:nvPr>
        </p:nvSpPr>
        <p:spPr/>
        <p:txBody>
          <a:bodyPr/>
          <a:lstStyle/>
          <a:p>
            <a:fld id="{0A931B7D-E39A-7743-BFBF-92692911CED3}" type="slidenum">
              <a:rPr lang="en-US" smtClean="0"/>
              <a:t>‹#›</a:t>
            </a:fld>
            <a:endParaRPr lang="en-US"/>
          </a:p>
        </p:txBody>
      </p:sp>
      <p:sp>
        <p:nvSpPr>
          <p:cNvPr id="7" name="Date">
            <a:extLst>
              <a:ext uri="{FF2B5EF4-FFF2-40B4-BE49-F238E27FC236}">
                <a16:creationId xmlns:a16="http://schemas.microsoft.com/office/drawing/2014/main" id="{E8D28A3F-DC9E-D77A-3447-0BA30E1FE3B5}"/>
              </a:ext>
            </a:extLst>
          </p:cNvPr>
          <p:cNvSpPr>
            <a:spLocks noGrp="1"/>
          </p:cNvSpPr>
          <p:nvPr>
            <p:ph type="body" sz="quarter" idx="13"/>
          </p:nvPr>
        </p:nvSpPr>
        <p:spPr>
          <a:xfrm>
            <a:off x="6510130" y="3546475"/>
            <a:ext cx="3024395" cy="498751"/>
          </a:xfrm>
          <a:prstGeom prst="rect">
            <a:avLst/>
          </a:prstGeom>
        </p:spPr>
        <p:txBody>
          <a:bodyPr/>
          <a:lstStyle>
            <a:lvl1pPr marL="0" indent="0">
              <a:buNone/>
              <a:defRPr/>
            </a:lvl1pPr>
          </a:lstStyle>
          <a:p>
            <a:pPr lvl="0"/>
            <a:endParaRPr lang="en-GB" dirty="0"/>
          </a:p>
        </p:txBody>
      </p:sp>
    </p:spTree>
    <p:extLst>
      <p:ext uri="{BB962C8B-B14F-4D97-AF65-F5344CB8AC3E}">
        <p14:creationId xmlns:p14="http://schemas.microsoft.com/office/powerpoint/2010/main" val="4728222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Thank You">
            <a:extLst>
              <a:ext uri="{FF2B5EF4-FFF2-40B4-BE49-F238E27FC236}">
                <a16:creationId xmlns:a16="http://schemas.microsoft.com/office/drawing/2014/main" id="{50FA4430-96DD-4FAF-92BE-365CB96C9661}"/>
              </a:ext>
            </a:extLst>
          </p:cNvPr>
          <p:cNvSpPr txBox="1"/>
          <p:nvPr userDrawn="1"/>
        </p:nvSpPr>
        <p:spPr>
          <a:xfrm>
            <a:off x="4173048" y="2708970"/>
            <a:ext cx="3767475" cy="830997"/>
          </a:xfrm>
          <a:prstGeom prst="rect">
            <a:avLst/>
          </a:prstGeom>
        </p:spPr>
        <p:txBody>
          <a:bodyPr vert="horz" wrap="square" lIns="0" tIns="0" rIns="0" bIns="0" rtlCol="0" anchor="ctr">
            <a:noAutofit/>
          </a:bodyPr>
          <a:lstStyle>
            <a:lvl1pPr>
              <a:lnSpc>
                <a:spcPct val="90000"/>
              </a:lnSpc>
              <a:spcBef>
                <a:spcPct val="0"/>
              </a:spcBef>
              <a:buNone/>
              <a:defRPr lang="en-ID" sz="4800">
                <a:solidFill>
                  <a:schemeClr val="bg1"/>
                </a:solidFill>
                <a:latin typeface="+mj-lt"/>
                <a:ea typeface="+mj-ea"/>
                <a:cs typeface="+mj-cs"/>
              </a:defRPr>
            </a:lvl1pPr>
          </a:lstStyle>
          <a:p>
            <a:r>
              <a:rPr lang="id-ID" sz="6000" dirty="0">
                <a:solidFill>
                  <a:schemeClr val="tx1">
                    <a:lumMod val="75000"/>
                    <a:lumOff val="25000"/>
                  </a:schemeClr>
                </a:solidFill>
                <a:latin typeface="Calibri" panose="020F0502020204030204" pitchFamily="34" charset="0"/>
                <a:ea typeface="Open Sans" panose="020B0606030504020204" pitchFamily="34" charset="0"/>
                <a:cs typeface="Calibri" panose="020F0502020204030204" pitchFamily="34" charset="0"/>
              </a:rPr>
              <a:t>Thank You</a:t>
            </a:r>
            <a:endParaRPr lang="en-ID" sz="6000" dirty="0">
              <a:solidFill>
                <a:schemeClr val="tx1">
                  <a:lumMod val="75000"/>
                  <a:lumOff val="25000"/>
                </a:schemeClr>
              </a:solidFill>
              <a:latin typeface="Calibri" panose="020F0502020204030204" pitchFamily="34" charset="0"/>
              <a:ea typeface="Open Sans" panose="020B0606030504020204" pitchFamily="34" charset="0"/>
              <a:cs typeface="Calibri" panose="020F0502020204030204" pitchFamily="34" charset="0"/>
            </a:endParaRPr>
          </a:p>
        </p:txBody>
      </p:sp>
      <p:pic>
        <p:nvPicPr>
          <p:cNvPr id="3" name="Background picture">
            <a:extLst>
              <a:ext uri="{FF2B5EF4-FFF2-40B4-BE49-F238E27FC236}">
                <a16:creationId xmlns:a16="http://schemas.microsoft.com/office/drawing/2014/main" id="{1D6CB497-58BF-97B9-FE35-6A8A45690F59}"/>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429359" y="976679"/>
            <a:ext cx="11762641" cy="5881321"/>
          </a:xfrm>
          <a:prstGeom prst="rect">
            <a:avLst/>
          </a:prstGeom>
        </p:spPr>
      </p:pic>
    </p:spTree>
    <p:extLst>
      <p:ext uri="{BB962C8B-B14F-4D97-AF65-F5344CB8AC3E}">
        <p14:creationId xmlns:p14="http://schemas.microsoft.com/office/powerpoint/2010/main" val="225400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square chart">
    <p:spTree>
      <p:nvGrpSpPr>
        <p:cNvPr id="1" name=""/>
        <p:cNvGrpSpPr/>
        <p:nvPr/>
      </p:nvGrpSpPr>
      <p:grpSpPr>
        <a:xfrm>
          <a:off x="0" y="0"/>
          <a:ext cx="0" cy="0"/>
          <a:chOff x="0" y="0"/>
          <a:chExt cx="0" cy="0"/>
        </a:xfrm>
      </p:grpSpPr>
      <p:sp>
        <p:nvSpPr>
          <p:cNvPr id="14" name="Insight">
            <a:extLst>
              <a:ext uri="{FF2B5EF4-FFF2-40B4-BE49-F238E27FC236}">
                <a16:creationId xmlns:a16="http://schemas.microsoft.com/office/drawing/2014/main" id="{71AA2F4C-BB25-DD0F-D912-E1ACF01472CE}"/>
              </a:ext>
            </a:extLst>
          </p:cNvPr>
          <p:cNvSpPr>
            <a:spLocks noGrp="1"/>
          </p:cNvSpPr>
          <p:nvPr>
            <p:ph type="body" sz="quarter" idx="14"/>
          </p:nvPr>
        </p:nvSpPr>
        <p:spPr>
          <a:xfrm>
            <a:off x="5726096" y="1588368"/>
            <a:ext cx="5856299" cy="4788000"/>
          </a:xfrm>
          <a:prstGeom prst="rect">
            <a:avLst/>
          </a:prstGeom>
        </p:spPr>
        <p:txBody>
          <a:bodyPr lIns="36000" tIns="36000" rIns="36000" bIns="36000" anchor="ctr" anchorCtr="0"/>
          <a:lstStyle>
            <a:lvl1pPr marL="0" indent="0">
              <a:buFont typeface="Wingdings" pitchFamily="2" charset="2"/>
              <a:buNone/>
              <a:defRPr sz="1800" b="0" i="0">
                <a:solidFill>
                  <a:srgbClr val="3E4348"/>
                </a:solidFill>
                <a:latin typeface="Segoe UI Semilight" panose="020B0402040204020203" pitchFamily="34" charset="0"/>
                <a:ea typeface="Open Sans" panose="020B0606030504020204" pitchFamily="34" charset="0"/>
                <a:cs typeface="Segoe UI Semilight" panose="020B0402040204020203" pitchFamily="34" charset="0"/>
              </a:defRPr>
            </a:lvl1pPr>
            <a:lvl2pPr marL="457200" indent="0">
              <a:buFont typeface="Wingdings" pitchFamily="2" charset="2"/>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2pPr>
          </a:lstStyle>
          <a:p>
            <a:pPr lvl="0"/>
            <a:endParaRPr lang="en-GB" dirty="0"/>
          </a:p>
        </p:txBody>
      </p:sp>
      <p:sp>
        <p:nvSpPr>
          <p:cNvPr id="7" name="Chart">
            <a:extLst>
              <a:ext uri="{FF2B5EF4-FFF2-40B4-BE49-F238E27FC236}">
                <a16:creationId xmlns:a16="http://schemas.microsoft.com/office/drawing/2014/main" id="{11563279-85F7-E30D-668F-07B822A09446}"/>
              </a:ext>
            </a:extLst>
          </p:cNvPr>
          <p:cNvSpPr>
            <a:spLocks noGrp="1" noChangeAspect="1"/>
          </p:cNvSpPr>
          <p:nvPr>
            <p:ph type="pic" sz="quarter" idx="15"/>
          </p:nvPr>
        </p:nvSpPr>
        <p:spPr>
          <a:xfrm>
            <a:off x="609596" y="1588368"/>
            <a:ext cx="4788000" cy="4788000"/>
          </a:xfrm>
          <a:prstGeom prst="rect">
            <a:avLst/>
          </a:prstGeom>
        </p:spPr>
        <p:txBody>
          <a:bodyPr/>
          <a:lstStyle>
            <a:lvl1pPr marL="0" indent="0">
              <a:buNone/>
              <a:defRPr/>
            </a:lvl1pPr>
          </a:lstStyle>
          <a:p>
            <a:endParaRPr lang="en-US" dirty="0"/>
          </a:p>
        </p:txBody>
      </p:sp>
      <p:sp>
        <p:nvSpPr>
          <p:cNvPr id="6" name="Slide number">
            <a:extLst>
              <a:ext uri="{FF2B5EF4-FFF2-40B4-BE49-F238E27FC236}">
                <a16:creationId xmlns:a16="http://schemas.microsoft.com/office/drawing/2014/main" id="{1E558434-CAE6-1D82-40FD-B480405BEA10}"/>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8" name="Slide number arrow">
            <a:extLst>
              <a:ext uri="{FF2B5EF4-FFF2-40B4-BE49-F238E27FC236}">
                <a16:creationId xmlns:a16="http://schemas.microsoft.com/office/drawing/2014/main" id="{11C785B4-D9B3-75F0-5A7D-BC146D9822E6}"/>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5" name="Title">
            <a:extLst>
              <a:ext uri="{FF2B5EF4-FFF2-40B4-BE49-F238E27FC236}">
                <a16:creationId xmlns:a16="http://schemas.microsoft.com/office/drawing/2014/main" id="{BC086CF8-B5F6-EB04-B8D1-46A47D5BEBD1}"/>
              </a:ext>
            </a:extLst>
          </p:cNvPr>
          <p:cNvSpPr>
            <a:spLocks noGrp="1"/>
          </p:cNvSpPr>
          <p:nvPr>
            <p:ph type="title" hasCustomPrompt="1"/>
          </p:nvPr>
        </p:nvSpPr>
        <p:spPr>
          <a:xfrm>
            <a:off x="609600" y="61200"/>
            <a:ext cx="10972800" cy="842400"/>
          </a:xfrm>
        </p:spPr>
        <p:txBody>
          <a:bodyPr vert="horz" lIns="0" tIns="0" rIns="0" bIns="0" rtlCol="0" anchor="b">
            <a:noAutofit/>
          </a:bodyPr>
          <a:lstStyle>
            <a:lvl1pPr>
              <a:defRPr lang="en-ID" sz="3000">
                <a:solidFill>
                  <a:srgbClr val="3E4348"/>
                </a:solidFill>
                <a:latin typeface="Segoe UI" panose="020B0502040204020203" pitchFamily="34" charset="0"/>
                <a:ea typeface="Open Sans" panose="020B0606030504020204" pitchFamily="34" charset="0"/>
                <a:cs typeface="Segoe UI" panose="020B0502040204020203" pitchFamily="34" charset="0"/>
              </a:defRPr>
            </a:lvl1pPr>
          </a:lstStyle>
          <a:p>
            <a:pPr marL="0" lvl="0"/>
            <a:r>
              <a:rPr lang="en-US" dirty="0"/>
              <a:t>Click to edit title</a:t>
            </a:r>
            <a:endParaRPr lang="en-ID" dirty="0"/>
          </a:p>
        </p:txBody>
      </p:sp>
      <p:sp>
        <p:nvSpPr>
          <p:cNvPr id="9" name="Subtitle">
            <a:extLst>
              <a:ext uri="{FF2B5EF4-FFF2-40B4-BE49-F238E27FC236}">
                <a16:creationId xmlns:a16="http://schemas.microsoft.com/office/drawing/2014/main" id="{58C9DA9C-3C71-AF51-EE85-C75F879C201E}"/>
              </a:ext>
            </a:extLst>
          </p:cNvPr>
          <p:cNvSpPr>
            <a:spLocks noGrp="1"/>
          </p:cNvSpPr>
          <p:nvPr>
            <p:ph type="body" sz="quarter" idx="18" hasCustomPrompt="1"/>
          </p:nvPr>
        </p:nvSpPr>
        <p:spPr>
          <a:xfrm>
            <a:off x="609596" y="933358"/>
            <a:ext cx="10972787" cy="609290"/>
          </a:xfrm>
          <a:prstGeom prst="rect">
            <a:avLst/>
          </a:prstGeom>
        </p:spPr>
        <p:txBody>
          <a:bodyPr lIns="0" tIns="0" rIns="0" bIns="0" anchor="t" anchorCtr="0"/>
          <a:lstStyle>
            <a:lvl1pPr marL="0" indent="0">
              <a:lnSpc>
                <a:spcPct val="100000"/>
              </a:lnSpc>
              <a:spcBef>
                <a:spcPts val="0"/>
              </a:spcBef>
              <a:buNone/>
              <a:defRPr sz="1800">
                <a:solidFill>
                  <a:srgbClr val="3E4348"/>
                </a:solidFill>
                <a:latin typeface="Segoe UI" panose="020B0502040204020203" pitchFamily="34" charset="0"/>
                <a:ea typeface="Open Sans" panose="020B0606030504020204" pitchFamily="34" charset="0"/>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subtitle</a:t>
            </a:r>
          </a:p>
        </p:txBody>
      </p:sp>
    </p:spTree>
    <p:extLst>
      <p:ext uri="{BB962C8B-B14F-4D97-AF65-F5344CB8AC3E}">
        <p14:creationId xmlns:p14="http://schemas.microsoft.com/office/powerpoint/2010/main" val="4078830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 square chart">
    <p:spTree>
      <p:nvGrpSpPr>
        <p:cNvPr id="1" name=""/>
        <p:cNvGrpSpPr/>
        <p:nvPr/>
      </p:nvGrpSpPr>
      <p:grpSpPr>
        <a:xfrm>
          <a:off x="0" y="0"/>
          <a:ext cx="0" cy="0"/>
          <a:chOff x="0" y="0"/>
          <a:chExt cx="0" cy="0"/>
        </a:xfrm>
      </p:grpSpPr>
      <p:sp>
        <p:nvSpPr>
          <p:cNvPr id="14" name="Insight">
            <a:extLst>
              <a:ext uri="{FF2B5EF4-FFF2-40B4-BE49-F238E27FC236}">
                <a16:creationId xmlns:a16="http://schemas.microsoft.com/office/drawing/2014/main" id="{71AA2F4C-BB25-DD0F-D912-E1ACF01472CE}"/>
              </a:ext>
            </a:extLst>
          </p:cNvPr>
          <p:cNvSpPr>
            <a:spLocks noGrp="1"/>
          </p:cNvSpPr>
          <p:nvPr>
            <p:ph type="body" sz="quarter" idx="14"/>
          </p:nvPr>
        </p:nvSpPr>
        <p:spPr>
          <a:xfrm>
            <a:off x="609596" y="1587600"/>
            <a:ext cx="5857200" cy="4788000"/>
          </a:xfrm>
          <a:prstGeom prst="rect">
            <a:avLst/>
          </a:prstGeom>
        </p:spPr>
        <p:txBody>
          <a:bodyPr lIns="36000" tIns="36000" rIns="36000" bIns="36000" anchor="ctr" anchorCtr="0"/>
          <a:lstStyle>
            <a:lvl1pPr marL="0" indent="0">
              <a:buFont typeface="Wingdings" pitchFamily="2" charset="2"/>
              <a:buNone/>
              <a:defRPr sz="1800" b="0" i="0">
                <a:solidFill>
                  <a:srgbClr val="3E4348"/>
                </a:solidFill>
                <a:latin typeface="Segoe UI Semilight" panose="020B0402040204020203" pitchFamily="34" charset="0"/>
                <a:ea typeface="Open Sans" panose="020B0606030504020204" pitchFamily="34" charset="0"/>
                <a:cs typeface="Segoe UI Semilight" panose="020B0402040204020203" pitchFamily="34" charset="0"/>
              </a:defRPr>
            </a:lvl1pPr>
            <a:lvl2pPr marL="685800" indent="-228600">
              <a:buFont typeface="Wingdings" pitchFamily="2" charset="2"/>
              <a:buChar char="§"/>
              <a:defRPr sz="1600">
                <a:solidFill>
                  <a:srgbClr val="3E4348"/>
                </a:solidFill>
                <a:latin typeface="Open Sans" panose="020B0606030504020204" pitchFamily="34" charset="0"/>
                <a:ea typeface="Open Sans" panose="020B0606030504020204" pitchFamily="34" charset="0"/>
                <a:cs typeface="Open Sans" panose="020B0606030504020204" pitchFamily="34" charset="0"/>
              </a:defRPr>
            </a:lvl2pPr>
          </a:lstStyle>
          <a:p>
            <a:pPr lvl="0"/>
            <a:endParaRPr lang="en-GB" dirty="0"/>
          </a:p>
        </p:txBody>
      </p:sp>
      <p:sp>
        <p:nvSpPr>
          <p:cNvPr id="9" name="Chart">
            <a:extLst>
              <a:ext uri="{FF2B5EF4-FFF2-40B4-BE49-F238E27FC236}">
                <a16:creationId xmlns:a16="http://schemas.microsoft.com/office/drawing/2014/main" id="{C4CE3BB3-A56A-6C2D-45F0-3D1B9E7753A6}"/>
              </a:ext>
            </a:extLst>
          </p:cNvPr>
          <p:cNvSpPr>
            <a:spLocks noGrp="1" noChangeAspect="1"/>
          </p:cNvSpPr>
          <p:nvPr>
            <p:ph type="pic" sz="quarter" idx="15"/>
          </p:nvPr>
        </p:nvSpPr>
        <p:spPr>
          <a:xfrm>
            <a:off x="6794396" y="1587600"/>
            <a:ext cx="4788000" cy="4788000"/>
          </a:xfrm>
          <a:prstGeom prst="rect">
            <a:avLst/>
          </a:prstGeom>
        </p:spPr>
        <p:txBody>
          <a:bodyPr/>
          <a:lstStyle>
            <a:lvl1pPr marL="0" indent="0">
              <a:buNone/>
              <a:defRPr/>
            </a:lvl1pPr>
          </a:lstStyle>
          <a:p>
            <a:endParaRPr lang="en-US" dirty="0"/>
          </a:p>
        </p:txBody>
      </p:sp>
      <p:sp>
        <p:nvSpPr>
          <p:cNvPr id="4" name="Slide number">
            <a:extLst>
              <a:ext uri="{FF2B5EF4-FFF2-40B4-BE49-F238E27FC236}">
                <a16:creationId xmlns:a16="http://schemas.microsoft.com/office/drawing/2014/main" id="{B92A7C3A-B200-3D1A-731B-C8C3F22A1CC8}"/>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BBC503F0-4452-B603-7334-D17E3940C2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Subtitle">
            <a:extLst>
              <a:ext uri="{FF2B5EF4-FFF2-40B4-BE49-F238E27FC236}">
                <a16:creationId xmlns:a16="http://schemas.microsoft.com/office/drawing/2014/main" id="{2B65975C-33A8-0921-A293-CC6D0E3F4C0C}"/>
              </a:ext>
            </a:extLst>
          </p:cNvPr>
          <p:cNvSpPr>
            <a:spLocks noGrp="1"/>
          </p:cNvSpPr>
          <p:nvPr>
            <p:ph type="body" sz="quarter" idx="18" hasCustomPrompt="1"/>
          </p:nvPr>
        </p:nvSpPr>
        <p:spPr>
          <a:xfrm>
            <a:off x="609596" y="933168"/>
            <a:ext cx="10972787" cy="609290"/>
          </a:xfrm>
          <a:prstGeom prst="rect">
            <a:avLst/>
          </a:prstGeom>
        </p:spPr>
        <p:txBody>
          <a:bodyPr lIns="0" tIns="0" rIns="0" bIns="0" anchor="t" anchorCtr="0"/>
          <a:lstStyle>
            <a:lvl1pPr marL="0" indent="0">
              <a:lnSpc>
                <a:spcPct val="100000"/>
              </a:lnSpc>
              <a:spcBef>
                <a:spcPts val="0"/>
              </a:spcBef>
              <a:buNone/>
              <a:defRPr sz="1800">
                <a:solidFill>
                  <a:srgbClr val="3E4348"/>
                </a:solidFill>
                <a:latin typeface="Segoe UI" panose="020B0502040204020203" pitchFamily="34" charset="0"/>
                <a:ea typeface="Open Sans" panose="020B0606030504020204" pitchFamily="34" charset="0"/>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subtitle</a:t>
            </a:r>
          </a:p>
        </p:txBody>
      </p:sp>
      <p:sp>
        <p:nvSpPr>
          <p:cNvPr id="2" name="Title">
            <a:extLst>
              <a:ext uri="{FF2B5EF4-FFF2-40B4-BE49-F238E27FC236}">
                <a16:creationId xmlns:a16="http://schemas.microsoft.com/office/drawing/2014/main" id="{9335C1CE-EDB4-5A19-0AAF-02F53AB168D9}"/>
              </a:ext>
            </a:extLst>
          </p:cNvPr>
          <p:cNvSpPr>
            <a:spLocks noGrp="1"/>
          </p:cNvSpPr>
          <p:nvPr>
            <p:ph type="title" hasCustomPrompt="1"/>
          </p:nvPr>
        </p:nvSpPr>
        <p:spPr>
          <a:xfrm>
            <a:off x="609600" y="61200"/>
            <a:ext cx="10972800" cy="842400"/>
          </a:xfrm>
        </p:spPr>
        <p:txBody>
          <a:bodyPr vert="horz" lIns="0" tIns="0" rIns="0" bIns="0" rtlCol="0" anchor="b">
            <a:noAutofit/>
          </a:bodyPr>
          <a:lstStyle>
            <a:lvl1pPr>
              <a:defRPr lang="en-ID" sz="3000">
                <a:solidFill>
                  <a:srgbClr val="3E4348"/>
                </a:solidFill>
                <a:latin typeface="Segoe UI" panose="020B0502040204020203" pitchFamily="34" charset="0"/>
                <a:ea typeface="Open Sans" panose="020B0606030504020204" pitchFamily="34" charset="0"/>
                <a:cs typeface="Segoe UI" panose="020B0502040204020203" pitchFamily="34" charset="0"/>
              </a:defRPr>
            </a:lvl1pPr>
          </a:lstStyle>
          <a:p>
            <a:pPr marL="0" lvl="0"/>
            <a:r>
              <a:rPr lang="en-US" dirty="0"/>
              <a:t>Click to edit title</a:t>
            </a:r>
            <a:endParaRPr lang="en-ID" dirty="0"/>
          </a:p>
        </p:txBody>
      </p:sp>
    </p:spTree>
    <p:extLst>
      <p:ext uri="{BB962C8B-B14F-4D97-AF65-F5344CB8AC3E}">
        <p14:creationId xmlns:p14="http://schemas.microsoft.com/office/powerpoint/2010/main" val="36923993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quare_legend">
    <p:spTree>
      <p:nvGrpSpPr>
        <p:cNvPr id="1" name=""/>
        <p:cNvGrpSpPr/>
        <p:nvPr/>
      </p:nvGrpSpPr>
      <p:grpSpPr>
        <a:xfrm>
          <a:off x="0" y="0"/>
          <a:ext cx="0" cy="0"/>
          <a:chOff x="0" y="0"/>
          <a:chExt cx="0" cy="0"/>
        </a:xfrm>
      </p:grpSpPr>
      <p:sp>
        <p:nvSpPr>
          <p:cNvPr id="5" name="Chart">
            <a:extLst>
              <a:ext uri="{FF2B5EF4-FFF2-40B4-BE49-F238E27FC236}">
                <a16:creationId xmlns:a16="http://schemas.microsoft.com/office/drawing/2014/main" id="{2B11CB87-0CDB-7F00-3D11-BD65324279AA}"/>
              </a:ext>
            </a:extLst>
          </p:cNvPr>
          <p:cNvSpPr>
            <a:spLocks noGrp="1"/>
          </p:cNvSpPr>
          <p:nvPr>
            <p:ph type="pic" sz="quarter" idx="15"/>
          </p:nvPr>
        </p:nvSpPr>
        <p:spPr>
          <a:xfrm>
            <a:off x="609598" y="1587598"/>
            <a:ext cx="4399282" cy="3960000"/>
          </a:xfrm>
          <a:prstGeom prst="rect">
            <a:avLst/>
          </a:prstGeom>
        </p:spPr>
        <p:txBody>
          <a:bodyPr/>
          <a:lstStyle>
            <a:lvl1pPr marL="0" indent="0">
              <a:buNone/>
              <a:defRPr/>
            </a:lvl1pPr>
          </a:lstStyle>
          <a:p>
            <a:endParaRPr lang="en-US" dirty="0"/>
          </a:p>
        </p:txBody>
      </p:sp>
      <p:sp>
        <p:nvSpPr>
          <p:cNvPr id="15" name="Insight">
            <a:extLst>
              <a:ext uri="{FF2B5EF4-FFF2-40B4-BE49-F238E27FC236}">
                <a16:creationId xmlns:a16="http://schemas.microsoft.com/office/drawing/2014/main" id="{0463CFD7-7BFF-2C35-D14F-D3471D97863F}"/>
              </a:ext>
            </a:extLst>
          </p:cNvPr>
          <p:cNvSpPr>
            <a:spLocks noGrp="1"/>
          </p:cNvSpPr>
          <p:nvPr>
            <p:ph type="body" sz="quarter" idx="14"/>
          </p:nvPr>
        </p:nvSpPr>
        <p:spPr>
          <a:xfrm>
            <a:off x="5637924" y="1587600"/>
            <a:ext cx="5287617" cy="4680000"/>
          </a:xfrm>
          <a:prstGeom prst="rect">
            <a:avLst/>
          </a:prstGeom>
        </p:spPr>
        <p:txBody>
          <a:bodyPr lIns="36000" tIns="36000" rIns="36000" bIns="36000" anchor="ctr" anchorCtr="0"/>
          <a:lstStyle>
            <a:lvl1pPr marL="0" indent="0">
              <a:buFont typeface="Wingdings" pitchFamily="2" charset="2"/>
              <a:buNone/>
              <a:defRPr sz="1600" b="0" i="0">
                <a:solidFill>
                  <a:srgbClr val="3E4348"/>
                </a:solidFill>
                <a:latin typeface="+mn-lt"/>
                <a:ea typeface="Open Sans" panose="020B0606030504020204" pitchFamily="34" charset="0"/>
                <a:cs typeface="Segoe UI Semilight" panose="020B0402040204020203" pitchFamily="34" charset="0"/>
              </a:defRPr>
            </a:lvl1pPr>
            <a:lvl2pPr marL="457200" indent="0">
              <a:buFont typeface="Wingdings" pitchFamily="2" charset="2"/>
              <a:buNone/>
              <a:defRPr sz="1600">
                <a:solidFill>
                  <a:srgbClr val="3E4348"/>
                </a:solidFill>
                <a:latin typeface="Open Sans" panose="020B0606030504020204" pitchFamily="34" charset="0"/>
                <a:ea typeface="Open Sans" panose="020B0606030504020204" pitchFamily="34" charset="0"/>
                <a:cs typeface="Open Sans" panose="020B0606030504020204" pitchFamily="34" charset="0"/>
              </a:defRPr>
            </a:lvl2pPr>
          </a:lstStyle>
          <a:p>
            <a:pPr lvl="0"/>
            <a:endParaRPr lang="en-GB" dirty="0"/>
          </a:p>
        </p:txBody>
      </p:sp>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8" name="Subtitle">
            <a:extLst>
              <a:ext uri="{FF2B5EF4-FFF2-40B4-BE49-F238E27FC236}">
                <a16:creationId xmlns:a16="http://schemas.microsoft.com/office/drawing/2014/main" id="{4C02FC3F-7774-CA59-B3D4-B2F2BF1F8487}"/>
              </a:ext>
            </a:extLst>
          </p:cNvPr>
          <p:cNvSpPr>
            <a:spLocks noGrp="1"/>
          </p:cNvSpPr>
          <p:nvPr>
            <p:ph type="body" sz="quarter" idx="18" hasCustomPrompt="1"/>
          </p:nvPr>
        </p:nvSpPr>
        <p:spPr>
          <a:xfrm>
            <a:off x="609596" y="933168"/>
            <a:ext cx="10972787" cy="609290"/>
          </a:xfrm>
          <a:prstGeom prst="rect">
            <a:avLst/>
          </a:prstGeom>
        </p:spPr>
        <p:txBody>
          <a:bodyPr lIns="0" tIns="0" rIns="0" bIns="0" anchor="t" anchorCtr="0"/>
          <a:lstStyle>
            <a:lvl1pPr marL="0" indent="0">
              <a:lnSpc>
                <a:spcPct val="100000"/>
              </a:lnSpc>
              <a:spcBef>
                <a:spcPts val="0"/>
              </a:spcBef>
              <a:buNone/>
              <a:defRPr sz="1600">
                <a:solidFill>
                  <a:srgbClr val="3E4348"/>
                </a:solidFill>
                <a:latin typeface="+mn-lt"/>
                <a:ea typeface="Open Sans" panose="020B0606030504020204" pitchFamily="34" charset="0"/>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subtitle</a:t>
            </a:r>
          </a:p>
        </p:txBody>
      </p:sp>
      <p:sp>
        <p:nvSpPr>
          <p:cNvPr id="9" name="Title">
            <a:extLst>
              <a:ext uri="{FF2B5EF4-FFF2-40B4-BE49-F238E27FC236}">
                <a16:creationId xmlns:a16="http://schemas.microsoft.com/office/drawing/2014/main" id="{D4B431CA-2FEB-571B-22C4-A2FD9C46586A}"/>
              </a:ext>
            </a:extLst>
          </p:cNvPr>
          <p:cNvSpPr>
            <a:spLocks noGrp="1"/>
          </p:cNvSpPr>
          <p:nvPr>
            <p:ph type="title" hasCustomPrompt="1"/>
          </p:nvPr>
        </p:nvSpPr>
        <p:spPr>
          <a:xfrm>
            <a:off x="609600" y="61200"/>
            <a:ext cx="10972800" cy="842400"/>
          </a:xfrm>
        </p:spPr>
        <p:txBody>
          <a:bodyPr vert="horz" lIns="0" tIns="0" rIns="0" bIns="0" rtlCol="0" anchor="b">
            <a:noAutofit/>
          </a:bodyPr>
          <a:lstStyle>
            <a:lvl1pPr>
              <a:defRPr lang="en-ID" sz="3000">
                <a:solidFill>
                  <a:srgbClr val="3E4348"/>
                </a:solidFill>
                <a:latin typeface="Calibri" panose="020F0502020204030204" pitchFamily="34" charset="0"/>
                <a:ea typeface="Open Sans" panose="020B0606030504020204" pitchFamily="34" charset="0"/>
                <a:cs typeface="Calibri" panose="020F0502020204030204" pitchFamily="34" charset="0"/>
              </a:defRPr>
            </a:lvl1pPr>
          </a:lstStyle>
          <a:p>
            <a:pPr marL="0" lvl="0"/>
            <a:r>
              <a:rPr lang="en-US" dirty="0"/>
              <a:t>Click to edit title</a:t>
            </a:r>
            <a:endParaRPr lang="en-ID" dirty="0"/>
          </a:p>
        </p:txBody>
      </p:sp>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600" y="5632600"/>
            <a:ext cx="4399280"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spTree>
    <p:extLst>
      <p:ext uri="{BB962C8B-B14F-4D97-AF65-F5344CB8AC3E}">
        <p14:creationId xmlns:p14="http://schemas.microsoft.com/office/powerpoint/2010/main" val="18010385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quare_legend_rev">
    <p:spTree>
      <p:nvGrpSpPr>
        <p:cNvPr id="1" name=""/>
        <p:cNvGrpSpPr/>
        <p:nvPr/>
      </p:nvGrpSpPr>
      <p:grpSpPr>
        <a:xfrm>
          <a:off x="0" y="0"/>
          <a:ext cx="0" cy="0"/>
          <a:chOff x="0" y="0"/>
          <a:chExt cx="0" cy="0"/>
        </a:xfrm>
      </p:grpSpPr>
      <p:sp>
        <p:nvSpPr>
          <p:cNvPr id="5" name="Chart">
            <a:extLst>
              <a:ext uri="{FF2B5EF4-FFF2-40B4-BE49-F238E27FC236}">
                <a16:creationId xmlns:a16="http://schemas.microsoft.com/office/drawing/2014/main" id="{2B11CB87-0CDB-7F00-3D11-BD65324279AA}"/>
              </a:ext>
            </a:extLst>
          </p:cNvPr>
          <p:cNvSpPr>
            <a:spLocks noGrp="1"/>
          </p:cNvSpPr>
          <p:nvPr>
            <p:ph type="pic" sz="quarter" idx="15"/>
          </p:nvPr>
        </p:nvSpPr>
        <p:spPr>
          <a:xfrm>
            <a:off x="6541694" y="1587598"/>
            <a:ext cx="4399282" cy="3960000"/>
          </a:xfrm>
          <a:prstGeom prst="rect">
            <a:avLst/>
          </a:prstGeom>
        </p:spPr>
        <p:txBody>
          <a:bodyPr/>
          <a:lstStyle>
            <a:lvl1pPr marL="0" indent="0">
              <a:buNone/>
              <a:defRPr/>
            </a:lvl1pPr>
          </a:lstStyle>
          <a:p>
            <a:endParaRPr lang="en-US" dirty="0"/>
          </a:p>
        </p:txBody>
      </p:sp>
      <p:sp>
        <p:nvSpPr>
          <p:cNvPr id="15" name="Insight">
            <a:extLst>
              <a:ext uri="{FF2B5EF4-FFF2-40B4-BE49-F238E27FC236}">
                <a16:creationId xmlns:a16="http://schemas.microsoft.com/office/drawing/2014/main" id="{0463CFD7-7BFF-2C35-D14F-D3471D97863F}"/>
              </a:ext>
            </a:extLst>
          </p:cNvPr>
          <p:cNvSpPr>
            <a:spLocks noGrp="1"/>
          </p:cNvSpPr>
          <p:nvPr>
            <p:ph type="body" sz="quarter" idx="14"/>
          </p:nvPr>
        </p:nvSpPr>
        <p:spPr>
          <a:xfrm>
            <a:off x="609596" y="1587600"/>
            <a:ext cx="5287617" cy="4680000"/>
          </a:xfrm>
          <a:prstGeom prst="rect">
            <a:avLst/>
          </a:prstGeom>
        </p:spPr>
        <p:txBody>
          <a:bodyPr lIns="36000" tIns="36000" rIns="36000" bIns="36000" anchor="ctr" anchorCtr="0"/>
          <a:lstStyle>
            <a:lvl1pPr marL="0" indent="0">
              <a:buFont typeface="Wingdings" pitchFamily="2" charset="2"/>
              <a:buNone/>
              <a:defRPr sz="1600" b="0" i="0">
                <a:solidFill>
                  <a:srgbClr val="3E4348"/>
                </a:solidFill>
                <a:latin typeface="+mn-lt"/>
                <a:ea typeface="Open Sans" panose="020B0606030504020204" pitchFamily="34" charset="0"/>
                <a:cs typeface="Segoe UI Semilight" panose="020B0402040204020203" pitchFamily="34" charset="0"/>
              </a:defRPr>
            </a:lvl1pPr>
            <a:lvl2pPr marL="457200" indent="0">
              <a:buFont typeface="Wingdings" pitchFamily="2" charset="2"/>
              <a:buNone/>
              <a:defRPr sz="1600">
                <a:solidFill>
                  <a:srgbClr val="3E4348"/>
                </a:solidFill>
                <a:latin typeface="Open Sans" panose="020B0606030504020204" pitchFamily="34" charset="0"/>
                <a:ea typeface="Open Sans" panose="020B0606030504020204" pitchFamily="34" charset="0"/>
                <a:cs typeface="Open Sans" panose="020B0606030504020204" pitchFamily="34" charset="0"/>
              </a:defRPr>
            </a:lvl2pPr>
          </a:lstStyle>
          <a:p>
            <a:pPr lvl="0"/>
            <a:endParaRPr lang="en-GB" dirty="0"/>
          </a:p>
        </p:txBody>
      </p:sp>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8" name="Subtitle">
            <a:extLst>
              <a:ext uri="{FF2B5EF4-FFF2-40B4-BE49-F238E27FC236}">
                <a16:creationId xmlns:a16="http://schemas.microsoft.com/office/drawing/2014/main" id="{4C02FC3F-7774-CA59-B3D4-B2F2BF1F8487}"/>
              </a:ext>
            </a:extLst>
          </p:cNvPr>
          <p:cNvSpPr>
            <a:spLocks noGrp="1"/>
          </p:cNvSpPr>
          <p:nvPr>
            <p:ph type="body" sz="quarter" idx="18" hasCustomPrompt="1"/>
          </p:nvPr>
        </p:nvSpPr>
        <p:spPr>
          <a:xfrm>
            <a:off x="609596" y="933168"/>
            <a:ext cx="10972787" cy="609290"/>
          </a:xfrm>
          <a:prstGeom prst="rect">
            <a:avLst/>
          </a:prstGeom>
        </p:spPr>
        <p:txBody>
          <a:bodyPr lIns="0" tIns="0" rIns="0" bIns="0" anchor="t" anchorCtr="0"/>
          <a:lstStyle>
            <a:lvl1pPr marL="0" indent="0">
              <a:lnSpc>
                <a:spcPct val="100000"/>
              </a:lnSpc>
              <a:spcBef>
                <a:spcPts val="0"/>
              </a:spcBef>
              <a:buNone/>
              <a:defRPr sz="1600">
                <a:solidFill>
                  <a:srgbClr val="3E4348"/>
                </a:solidFill>
                <a:latin typeface="+mn-lt"/>
                <a:ea typeface="Open Sans" panose="020B0606030504020204" pitchFamily="34" charset="0"/>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subtitle</a:t>
            </a:r>
          </a:p>
        </p:txBody>
      </p:sp>
      <p:sp>
        <p:nvSpPr>
          <p:cNvPr id="9" name="Title">
            <a:extLst>
              <a:ext uri="{FF2B5EF4-FFF2-40B4-BE49-F238E27FC236}">
                <a16:creationId xmlns:a16="http://schemas.microsoft.com/office/drawing/2014/main" id="{D4B431CA-2FEB-571B-22C4-A2FD9C46586A}"/>
              </a:ext>
            </a:extLst>
          </p:cNvPr>
          <p:cNvSpPr>
            <a:spLocks noGrp="1"/>
          </p:cNvSpPr>
          <p:nvPr>
            <p:ph type="title" hasCustomPrompt="1"/>
          </p:nvPr>
        </p:nvSpPr>
        <p:spPr>
          <a:xfrm>
            <a:off x="609600" y="61200"/>
            <a:ext cx="10972800" cy="842400"/>
          </a:xfrm>
        </p:spPr>
        <p:txBody>
          <a:bodyPr vert="horz" lIns="0" tIns="0" rIns="0" bIns="0" rtlCol="0" anchor="b">
            <a:noAutofit/>
          </a:bodyPr>
          <a:lstStyle>
            <a:lvl1pPr>
              <a:defRPr lang="en-ID" sz="3000">
                <a:solidFill>
                  <a:srgbClr val="3E4348"/>
                </a:solidFill>
                <a:latin typeface="Calibri" panose="020F0502020204030204" pitchFamily="34" charset="0"/>
                <a:ea typeface="Open Sans" panose="020B0606030504020204" pitchFamily="34" charset="0"/>
                <a:cs typeface="Calibri" panose="020F0502020204030204" pitchFamily="34" charset="0"/>
              </a:defRPr>
            </a:lvl1pPr>
          </a:lstStyle>
          <a:p>
            <a:pPr marL="0" lvl="0"/>
            <a:r>
              <a:rPr lang="en-US" dirty="0"/>
              <a:t>Click to edit title</a:t>
            </a:r>
            <a:endParaRPr lang="en-ID" dirty="0"/>
          </a:p>
        </p:txBody>
      </p:sp>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541696" y="5632600"/>
            <a:ext cx="4399280"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spTree>
    <p:extLst>
      <p:ext uri="{BB962C8B-B14F-4D97-AF65-F5344CB8AC3E}">
        <p14:creationId xmlns:p14="http://schemas.microsoft.com/office/powerpoint/2010/main" val="23345432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_legend">
    <p:spTree>
      <p:nvGrpSpPr>
        <p:cNvPr id="1" name=""/>
        <p:cNvGrpSpPr/>
        <p:nvPr/>
      </p:nvGrpSpPr>
      <p:grpSpPr>
        <a:xfrm>
          <a:off x="0" y="0"/>
          <a:ext cx="0" cy="0"/>
          <a:chOff x="0" y="0"/>
          <a:chExt cx="0" cy="0"/>
        </a:xfrm>
      </p:grpSpPr>
      <p:sp>
        <p:nvSpPr>
          <p:cNvPr id="5" name="Chart">
            <a:extLst>
              <a:ext uri="{FF2B5EF4-FFF2-40B4-BE49-F238E27FC236}">
                <a16:creationId xmlns:a16="http://schemas.microsoft.com/office/drawing/2014/main" id="{2B11CB87-0CDB-7F00-3D11-BD65324279AA}"/>
              </a:ext>
            </a:extLst>
          </p:cNvPr>
          <p:cNvSpPr>
            <a:spLocks noGrp="1"/>
          </p:cNvSpPr>
          <p:nvPr>
            <p:ph type="pic" sz="quarter" idx="15"/>
          </p:nvPr>
        </p:nvSpPr>
        <p:spPr>
          <a:xfrm>
            <a:off x="609598" y="1587598"/>
            <a:ext cx="5940000" cy="3960000"/>
          </a:xfrm>
          <a:prstGeom prst="rect">
            <a:avLst/>
          </a:prstGeom>
        </p:spPr>
        <p:txBody>
          <a:bodyPr/>
          <a:lstStyle>
            <a:lvl1pPr marL="0" indent="0">
              <a:buNone/>
              <a:defRPr/>
            </a:lvl1pPr>
          </a:lstStyle>
          <a:p>
            <a:endParaRPr lang="en-US" dirty="0"/>
          </a:p>
        </p:txBody>
      </p:sp>
      <p:sp>
        <p:nvSpPr>
          <p:cNvPr id="15" name="Insight">
            <a:extLst>
              <a:ext uri="{FF2B5EF4-FFF2-40B4-BE49-F238E27FC236}">
                <a16:creationId xmlns:a16="http://schemas.microsoft.com/office/drawing/2014/main" id="{0463CFD7-7BFF-2C35-D14F-D3471D97863F}"/>
              </a:ext>
            </a:extLst>
          </p:cNvPr>
          <p:cNvSpPr>
            <a:spLocks noGrp="1"/>
          </p:cNvSpPr>
          <p:nvPr>
            <p:ph type="body" sz="quarter" idx="14"/>
          </p:nvPr>
        </p:nvSpPr>
        <p:spPr>
          <a:xfrm>
            <a:off x="6695440" y="1587600"/>
            <a:ext cx="4886943" cy="4680000"/>
          </a:xfrm>
          <a:prstGeom prst="rect">
            <a:avLst/>
          </a:prstGeom>
        </p:spPr>
        <p:txBody>
          <a:bodyPr lIns="36000" tIns="36000" rIns="36000" bIns="36000" anchor="ctr" anchorCtr="0"/>
          <a:lstStyle>
            <a:lvl1pPr marL="0" indent="0">
              <a:buFont typeface="Wingdings" pitchFamily="2" charset="2"/>
              <a:buNone/>
              <a:defRPr sz="1600" b="0" i="0">
                <a:solidFill>
                  <a:srgbClr val="3E4348"/>
                </a:solidFill>
                <a:latin typeface="+mn-lt"/>
                <a:ea typeface="Open Sans" panose="020B0606030504020204" pitchFamily="34" charset="0"/>
                <a:cs typeface="Segoe UI Semilight" panose="020B0402040204020203" pitchFamily="34" charset="0"/>
              </a:defRPr>
            </a:lvl1pPr>
            <a:lvl2pPr marL="457200" indent="0">
              <a:buFont typeface="Wingdings" pitchFamily="2" charset="2"/>
              <a:buNone/>
              <a:defRPr sz="1600">
                <a:solidFill>
                  <a:srgbClr val="3E4348"/>
                </a:solidFill>
                <a:latin typeface="Open Sans" panose="020B0606030504020204" pitchFamily="34" charset="0"/>
                <a:ea typeface="Open Sans" panose="020B0606030504020204" pitchFamily="34" charset="0"/>
                <a:cs typeface="Open Sans" panose="020B0606030504020204" pitchFamily="34" charset="0"/>
              </a:defRPr>
            </a:lvl2pPr>
          </a:lstStyle>
          <a:p>
            <a:pPr lvl="0"/>
            <a:endParaRPr lang="en-GB" dirty="0"/>
          </a:p>
        </p:txBody>
      </p:sp>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8" name="Subtitle">
            <a:extLst>
              <a:ext uri="{FF2B5EF4-FFF2-40B4-BE49-F238E27FC236}">
                <a16:creationId xmlns:a16="http://schemas.microsoft.com/office/drawing/2014/main" id="{4C02FC3F-7774-CA59-B3D4-B2F2BF1F8487}"/>
              </a:ext>
            </a:extLst>
          </p:cNvPr>
          <p:cNvSpPr>
            <a:spLocks noGrp="1"/>
          </p:cNvSpPr>
          <p:nvPr>
            <p:ph type="body" sz="quarter" idx="18" hasCustomPrompt="1"/>
          </p:nvPr>
        </p:nvSpPr>
        <p:spPr>
          <a:xfrm>
            <a:off x="609596" y="933168"/>
            <a:ext cx="10972787" cy="609290"/>
          </a:xfrm>
          <a:prstGeom prst="rect">
            <a:avLst/>
          </a:prstGeom>
        </p:spPr>
        <p:txBody>
          <a:bodyPr lIns="0" tIns="0" rIns="0" bIns="0" anchor="t" anchorCtr="0"/>
          <a:lstStyle>
            <a:lvl1pPr marL="0" indent="0">
              <a:lnSpc>
                <a:spcPct val="100000"/>
              </a:lnSpc>
              <a:spcBef>
                <a:spcPts val="0"/>
              </a:spcBef>
              <a:buNone/>
              <a:defRPr sz="1600">
                <a:solidFill>
                  <a:srgbClr val="3E4348"/>
                </a:solidFill>
                <a:latin typeface="+mn-lt"/>
                <a:ea typeface="Open Sans" panose="020B0606030504020204" pitchFamily="34" charset="0"/>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subtitle</a:t>
            </a:r>
          </a:p>
        </p:txBody>
      </p:sp>
      <p:sp>
        <p:nvSpPr>
          <p:cNvPr id="9" name="Title">
            <a:extLst>
              <a:ext uri="{FF2B5EF4-FFF2-40B4-BE49-F238E27FC236}">
                <a16:creationId xmlns:a16="http://schemas.microsoft.com/office/drawing/2014/main" id="{D4B431CA-2FEB-571B-22C4-A2FD9C46586A}"/>
              </a:ext>
            </a:extLst>
          </p:cNvPr>
          <p:cNvSpPr>
            <a:spLocks noGrp="1"/>
          </p:cNvSpPr>
          <p:nvPr>
            <p:ph type="title" hasCustomPrompt="1"/>
          </p:nvPr>
        </p:nvSpPr>
        <p:spPr>
          <a:xfrm>
            <a:off x="609600" y="61200"/>
            <a:ext cx="10972800" cy="842400"/>
          </a:xfrm>
        </p:spPr>
        <p:txBody>
          <a:bodyPr vert="horz" lIns="0" tIns="0" rIns="0" bIns="0" rtlCol="0" anchor="b">
            <a:noAutofit/>
          </a:bodyPr>
          <a:lstStyle>
            <a:lvl1pPr>
              <a:defRPr lang="en-ID" sz="3000">
                <a:solidFill>
                  <a:srgbClr val="3E4348"/>
                </a:solidFill>
                <a:latin typeface="Calibri" panose="020F0502020204030204" pitchFamily="34" charset="0"/>
                <a:ea typeface="Open Sans" panose="020B0606030504020204" pitchFamily="34" charset="0"/>
                <a:cs typeface="Calibri" panose="020F0502020204030204" pitchFamily="34" charset="0"/>
              </a:defRPr>
            </a:lvl1pPr>
          </a:lstStyle>
          <a:p>
            <a:pPr marL="0" lvl="0"/>
            <a:r>
              <a:rPr lang="en-US" dirty="0"/>
              <a:t>Click to edit title</a:t>
            </a:r>
            <a:endParaRPr lang="en-ID" dirty="0"/>
          </a:p>
        </p:txBody>
      </p:sp>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600" y="5642724"/>
            <a:ext cx="5939998"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spTree>
    <p:extLst>
      <p:ext uri="{BB962C8B-B14F-4D97-AF65-F5344CB8AC3E}">
        <p14:creationId xmlns:p14="http://schemas.microsoft.com/office/powerpoint/2010/main" val="28934340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_no_legend">
    <p:spTree>
      <p:nvGrpSpPr>
        <p:cNvPr id="1" name=""/>
        <p:cNvGrpSpPr/>
        <p:nvPr/>
      </p:nvGrpSpPr>
      <p:grpSpPr>
        <a:xfrm>
          <a:off x="0" y="0"/>
          <a:ext cx="0" cy="0"/>
          <a:chOff x="0" y="0"/>
          <a:chExt cx="0" cy="0"/>
        </a:xfrm>
      </p:grpSpPr>
      <p:sp>
        <p:nvSpPr>
          <p:cNvPr id="7" name="Chart">
            <a:extLst>
              <a:ext uri="{FF2B5EF4-FFF2-40B4-BE49-F238E27FC236}">
                <a16:creationId xmlns:a16="http://schemas.microsoft.com/office/drawing/2014/main" id="{1C3020B2-15C3-584D-A0AD-959DB2627B1C}"/>
              </a:ext>
            </a:extLst>
          </p:cNvPr>
          <p:cNvSpPr>
            <a:spLocks noGrp="1"/>
          </p:cNvSpPr>
          <p:nvPr>
            <p:ph type="pic" sz="quarter" idx="15"/>
          </p:nvPr>
        </p:nvSpPr>
        <p:spPr>
          <a:xfrm>
            <a:off x="4562383" y="1590949"/>
            <a:ext cx="7020000" cy="4680000"/>
          </a:xfrm>
          <a:prstGeom prst="rect">
            <a:avLst/>
          </a:prstGeom>
        </p:spPr>
        <p:txBody>
          <a:bodyPr/>
          <a:lstStyle>
            <a:lvl1pPr marL="0" indent="0">
              <a:buNone/>
              <a:defRPr/>
            </a:lvl1pPr>
          </a:lstStyle>
          <a:p>
            <a:endParaRPr lang="en-US" dirty="0"/>
          </a:p>
        </p:txBody>
      </p:sp>
      <p:sp>
        <p:nvSpPr>
          <p:cNvPr id="6" name="Slide number">
            <a:extLst>
              <a:ext uri="{FF2B5EF4-FFF2-40B4-BE49-F238E27FC236}">
                <a16:creationId xmlns:a16="http://schemas.microsoft.com/office/drawing/2014/main" id="{76DD37DC-C778-5F44-8791-5097604270AD}"/>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8" name="Slide number arrow">
            <a:extLst>
              <a:ext uri="{FF2B5EF4-FFF2-40B4-BE49-F238E27FC236}">
                <a16:creationId xmlns:a16="http://schemas.microsoft.com/office/drawing/2014/main" id="{7966D999-5659-EA54-F09A-787277C6004A}"/>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4" name="Insight">
            <a:extLst>
              <a:ext uri="{FF2B5EF4-FFF2-40B4-BE49-F238E27FC236}">
                <a16:creationId xmlns:a16="http://schemas.microsoft.com/office/drawing/2014/main" id="{23BCBFCE-FB84-3B0F-4B41-590A6C98F8D3}"/>
              </a:ext>
            </a:extLst>
          </p:cNvPr>
          <p:cNvSpPr>
            <a:spLocks noGrp="1"/>
          </p:cNvSpPr>
          <p:nvPr>
            <p:ph type="body" sz="quarter" idx="14"/>
          </p:nvPr>
        </p:nvSpPr>
        <p:spPr>
          <a:xfrm>
            <a:off x="609597" y="1590949"/>
            <a:ext cx="3696590" cy="4680000"/>
          </a:xfrm>
          <a:prstGeom prst="rect">
            <a:avLst/>
          </a:prstGeom>
        </p:spPr>
        <p:txBody>
          <a:bodyPr lIns="36000" tIns="36000" rIns="36000" bIns="36000" anchor="ctr" anchorCtr="0"/>
          <a:lstStyle>
            <a:lvl1pPr marL="0" indent="0">
              <a:buFont typeface="Wingdings" pitchFamily="2" charset="2"/>
              <a:buNone/>
              <a:defRPr sz="1600" b="0" i="0">
                <a:solidFill>
                  <a:srgbClr val="3E4348"/>
                </a:solidFill>
                <a:latin typeface="+mn-lt"/>
                <a:ea typeface="Open Sans" panose="020B0606030504020204" pitchFamily="34" charset="0"/>
                <a:cs typeface="Segoe UI Semilight" panose="020B0402040204020203" pitchFamily="34" charset="0"/>
              </a:defRPr>
            </a:lvl1pPr>
            <a:lvl2pPr marL="457200" indent="0">
              <a:buFont typeface="Wingdings" pitchFamily="2" charset="2"/>
              <a:buNone/>
              <a:defRPr sz="1600">
                <a:solidFill>
                  <a:srgbClr val="3E4348"/>
                </a:solidFill>
                <a:latin typeface="Open Sans" panose="020B0606030504020204" pitchFamily="34" charset="0"/>
                <a:ea typeface="Open Sans" panose="020B0606030504020204" pitchFamily="34" charset="0"/>
                <a:cs typeface="Open Sans" panose="020B0606030504020204" pitchFamily="34" charset="0"/>
              </a:defRPr>
            </a:lvl2pPr>
          </a:lstStyle>
          <a:p>
            <a:pPr lvl="0"/>
            <a:endParaRPr lang="en-GB" dirty="0"/>
          </a:p>
        </p:txBody>
      </p:sp>
      <p:sp>
        <p:nvSpPr>
          <p:cNvPr id="9" name="Subtitle">
            <a:extLst>
              <a:ext uri="{FF2B5EF4-FFF2-40B4-BE49-F238E27FC236}">
                <a16:creationId xmlns:a16="http://schemas.microsoft.com/office/drawing/2014/main" id="{2ACF99EE-325A-8479-BA7A-010EC72037A5}"/>
              </a:ext>
            </a:extLst>
          </p:cNvPr>
          <p:cNvSpPr>
            <a:spLocks noGrp="1"/>
          </p:cNvSpPr>
          <p:nvPr>
            <p:ph type="body" sz="quarter" idx="18" hasCustomPrompt="1"/>
          </p:nvPr>
        </p:nvSpPr>
        <p:spPr>
          <a:xfrm>
            <a:off x="609596" y="933168"/>
            <a:ext cx="10972787" cy="609290"/>
          </a:xfrm>
          <a:prstGeom prst="rect">
            <a:avLst/>
          </a:prstGeom>
        </p:spPr>
        <p:txBody>
          <a:bodyPr lIns="0" tIns="0" rIns="0" bIns="0" anchor="t" anchorCtr="0"/>
          <a:lstStyle>
            <a:lvl1pPr marL="0" indent="0">
              <a:lnSpc>
                <a:spcPct val="100000"/>
              </a:lnSpc>
              <a:spcBef>
                <a:spcPts val="0"/>
              </a:spcBef>
              <a:buNone/>
              <a:defRPr sz="1600">
                <a:solidFill>
                  <a:srgbClr val="3E4348"/>
                </a:solidFill>
                <a:latin typeface="+mn-lt"/>
                <a:ea typeface="Open Sans" panose="020B060603050402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subtitle</a:t>
            </a:r>
          </a:p>
        </p:txBody>
      </p:sp>
      <p:sp>
        <p:nvSpPr>
          <p:cNvPr id="10" name="Title">
            <a:extLst>
              <a:ext uri="{FF2B5EF4-FFF2-40B4-BE49-F238E27FC236}">
                <a16:creationId xmlns:a16="http://schemas.microsoft.com/office/drawing/2014/main" id="{406060E9-AC70-7CF4-2DCE-FBA5D49A1573}"/>
              </a:ext>
            </a:extLst>
          </p:cNvPr>
          <p:cNvSpPr>
            <a:spLocks noGrp="1"/>
          </p:cNvSpPr>
          <p:nvPr>
            <p:ph type="title" hasCustomPrompt="1"/>
          </p:nvPr>
        </p:nvSpPr>
        <p:spPr>
          <a:xfrm>
            <a:off x="609600" y="61200"/>
            <a:ext cx="10972800" cy="842400"/>
          </a:xfrm>
        </p:spPr>
        <p:txBody>
          <a:bodyPr vert="horz" lIns="0" tIns="0" rIns="0" bIns="0" rtlCol="0" anchor="b">
            <a:noAutofit/>
          </a:bodyPr>
          <a:lstStyle>
            <a:lvl1pPr>
              <a:defRPr lang="en-ID" sz="3000">
                <a:solidFill>
                  <a:srgbClr val="3E4348"/>
                </a:solidFill>
                <a:latin typeface="Calibri" panose="020F0502020204030204" pitchFamily="34" charset="0"/>
                <a:ea typeface="Open Sans" panose="020B0606030504020204" pitchFamily="34" charset="0"/>
                <a:cs typeface="Calibri" panose="020F0502020204030204" pitchFamily="34" charset="0"/>
              </a:defRPr>
            </a:lvl1pPr>
          </a:lstStyle>
          <a:p>
            <a:pPr marL="0" lvl="0"/>
            <a:r>
              <a:rPr lang="en-US" dirty="0"/>
              <a:t>Click to edit title</a:t>
            </a:r>
            <a:endParaRPr lang="en-ID" dirty="0"/>
          </a:p>
        </p:txBody>
      </p:sp>
    </p:spTree>
    <p:extLst>
      <p:ext uri="{BB962C8B-B14F-4D97-AF65-F5344CB8AC3E}">
        <p14:creationId xmlns:p14="http://schemas.microsoft.com/office/powerpoint/2010/main" val="183153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ust_insights">
    <p:spTree>
      <p:nvGrpSpPr>
        <p:cNvPr id="1" name=""/>
        <p:cNvGrpSpPr/>
        <p:nvPr/>
      </p:nvGrpSpPr>
      <p:grpSpPr>
        <a:xfrm>
          <a:off x="0" y="0"/>
          <a:ext cx="0" cy="0"/>
          <a:chOff x="0" y="0"/>
          <a:chExt cx="0" cy="0"/>
        </a:xfrm>
      </p:grpSpPr>
      <p:sp>
        <p:nvSpPr>
          <p:cNvPr id="7" name="Insight">
            <a:extLst>
              <a:ext uri="{FF2B5EF4-FFF2-40B4-BE49-F238E27FC236}">
                <a16:creationId xmlns:a16="http://schemas.microsoft.com/office/drawing/2014/main" id="{9D535031-7B7E-03B7-09EB-05301294351A}"/>
              </a:ext>
            </a:extLst>
          </p:cNvPr>
          <p:cNvSpPr>
            <a:spLocks noGrp="1"/>
          </p:cNvSpPr>
          <p:nvPr>
            <p:ph type="body" sz="quarter" idx="10" hasCustomPrompt="1"/>
          </p:nvPr>
        </p:nvSpPr>
        <p:spPr>
          <a:xfrm>
            <a:off x="609600" y="1587600"/>
            <a:ext cx="10972800" cy="4784400"/>
          </a:xfrm>
          <a:prstGeom prst="rect">
            <a:avLst/>
          </a:prstGeom>
        </p:spPr>
        <p:txBody>
          <a:bodyPr tIns="90000" bIns="90000"/>
          <a:lstStyle>
            <a:lvl1pPr marL="0" indent="0">
              <a:buFont typeface="Wingdings" pitchFamily="2" charset="2"/>
              <a:buNone/>
              <a:defRPr sz="1600" b="0" i="0">
                <a:solidFill>
                  <a:srgbClr val="3E4348"/>
                </a:solidFill>
                <a:latin typeface="+mn-lt"/>
                <a:ea typeface="Open Sans" panose="020B0606030504020204" pitchFamily="34" charset="0"/>
                <a:cs typeface="Segoe UI Semilight" panose="020B0402040204020203" pitchFamily="34" charset="0"/>
              </a:defRPr>
            </a:lvl1pPr>
            <a:lvl2pPr marL="685800" indent="-228600">
              <a:buFont typeface="Wingdings" pitchFamily="2" charset="2"/>
              <a:buChar char="§"/>
              <a:defRPr>
                <a:solidFill>
                  <a:srgbClr val="3E4348"/>
                </a:solidFill>
              </a:defRPr>
            </a:lvl2pPr>
            <a:lvl3pPr marL="1143000" indent="-228600">
              <a:buFont typeface="Wingdings" pitchFamily="2" charset="2"/>
              <a:buChar char="§"/>
              <a:defRPr>
                <a:solidFill>
                  <a:srgbClr val="3E4348"/>
                </a:solidFill>
              </a:defRPr>
            </a:lvl3pPr>
            <a:lvl4pPr marL="1600200" indent="-228600">
              <a:buFont typeface="Wingdings" pitchFamily="2" charset="2"/>
              <a:buChar char="§"/>
              <a:defRPr>
                <a:solidFill>
                  <a:srgbClr val="3E4348"/>
                </a:solidFill>
              </a:defRPr>
            </a:lvl4pPr>
            <a:lvl5pPr marL="2057400" indent="-228600">
              <a:buFont typeface="Wingdings" pitchFamily="2" charset="2"/>
              <a:buChar char="§"/>
              <a:defRPr>
                <a:solidFill>
                  <a:srgbClr val="3E4348"/>
                </a:solidFill>
              </a:defRPr>
            </a:lvl5pPr>
          </a:lstStyle>
          <a:p>
            <a:pPr lvl="0"/>
            <a:r>
              <a:rPr lang="en-US" dirty="0"/>
              <a:t>Continue Insights from previous slide</a:t>
            </a:r>
          </a:p>
        </p:txBody>
      </p:sp>
      <p:sp>
        <p:nvSpPr>
          <p:cNvPr id="3" name="Slide number">
            <a:extLst>
              <a:ext uri="{FF2B5EF4-FFF2-40B4-BE49-F238E27FC236}">
                <a16:creationId xmlns:a16="http://schemas.microsoft.com/office/drawing/2014/main" id="{970686FD-01CE-A561-7E00-F152B100DC5E}"/>
              </a:ext>
            </a:extLst>
          </p:cNvPr>
          <p:cNvSpPr>
            <a:spLocks noGrp="1"/>
          </p:cNvSpPr>
          <p:nvPr>
            <p:ph type="sldNum" sz="quarter" idx="12"/>
          </p:nvPr>
        </p:nvSpPr>
        <p:spPr/>
        <p:txBody>
          <a:bodyPr/>
          <a:lstStyle/>
          <a:p>
            <a:fld id="{0A931B7D-E39A-7743-BFBF-92692911CED3}" type="slidenum">
              <a:rPr lang="en-US" smtClean="0"/>
              <a:t>‹#›</a:t>
            </a:fld>
            <a:endParaRPr lang="en-US"/>
          </a:p>
        </p:txBody>
      </p:sp>
      <p:pic>
        <p:nvPicPr>
          <p:cNvPr id="4" name="Slide number arrow">
            <a:extLst>
              <a:ext uri="{FF2B5EF4-FFF2-40B4-BE49-F238E27FC236}">
                <a16:creationId xmlns:a16="http://schemas.microsoft.com/office/drawing/2014/main" id="{BA5139E9-6601-0EBD-E05B-66A87F19F96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6" name="Title">
            <a:extLst>
              <a:ext uri="{FF2B5EF4-FFF2-40B4-BE49-F238E27FC236}">
                <a16:creationId xmlns:a16="http://schemas.microsoft.com/office/drawing/2014/main" id="{765DC35D-4D18-16EE-40F8-CEC2E2C35C2D}"/>
              </a:ext>
            </a:extLst>
          </p:cNvPr>
          <p:cNvSpPr>
            <a:spLocks noGrp="1"/>
          </p:cNvSpPr>
          <p:nvPr>
            <p:ph type="title" hasCustomPrompt="1"/>
          </p:nvPr>
        </p:nvSpPr>
        <p:spPr>
          <a:xfrm>
            <a:off x="609600" y="61200"/>
            <a:ext cx="10972800" cy="842400"/>
          </a:xfrm>
        </p:spPr>
        <p:txBody>
          <a:bodyPr vert="horz" lIns="0" tIns="0" rIns="0" bIns="0" rtlCol="0" anchor="b">
            <a:noAutofit/>
          </a:bodyPr>
          <a:lstStyle>
            <a:lvl1pPr>
              <a:defRPr lang="en-ID" sz="3000">
                <a:solidFill>
                  <a:srgbClr val="3E4348"/>
                </a:solidFill>
                <a:latin typeface="Calibri" panose="020F0502020204030204" pitchFamily="34" charset="0"/>
                <a:ea typeface="Open Sans" panose="020B0606030504020204" pitchFamily="34" charset="0"/>
                <a:cs typeface="Calibri" panose="020F0502020204030204" pitchFamily="34" charset="0"/>
              </a:defRPr>
            </a:lvl1pPr>
          </a:lstStyle>
          <a:p>
            <a:pPr marL="0" lvl="0"/>
            <a:r>
              <a:rPr lang="en-US" dirty="0"/>
              <a:t>Click to edit title</a:t>
            </a:r>
            <a:endParaRPr lang="en-ID" dirty="0"/>
          </a:p>
        </p:txBody>
      </p:sp>
    </p:spTree>
    <p:extLst>
      <p:ext uri="{BB962C8B-B14F-4D97-AF65-F5344CB8AC3E}">
        <p14:creationId xmlns:p14="http://schemas.microsoft.com/office/powerpoint/2010/main" val="297506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7" name="Insight">
            <a:extLst>
              <a:ext uri="{FF2B5EF4-FFF2-40B4-BE49-F238E27FC236}">
                <a16:creationId xmlns:a16="http://schemas.microsoft.com/office/drawing/2014/main" id="{9D535031-7B7E-03B7-09EB-05301294351A}"/>
              </a:ext>
            </a:extLst>
          </p:cNvPr>
          <p:cNvSpPr>
            <a:spLocks noGrp="1"/>
          </p:cNvSpPr>
          <p:nvPr>
            <p:ph type="body" sz="quarter" idx="10" hasCustomPrompt="1"/>
          </p:nvPr>
        </p:nvSpPr>
        <p:spPr>
          <a:xfrm>
            <a:off x="609600" y="1587600"/>
            <a:ext cx="10972800" cy="4785064"/>
          </a:xfrm>
          <a:prstGeom prst="rect">
            <a:avLst/>
          </a:prstGeom>
        </p:spPr>
        <p:txBody>
          <a:bodyPr tIns="90000" bIns="90000" anchor="t" anchorCtr="0"/>
          <a:lstStyle>
            <a:lvl1pPr marL="228600" indent="-228600">
              <a:buFont typeface="Wingdings" pitchFamily="2" charset="2"/>
              <a:buChar char="§"/>
              <a:defRPr sz="1800" b="0" i="0">
                <a:solidFill>
                  <a:srgbClr val="3E4348"/>
                </a:solidFill>
                <a:latin typeface="Segoe UI Semilight" panose="020B0402040204020203" pitchFamily="34" charset="0"/>
                <a:ea typeface="Open Sans" panose="020B0606030504020204" pitchFamily="34" charset="0"/>
                <a:cs typeface="Segoe UI Semilight" panose="020B0402040204020203" pitchFamily="34" charset="0"/>
              </a:defRPr>
            </a:lvl1pPr>
            <a:lvl2pPr marL="685800" indent="-228600">
              <a:buFont typeface="Wingdings" pitchFamily="2" charset="2"/>
              <a:buChar char="§"/>
              <a:defRPr>
                <a:solidFill>
                  <a:srgbClr val="3E4348"/>
                </a:solidFill>
              </a:defRPr>
            </a:lvl2pPr>
            <a:lvl3pPr marL="1143000" indent="-228600">
              <a:buFont typeface="Wingdings" pitchFamily="2" charset="2"/>
              <a:buChar char="§"/>
              <a:defRPr>
                <a:solidFill>
                  <a:srgbClr val="3E4348"/>
                </a:solidFill>
              </a:defRPr>
            </a:lvl3pPr>
            <a:lvl4pPr marL="1600200" indent="-228600">
              <a:buFont typeface="Wingdings" pitchFamily="2" charset="2"/>
              <a:buChar char="§"/>
              <a:defRPr>
                <a:solidFill>
                  <a:srgbClr val="3E4348"/>
                </a:solidFill>
              </a:defRPr>
            </a:lvl4pPr>
            <a:lvl5pPr marL="2057400" indent="-228600">
              <a:buFont typeface="Wingdings" pitchFamily="2" charset="2"/>
              <a:buChar char="§"/>
              <a:defRPr>
                <a:solidFill>
                  <a:srgbClr val="3E4348"/>
                </a:solidFill>
              </a:defRPr>
            </a:lvl5pPr>
          </a:lstStyle>
          <a:p>
            <a:pPr lvl="0"/>
            <a:r>
              <a:rPr lang="en-US" dirty="0"/>
              <a:t>Click to add Data Analysis summary text</a:t>
            </a:r>
          </a:p>
        </p:txBody>
      </p:sp>
      <p:sp>
        <p:nvSpPr>
          <p:cNvPr id="3" name="Slide number">
            <a:extLst>
              <a:ext uri="{FF2B5EF4-FFF2-40B4-BE49-F238E27FC236}">
                <a16:creationId xmlns:a16="http://schemas.microsoft.com/office/drawing/2014/main" id="{970686FD-01CE-A561-7E00-F152B100DC5E}"/>
              </a:ext>
            </a:extLst>
          </p:cNvPr>
          <p:cNvSpPr>
            <a:spLocks noGrp="1"/>
          </p:cNvSpPr>
          <p:nvPr>
            <p:ph type="sldNum" sz="quarter" idx="12"/>
          </p:nvPr>
        </p:nvSpPr>
        <p:spPr/>
        <p:txBody>
          <a:bodyPr/>
          <a:lstStyle/>
          <a:p>
            <a:fld id="{0A931B7D-E39A-7743-BFBF-92692911CED3}" type="slidenum">
              <a:rPr lang="en-US" smtClean="0"/>
              <a:t>‹#›</a:t>
            </a:fld>
            <a:endParaRPr lang="en-US"/>
          </a:p>
        </p:txBody>
      </p:sp>
      <p:pic>
        <p:nvPicPr>
          <p:cNvPr id="4" name="Slide number arrow">
            <a:extLst>
              <a:ext uri="{FF2B5EF4-FFF2-40B4-BE49-F238E27FC236}">
                <a16:creationId xmlns:a16="http://schemas.microsoft.com/office/drawing/2014/main" id="{BA5139E9-6601-0EBD-E05B-66A87F19F96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6" name="Title">
            <a:extLst>
              <a:ext uri="{FF2B5EF4-FFF2-40B4-BE49-F238E27FC236}">
                <a16:creationId xmlns:a16="http://schemas.microsoft.com/office/drawing/2014/main" id="{538FD403-D818-200E-F7F0-9FA70B3AE833}"/>
              </a:ext>
            </a:extLst>
          </p:cNvPr>
          <p:cNvSpPr>
            <a:spLocks noGrp="1"/>
          </p:cNvSpPr>
          <p:nvPr>
            <p:ph type="title" hasCustomPrompt="1"/>
          </p:nvPr>
        </p:nvSpPr>
        <p:spPr>
          <a:xfrm>
            <a:off x="609600" y="61200"/>
            <a:ext cx="10972800" cy="842400"/>
          </a:xfrm>
        </p:spPr>
        <p:txBody>
          <a:bodyPr vert="horz" lIns="0" tIns="0" rIns="0" bIns="0" rtlCol="0" anchor="b">
            <a:noAutofit/>
          </a:bodyPr>
          <a:lstStyle>
            <a:lvl1pPr>
              <a:defRPr lang="en-ID" sz="3000">
                <a:solidFill>
                  <a:srgbClr val="3E4348"/>
                </a:solidFill>
                <a:latin typeface="Segoe UI" panose="020B0502040204020203" pitchFamily="34" charset="0"/>
                <a:ea typeface="Open Sans" panose="020B0606030504020204" pitchFamily="34" charset="0"/>
                <a:cs typeface="Segoe UI" panose="020B0502040204020203" pitchFamily="34" charset="0"/>
              </a:defRPr>
            </a:lvl1pPr>
          </a:lstStyle>
          <a:p>
            <a:pPr marL="0" lvl="0"/>
            <a:r>
              <a:rPr lang="en-US" dirty="0"/>
              <a:t>Click to edit title</a:t>
            </a:r>
            <a:endParaRPr lang="en-ID" dirty="0"/>
          </a:p>
        </p:txBody>
      </p:sp>
    </p:spTree>
    <p:extLst>
      <p:ext uri="{BB962C8B-B14F-4D97-AF65-F5344CB8AC3E}">
        <p14:creationId xmlns:p14="http://schemas.microsoft.com/office/powerpoint/2010/main" val="133679864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F7715-3D28-49B7-8D14-7DC1F9D1B782}"/>
              </a:ext>
            </a:extLst>
          </p:cNvPr>
          <p:cNvSpPr>
            <a:spLocks noGrp="1"/>
          </p:cNvSpPr>
          <p:nvPr>
            <p:ph type="title"/>
          </p:nvPr>
        </p:nvSpPr>
        <p:spPr>
          <a:xfrm>
            <a:off x="2042098" y="2766218"/>
            <a:ext cx="8107804" cy="1325563"/>
          </a:xfrm>
          <a:prstGeom prst="rect">
            <a:avLst/>
          </a:prstGeom>
        </p:spPr>
        <p:txBody>
          <a:bodyPr vert="horz" lIns="0" tIns="0" rIns="0" bIns="0" rtlCol="0" anchor="ctr">
            <a:normAutofit/>
          </a:bodyPr>
          <a:lstStyle/>
          <a:p>
            <a:r>
              <a:rPr lang="en-US" dirty="0"/>
              <a:t>Click to edit Master title style</a:t>
            </a:r>
            <a:endParaRPr lang="en-ID" dirty="0"/>
          </a:p>
        </p:txBody>
      </p:sp>
      <p:sp>
        <p:nvSpPr>
          <p:cNvPr id="6" name="Slide Number Placeholder 5">
            <a:extLst>
              <a:ext uri="{FF2B5EF4-FFF2-40B4-BE49-F238E27FC236}">
                <a16:creationId xmlns:a16="http://schemas.microsoft.com/office/drawing/2014/main" id="{31137AD3-D0B8-DCB2-06AB-0809BA9C8BFF}"/>
              </a:ext>
            </a:extLst>
          </p:cNvPr>
          <p:cNvSpPr>
            <a:spLocks noGrp="1"/>
          </p:cNvSpPr>
          <p:nvPr>
            <p:ph type="sldNum" sz="quarter" idx="4"/>
          </p:nvPr>
        </p:nvSpPr>
        <p:spPr>
          <a:xfrm>
            <a:off x="-2313841"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31B7D-E39A-7743-BFBF-92692911CED3}" type="slidenum">
              <a:rPr lang="en-US" smtClean="0"/>
              <a:t>‹#›</a:t>
            </a:fld>
            <a:endParaRPr lang="en-US"/>
          </a:p>
        </p:txBody>
      </p:sp>
    </p:spTree>
    <p:extLst>
      <p:ext uri="{BB962C8B-B14F-4D97-AF65-F5344CB8AC3E}">
        <p14:creationId xmlns:p14="http://schemas.microsoft.com/office/powerpoint/2010/main" val="3231445539"/>
      </p:ext>
    </p:extLst>
  </p:cSld>
  <p:clrMap bg1="lt1" tx1="dk1" bg2="lt2" tx2="dk2" accent1="accent1" accent2="accent2" accent3="accent3" accent4="accent4" accent5="accent5" accent6="accent6" hlink="hlink" folHlink="folHlink"/>
  <p:sldLayoutIdLst>
    <p:sldLayoutId id="2147483670" r:id="rId1"/>
    <p:sldLayoutId id="2147483667" r:id="rId2"/>
    <p:sldLayoutId id="2147483669" r:id="rId3"/>
    <p:sldLayoutId id="2147483673" r:id="rId4"/>
    <p:sldLayoutId id="2147483675" r:id="rId5"/>
    <p:sldLayoutId id="2147483674" r:id="rId6"/>
    <p:sldLayoutId id="2147483668" r:id="rId7"/>
    <p:sldLayoutId id="2147483664" r:id="rId8"/>
    <p:sldLayoutId id="2147483671" r:id="rId9"/>
    <p:sldLayoutId id="2147483665" r:id="rId10"/>
  </p:sldLayoutIdLst>
  <p:hf hdr="0" dt="0"/>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wmf"/><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wmf"/><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wmf"/><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wmf"/><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wmf"/><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wmf"/><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wmf"/><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wmf"/><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wmf"/><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wmf"/><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wmf"/><Relationship Id="rId3"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wmf"/><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wmf"/><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wmf"/><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wmf"/><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wmf"/><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wmf"/><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wmf"/><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wmf"/><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wmf"/><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wmf"/><Relationship Id="rId3"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wmf"/><Relationship Id="rId3" Type="http://schemas.openxmlformats.org/officeDocument/2006/relationships/notesSlide" Target="../notesSlides/notesSlide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Diwali Sales Data</a:t>
            </a:r>
          </a:p>
        </p:txBody>
      </p:sp>
      <p:sp>
        <p:nvSpPr>
          <p:cNvPr id="3" name="Text Placeholder 2"/>
          <p:cNvSpPr>
            <a:spLocks noGrp="1"/>
          </p:cNvSpPr>
          <p:nvPr>
            <p:ph type="body" idx="13" sz="quarter"/>
          </p:nvPr>
        </p:nvSpPr>
        <p:spPr/>
        <p:txBody>
          <a:bodyPr/>
          <a:lstStyle/>
          <a:p>
            <a:r>
              <a:t>11th September 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8.emf"/>
          <p:cNvPicPr>
            <a:picLocks noGrp="1" noChangeAspect="1"/>
          </p:cNvPicPr>
          <p:nvPr>
            <p:ph type="pic" idx="15" sz="quarter"/>
          </p:nvPr>
        </p:nvPicPr>
        <p:blipFill>
          <a:blip r:embed="rId2"/>
          <a:srcRect/>
          <a:stretch>
            <a:fillRect/>
          </a:stretch>
        </p:blipFill>
        <p:spPr>
          <a:xfrm>
            <a:off x="609598" y="1587598"/>
            <a:ext cx="5488871" cy="3960000"/>
          </a:xfrm>
        </p:spPr>
      </p:pic>
      <p:sp>
        <p:nvSpPr>
          <p:cNvPr id="3" name="Text Placeholder 2"/>
          <p:cNvSpPr>
            <a:spLocks noGrp="1"/>
          </p:cNvSpPr>
          <p:nvPr>
            <p:ph type="body" idx="14" sz="quarter"/>
          </p:nvPr>
        </p:nvSpPr>
        <p:spPr/>
        <p:txBody>
          <a:bodyPr/>
          <a:lstStyle/>
          <a:p>
            <a:r>
              <a:rPr>
                <a:solidFill>
                  <a:srgbClr val="3E4348"/>
                </a:solidFill>
              </a:rPr>
              <a:t>When examining the descriptive statistics for </a:t>
            </a:r>
            <a:r>
              <a:rPr>
                <a:solidFill>
                  <a:srgbClr val="2E75B6"/>
                </a:solidFill>
              </a:rPr>
              <a:t>Orders</a:t>
            </a:r>
            <a:r>
              <a:rPr>
                <a:solidFill>
                  <a:srgbClr val="3E4348"/>
                </a:solidFill>
              </a:rPr>
              <a:t>, noticeable variations can be observed among certain categories. For instance, </a:t>
            </a:r>
            <a:r>
              <a:rPr>
                <a:solidFill>
                  <a:srgbClr val="2E75B6"/>
                </a:solidFill>
              </a:rPr>
              <a:t>Orders</a:t>
            </a:r>
            <a:r>
              <a:rPr>
                <a:solidFill>
                  <a:srgbClr val="3E4348"/>
                </a:solidFill>
              </a:rPr>
              <a:t> 2 and </a:t>
            </a:r>
            <a:r>
              <a:rPr>
                <a:solidFill>
                  <a:srgbClr val="2E75B6"/>
                </a:solidFill>
              </a:rPr>
              <a:t>Orders</a:t>
            </a:r>
            <a:r>
              <a:rPr>
                <a:solidFill>
                  <a:srgbClr val="3E4348"/>
                </a:solidFill>
              </a:rPr>
              <a:t> 3 exhibit a positive skew in comparison to the other segments. This indicates that the majority of values for </a:t>
            </a:r>
            <a:r>
              <a:rPr>
                <a:solidFill>
                  <a:srgbClr val="2E75B6"/>
                </a:solidFill>
              </a:rPr>
              <a:t>Amount</a:t>
            </a:r>
            <a:r>
              <a:rPr>
                <a:solidFill>
                  <a:srgbClr val="3E4348"/>
                </a:solidFill>
              </a:rPr>
              <a:t> are concentrated at the lower end, while a few exceptionally high values result in a long tail extending to the right within this specific segment.</a:t>
            </a:r>
          </a:p>
        </p:txBody>
      </p:sp>
      <p:sp>
        <p:nvSpPr>
          <p:cNvPr id="4" name="Text Placeholder 3"/>
          <p:cNvSpPr>
            <a:spLocks noGrp="1"/>
          </p:cNvSpPr>
          <p:nvPr>
            <p:ph type="body" idx="18" sz="quarter"/>
          </p:nvPr>
        </p:nvSpPr>
        <p:spPr/>
        <p:txBody>
          <a:bodyPr/>
          <a:lstStyle/>
          <a:p>
            <a:r>
              <a:t>Distribution of Amounts</a:t>
            </a:r>
          </a:p>
        </p:txBody>
      </p:sp>
      <p:sp>
        <p:nvSpPr>
          <p:cNvPr id="5" name="Title 4"/>
          <p:cNvSpPr>
            <a:spLocks noGrp="1"/>
          </p:cNvSpPr>
          <p:nvPr>
            <p:ph type="title"/>
          </p:nvPr>
        </p:nvSpPr>
        <p:spPr/>
        <p:txBody>
          <a:bodyPr/>
          <a:lstStyle/>
          <a:p>
            <a:r>
              <a:t>The average Amount differs across the categories of Orders</a:t>
            </a:r>
          </a:p>
        </p:txBody>
      </p:sp>
      <p:graphicFrame>
        <p:nvGraphicFramePr>
          <p:cNvPr id="6" name="Table Placeholder 5"/>
          <p:cNvGraphicFramePr>
            <a:graphicFrameLocks noGrp="1"/>
          </p:cNvGraphicFramePr>
          <p:nvPr>
            <p:ph type="tbl" idx="19" sz="quarter"/>
          </p:nvPr>
        </p:nvGraphicFramePr>
        <p:xfrm>
          <a:off x="609600" y="5642724"/>
          <a:ext cx="3860800" cy="18288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FB8072"/>
                          </a:solidFill>
                        </a:defRPr>
                      </a:pPr>
                      <a:r>
                        <a:t>■</a:t>
                      </a:r>
                    </a:p>
                  </a:txBody>
                  <a:tcPr marT="0" marB="0" marR="0"/>
                </a:tc>
                <a:tc>
                  <a:txBody>
                    <a:bodyPr/>
                    <a:lstStyle/>
                    <a:p>
                      <a:pPr>
                        <a:defRPr sz="1200">
                          <a:solidFill>
                            <a:srgbClr val="3E4348"/>
                          </a:solidFill>
                        </a:defRPr>
                      </a:pPr>
                      <a:r>
                        <a:t>1</a:t>
                      </a:r>
                    </a:p>
                  </a:txBody>
                  <a:tcPr marT="0" marB="0" marR="0"/>
                </a:tc>
                <a:tc>
                  <a:txBody>
                    <a:bodyPr/>
                    <a:lstStyle/>
                    <a:p>
                      <a:pPr>
                        <a:defRPr sz="1200">
                          <a:solidFill>
                            <a:srgbClr val="FFFFB3"/>
                          </a:solidFill>
                        </a:defRPr>
                      </a:pPr>
                      <a:r>
                        <a:t>■</a:t>
                      </a:r>
                    </a:p>
                  </a:txBody>
                  <a:tcPr marT="0" marB="0" marR="0"/>
                </a:tc>
                <a:tc>
                  <a:txBody>
                    <a:bodyPr/>
                    <a:lstStyle/>
                    <a:p>
                      <a:pPr>
                        <a:defRPr sz="1200">
                          <a:solidFill>
                            <a:srgbClr val="3E4348"/>
                          </a:solidFill>
                        </a:defRPr>
                      </a:pPr>
                      <a:r>
                        <a:t>3</a:t>
                      </a:r>
                    </a:p>
                  </a:txBody>
                  <a:tcPr marT="0" marB="0" marR="0"/>
                </a:tc>
              </a:tr>
              <a:tr h="91440">
                <a:tc>
                  <a:txBody>
                    <a:bodyPr/>
                    <a:lstStyle/>
                    <a:p>
                      <a:pPr>
                        <a:defRPr sz="1200">
                          <a:solidFill>
                            <a:srgbClr val="BEBADA"/>
                          </a:solidFill>
                        </a:defRPr>
                      </a:pPr>
                      <a:r>
                        <a:t>■</a:t>
                      </a:r>
                    </a:p>
                  </a:txBody>
                  <a:tcPr marT="0" marB="0" marR="0"/>
                </a:tc>
                <a:tc>
                  <a:txBody>
                    <a:bodyPr/>
                    <a:lstStyle/>
                    <a:p>
                      <a:pPr>
                        <a:defRPr sz="1200">
                          <a:solidFill>
                            <a:srgbClr val="3E4348"/>
                          </a:solidFill>
                        </a:defRPr>
                      </a:pPr>
                      <a:r>
                        <a:t>2</a:t>
                      </a:r>
                    </a:p>
                  </a:txBody>
                  <a:tcPr marT="0" marB="0" marR="0"/>
                </a:tc>
                <a:tc>
                  <a:txBody>
                    <a:bodyPr/>
                    <a:lstStyle/>
                    <a:p>
                      <a:pPr>
                        <a:defRPr sz="1200">
                          <a:solidFill>
                            <a:srgbClr val="8DD3C7"/>
                          </a:solidFill>
                        </a:defRPr>
                      </a:pPr>
                      <a:r>
                        <a:t>■</a:t>
                      </a:r>
                    </a:p>
                  </a:txBody>
                  <a:tcPr marT="0" marB="0" marR="0"/>
                </a:tc>
                <a:tc>
                  <a:txBody>
                    <a:bodyPr/>
                    <a:lstStyle/>
                    <a:p>
                      <a:pPr>
                        <a:defRPr sz="1200">
                          <a:solidFill>
                            <a:srgbClr val="3E4348"/>
                          </a:solidFill>
                        </a:defRPr>
                      </a:pPr>
                      <a:r>
                        <a:t>4</a:t>
                      </a:r>
                    </a:p>
                  </a:txBody>
                  <a:tcPr marT="0" marB="0" marR="0"/>
                </a:tc>
              </a:tr>
            </a:tbl>
          </a:graphicData>
        </a:graphic>
      </p:graphicFrame>
      <p:sp>
        <p:nvSpPr>
          <p:cNvPr id="7" name="Slide Number Placeholder 6"/>
          <p:cNvSpPr>
            <a:spLocks noGrp="1"/>
          </p:cNvSpPr>
          <p:nvPr>
            <p:ph type="sldNum" idx="17" sz="quarter"/>
          </p:nvPr>
        </p:nvSpPr>
        <p:spPr/>
        <p:txBody>
          <a:bodyPr/>
          <a:p>
            <a:r>
              <a:t>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9.emf"/>
          <p:cNvPicPr>
            <a:picLocks noGrp="1" noChangeAspect="1"/>
          </p:cNvPicPr>
          <p:nvPr>
            <p:ph type="pic" idx="15" sz="quarter"/>
          </p:nvPr>
        </p:nvPicPr>
        <p:blipFill>
          <a:blip r:embed="rId2"/>
          <a:srcRect/>
          <a:stretch>
            <a:fillRect/>
          </a:stretch>
        </p:blipFill>
        <p:spPr>
          <a:xfrm>
            <a:off x="4562383" y="1590949"/>
            <a:ext cx="6951192" cy="4680000"/>
          </a:xfrm>
        </p:spPr>
      </p:pic>
      <p:sp>
        <p:nvSpPr>
          <p:cNvPr id="3" name="Text Placeholder 2"/>
          <p:cNvSpPr>
            <a:spLocks noGrp="1"/>
          </p:cNvSpPr>
          <p:nvPr>
            <p:ph type="body" idx="14" sz="quarter"/>
          </p:nvPr>
        </p:nvSpPr>
        <p:spPr/>
        <p:txBody>
          <a:bodyPr/>
          <a:lstStyle/>
          <a:p>
            <a:r>
              <a:rPr>
                <a:solidFill>
                  <a:srgbClr val="3E4348"/>
                </a:solidFill>
              </a:rPr>
              <a:t>The average </a:t>
            </a:r>
            <a:r>
              <a:rPr>
                <a:solidFill>
                  <a:srgbClr val="2E75B6"/>
                </a:solidFill>
              </a:rPr>
              <a:t>Amount</a:t>
            </a:r>
            <a:r>
              <a:rPr>
                <a:solidFill>
                  <a:srgbClr val="3E4348"/>
                </a:solidFill>
              </a:rPr>
              <a:t> of Abhijit is the highest among all the customers in the </a:t>
            </a:r>
            <a:r>
              <a:rPr>
                <a:solidFill>
                  <a:srgbClr val="2E75B6"/>
                </a:solidFill>
              </a:rPr>
              <a:t>Amounts</a:t>
            </a:r>
            <a:r>
              <a:rPr>
                <a:solidFill>
                  <a:srgbClr val="3E4348"/>
                </a:solidFill>
              </a:rPr>
              <a:t> table, with a significant lead over Moren and other customers.</a:t>
            </a:r>
          </a:p>
        </p:txBody>
      </p:sp>
      <p:sp>
        <p:nvSpPr>
          <p:cNvPr id="4" name="Text Placeholder 3"/>
          <p:cNvSpPr>
            <a:spLocks noGrp="1"/>
          </p:cNvSpPr>
          <p:nvPr>
            <p:ph type="body" idx="18" sz="quarter"/>
          </p:nvPr>
        </p:nvSpPr>
        <p:spPr/>
        <p:txBody>
          <a:bodyPr/>
          <a:lstStyle/>
          <a:p>
            <a:r>
              <a:t>Top 20 Cust names averaged by Amounts</a:t>
            </a:r>
          </a:p>
        </p:txBody>
      </p:sp>
      <p:sp>
        <p:nvSpPr>
          <p:cNvPr id="5" name="Title 4"/>
          <p:cNvSpPr>
            <a:spLocks noGrp="1"/>
          </p:cNvSpPr>
          <p:nvPr>
            <p:ph type="title"/>
          </p:nvPr>
        </p:nvSpPr>
        <p:spPr/>
        <p:txBody>
          <a:bodyPr/>
          <a:lstStyle/>
          <a:p>
            <a:r>
              <a:t>Abhijit is at the top of the Amounts table</a:t>
            </a:r>
          </a:p>
        </p:txBody>
      </p:sp>
      <p:sp>
        <p:nvSpPr>
          <p:cNvPr id="6" name="Slide Number Placeholder 5"/>
          <p:cNvSpPr>
            <a:spLocks noGrp="1"/>
          </p:cNvSpPr>
          <p:nvPr>
            <p:ph type="sldNum" idx="17" sz="quarter"/>
          </p:nvPr>
        </p:nvSpPr>
        <p:spPr/>
        <p:txBody>
          <a:bodyPr/>
          <a:p>
            <a:r>
              <a:t>10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0.emf"/>
          <p:cNvPicPr>
            <a:picLocks noGrp="1" noChangeAspect="1"/>
          </p:cNvPicPr>
          <p:nvPr>
            <p:ph type="pic" idx="15" sz="quarter"/>
          </p:nvPr>
        </p:nvPicPr>
        <p:blipFill>
          <a:blip r:embed="rId2"/>
          <a:srcRect/>
          <a:stretch>
            <a:fillRect/>
          </a:stretch>
        </p:blipFill>
        <p:spPr>
          <a:xfrm>
            <a:off x="4562383" y="1590949"/>
            <a:ext cx="5970376" cy="4680000"/>
          </a:xfrm>
        </p:spPr>
      </p:pic>
      <p:sp>
        <p:nvSpPr>
          <p:cNvPr id="3" name="Text Placeholder 2"/>
          <p:cNvSpPr>
            <a:spLocks noGrp="1"/>
          </p:cNvSpPr>
          <p:nvPr>
            <p:ph type="body" idx="14" sz="quarter"/>
          </p:nvPr>
        </p:nvSpPr>
        <p:spPr/>
        <p:txBody>
          <a:bodyPr/>
          <a:lstStyle/>
          <a:p>
            <a:r>
              <a:rPr>
                <a:solidFill>
                  <a:srgbClr val="3E4348"/>
                </a:solidFill>
              </a:rPr>
              <a:t>The average </a:t>
            </a:r>
            <a:r>
              <a:rPr>
                <a:solidFill>
                  <a:srgbClr val="2E75B6"/>
                </a:solidFill>
              </a:rPr>
              <a:t>Age</a:t>
            </a:r>
            <a:r>
              <a:rPr>
                <a:solidFill>
                  <a:srgbClr val="3E4348"/>
                </a:solidFill>
              </a:rPr>
              <a:t> of the 55++ </a:t>
            </a:r>
            <a:r>
              <a:rPr>
                <a:solidFill>
                  <a:srgbClr val="2E75B6"/>
                </a:solidFill>
              </a:rPr>
              <a:t>Age Group</a:t>
            </a:r>
            <a:r>
              <a:rPr>
                <a:solidFill>
                  <a:srgbClr val="3E4348"/>
                </a:solidFill>
              </a:rPr>
              <a:t> is significantly higher than that of the 51-55 </a:t>
            </a:r>
            <a:r>
              <a:rPr>
                <a:solidFill>
                  <a:srgbClr val="2E75B6"/>
                </a:solidFill>
              </a:rPr>
              <a:t>Age Group</a:t>
            </a:r>
            <a:r>
              <a:rPr>
                <a:solidFill>
                  <a:srgbClr val="3E4348"/>
                </a:solidFill>
              </a:rPr>
              <a:t> and other </a:t>
            </a:r>
            <a:r>
              <a:rPr>
                <a:solidFill>
                  <a:srgbClr val="2E75B6"/>
                </a:solidFill>
              </a:rPr>
              <a:t>Age</a:t>
            </a:r>
            <a:r>
              <a:rPr>
                <a:solidFill>
                  <a:srgbClr val="3E4348"/>
                </a:solidFill>
              </a:rPr>
              <a:t> groups, placing it at the top of the </a:t>
            </a:r>
            <a:r>
              <a:rPr>
                <a:solidFill>
                  <a:srgbClr val="2E75B6"/>
                </a:solidFill>
              </a:rPr>
              <a:t>Age</a:t>
            </a:r>
            <a:r>
              <a:rPr>
                <a:solidFill>
                  <a:srgbClr val="3E4348"/>
                </a:solidFill>
              </a:rPr>
              <a:t> table.</a:t>
            </a:r>
          </a:p>
        </p:txBody>
      </p:sp>
      <p:sp>
        <p:nvSpPr>
          <p:cNvPr id="4" name="Text Placeholder 3"/>
          <p:cNvSpPr>
            <a:spLocks noGrp="1"/>
          </p:cNvSpPr>
          <p:nvPr>
            <p:ph type="body" idx="18" sz="quarter"/>
          </p:nvPr>
        </p:nvSpPr>
        <p:spPr/>
        <p:txBody>
          <a:bodyPr/>
          <a:lstStyle/>
          <a:p>
            <a:r>
              <a:t>Top 7 Age Groups averaged by Ages</a:t>
            </a:r>
          </a:p>
        </p:txBody>
      </p:sp>
      <p:sp>
        <p:nvSpPr>
          <p:cNvPr id="5" name="Title 4"/>
          <p:cNvSpPr>
            <a:spLocks noGrp="1"/>
          </p:cNvSpPr>
          <p:nvPr>
            <p:ph type="title"/>
          </p:nvPr>
        </p:nvSpPr>
        <p:spPr/>
        <p:txBody>
          <a:bodyPr/>
          <a:lstStyle/>
          <a:p>
            <a:r>
              <a:t>In the Age rankings 55+ (Age Group) clearly stands out</a:t>
            </a:r>
          </a:p>
        </p:txBody>
      </p:sp>
      <p:sp>
        <p:nvSpPr>
          <p:cNvPr id="6" name="Slide Number Placeholder 5"/>
          <p:cNvSpPr>
            <a:spLocks noGrp="1"/>
          </p:cNvSpPr>
          <p:nvPr>
            <p:ph type="sldNum" idx="17" sz="quarter"/>
          </p:nvPr>
        </p:nvSpPr>
        <p:spPr/>
        <p:txBody>
          <a:bodyPr/>
          <a:p>
            <a:r>
              <a:t>11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1.emf"/>
          <p:cNvPicPr>
            <a:picLocks noGrp="1" noChangeAspect="1"/>
          </p:cNvPicPr>
          <p:nvPr>
            <p:ph type="pic" idx="15" sz="quarter"/>
          </p:nvPr>
        </p:nvPicPr>
        <p:blipFill>
          <a:blip r:embed="rId2"/>
          <a:srcRect/>
          <a:stretch>
            <a:fillRect/>
          </a:stretch>
        </p:blipFill>
        <p:spPr>
          <a:xfrm>
            <a:off x="609598" y="1587598"/>
            <a:ext cx="4901215" cy="3960000"/>
          </a:xfrm>
        </p:spPr>
      </p:pic>
      <p:sp>
        <p:nvSpPr>
          <p:cNvPr id="3" name="Text Placeholder 2"/>
          <p:cNvSpPr>
            <a:spLocks noGrp="1"/>
          </p:cNvSpPr>
          <p:nvPr>
            <p:ph type="body" idx="14" sz="quarter"/>
          </p:nvPr>
        </p:nvSpPr>
        <p:spPr/>
        <p:txBody>
          <a:bodyPr/>
          <a:lstStyle/>
          <a:p>
            <a:r>
              <a:rPr>
                <a:solidFill>
                  <a:srgbClr val="3E4348"/>
                </a:solidFill>
              </a:rPr>
              <a:t>When comparing bars across categories, certain differences in </a:t>
            </a:r>
            <a:r>
              <a:rPr>
                <a:solidFill>
                  <a:srgbClr val="2E75B6"/>
                </a:solidFill>
              </a:rPr>
              <a:t>Ages</a:t>
            </a:r>
            <a:r>
              <a:rPr>
                <a:solidFill>
                  <a:srgbClr val="3E4348"/>
                </a:solidFill>
              </a:rPr>
              <a:t> between the bars are not statistically significant, indicating that they may have occurred by chance rather than due to a genuine distinction. </a:t>
            </a:r>
          </a:p>
          <a:p>
            <a:r>
              <a:rPr>
                <a:solidFill>
                  <a:srgbClr val="3E4348"/>
                </a:solidFill>
              </a:rPr>
              <a:t>For instance, the average </a:t>
            </a:r>
            <a:r>
              <a:rPr>
                <a:solidFill>
                  <a:srgbClr val="2E75B6"/>
                </a:solidFill>
              </a:rPr>
              <a:t>Age</a:t>
            </a:r>
            <a:r>
              <a:rPr>
                <a:solidFill>
                  <a:srgbClr val="3E4348"/>
                </a:solidFill>
              </a:rPr>
              <a:t> of 35.55 for  Haryana is not statistically different from the average </a:t>
            </a:r>
            <a:r>
              <a:rPr>
                <a:solidFill>
                  <a:srgbClr val="2E75B6"/>
                </a:solidFill>
              </a:rPr>
              <a:t>Age</a:t>
            </a:r>
            <a:r>
              <a:rPr>
                <a:solidFill>
                  <a:srgbClr val="3E4348"/>
                </a:solidFill>
              </a:rPr>
              <a:t> of 36.92 for  Telangana. </a:t>
            </a:r>
          </a:p>
          <a:p>
            <a:r>
              <a:rPr>
                <a:solidFill>
                  <a:srgbClr val="3E4348"/>
                </a:solidFill>
              </a:rPr>
              <a:t>Although some of the differences are deemed not statistically significant, Punjab stands out as significantly lower and falls behind Jharkhand, Gujarat, Madhya Pradesh, Delhi, Uttar Pradesh, Himachal Pradesh, and Andhra Pradesh.</a:t>
            </a:r>
          </a:p>
        </p:txBody>
      </p:sp>
      <p:sp>
        <p:nvSpPr>
          <p:cNvPr id="4" name="Text Placeholder 3"/>
          <p:cNvSpPr>
            <a:spLocks noGrp="1"/>
          </p:cNvSpPr>
          <p:nvPr>
            <p:ph type="body" idx="18" sz="quarter"/>
          </p:nvPr>
        </p:nvSpPr>
        <p:spPr/>
        <p:txBody>
          <a:bodyPr/>
          <a:lstStyle/>
          <a:p>
            <a:r>
              <a:t>Average Ages</a:t>
            </a:r>
          </a:p>
        </p:txBody>
      </p:sp>
      <p:sp>
        <p:nvSpPr>
          <p:cNvPr id="5" name="Title 4"/>
          <p:cNvSpPr>
            <a:spLocks noGrp="1"/>
          </p:cNvSpPr>
          <p:nvPr>
            <p:ph type="title"/>
          </p:nvPr>
        </p:nvSpPr>
        <p:spPr/>
        <p:txBody>
          <a:bodyPr/>
          <a:lstStyle/>
          <a:p>
            <a:r>
              <a:t>Age: Punjab is significantly behind others</a:t>
            </a:r>
          </a:p>
        </p:txBody>
      </p:sp>
      <p:graphicFrame>
        <p:nvGraphicFramePr>
          <p:cNvPr id="6" name="Table Placeholder 5"/>
          <p:cNvGraphicFramePr>
            <a:graphicFrameLocks noGrp="1"/>
          </p:cNvGraphicFramePr>
          <p:nvPr>
            <p:ph type="tbl" idx="19" sz="quarter"/>
          </p:nvPr>
        </p:nvGraphicFramePr>
        <p:xfrm>
          <a:off x="609600" y="5642724"/>
          <a:ext cx="3810000" cy="731520"/>
        </p:xfrm>
        <a:graphic>
          <a:graphicData uri="http://schemas.openxmlformats.org/drawingml/2006/table">
            <a:tbl>
              <a:tblPr firstRow="1" bandRow="1">
                <a:tableStyleId>{2D5ABB26-0587-4C30-8999-92F81FD0307C}</a:tableStyleId>
              </a:tblPr>
              <a:tblGrid>
                <a:gridCol w="127000"/>
                <a:gridCol w="1778000"/>
                <a:gridCol w="127000"/>
                <a:gridCol w="1778000"/>
              </a:tblGrid>
              <a:tr h="91440">
                <a:tc>
                  <a:txBody>
                    <a:bodyPr/>
                    <a:lstStyle/>
                    <a:p>
                      <a:pPr>
                        <a:defRPr sz="1000">
                          <a:solidFill>
                            <a:srgbClr val="95CAC1"/>
                          </a:solidFill>
                        </a:defRPr>
                      </a:pPr>
                      <a:r>
                        <a:t>■</a:t>
                      </a:r>
                    </a:p>
                  </a:txBody>
                  <a:tcPr marT="0" marB="0" marR="0"/>
                </a:tc>
                <a:tc>
                  <a:txBody>
                    <a:bodyPr/>
                    <a:lstStyle/>
                    <a:p>
                      <a:pPr>
                        <a:defRPr sz="1000">
                          <a:solidFill>
                            <a:srgbClr val="3E4348"/>
                          </a:solidFill>
                        </a:defRPr>
                      </a:pPr>
                      <a:r>
                        <a:t>Andhra Pradesh</a:t>
                      </a:r>
                    </a:p>
                  </a:txBody>
                  <a:tcPr marT="0" marB="0" marR="0"/>
                </a:tc>
                <a:tc>
                  <a:txBody>
                    <a:bodyPr/>
                    <a:lstStyle/>
                    <a:p>
                      <a:pPr>
                        <a:defRPr sz="1000">
                          <a:solidFill>
                            <a:srgbClr val="D9D9D9"/>
                          </a:solidFill>
                        </a:defRPr>
                      </a:pPr>
                      <a:r>
                        <a:t>■</a:t>
                      </a:r>
                    </a:p>
                  </a:txBody>
                  <a:tcPr marT="0" marB="0" marR="0"/>
                </a:tc>
                <a:tc>
                  <a:txBody>
                    <a:bodyPr/>
                    <a:lstStyle/>
                    <a:p>
                      <a:pPr>
                        <a:defRPr sz="1000">
                          <a:solidFill>
                            <a:srgbClr val="3E4348"/>
                          </a:solidFill>
                        </a:defRPr>
                      </a:pPr>
                      <a:r>
                        <a:t>Kerala</a:t>
                      </a:r>
                    </a:p>
                  </a:txBody>
                  <a:tcPr marT="0" marB="0" marR="0"/>
                </a:tc>
              </a:tr>
              <a:tr h="91440">
                <a:tc>
                  <a:txBody>
                    <a:bodyPr/>
                    <a:lstStyle/>
                    <a:p>
                      <a:pPr>
                        <a:defRPr sz="1000">
                          <a:solidFill>
                            <a:srgbClr val="F5F5BC"/>
                          </a:solidFill>
                        </a:defRPr>
                      </a:pPr>
                      <a:r>
                        <a:t>■</a:t>
                      </a:r>
                    </a:p>
                  </a:txBody>
                  <a:tcPr marT="0" marB="0" marR="0"/>
                </a:tc>
                <a:tc>
                  <a:txBody>
                    <a:bodyPr/>
                    <a:lstStyle/>
                    <a:p>
                      <a:pPr>
                        <a:defRPr sz="1000">
                          <a:solidFill>
                            <a:srgbClr val="3E4348"/>
                          </a:solidFill>
                        </a:defRPr>
                      </a:pPr>
                      <a:r>
                        <a:t>Bihar</a:t>
                      </a:r>
                    </a:p>
                  </a:txBody>
                  <a:tcPr marT="0" marB="0" marR="0"/>
                </a:tc>
                <a:tc>
                  <a:txBody>
                    <a:bodyPr/>
                    <a:lstStyle/>
                    <a:p>
                      <a:pPr>
                        <a:defRPr sz="1000">
                          <a:solidFill>
                            <a:srgbClr val="B487B5"/>
                          </a:solidFill>
                        </a:defRPr>
                      </a:pPr>
                      <a:r>
                        <a:t>■</a:t>
                      </a:r>
                    </a:p>
                  </a:txBody>
                  <a:tcPr marT="0" marB="0" marR="0"/>
                </a:tc>
                <a:tc>
                  <a:txBody>
                    <a:bodyPr/>
                    <a:lstStyle/>
                    <a:p>
                      <a:pPr>
                        <a:defRPr sz="1000">
                          <a:solidFill>
                            <a:srgbClr val="3E4348"/>
                          </a:solidFill>
                        </a:defRPr>
                      </a:pPr>
                      <a:r>
                        <a:t>Madhya Pradesh</a:t>
                      </a:r>
                    </a:p>
                  </a:txBody>
                  <a:tcPr marT="0" marB="0" marR="0"/>
                </a:tc>
              </a:tr>
              <a:tr h="91440">
                <a:tc>
                  <a:txBody>
                    <a:bodyPr/>
                    <a:lstStyle/>
                    <a:p>
                      <a:pPr>
                        <a:defRPr sz="1000">
                          <a:solidFill>
                            <a:srgbClr val="C0BDD6"/>
                          </a:solidFill>
                        </a:defRPr>
                      </a:pPr>
                      <a:r>
                        <a:t>■</a:t>
                      </a:r>
                    </a:p>
                  </a:txBody>
                  <a:tcPr marT="0" marB="0" marR="0"/>
                </a:tc>
                <a:tc>
                  <a:txBody>
                    <a:bodyPr/>
                    <a:lstStyle/>
                    <a:p>
                      <a:pPr>
                        <a:defRPr sz="1000">
                          <a:solidFill>
                            <a:srgbClr val="3E4348"/>
                          </a:solidFill>
                        </a:defRPr>
                      </a:pPr>
                      <a:r>
                        <a:t>Delhi</a:t>
                      </a:r>
                    </a:p>
                  </a:txBody>
                  <a:tcPr marT="0" marB="0" marR="0"/>
                </a:tc>
                <a:tc>
                  <a:txBody>
                    <a:bodyPr/>
                    <a:lstStyle/>
                    <a:p>
                      <a:pPr>
                        <a:defRPr sz="1000">
                          <a:solidFill>
                            <a:srgbClr val="CFE6C9"/>
                          </a:solidFill>
                        </a:defRPr>
                      </a:pPr>
                      <a:r>
                        <a:t>■</a:t>
                      </a:r>
                    </a:p>
                  </a:txBody>
                  <a:tcPr marT="0" marB="0" marR="0"/>
                </a:tc>
                <a:tc>
                  <a:txBody>
                    <a:bodyPr/>
                    <a:lstStyle/>
                    <a:p>
                      <a:pPr>
                        <a:defRPr sz="1000">
                          <a:solidFill>
                            <a:srgbClr val="3E4348"/>
                          </a:solidFill>
                        </a:defRPr>
                      </a:pPr>
                      <a:r>
                        <a:t>Maharashtra</a:t>
                      </a:r>
                    </a:p>
                  </a:txBody>
                  <a:tcPr marT="0" marB="0" marR="0"/>
                </a:tc>
              </a:tr>
              <a:tr h="91440">
                <a:tc>
                  <a:txBody>
                    <a:bodyPr/>
                    <a:lstStyle/>
                    <a:p>
                      <a:pPr>
                        <a:defRPr sz="1000">
                          <a:solidFill>
                            <a:srgbClr val="E98D83"/>
                          </a:solidFill>
                        </a:defRPr>
                      </a:pPr>
                      <a:r>
                        <a:t>■</a:t>
                      </a:r>
                    </a:p>
                  </a:txBody>
                  <a:tcPr marT="0" marB="0" marR="0"/>
                </a:tc>
                <a:tc>
                  <a:txBody>
                    <a:bodyPr/>
                    <a:lstStyle/>
                    <a:p>
                      <a:pPr>
                        <a:defRPr sz="1000">
                          <a:solidFill>
                            <a:srgbClr val="3E4348"/>
                          </a:solidFill>
                        </a:defRPr>
                      </a:pPr>
                      <a:r>
                        <a:t>Gujarat</a:t>
                      </a:r>
                    </a:p>
                  </a:txBody>
                  <a:tcPr marT="0" marB="0" marR="0"/>
                </a:tc>
                <a:tc>
                  <a:txBody>
                    <a:bodyPr/>
                    <a:lstStyle/>
                    <a:p>
                      <a:pPr>
                        <a:defRPr sz="1000">
                          <a:solidFill>
                            <a:srgbClr val="EDDF80"/>
                          </a:solidFill>
                        </a:defRPr>
                      </a:pPr>
                      <a:r>
                        <a:t>■</a:t>
                      </a:r>
                    </a:p>
                  </a:txBody>
                  <a:tcPr marT="0" marB="0" marR="0"/>
                </a:tc>
                <a:tc>
                  <a:txBody>
                    <a:bodyPr/>
                    <a:lstStyle/>
                    <a:p>
                      <a:pPr>
                        <a:defRPr sz="1000">
                          <a:solidFill>
                            <a:srgbClr val="3E4348"/>
                          </a:solidFill>
                        </a:defRPr>
                      </a:pPr>
                      <a:r>
                        <a:t>Punjab</a:t>
                      </a:r>
                    </a:p>
                  </a:txBody>
                  <a:tcPr marT="0" marB="0" marR="0"/>
                </a:tc>
              </a:tr>
              <a:tr h="91440">
                <a:tc>
                  <a:txBody>
                    <a:bodyPr/>
                    <a:lstStyle/>
                    <a:p>
                      <a:pPr>
                        <a:defRPr sz="1000">
                          <a:solidFill>
                            <a:srgbClr val="8AAFC8"/>
                          </a:solidFill>
                        </a:defRPr>
                      </a:pPr>
                      <a:r>
                        <a:t>■</a:t>
                      </a:r>
                    </a:p>
                  </a:txBody>
                  <a:tcPr marT="0" marB="0" marR="0"/>
                </a:tc>
                <a:tc>
                  <a:txBody>
                    <a:bodyPr/>
                    <a:lstStyle/>
                    <a:p>
                      <a:pPr>
                        <a:defRPr sz="1000">
                          <a:solidFill>
                            <a:srgbClr val="3E4348"/>
                          </a:solidFill>
                        </a:defRPr>
                      </a:pPr>
                      <a:r>
                        <a:t>Haryana</a:t>
                      </a:r>
                    </a:p>
                  </a:txBody>
                  <a:tcPr marT="0" marB="0" marR="0"/>
                </a:tc>
                <a:tc>
                  <a:txBody>
                    <a:bodyPr/>
                    <a:lstStyle/>
                    <a:p>
                      <a:pPr>
                        <a:defRPr sz="1000">
                          <a:solidFill>
                            <a:srgbClr val="95CAC1"/>
                          </a:solidFill>
                        </a:defRPr>
                      </a:pPr>
                      <a:r>
                        <a:t>■</a:t>
                      </a:r>
                    </a:p>
                  </a:txBody>
                  <a:tcPr marT="0" marB="0" marR="0"/>
                </a:tc>
                <a:tc>
                  <a:txBody>
                    <a:bodyPr/>
                    <a:lstStyle/>
                    <a:p>
                      <a:pPr>
                        <a:defRPr sz="1000">
                          <a:solidFill>
                            <a:srgbClr val="3E4348"/>
                          </a:solidFill>
                        </a:defRPr>
                      </a:pPr>
                      <a:r>
                        <a:t>Rajasthan</a:t>
                      </a:r>
                    </a:p>
                  </a:txBody>
                  <a:tcPr marT="0" marB="0" marR="0"/>
                </a:tc>
              </a:tr>
              <a:tr h="91440">
                <a:tc>
                  <a:txBody>
                    <a:bodyPr/>
                    <a:lstStyle/>
                    <a:p>
                      <a:pPr>
                        <a:defRPr sz="1000">
                          <a:solidFill>
                            <a:srgbClr val="E9B275"/>
                          </a:solidFill>
                        </a:defRPr>
                      </a:pPr>
                      <a:r>
                        <a:t>■</a:t>
                      </a:r>
                    </a:p>
                  </a:txBody>
                  <a:tcPr marT="0" marB="0" marR="0"/>
                </a:tc>
                <a:tc>
                  <a:txBody>
                    <a:bodyPr/>
                    <a:lstStyle/>
                    <a:p>
                      <a:pPr>
                        <a:defRPr sz="1000">
                          <a:solidFill>
                            <a:srgbClr val="3E4348"/>
                          </a:solidFill>
                        </a:defRPr>
                      </a:pPr>
                      <a:r>
                        <a:t>Himachal Pradesh</a:t>
                      </a:r>
                    </a:p>
                  </a:txBody>
                  <a:tcPr marT="0" marB="0" marR="0"/>
                </a:tc>
                <a:tc>
                  <a:txBody>
                    <a:bodyPr/>
                    <a:lstStyle/>
                    <a:p>
                      <a:pPr>
                        <a:defRPr sz="1000">
                          <a:solidFill>
                            <a:srgbClr val="F5F5BC"/>
                          </a:solidFill>
                        </a:defRPr>
                      </a:pPr>
                      <a:r>
                        <a:t>■</a:t>
                      </a:r>
                    </a:p>
                  </a:txBody>
                  <a:tcPr marT="0" marB="0" marR="0"/>
                </a:tc>
                <a:tc>
                  <a:txBody>
                    <a:bodyPr/>
                    <a:lstStyle/>
                    <a:p>
                      <a:pPr>
                        <a:defRPr sz="1000">
                          <a:solidFill>
                            <a:srgbClr val="3E4348"/>
                          </a:solidFill>
                        </a:defRPr>
                      </a:pPr>
                      <a:r>
                        <a:t>Telangana</a:t>
                      </a:r>
                    </a:p>
                  </a:txBody>
                  <a:tcPr marT="0" marB="0" marR="0"/>
                </a:tc>
              </a:tr>
              <a:tr h="91440">
                <a:tc>
                  <a:txBody>
                    <a:bodyPr/>
                    <a:lstStyle/>
                    <a:p>
                      <a:pPr>
                        <a:defRPr sz="1000">
                          <a:solidFill>
                            <a:srgbClr val="AFCF77"/>
                          </a:solidFill>
                        </a:defRPr>
                      </a:pPr>
                      <a:r>
                        <a:t>■</a:t>
                      </a:r>
                    </a:p>
                  </a:txBody>
                  <a:tcPr marT="0" marB="0" marR="0"/>
                </a:tc>
                <a:tc>
                  <a:txBody>
                    <a:bodyPr/>
                    <a:lstStyle/>
                    <a:p>
                      <a:pPr>
                        <a:defRPr sz="1000">
                          <a:solidFill>
                            <a:srgbClr val="3E4348"/>
                          </a:solidFill>
                        </a:defRPr>
                      </a:pPr>
                      <a:r>
                        <a:t>Jharkhand</a:t>
                      </a:r>
                    </a:p>
                  </a:txBody>
                  <a:tcPr marT="0" marB="0" marR="0"/>
                </a:tc>
                <a:tc>
                  <a:txBody>
                    <a:bodyPr/>
                    <a:lstStyle/>
                    <a:p>
                      <a:pPr>
                        <a:defRPr sz="1000">
                          <a:solidFill>
                            <a:srgbClr val="C0BDD6"/>
                          </a:solidFill>
                        </a:defRPr>
                      </a:pPr>
                      <a:r>
                        <a:t>■</a:t>
                      </a:r>
                    </a:p>
                  </a:txBody>
                  <a:tcPr marT="0" marB="0" marR="0"/>
                </a:tc>
                <a:tc>
                  <a:txBody>
                    <a:bodyPr/>
                    <a:lstStyle/>
                    <a:p>
                      <a:pPr>
                        <a:defRPr sz="1000">
                          <a:solidFill>
                            <a:srgbClr val="3E4348"/>
                          </a:solidFill>
                        </a:defRPr>
                      </a:pPr>
                      <a:r>
                        <a:t>Uttar Pradesh</a:t>
                      </a:r>
                    </a:p>
                  </a:txBody>
                  <a:tcPr marT="0" marB="0" marR="0"/>
                </a:tc>
              </a:tr>
              <a:tr h="91440">
                <a:tc>
                  <a:txBody>
                    <a:bodyPr/>
                    <a:lstStyle/>
                    <a:p>
                      <a:pPr>
                        <a:defRPr sz="1000">
                          <a:solidFill>
                            <a:srgbClr val="F6D2E4"/>
                          </a:solidFill>
                        </a:defRPr>
                      </a:pPr>
                      <a:r>
                        <a:t>■</a:t>
                      </a:r>
                    </a:p>
                  </a:txBody>
                  <a:tcPr marT="0" marB="0" marR="0"/>
                </a:tc>
                <a:tc>
                  <a:txBody>
                    <a:bodyPr/>
                    <a:lstStyle/>
                    <a:p>
                      <a:pPr>
                        <a:defRPr sz="1000">
                          <a:solidFill>
                            <a:srgbClr val="3E4348"/>
                          </a:solidFill>
                        </a:defRPr>
                      </a:pPr>
                      <a:r>
                        <a:t>Karnataka</a:t>
                      </a:r>
                    </a:p>
                  </a:txBody>
                  <a:tcPr marT="0" marB="0" marR="0"/>
                </a:tc>
                <a:tc>
                  <a:txBody>
                    <a:bodyPr/>
                    <a:lstStyle/>
                    <a:p>
                      <a:pPr>
                        <a:defRPr sz="1000">
                          <a:solidFill>
                            <a:srgbClr val="E98D83"/>
                          </a:solidFill>
                        </a:defRPr>
                      </a:pPr>
                      <a:r>
                        <a:t>■</a:t>
                      </a:r>
                    </a:p>
                  </a:txBody>
                  <a:tcPr marT="0" marB="0" marR="0"/>
                </a:tc>
                <a:tc>
                  <a:txBody>
                    <a:bodyPr/>
                    <a:lstStyle/>
                    <a:p>
                      <a:pPr>
                        <a:defRPr sz="1000">
                          <a:solidFill>
                            <a:srgbClr val="3E4348"/>
                          </a:solidFill>
                        </a:defRPr>
                      </a:pPr>
                      <a:r>
                        <a:t>Uttarakhand</a:t>
                      </a:r>
                    </a:p>
                  </a:txBody>
                  <a:tcPr marT="0" marB="0" marR="0"/>
                </a:tc>
              </a:tr>
            </a:tbl>
          </a:graphicData>
        </a:graphic>
      </p:graphicFrame>
      <p:sp>
        <p:nvSpPr>
          <p:cNvPr id="7" name="Slide Number Placeholder 6"/>
          <p:cNvSpPr>
            <a:spLocks noGrp="1"/>
          </p:cNvSpPr>
          <p:nvPr>
            <p:ph type="sldNum" idx="17" sz="quarter"/>
          </p:nvPr>
        </p:nvSpPr>
        <p:spPr/>
        <p:txBody>
          <a:bodyPr/>
          <a:p>
            <a:r>
              <a:t>12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2.emf"/>
          <p:cNvPicPr>
            <a:picLocks noGrp="1" noChangeAspect="1"/>
          </p:cNvPicPr>
          <p:nvPr>
            <p:ph type="pic" idx="15" sz="quarter"/>
          </p:nvPr>
        </p:nvPicPr>
        <p:blipFill>
          <a:blip r:embed="rId2"/>
          <a:srcRect/>
          <a:stretch>
            <a:fillRect/>
          </a:stretch>
        </p:blipFill>
        <p:spPr>
          <a:xfrm>
            <a:off x="609598" y="1587598"/>
            <a:ext cx="3664589" cy="3960000"/>
          </a:xfrm>
        </p:spPr>
      </p:pic>
      <p:sp>
        <p:nvSpPr>
          <p:cNvPr id="3" name="Text Placeholder 2"/>
          <p:cNvSpPr>
            <a:spLocks noGrp="1"/>
          </p:cNvSpPr>
          <p:nvPr>
            <p:ph type="body" idx="14" sz="quarter"/>
          </p:nvPr>
        </p:nvSpPr>
        <p:spPr/>
        <p:txBody>
          <a:bodyPr/>
          <a:lstStyle/>
          <a:p>
            <a:r>
              <a:rPr>
                <a:solidFill>
                  <a:srgbClr val="3E4348"/>
                </a:solidFill>
              </a:rPr>
              <a:t>When comparing columns across categories, some of the differences in </a:t>
            </a:r>
            <a:r>
              <a:rPr>
                <a:solidFill>
                  <a:srgbClr val="2E75B6"/>
                </a:solidFill>
              </a:rPr>
              <a:t>Amounts</a:t>
            </a:r>
            <a:r>
              <a:rPr>
                <a:solidFill>
                  <a:srgbClr val="3E4348"/>
                </a:solidFill>
              </a:rPr>
              <a:t> between the columns are not statistically significant, indicating that they may have occurred by chance rather than due to a genuine difference. </a:t>
            </a:r>
          </a:p>
          <a:p>
            <a:r>
              <a:rPr>
                <a:solidFill>
                  <a:srgbClr val="3E4348"/>
                </a:solidFill>
              </a:rPr>
              <a:t>For instance, the average </a:t>
            </a:r>
            <a:r>
              <a:rPr>
                <a:solidFill>
                  <a:srgbClr val="2E75B6"/>
                </a:solidFill>
              </a:rPr>
              <a:t>Amount</a:t>
            </a:r>
            <a:r>
              <a:rPr>
                <a:solidFill>
                  <a:srgbClr val="3E4348"/>
                </a:solidFill>
              </a:rPr>
              <a:t> of 8546.9 for  Northern is not statistically different from the average </a:t>
            </a:r>
            <a:r>
              <a:rPr>
                <a:solidFill>
                  <a:srgbClr val="2E75B6"/>
                </a:solidFill>
              </a:rPr>
              <a:t>Amount</a:t>
            </a:r>
            <a:r>
              <a:rPr>
                <a:solidFill>
                  <a:srgbClr val="3E4348"/>
                </a:solidFill>
              </a:rPr>
              <a:t> of 8892.7 for  Eastern. </a:t>
            </a:r>
          </a:p>
          <a:p>
            <a:r>
              <a:rPr>
                <a:solidFill>
                  <a:srgbClr val="3E4348"/>
                </a:solidFill>
              </a:rPr>
              <a:t>Although the average </a:t>
            </a:r>
            <a:r>
              <a:rPr>
                <a:solidFill>
                  <a:srgbClr val="2E75B6"/>
                </a:solidFill>
              </a:rPr>
              <a:t>Amounts</a:t>
            </a:r>
            <a:r>
              <a:rPr>
                <a:solidFill>
                  <a:srgbClr val="3E4348"/>
                </a:solidFill>
              </a:rPr>
              <a:t> for Southern and Central are not statistically different from each other, they are noticeably higher compared to the rest.</a:t>
            </a:r>
          </a:p>
        </p:txBody>
      </p:sp>
      <p:sp>
        <p:nvSpPr>
          <p:cNvPr id="4" name="Text Placeholder 3"/>
          <p:cNvSpPr>
            <a:spLocks noGrp="1"/>
          </p:cNvSpPr>
          <p:nvPr>
            <p:ph type="body" idx="18" sz="quarter"/>
          </p:nvPr>
        </p:nvSpPr>
        <p:spPr/>
        <p:txBody>
          <a:bodyPr/>
          <a:lstStyle/>
          <a:p>
            <a:r>
              <a:t>Average Amounts</a:t>
            </a:r>
          </a:p>
        </p:txBody>
      </p:sp>
      <p:sp>
        <p:nvSpPr>
          <p:cNvPr id="5" name="Title 4"/>
          <p:cNvSpPr>
            <a:spLocks noGrp="1"/>
          </p:cNvSpPr>
          <p:nvPr>
            <p:ph type="title"/>
          </p:nvPr>
        </p:nvSpPr>
        <p:spPr/>
        <p:txBody>
          <a:bodyPr/>
          <a:lstStyle/>
          <a:p>
            <a:r>
              <a:t>Southern and Central are significantly higher as a group with regards to Amount</a:t>
            </a:r>
          </a:p>
        </p:txBody>
      </p:sp>
      <p:graphicFrame>
        <p:nvGraphicFramePr>
          <p:cNvPr id="6" name="Table Placeholder 5"/>
          <p:cNvGraphicFramePr>
            <a:graphicFrameLocks noGrp="1"/>
          </p:cNvGraphicFramePr>
          <p:nvPr>
            <p:ph type="tbl" idx="19" sz="quarter"/>
          </p:nvPr>
        </p:nvGraphicFramePr>
        <p:xfrm>
          <a:off x="609600" y="5632600"/>
          <a:ext cx="3860800" cy="27432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89C8B4"/>
                          </a:solidFill>
                        </a:defRPr>
                      </a:pPr>
                      <a:r>
                        <a:t>■</a:t>
                      </a:r>
                    </a:p>
                  </a:txBody>
                  <a:tcPr marT="0" marB="0" marR="0"/>
                </a:tc>
                <a:tc>
                  <a:txBody>
                    <a:bodyPr/>
                    <a:lstStyle/>
                    <a:p>
                      <a:pPr>
                        <a:defRPr sz="1200">
                          <a:solidFill>
                            <a:srgbClr val="3E4348"/>
                          </a:solidFill>
                        </a:defRPr>
                      </a:pPr>
                      <a:r>
                        <a:t>Central</a:t>
                      </a:r>
                    </a:p>
                  </a:txBody>
                  <a:tcPr marT="0" marB="0" marR="0"/>
                </a:tc>
                <a:tc>
                  <a:txBody>
                    <a:bodyPr/>
                    <a:lstStyle/>
                    <a:p>
                      <a:pPr>
                        <a:defRPr sz="1200">
                          <a:solidFill>
                            <a:srgbClr val="A6B4D1"/>
                          </a:solidFill>
                        </a:defRPr>
                      </a:pPr>
                      <a:r>
                        <a:t>■</a:t>
                      </a:r>
                    </a:p>
                  </a:txBody>
                  <a:tcPr marT="0" marB="0" marR="0"/>
                </a:tc>
                <a:tc>
                  <a:txBody>
                    <a:bodyPr/>
                    <a:lstStyle/>
                    <a:p>
                      <a:pPr>
                        <a:defRPr sz="1200">
                          <a:solidFill>
                            <a:srgbClr val="3E4348"/>
                          </a:solidFill>
                        </a:defRPr>
                      </a:pPr>
                      <a:r>
                        <a:t>Northern</a:t>
                      </a:r>
                    </a:p>
                  </a:txBody>
                  <a:tcPr marT="0" marB="0" marR="0"/>
                </a:tc>
              </a:tr>
              <a:tr h="91440">
                <a:tc>
                  <a:txBody>
                    <a:bodyPr/>
                    <a:lstStyle/>
                    <a:p>
                      <a:pPr>
                        <a:defRPr sz="1200">
                          <a:solidFill>
                            <a:srgbClr val="F2A78A"/>
                          </a:solidFill>
                        </a:defRPr>
                      </a:pPr>
                      <a:r>
                        <a:t>■</a:t>
                      </a:r>
                    </a:p>
                  </a:txBody>
                  <a:tcPr marT="0" marB="0" marR="0"/>
                </a:tc>
                <a:tc>
                  <a:txBody>
                    <a:bodyPr/>
                    <a:lstStyle/>
                    <a:p>
                      <a:pPr>
                        <a:defRPr sz="1200">
                          <a:solidFill>
                            <a:srgbClr val="3E4348"/>
                          </a:solidFill>
                        </a:defRPr>
                      </a:pPr>
                      <a:r>
                        <a:t>Eastern</a:t>
                      </a:r>
                    </a:p>
                  </a:txBody>
                  <a:tcPr marT="0" marB="0" marR="0"/>
                </a:tc>
                <a:tc>
                  <a:txBody>
                    <a:bodyPr/>
                    <a:lstStyle/>
                    <a:p>
                      <a:pPr>
                        <a:defRPr sz="1200">
                          <a:solidFill>
                            <a:srgbClr val="E5A6CD"/>
                          </a:solidFill>
                        </a:defRPr>
                      </a:pPr>
                      <a:r>
                        <a:t>■</a:t>
                      </a:r>
                    </a:p>
                  </a:txBody>
                  <a:tcPr marT="0" marB="0" marR="0"/>
                </a:tc>
                <a:tc>
                  <a:txBody>
                    <a:bodyPr/>
                    <a:lstStyle/>
                    <a:p>
                      <a:pPr>
                        <a:defRPr sz="1200">
                          <a:solidFill>
                            <a:srgbClr val="3E4348"/>
                          </a:solidFill>
                        </a:defRPr>
                      </a:pPr>
                      <a:r>
                        <a:t>Southern</a:t>
                      </a:r>
                    </a:p>
                  </a:txBody>
                  <a:tcPr marT="0" marB="0" marR="0"/>
                </a:tc>
              </a:tr>
              <a:tr h="91440">
                <a:tc>
                  <a:txBody>
                    <a:bodyPr/>
                    <a:lstStyle/>
                    <a:p>
                      <a:pPr>
                        <a:defRPr sz="1200"/>
                      </a:pPr>
                    </a:p>
                  </a:txBody>
                  <a:tcPr marT="0" marB="0" marR="0"/>
                </a:tc>
                <a:tc>
                  <a:txBody>
                    <a:bodyPr/>
                    <a:lstStyle/>
                    <a:p>
                      <a:pPr>
                        <a:defRPr sz="1200"/>
                      </a:pPr>
                    </a:p>
                  </a:txBody>
                  <a:tcPr marT="0" marB="0" marR="0"/>
                </a:tc>
                <a:tc>
                  <a:txBody>
                    <a:bodyPr/>
                    <a:lstStyle/>
                    <a:p>
                      <a:pPr>
                        <a:defRPr sz="1200">
                          <a:solidFill>
                            <a:srgbClr val="B5D77D"/>
                          </a:solidFill>
                        </a:defRPr>
                      </a:pPr>
                      <a:r>
                        <a:t>■</a:t>
                      </a:r>
                    </a:p>
                  </a:txBody>
                  <a:tcPr marT="0" marB="0" marR="0"/>
                </a:tc>
                <a:tc>
                  <a:txBody>
                    <a:bodyPr/>
                    <a:lstStyle/>
                    <a:p>
                      <a:pPr>
                        <a:defRPr sz="1200">
                          <a:solidFill>
                            <a:srgbClr val="3E4348"/>
                          </a:solidFill>
                        </a:defRPr>
                      </a:pPr>
                      <a:r>
                        <a:t>Western</a:t>
                      </a:r>
                    </a:p>
                  </a:txBody>
                  <a:tcPr marT="0" marB="0" marR="0"/>
                </a:tc>
              </a:tr>
            </a:tbl>
          </a:graphicData>
        </a:graphic>
      </p:graphicFrame>
      <p:sp>
        <p:nvSpPr>
          <p:cNvPr id="7" name="Slide Number Placeholder 6"/>
          <p:cNvSpPr>
            <a:spLocks noGrp="1"/>
          </p:cNvSpPr>
          <p:nvPr>
            <p:ph type="sldNum" idx="17" sz="quarter"/>
          </p:nvPr>
        </p:nvSpPr>
        <p:spPr/>
        <p:txBody>
          <a:bodyPr/>
          <a:p>
            <a:r>
              <a:t>13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3.emf"/>
          <p:cNvPicPr>
            <a:picLocks noGrp="1" noChangeAspect="1"/>
          </p:cNvPicPr>
          <p:nvPr>
            <p:ph type="pic" idx="15" sz="quarter"/>
          </p:nvPr>
        </p:nvPicPr>
        <p:blipFill>
          <a:blip r:embed="rId2"/>
          <a:srcRect/>
          <a:stretch>
            <a:fillRect/>
          </a:stretch>
        </p:blipFill>
        <p:spPr>
          <a:xfrm>
            <a:off x="609598" y="1587598"/>
            <a:ext cx="5126308" cy="3960000"/>
          </a:xfrm>
        </p:spPr>
      </p:pic>
      <p:sp>
        <p:nvSpPr>
          <p:cNvPr id="3" name="Text Placeholder 2"/>
          <p:cNvSpPr>
            <a:spLocks noGrp="1"/>
          </p:cNvSpPr>
          <p:nvPr>
            <p:ph type="body" idx="14" sz="quarter"/>
          </p:nvPr>
        </p:nvSpPr>
        <p:spPr/>
        <p:txBody>
          <a:bodyPr/>
          <a:lstStyle/>
          <a:p>
            <a:r>
              <a:rPr>
                <a:solidFill>
                  <a:srgbClr val="3E4348"/>
                </a:solidFill>
              </a:rPr>
              <a:t>Certain categories within the </a:t>
            </a:r>
            <a:r>
              <a:rPr>
                <a:solidFill>
                  <a:srgbClr val="2E75B6"/>
                </a:solidFill>
              </a:rPr>
              <a:t>Product Category</a:t>
            </a:r>
            <a:r>
              <a:rPr>
                <a:solidFill>
                  <a:srgbClr val="3E4348"/>
                </a:solidFill>
              </a:rPr>
              <a:t> have a quantifiable impact on </a:t>
            </a:r>
            <a:r>
              <a:rPr>
                <a:solidFill>
                  <a:srgbClr val="2E75B6"/>
                </a:solidFill>
              </a:rPr>
              <a:t>Amounts</a:t>
            </a:r>
            <a:r>
              <a:rPr>
                <a:solidFill>
                  <a:srgbClr val="3E4348"/>
                </a:solidFill>
              </a:rPr>
              <a:t>. </a:t>
            </a:r>
          </a:p>
          <a:p>
            <a:r>
              <a:rPr>
                <a:solidFill>
                  <a:srgbClr val="3E4348"/>
                </a:solidFill>
              </a:rPr>
              <a:t>When comparing bars across categories, some of the variations in </a:t>
            </a:r>
            <a:r>
              <a:rPr>
                <a:solidFill>
                  <a:srgbClr val="2E75B6"/>
                </a:solidFill>
              </a:rPr>
              <a:t>Amounts</a:t>
            </a:r>
            <a:r>
              <a:rPr>
                <a:solidFill>
                  <a:srgbClr val="3E4348"/>
                </a:solidFill>
              </a:rPr>
              <a:t> between the bars are not statistically significant, indicating that they may have occurred randomly rather than due to a genuine difference. </a:t>
            </a:r>
          </a:p>
          <a:p>
            <a:r>
              <a:rPr>
                <a:solidFill>
                  <a:srgbClr val="3E4348"/>
                </a:solidFill>
              </a:rPr>
              <a:t>For instance, the average </a:t>
            </a:r>
            <a:r>
              <a:rPr>
                <a:solidFill>
                  <a:srgbClr val="2E75B6"/>
                </a:solidFill>
              </a:rPr>
              <a:t>Amount</a:t>
            </a:r>
            <a:r>
              <a:rPr>
                <a:solidFill>
                  <a:srgbClr val="3E4348"/>
                </a:solidFill>
              </a:rPr>
              <a:t> of 13.64 K for  Food is not statistically different from the average </a:t>
            </a:r>
            <a:r>
              <a:rPr>
                <a:solidFill>
                  <a:srgbClr val="2E75B6"/>
                </a:solidFill>
              </a:rPr>
              <a:t>Amount</a:t>
            </a:r>
            <a:r>
              <a:rPr>
                <a:solidFill>
                  <a:srgbClr val="3E4348"/>
                </a:solidFill>
              </a:rPr>
              <a:t> of 15.85 K for  Hand &amp; Power Tools. </a:t>
            </a:r>
          </a:p>
          <a:p>
            <a:r>
              <a:rPr>
                <a:solidFill>
                  <a:srgbClr val="3E4348"/>
                </a:solidFill>
              </a:rPr>
              <a:t>Although some of the differences in the average </a:t>
            </a:r>
            <a:r>
              <a:rPr>
                <a:solidFill>
                  <a:srgbClr val="2E75B6"/>
                </a:solidFill>
              </a:rPr>
              <a:t>Amount</a:t>
            </a:r>
            <a:r>
              <a:rPr>
                <a:solidFill>
                  <a:srgbClr val="3E4348"/>
                </a:solidFill>
              </a:rPr>
              <a:t> are determined to be not statistically significant, Auto does stand out from the others as significantly higher.</a:t>
            </a:r>
          </a:p>
        </p:txBody>
      </p:sp>
      <p:sp>
        <p:nvSpPr>
          <p:cNvPr id="4" name="Text Placeholder 3"/>
          <p:cNvSpPr>
            <a:spLocks noGrp="1"/>
          </p:cNvSpPr>
          <p:nvPr>
            <p:ph type="body" idx="18" sz="quarter"/>
          </p:nvPr>
        </p:nvSpPr>
        <p:spPr/>
        <p:txBody>
          <a:bodyPr/>
          <a:lstStyle/>
          <a:p>
            <a:r>
              <a:t>Average Amounts</a:t>
            </a:r>
          </a:p>
        </p:txBody>
      </p:sp>
      <p:sp>
        <p:nvSpPr>
          <p:cNvPr id="5" name="Title 4"/>
          <p:cNvSpPr>
            <a:spLocks noGrp="1"/>
          </p:cNvSpPr>
          <p:nvPr>
            <p:ph type="title"/>
          </p:nvPr>
        </p:nvSpPr>
        <p:spPr/>
        <p:txBody>
          <a:bodyPr/>
          <a:lstStyle/>
          <a:p>
            <a:r>
              <a:t>Auto significantly higher with regards to Amount</a:t>
            </a:r>
          </a:p>
        </p:txBody>
      </p:sp>
      <p:graphicFrame>
        <p:nvGraphicFramePr>
          <p:cNvPr id="6" name="Table Placeholder 5"/>
          <p:cNvGraphicFramePr>
            <a:graphicFrameLocks noGrp="1"/>
          </p:cNvGraphicFramePr>
          <p:nvPr>
            <p:ph type="tbl" idx="19" sz="quarter"/>
          </p:nvPr>
        </p:nvGraphicFramePr>
        <p:xfrm>
          <a:off x="609600" y="5642724"/>
          <a:ext cx="3810000" cy="822960"/>
        </p:xfrm>
        <a:graphic>
          <a:graphicData uri="http://schemas.openxmlformats.org/drawingml/2006/table">
            <a:tbl>
              <a:tblPr firstRow="1" bandRow="1">
                <a:tableStyleId>{2D5ABB26-0587-4C30-8999-92F81FD0307C}</a:tableStyleId>
              </a:tblPr>
              <a:tblGrid>
                <a:gridCol w="127000"/>
                <a:gridCol w="1778000"/>
                <a:gridCol w="127000"/>
                <a:gridCol w="1778000"/>
              </a:tblGrid>
              <a:tr h="91440">
                <a:tc>
                  <a:txBody>
                    <a:bodyPr/>
                    <a:lstStyle/>
                    <a:p>
                      <a:pPr>
                        <a:defRPr sz="1000">
                          <a:solidFill>
                            <a:srgbClr val="95CAC1"/>
                          </a:solidFill>
                        </a:defRPr>
                      </a:pPr>
                      <a:r>
                        <a:t>■</a:t>
                      </a:r>
                    </a:p>
                  </a:txBody>
                  <a:tcPr marT="0" marB="0" marR="0"/>
                </a:tc>
                <a:tc>
                  <a:txBody>
                    <a:bodyPr/>
                    <a:lstStyle/>
                    <a:p>
                      <a:pPr>
                        <a:defRPr sz="1000">
                          <a:solidFill>
                            <a:srgbClr val="3E4348"/>
                          </a:solidFill>
                        </a:defRPr>
                      </a:pPr>
                      <a:r>
                        <a:t>Auto</a:t>
                      </a:r>
                    </a:p>
                  </a:txBody>
                  <a:tcPr marT="0" marB="0" marR="0"/>
                </a:tc>
                <a:tc>
                  <a:txBody>
                    <a:bodyPr/>
                    <a:lstStyle/>
                    <a:p>
                      <a:pPr>
                        <a:defRPr sz="1000">
                          <a:solidFill>
                            <a:srgbClr val="B487B5"/>
                          </a:solidFill>
                        </a:defRPr>
                      </a:pPr>
                      <a:r>
                        <a:t>■</a:t>
                      </a:r>
                    </a:p>
                  </a:txBody>
                  <a:tcPr marT="0" marB="0" marR="0"/>
                </a:tc>
                <a:tc>
                  <a:txBody>
                    <a:bodyPr/>
                    <a:lstStyle/>
                    <a:p>
                      <a:pPr>
                        <a:defRPr sz="1000">
                          <a:solidFill>
                            <a:srgbClr val="3E4348"/>
                          </a:solidFill>
                        </a:defRPr>
                      </a:pPr>
                      <a:r>
                        <a:t>Games &amp; Toys</a:t>
                      </a:r>
                    </a:p>
                  </a:txBody>
                  <a:tcPr marT="0" marB="0" marR="0"/>
                </a:tc>
              </a:tr>
              <a:tr h="91440">
                <a:tc>
                  <a:txBody>
                    <a:bodyPr/>
                    <a:lstStyle/>
                    <a:p>
                      <a:pPr>
                        <a:defRPr sz="1000">
                          <a:solidFill>
                            <a:srgbClr val="F5F5BC"/>
                          </a:solidFill>
                        </a:defRPr>
                      </a:pPr>
                      <a:r>
                        <a:t>■</a:t>
                      </a:r>
                    </a:p>
                  </a:txBody>
                  <a:tcPr marT="0" marB="0" marR="0"/>
                </a:tc>
                <a:tc>
                  <a:txBody>
                    <a:bodyPr/>
                    <a:lstStyle/>
                    <a:p>
                      <a:pPr>
                        <a:defRPr sz="1000">
                          <a:solidFill>
                            <a:srgbClr val="3E4348"/>
                          </a:solidFill>
                        </a:defRPr>
                      </a:pPr>
                      <a:r>
                        <a:t>Beauty</a:t>
                      </a:r>
                    </a:p>
                  </a:txBody>
                  <a:tcPr marT="0" marB="0" marR="0"/>
                </a:tc>
                <a:tc>
                  <a:txBody>
                    <a:bodyPr/>
                    <a:lstStyle/>
                    <a:p>
                      <a:pPr>
                        <a:defRPr sz="1000">
                          <a:solidFill>
                            <a:srgbClr val="CFE6C9"/>
                          </a:solidFill>
                        </a:defRPr>
                      </a:pPr>
                      <a:r>
                        <a:t>■</a:t>
                      </a:r>
                    </a:p>
                  </a:txBody>
                  <a:tcPr marT="0" marB="0" marR="0"/>
                </a:tc>
                <a:tc>
                  <a:txBody>
                    <a:bodyPr/>
                    <a:lstStyle/>
                    <a:p>
                      <a:pPr>
                        <a:defRPr sz="1000">
                          <a:solidFill>
                            <a:srgbClr val="3E4348"/>
                          </a:solidFill>
                        </a:defRPr>
                      </a:pPr>
                      <a:r>
                        <a:t>Hand &amp; Power Tool...</a:t>
                      </a:r>
                    </a:p>
                  </a:txBody>
                  <a:tcPr marT="0" marB="0" marR="0"/>
                </a:tc>
              </a:tr>
              <a:tr h="91440">
                <a:tc>
                  <a:txBody>
                    <a:bodyPr/>
                    <a:lstStyle/>
                    <a:p>
                      <a:pPr>
                        <a:defRPr sz="1000">
                          <a:solidFill>
                            <a:srgbClr val="C0BDD6"/>
                          </a:solidFill>
                        </a:defRPr>
                      </a:pPr>
                      <a:r>
                        <a:t>■</a:t>
                      </a:r>
                    </a:p>
                  </a:txBody>
                  <a:tcPr marT="0" marB="0" marR="0"/>
                </a:tc>
                <a:tc>
                  <a:txBody>
                    <a:bodyPr/>
                    <a:lstStyle/>
                    <a:p>
                      <a:pPr>
                        <a:defRPr sz="1000">
                          <a:solidFill>
                            <a:srgbClr val="3E4348"/>
                          </a:solidFill>
                        </a:defRPr>
                      </a:pPr>
                      <a:r>
                        <a:t>Books</a:t>
                      </a:r>
                    </a:p>
                  </a:txBody>
                  <a:tcPr marT="0" marB="0" marR="0"/>
                </a:tc>
                <a:tc>
                  <a:txBody>
                    <a:bodyPr/>
                    <a:lstStyle/>
                    <a:p>
                      <a:pPr>
                        <a:defRPr sz="1000">
                          <a:solidFill>
                            <a:srgbClr val="EDDF80"/>
                          </a:solidFill>
                        </a:defRPr>
                      </a:pPr>
                      <a:r>
                        <a:t>■</a:t>
                      </a:r>
                    </a:p>
                  </a:txBody>
                  <a:tcPr marT="0" marB="0" marR="0"/>
                </a:tc>
                <a:tc>
                  <a:txBody>
                    <a:bodyPr/>
                    <a:lstStyle/>
                    <a:p>
                      <a:pPr>
                        <a:defRPr sz="1000">
                          <a:solidFill>
                            <a:srgbClr val="3E4348"/>
                          </a:solidFill>
                        </a:defRPr>
                      </a:pPr>
                      <a:r>
                        <a:t>Household items</a:t>
                      </a:r>
                    </a:p>
                  </a:txBody>
                  <a:tcPr marT="0" marB="0" marR="0"/>
                </a:tc>
              </a:tr>
              <a:tr h="91440">
                <a:tc>
                  <a:txBody>
                    <a:bodyPr/>
                    <a:lstStyle/>
                    <a:p>
                      <a:pPr>
                        <a:defRPr sz="1000">
                          <a:solidFill>
                            <a:srgbClr val="E98D83"/>
                          </a:solidFill>
                        </a:defRPr>
                      </a:pPr>
                      <a:r>
                        <a:t>■</a:t>
                      </a:r>
                    </a:p>
                  </a:txBody>
                  <a:tcPr marT="0" marB="0" marR="0"/>
                </a:tc>
                <a:tc>
                  <a:txBody>
                    <a:bodyPr/>
                    <a:lstStyle/>
                    <a:p>
                      <a:pPr>
                        <a:defRPr sz="1000">
                          <a:solidFill>
                            <a:srgbClr val="3E4348"/>
                          </a:solidFill>
                        </a:defRPr>
                      </a:pPr>
                      <a:r>
                        <a:t>Clothing &amp; Appare...</a:t>
                      </a:r>
                    </a:p>
                  </a:txBody>
                  <a:tcPr marT="0" marB="0" marR="0"/>
                </a:tc>
                <a:tc>
                  <a:txBody>
                    <a:bodyPr/>
                    <a:lstStyle/>
                    <a:p>
                      <a:pPr>
                        <a:defRPr sz="1000">
                          <a:solidFill>
                            <a:srgbClr val="95CAC1"/>
                          </a:solidFill>
                        </a:defRPr>
                      </a:pPr>
                      <a:r>
                        <a:t>■</a:t>
                      </a:r>
                    </a:p>
                  </a:txBody>
                  <a:tcPr marT="0" marB="0" marR="0"/>
                </a:tc>
                <a:tc>
                  <a:txBody>
                    <a:bodyPr/>
                    <a:lstStyle/>
                    <a:p>
                      <a:pPr>
                        <a:defRPr sz="1000">
                          <a:solidFill>
                            <a:srgbClr val="3E4348"/>
                          </a:solidFill>
                        </a:defRPr>
                      </a:pPr>
                      <a:r>
                        <a:t>Office</a:t>
                      </a:r>
                    </a:p>
                  </a:txBody>
                  <a:tcPr marT="0" marB="0" marR="0"/>
                </a:tc>
              </a:tr>
              <a:tr h="91440">
                <a:tc>
                  <a:txBody>
                    <a:bodyPr/>
                    <a:lstStyle/>
                    <a:p>
                      <a:pPr>
                        <a:defRPr sz="1000">
                          <a:solidFill>
                            <a:srgbClr val="8AAFC8"/>
                          </a:solidFill>
                        </a:defRPr>
                      </a:pPr>
                      <a:r>
                        <a:t>■</a:t>
                      </a:r>
                    </a:p>
                  </a:txBody>
                  <a:tcPr marT="0" marB="0" marR="0"/>
                </a:tc>
                <a:tc>
                  <a:txBody>
                    <a:bodyPr/>
                    <a:lstStyle/>
                    <a:p>
                      <a:pPr>
                        <a:defRPr sz="1000">
                          <a:solidFill>
                            <a:srgbClr val="3E4348"/>
                          </a:solidFill>
                        </a:defRPr>
                      </a:pPr>
                      <a:r>
                        <a:t>Decor</a:t>
                      </a:r>
                    </a:p>
                  </a:txBody>
                  <a:tcPr marT="0" marB="0" marR="0"/>
                </a:tc>
                <a:tc>
                  <a:txBody>
                    <a:bodyPr/>
                    <a:lstStyle/>
                    <a:p>
                      <a:pPr>
                        <a:defRPr sz="1000">
                          <a:solidFill>
                            <a:srgbClr val="F5F5BC"/>
                          </a:solidFill>
                        </a:defRPr>
                      </a:pPr>
                      <a:r>
                        <a:t>■</a:t>
                      </a:r>
                    </a:p>
                  </a:txBody>
                  <a:tcPr marT="0" marB="0" marR="0"/>
                </a:tc>
                <a:tc>
                  <a:txBody>
                    <a:bodyPr/>
                    <a:lstStyle/>
                    <a:p>
                      <a:pPr>
                        <a:defRPr sz="1000">
                          <a:solidFill>
                            <a:srgbClr val="3E4348"/>
                          </a:solidFill>
                        </a:defRPr>
                      </a:pPr>
                      <a:r>
                        <a:t>Pet Care</a:t>
                      </a:r>
                    </a:p>
                  </a:txBody>
                  <a:tcPr marT="0" marB="0" marR="0"/>
                </a:tc>
              </a:tr>
              <a:tr h="91440">
                <a:tc>
                  <a:txBody>
                    <a:bodyPr/>
                    <a:lstStyle/>
                    <a:p>
                      <a:pPr>
                        <a:defRPr sz="1000">
                          <a:solidFill>
                            <a:srgbClr val="E9B275"/>
                          </a:solidFill>
                        </a:defRPr>
                      </a:pPr>
                      <a:r>
                        <a:t>■</a:t>
                      </a:r>
                    </a:p>
                  </a:txBody>
                  <a:tcPr marT="0" marB="0" marR="0"/>
                </a:tc>
                <a:tc>
                  <a:txBody>
                    <a:bodyPr/>
                    <a:lstStyle/>
                    <a:p>
                      <a:pPr>
                        <a:defRPr sz="1000">
                          <a:solidFill>
                            <a:srgbClr val="3E4348"/>
                          </a:solidFill>
                        </a:defRPr>
                      </a:pPr>
                      <a:r>
                        <a:t>Electronics &amp; Gad...</a:t>
                      </a:r>
                    </a:p>
                  </a:txBody>
                  <a:tcPr marT="0" marB="0" marR="0"/>
                </a:tc>
                <a:tc>
                  <a:txBody>
                    <a:bodyPr/>
                    <a:lstStyle/>
                    <a:p>
                      <a:pPr>
                        <a:defRPr sz="1000">
                          <a:solidFill>
                            <a:srgbClr val="C0BDD6"/>
                          </a:solidFill>
                        </a:defRPr>
                      </a:pPr>
                      <a:r>
                        <a:t>■</a:t>
                      </a:r>
                    </a:p>
                  </a:txBody>
                  <a:tcPr marT="0" marB="0" marR="0"/>
                </a:tc>
                <a:tc>
                  <a:txBody>
                    <a:bodyPr/>
                    <a:lstStyle/>
                    <a:p>
                      <a:pPr>
                        <a:defRPr sz="1000">
                          <a:solidFill>
                            <a:srgbClr val="3E4348"/>
                          </a:solidFill>
                        </a:defRPr>
                      </a:pPr>
                      <a:r>
                        <a:t>Sports Products</a:t>
                      </a:r>
                    </a:p>
                  </a:txBody>
                  <a:tcPr marT="0" marB="0" marR="0"/>
                </a:tc>
              </a:tr>
              <a:tr h="91440">
                <a:tc>
                  <a:txBody>
                    <a:bodyPr/>
                    <a:lstStyle/>
                    <a:p>
                      <a:pPr>
                        <a:defRPr sz="1000">
                          <a:solidFill>
                            <a:srgbClr val="AFCF77"/>
                          </a:solidFill>
                        </a:defRPr>
                      </a:pPr>
                      <a:r>
                        <a:t>■</a:t>
                      </a:r>
                    </a:p>
                  </a:txBody>
                  <a:tcPr marT="0" marB="0" marR="0"/>
                </a:tc>
                <a:tc>
                  <a:txBody>
                    <a:bodyPr/>
                    <a:lstStyle/>
                    <a:p>
                      <a:pPr>
                        <a:defRPr sz="1000">
                          <a:solidFill>
                            <a:srgbClr val="3E4348"/>
                          </a:solidFill>
                        </a:defRPr>
                      </a:pPr>
                      <a:r>
                        <a:t>Food</a:t>
                      </a:r>
                    </a:p>
                  </a:txBody>
                  <a:tcPr marT="0" marB="0" marR="0"/>
                </a:tc>
                <a:tc>
                  <a:txBody>
                    <a:bodyPr/>
                    <a:lstStyle/>
                    <a:p>
                      <a:pPr>
                        <a:defRPr sz="1000">
                          <a:solidFill>
                            <a:srgbClr val="E98D83"/>
                          </a:solidFill>
                        </a:defRPr>
                      </a:pPr>
                      <a:r>
                        <a:t>■</a:t>
                      </a:r>
                    </a:p>
                  </a:txBody>
                  <a:tcPr marT="0" marB="0" marR="0"/>
                </a:tc>
                <a:tc>
                  <a:txBody>
                    <a:bodyPr/>
                    <a:lstStyle/>
                    <a:p>
                      <a:pPr>
                        <a:defRPr sz="1000">
                          <a:solidFill>
                            <a:srgbClr val="3E4348"/>
                          </a:solidFill>
                        </a:defRPr>
                      </a:pPr>
                      <a:r>
                        <a:t>Stationery</a:t>
                      </a:r>
                    </a:p>
                  </a:txBody>
                  <a:tcPr marT="0" marB="0" marR="0"/>
                </a:tc>
              </a:tr>
              <a:tr h="91440">
                <a:tc>
                  <a:txBody>
                    <a:bodyPr/>
                    <a:lstStyle/>
                    <a:p>
                      <a:pPr>
                        <a:defRPr sz="1000">
                          <a:solidFill>
                            <a:srgbClr val="F6D2E4"/>
                          </a:solidFill>
                        </a:defRPr>
                      </a:pPr>
                      <a:r>
                        <a:t>■</a:t>
                      </a:r>
                    </a:p>
                  </a:txBody>
                  <a:tcPr marT="0" marB="0" marR="0"/>
                </a:tc>
                <a:tc>
                  <a:txBody>
                    <a:bodyPr/>
                    <a:lstStyle/>
                    <a:p>
                      <a:pPr>
                        <a:defRPr sz="1000">
                          <a:solidFill>
                            <a:srgbClr val="3E4348"/>
                          </a:solidFill>
                        </a:defRPr>
                      </a:pPr>
                      <a:r>
                        <a:t>Footwear &amp; Shoes</a:t>
                      </a:r>
                    </a:p>
                  </a:txBody>
                  <a:tcPr marT="0" marB="0" marR="0"/>
                </a:tc>
                <a:tc>
                  <a:txBody>
                    <a:bodyPr/>
                    <a:lstStyle/>
                    <a:p>
                      <a:pPr>
                        <a:defRPr sz="1000">
                          <a:solidFill>
                            <a:srgbClr val="8AAFC8"/>
                          </a:solidFill>
                        </a:defRPr>
                      </a:pPr>
                      <a:r>
                        <a:t>■</a:t>
                      </a:r>
                    </a:p>
                  </a:txBody>
                  <a:tcPr marT="0" marB="0" marR="0"/>
                </a:tc>
                <a:tc>
                  <a:txBody>
                    <a:bodyPr/>
                    <a:lstStyle/>
                    <a:p>
                      <a:pPr>
                        <a:defRPr sz="1000">
                          <a:solidFill>
                            <a:srgbClr val="3E4348"/>
                          </a:solidFill>
                        </a:defRPr>
                      </a:pPr>
                      <a:r>
                        <a:t>Tupperware</a:t>
                      </a:r>
                    </a:p>
                  </a:txBody>
                  <a:tcPr marT="0" marB="0" marR="0"/>
                </a:tc>
              </a:tr>
              <a:tr h="91440">
                <a:tc>
                  <a:txBody>
                    <a:bodyPr/>
                    <a:lstStyle/>
                    <a:p>
                      <a:pPr>
                        <a:defRPr sz="1000">
                          <a:solidFill>
                            <a:srgbClr val="D9D9D9"/>
                          </a:solidFill>
                        </a:defRPr>
                      </a:pPr>
                      <a:r>
                        <a:t>■</a:t>
                      </a:r>
                    </a:p>
                  </a:txBody>
                  <a:tcPr marT="0" marB="0" marR="0"/>
                </a:tc>
                <a:tc>
                  <a:txBody>
                    <a:bodyPr/>
                    <a:lstStyle/>
                    <a:p>
                      <a:pPr>
                        <a:defRPr sz="1000">
                          <a:solidFill>
                            <a:srgbClr val="3E4348"/>
                          </a:solidFill>
                        </a:defRPr>
                      </a:pPr>
                      <a:r>
                        <a:t>Furniture</a:t>
                      </a:r>
                    </a:p>
                  </a:txBody>
                  <a:tcPr marT="0" marB="0" marR="0"/>
                </a:tc>
                <a:tc>
                  <a:txBody>
                    <a:bodyPr/>
                    <a:lstStyle/>
                    <a:p>
                      <a:pPr>
                        <a:defRPr sz="1000">
                          <a:solidFill>
                            <a:srgbClr val="E9B275"/>
                          </a:solidFill>
                        </a:defRPr>
                      </a:pPr>
                      <a:r>
                        <a:t>■</a:t>
                      </a:r>
                    </a:p>
                  </a:txBody>
                  <a:tcPr marT="0" marB="0" marR="0"/>
                </a:tc>
                <a:tc>
                  <a:txBody>
                    <a:bodyPr/>
                    <a:lstStyle/>
                    <a:p>
                      <a:pPr>
                        <a:defRPr sz="1000">
                          <a:solidFill>
                            <a:srgbClr val="3E4348"/>
                          </a:solidFill>
                        </a:defRPr>
                      </a:pPr>
                      <a:r>
                        <a:t>Veterinary</a:t>
                      </a:r>
                    </a:p>
                  </a:txBody>
                  <a:tcPr marT="0" marB="0" marR="0"/>
                </a:tc>
              </a:tr>
            </a:tbl>
          </a:graphicData>
        </a:graphic>
      </p:graphicFrame>
      <p:sp>
        <p:nvSpPr>
          <p:cNvPr id="7" name="Slide Number Placeholder 6"/>
          <p:cNvSpPr>
            <a:spLocks noGrp="1"/>
          </p:cNvSpPr>
          <p:nvPr>
            <p:ph type="sldNum" idx="17" sz="quarter"/>
          </p:nvPr>
        </p:nvSpPr>
        <p:spPr/>
        <p:txBody>
          <a:bodyPr/>
          <a:p>
            <a:r>
              <a:t>14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4.emf"/>
          <p:cNvPicPr>
            <a:picLocks noGrp="1" noChangeAspect="1"/>
          </p:cNvPicPr>
          <p:nvPr>
            <p:ph type="pic" idx="15" sz="quarter"/>
          </p:nvPr>
        </p:nvPicPr>
        <p:blipFill>
          <a:blip r:embed="rId2"/>
          <a:srcRect/>
          <a:stretch>
            <a:fillRect/>
          </a:stretch>
        </p:blipFill>
        <p:spPr>
          <a:xfrm>
            <a:off x="609598" y="1587598"/>
            <a:ext cx="4883620" cy="3960000"/>
          </a:xfrm>
        </p:spPr>
      </p:pic>
      <p:sp>
        <p:nvSpPr>
          <p:cNvPr id="3" name="Text Placeholder 2"/>
          <p:cNvSpPr>
            <a:spLocks noGrp="1"/>
          </p:cNvSpPr>
          <p:nvPr>
            <p:ph type="body" idx="14" sz="quarter"/>
          </p:nvPr>
        </p:nvSpPr>
        <p:spPr/>
        <p:txBody>
          <a:bodyPr/>
          <a:lstStyle/>
          <a:p>
            <a:r>
              <a:rPr>
                <a:solidFill>
                  <a:srgbClr val="3E4348"/>
                </a:solidFill>
              </a:rPr>
              <a:t>This ridge plot illustrates noticeable variations in the distributions across different </a:t>
            </a:r>
            <a:r>
              <a:rPr>
                <a:solidFill>
                  <a:srgbClr val="2E75B6"/>
                </a:solidFill>
              </a:rPr>
              <a:t>Age</a:t>
            </a:r>
            <a:r>
              <a:rPr>
                <a:solidFill>
                  <a:srgbClr val="3E4348"/>
                </a:solidFill>
              </a:rPr>
              <a:t> Groups. For instance, the 55++ and 0-17 categories exhibit a single prominent peak, while the 46-50 and 51-55 categories display two peaks. The latter could be attributed to distinct sub-groups or constraints.</a:t>
            </a:r>
          </a:p>
          <a:p>
            <a:r>
              <a:rPr>
                <a:solidFill>
                  <a:srgbClr val="3E4348"/>
                </a:solidFill>
              </a:rPr>
              <a:t>Upon examining descriptive statistics for </a:t>
            </a:r>
            <a:r>
              <a:rPr>
                <a:solidFill>
                  <a:srgbClr val="2E75B6"/>
                </a:solidFill>
              </a:rPr>
              <a:t>Age Group</a:t>
            </a:r>
            <a:r>
              <a:rPr>
                <a:solidFill>
                  <a:srgbClr val="3E4348"/>
                </a:solidFill>
              </a:rPr>
              <a:t>, there are evident disparities among certain categories. For instance, the 55++ and 18.0-25.0 segments exhibit a positive skew compared to the other segments. This indicates that the majority of </a:t>
            </a:r>
            <a:r>
              <a:rPr>
                <a:solidFill>
                  <a:srgbClr val="2E75B6"/>
                </a:solidFill>
              </a:rPr>
              <a:t>Amount</a:t>
            </a:r>
            <a:r>
              <a:rPr>
                <a:solidFill>
                  <a:srgbClr val="3E4348"/>
                </a:solidFill>
              </a:rPr>
              <a:t> values are concentrated at the lower end, with a few exceptionally high values creating a long tail to the right within these specific segments.</a:t>
            </a:r>
          </a:p>
        </p:txBody>
      </p:sp>
      <p:sp>
        <p:nvSpPr>
          <p:cNvPr id="4" name="Text Placeholder 3"/>
          <p:cNvSpPr>
            <a:spLocks noGrp="1"/>
          </p:cNvSpPr>
          <p:nvPr>
            <p:ph type="body" idx="18" sz="quarter"/>
          </p:nvPr>
        </p:nvSpPr>
        <p:spPr/>
        <p:txBody>
          <a:bodyPr/>
          <a:lstStyle/>
          <a:p>
            <a:r>
              <a:t>Distribution of Amounts</a:t>
            </a:r>
          </a:p>
        </p:txBody>
      </p:sp>
      <p:sp>
        <p:nvSpPr>
          <p:cNvPr id="5" name="Title 4"/>
          <p:cNvSpPr>
            <a:spLocks noGrp="1"/>
          </p:cNvSpPr>
          <p:nvPr>
            <p:ph type="title"/>
          </p:nvPr>
        </p:nvSpPr>
        <p:spPr/>
        <p:txBody>
          <a:bodyPr/>
          <a:lstStyle/>
          <a:p>
            <a:r>
              <a:t>The distributions differ across the categories of Age Group</a:t>
            </a:r>
          </a:p>
        </p:txBody>
      </p:sp>
      <p:graphicFrame>
        <p:nvGraphicFramePr>
          <p:cNvPr id="6" name="Table Placeholder 5"/>
          <p:cNvGraphicFramePr>
            <a:graphicFrameLocks noGrp="1"/>
          </p:cNvGraphicFramePr>
          <p:nvPr>
            <p:ph type="tbl" idx="19" sz="quarter"/>
          </p:nvPr>
        </p:nvGraphicFramePr>
        <p:xfrm>
          <a:off x="609600" y="5642724"/>
          <a:ext cx="3860800" cy="36576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B3DE69"/>
                          </a:solidFill>
                        </a:defRPr>
                      </a:pPr>
                      <a:r>
                        <a:t>■</a:t>
                      </a:r>
                    </a:p>
                  </a:txBody>
                  <a:tcPr marT="0" marB="0" marR="0"/>
                </a:tc>
                <a:tc>
                  <a:txBody>
                    <a:bodyPr/>
                    <a:lstStyle/>
                    <a:p>
                      <a:pPr>
                        <a:defRPr sz="1200">
                          <a:solidFill>
                            <a:srgbClr val="3E4348"/>
                          </a:solidFill>
                        </a:defRPr>
                      </a:pPr>
                      <a:r>
                        <a:t>55+</a:t>
                      </a:r>
                    </a:p>
                  </a:txBody>
                  <a:tcPr marT="0" marB="0" marR="0"/>
                </a:tc>
                <a:tc>
                  <a:txBody>
                    <a:bodyPr/>
                    <a:lstStyle/>
                    <a:p>
                      <a:pPr>
                        <a:defRPr sz="1200">
                          <a:solidFill>
                            <a:srgbClr val="FB8072"/>
                          </a:solidFill>
                        </a:defRPr>
                      </a:pPr>
                      <a:r>
                        <a:t>■</a:t>
                      </a:r>
                    </a:p>
                  </a:txBody>
                  <a:tcPr marT="0" marB="0" marR="0"/>
                </a:tc>
                <a:tc>
                  <a:txBody>
                    <a:bodyPr/>
                    <a:lstStyle/>
                    <a:p>
                      <a:pPr>
                        <a:defRPr sz="1200">
                          <a:solidFill>
                            <a:srgbClr val="3E4348"/>
                          </a:solidFill>
                        </a:defRPr>
                      </a:pPr>
                      <a:r>
                        <a:t>46-50</a:t>
                      </a:r>
                    </a:p>
                  </a:txBody>
                  <a:tcPr marT="0" marB="0" marR="0"/>
                </a:tc>
              </a:tr>
              <a:tr h="91440">
                <a:tc>
                  <a:txBody>
                    <a:bodyPr/>
                    <a:lstStyle/>
                    <a:p>
                      <a:pPr>
                        <a:defRPr sz="1200">
                          <a:solidFill>
                            <a:srgbClr val="FDB462"/>
                          </a:solidFill>
                        </a:defRPr>
                      </a:pPr>
                      <a:r>
                        <a:t>■</a:t>
                      </a:r>
                    </a:p>
                  </a:txBody>
                  <a:tcPr marT="0" marB="0" marR="0"/>
                </a:tc>
                <a:tc>
                  <a:txBody>
                    <a:bodyPr/>
                    <a:lstStyle/>
                    <a:p>
                      <a:pPr>
                        <a:defRPr sz="1200">
                          <a:solidFill>
                            <a:srgbClr val="3E4348"/>
                          </a:solidFill>
                        </a:defRPr>
                      </a:pPr>
                      <a:r>
                        <a:t>18-25</a:t>
                      </a:r>
                    </a:p>
                  </a:txBody>
                  <a:tcPr marT="0" marB="0" marR="0"/>
                </a:tc>
                <a:tc>
                  <a:txBody>
                    <a:bodyPr/>
                    <a:lstStyle/>
                    <a:p>
                      <a:pPr>
                        <a:defRPr sz="1200">
                          <a:solidFill>
                            <a:srgbClr val="BEBADA"/>
                          </a:solidFill>
                        </a:defRPr>
                      </a:pPr>
                      <a:r>
                        <a:t>■</a:t>
                      </a:r>
                    </a:p>
                  </a:txBody>
                  <a:tcPr marT="0" marB="0" marR="0"/>
                </a:tc>
                <a:tc>
                  <a:txBody>
                    <a:bodyPr/>
                    <a:lstStyle/>
                    <a:p>
                      <a:pPr>
                        <a:defRPr sz="1200">
                          <a:solidFill>
                            <a:srgbClr val="3E4348"/>
                          </a:solidFill>
                        </a:defRPr>
                      </a:pPr>
                      <a:r>
                        <a:t>0-17</a:t>
                      </a:r>
                    </a:p>
                  </a:txBody>
                  <a:tcPr marT="0" marB="0" marR="0"/>
                </a:tc>
              </a:tr>
              <a:tr h="91440">
                <a:tc>
                  <a:txBody>
                    <a:bodyPr/>
                    <a:lstStyle/>
                    <a:p>
                      <a:pPr>
                        <a:defRPr sz="1200">
                          <a:solidFill>
                            <a:srgbClr val="80B1D3"/>
                          </a:solidFill>
                        </a:defRPr>
                      </a:pPr>
                      <a:r>
                        <a:t>■</a:t>
                      </a:r>
                    </a:p>
                  </a:txBody>
                  <a:tcPr marT="0" marB="0" marR="0"/>
                </a:tc>
                <a:tc>
                  <a:txBody>
                    <a:bodyPr/>
                    <a:lstStyle/>
                    <a:p>
                      <a:pPr>
                        <a:defRPr sz="1200">
                          <a:solidFill>
                            <a:srgbClr val="3E4348"/>
                          </a:solidFill>
                        </a:defRPr>
                      </a:pPr>
                      <a:r>
                        <a:t>26-35</a:t>
                      </a:r>
                    </a:p>
                  </a:txBody>
                  <a:tcPr marT="0" marB="0" marR="0"/>
                </a:tc>
                <a:tc>
                  <a:txBody>
                    <a:bodyPr/>
                    <a:lstStyle/>
                    <a:p>
                      <a:pPr>
                        <a:defRPr sz="1200">
                          <a:solidFill>
                            <a:srgbClr val="FFFFB3"/>
                          </a:solidFill>
                        </a:defRPr>
                      </a:pPr>
                      <a:r>
                        <a:t>■</a:t>
                      </a:r>
                    </a:p>
                  </a:txBody>
                  <a:tcPr marT="0" marB="0" marR="0"/>
                </a:tc>
                <a:tc>
                  <a:txBody>
                    <a:bodyPr/>
                    <a:lstStyle/>
                    <a:p>
                      <a:pPr>
                        <a:defRPr sz="1200">
                          <a:solidFill>
                            <a:srgbClr val="3E4348"/>
                          </a:solidFill>
                        </a:defRPr>
                      </a:pPr>
                      <a:r>
                        <a:t>36-45</a:t>
                      </a:r>
                    </a:p>
                  </a:txBody>
                  <a:tcPr marT="0" marB="0" marR="0"/>
                </a:tc>
              </a:tr>
              <a:tr h="91440">
                <a:tc>
                  <a:txBody>
                    <a:bodyPr/>
                    <a:lstStyle/>
                    <a:p>
                      <a:pPr>
                        <a:defRPr sz="1200">
                          <a:solidFill>
                            <a:srgbClr val="FB8072"/>
                          </a:solidFill>
                        </a:defRPr>
                      </a:pPr>
                      <a:r>
                        <a:t>■</a:t>
                      </a:r>
                    </a:p>
                  </a:txBody>
                  <a:tcPr marT="0" marB="0" marR="0"/>
                </a:tc>
                <a:tc>
                  <a:txBody>
                    <a:bodyPr/>
                    <a:lstStyle/>
                    <a:p>
                      <a:pPr>
                        <a:defRPr sz="1200">
                          <a:solidFill>
                            <a:srgbClr val="3E4348"/>
                          </a:solidFill>
                        </a:defRPr>
                      </a:pPr>
                      <a:r>
                        <a:t>46-50</a:t>
                      </a:r>
                    </a:p>
                  </a:txBody>
                  <a:tcPr marT="0" marB="0" marR="0"/>
                </a:tc>
                <a:tc>
                  <a:txBody>
                    <a:bodyPr/>
                    <a:lstStyle/>
                    <a:p>
                      <a:pPr>
                        <a:defRPr sz="1200">
                          <a:solidFill>
                            <a:srgbClr val="8DD3C7"/>
                          </a:solidFill>
                        </a:defRPr>
                      </a:pPr>
                      <a:r>
                        <a:t>■</a:t>
                      </a:r>
                    </a:p>
                  </a:txBody>
                  <a:tcPr marT="0" marB="0" marR="0"/>
                </a:tc>
                <a:tc>
                  <a:txBody>
                    <a:bodyPr/>
                    <a:lstStyle/>
                    <a:p>
                      <a:pPr>
                        <a:defRPr sz="1200">
                          <a:solidFill>
                            <a:srgbClr val="3E4348"/>
                          </a:solidFill>
                        </a:defRPr>
                      </a:pPr>
                      <a:r>
                        <a:t>51-55</a:t>
                      </a:r>
                    </a:p>
                  </a:txBody>
                  <a:tcPr marT="0" marB="0" marR="0"/>
                </a:tc>
              </a:tr>
            </a:tbl>
          </a:graphicData>
        </a:graphic>
      </p:graphicFrame>
      <p:sp>
        <p:nvSpPr>
          <p:cNvPr id="7" name="Slide Number Placeholder 6"/>
          <p:cNvSpPr>
            <a:spLocks noGrp="1"/>
          </p:cNvSpPr>
          <p:nvPr>
            <p:ph type="sldNum" idx="17" sz="quarter"/>
          </p:nvPr>
        </p:nvSpPr>
        <p:spPr/>
        <p:txBody>
          <a:bodyPr/>
          <a:p>
            <a:r>
              <a:t>15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5.emf"/>
          <p:cNvPicPr>
            <a:picLocks noGrp="1" noChangeAspect="1"/>
          </p:cNvPicPr>
          <p:nvPr>
            <p:ph type="pic" idx="15" sz="quarter"/>
          </p:nvPr>
        </p:nvPicPr>
        <p:blipFill>
          <a:blip r:embed="rId2"/>
          <a:srcRect/>
          <a:stretch>
            <a:fillRect/>
          </a:stretch>
        </p:blipFill>
        <p:spPr>
          <a:xfrm>
            <a:off x="4562383" y="1590949"/>
            <a:ext cx="6033702" cy="4680000"/>
          </a:xfrm>
        </p:spPr>
      </p:pic>
      <p:sp>
        <p:nvSpPr>
          <p:cNvPr id="3" name="Text Placeholder 2"/>
          <p:cNvSpPr>
            <a:spLocks noGrp="1"/>
          </p:cNvSpPr>
          <p:nvPr>
            <p:ph type="body" idx="14" sz="quarter"/>
          </p:nvPr>
        </p:nvSpPr>
        <p:spPr/>
        <p:txBody>
          <a:bodyPr/>
          <a:lstStyle/>
          <a:p>
            <a:r>
              <a:rPr>
                <a:solidFill>
                  <a:srgbClr val="3E4348"/>
                </a:solidFill>
              </a:rPr>
              <a:t>Although we do not find a clear leader at the top of the </a:t>
            </a:r>
            <a:r>
              <a:rPr>
                <a:solidFill>
                  <a:srgbClr val="2E75B6"/>
                </a:solidFill>
              </a:rPr>
              <a:t>Age</a:t>
            </a:r>
            <a:r>
              <a:rPr>
                <a:solidFill>
                  <a:srgbClr val="3E4348"/>
                </a:solidFill>
              </a:rPr>
              <a:t> rankings by </a:t>
            </a:r>
            <a:r>
              <a:rPr>
                <a:solidFill>
                  <a:srgbClr val="2E75B6"/>
                </a:solidFill>
              </a:rPr>
              <a:t>Cust name</a:t>
            </a:r>
            <a:r>
              <a:rPr>
                <a:solidFill>
                  <a:srgbClr val="3E4348"/>
                </a:solidFill>
              </a:rPr>
              <a:t>, the values are significantly spread across all </a:t>
            </a:r>
            <a:r>
              <a:rPr>
                <a:solidFill>
                  <a:srgbClr val="2E75B6"/>
                </a:solidFill>
              </a:rPr>
              <a:t>Cust names</a:t>
            </a:r>
            <a:r>
              <a:rPr>
                <a:solidFill>
                  <a:srgbClr val="3E4348"/>
                </a:solidFill>
              </a:rPr>
              <a:t>.</a:t>
            </a:r>
          </a:p>
        </p:txBody>
      </p:sp>
      <p:sp>
        <p:nvSpPr>
          <p:cNvPr id="4" name="Text Placeholder 3"/>
          <p:cNvSpPr>
            <a:spLocks noGrp="1"/>
          </p:cNvSpPr>
          <p:nvPr>
            <p:ph type="body" idx="18" sz="quarter"/>
          </p:nvPr>
        </p:nvSpPr>
        <p:spPr/>
        <p:txBody>
          <a:bodyPr/>
          <a:lstStyle/>
          <a:p>
            <a:r>
              <a:t>Top 19 Cust names averaged by Ages</a:t>
            </a:r>
          </a:p>
        </p:txBody>
      </p:sp>
      <p:sp>
        <p:nvSpPr>
          <p:cNvPr id="5" name="Title 4"/>
          <p:cNvSpPr>
            <a:spLocks noGrp="1"/>
          </p:cNvSpPr>
          <p:nvPr>
            <p:ph type="title"/>
          </p:nvPr>
        </p:nvSpPr>
        <p:spPr/>
        <p:txBody>
          <a:bodyPr/>
          <a:lstStyle/>
          <a:p>
            <a:r>
              <a:t>The Age rankings show a strong spread</a:t>
            </a:r>
          </a:p>
        </p:txBody>
      </p:sp>
      <p:sp>
        <p:nvSpPr>
          <p:cNvPr id="6" name="Slide Number Placeholder 5"/>
          <p:cNvSpPr>
            <a:spLocks noGrp="1"/>
          </p:cNvSpPr>
          <p:nvPr>
            <p:ph type="sldNum" idx="17" sz="quarter"/>
          </p:nvPr>
        </p:nvSpPr>
        <p:spPr/>
        <p:txBody>
          <a:bodyPr/>
          <a:p>
            <a:r>
              <a:t>16</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6.emf"/>
          <p:cNvPicPr>
            <a:picLocks noGrp="1" noChangeAspect="1"/>
          </p:cNvPicPr>
          <p:nvPr>
            <p:ph type="pic" idx="15" sz="quarter"/>
          </p:nvPr>
        </p:nvPicPr>
        <p:blipFill>
          <a:blip r:embed="rId2"/>
          <a:srcRect/>
          <a:stretch>
            <a:fillRect/>
          </a:stretch>
        </p:blipFill>
        <p:spPr>
          <a:xfrm>
            <a:off x="609598" y="1587598"/>
            <a:ext cx="4992238" cy="3960000"/>
          </a:xfrm>
        </p:spPr>
      </p:pic>
      <p:sp>
        <p:nvSpPr>
          <p:cNvPr id="3" name="Text Placeholder 2"/>
          <p:cNvSpPr>
            <a:spLocks noGrp="1"/>
          </p:cNvSpPr>
          <p:nvPr>
            <p:ph type="body" idx="14" sz="quarter"/>
          </p:nvPr>
        </p:nvSpPr>
        <p:spPr/>
        <p:txBody>
          <a:bodyPr/>
          <a:lstStyle/>
          <a:p>
            <a:r>
              <a:rPr>
                <a:solidFill>
                  <a:srgbClr val="3E4348"/>
                </a:solidFill>
              </a:rPr>
              <a:t>When comparing bars across categories, some of the differences in </a:t>
            </a:r>
            <a:r>
              <a:rPr>
                <a:solidFill>
                  <a:srgbClr val="2E75B6"/>
                </a:solidFill>
              </a:rPr>
              <a:t>Amounts</a:t>
            </a:r>
            <a:r>
              <a:rPr>
                <a:solidFill>
                  <a:srgbClr val="3E4348"/>
                </a:solidFill>
              </a:rPr>
              <a:t> between the bars are not statistically significant, indicating that they may have occurred by chance rather than due to a genuine difference. </a:t>
            </a:r>
          </a:p>
          <a:p>
            <a:r>
              <a:rPr>
                <a:solidFill>
                  <a:srgbClr val="3E4348"/>
                </a:solidFill>
              </a:rPr>
              <a:t>For instance, the average </a:t>
            </a:r>
            <a:r>
              <a:rPr>
                <a:solidFill>
                  <a:srgbClr val="2E75B6"/>
                </a:solidFill>
              </a:rPr>
              <a:t>Amount</a:t>
            </a:r>
            <a:r>
              <a:rPr>
                <a:solidFill>
                  <a:srgbClr val="3E4348"/>
                </a:solidFill>
              </a:rPr>
              <a:t> of 9422.5 for  Haryana is not statistically different from the average </a:t>
            </a:r>
            <a:r>
              <a:rPr>
                <a:solidFill>
                  <a:srgbClr val="2E75B6"/>
                </a:solidFill>
              </a:rPr>
              <a:t>Amount</a:t>
            </a:r>
            <a:r>
              <a:rPr>
                <a:solidFill>
                  <a:srgbClr val="3E4348"/>
                </a:solidFill>
              </a:rPr>
              <a:t> of 9885.6 for  Andhra Pradesh. </a:t>
            </a:r>
          </a:p>
          <a:p>
            <a:r>
              <a:rPr>
                <a:solidFill>
                  <a:srgbClr val="3E4348"/>
                </a:solidFill>
              </a:rPr>
              <a:t>However, Delhi, Karnataka, and Uttar Pradesh are not statistically different from each other, but they stand out as a group due to significantly higher values compared to the rest.</a:t>
            </a:r>
          </a:p>
        </p:txBody>
      </p:sp>
      <p:sp>
        <p:nvSpPr>
          <p:cNvPr id="4" name="Text Placeholder 3"/>
          <p:cNvSpPr>
            <a:spLocks noGrp="1"/>
          </p:cNvSpPr>
          <p:nvPr>
            <p:ph type="body" idx="18" sz="quarter"/>
          </p:nvPr>
        </p:nvSpPr>
        <p:spPr/>
        <p:txBody>
          <a:bodyPr/>
          <a:lstStyle/>
          <a:p>
            <a:r>
              <a:t>Average Amounts</a:t>
            </a:r>
          </a:p>
        </p:txBody>
      </p:sp>
      <p:sp>
        <p:nvSpPr>
          <p:cNvPr id="5" name="Title 4"/>
          <p:cNvSpPr>
            <a:spLocks noGrp="1"/>
          </p:cNvSpPr>
          <p:nvPr>
            <p:ph type="title"/>
          </p:nvPr>
        </p:nvSpPr>
        <p:spPr/>
        <p:txBody>
          <a:bodyPr/>
          <a:lstStyle/>
          <a:p>
            <a:r>
              <a:t>Amount: A group of States stands out significantly from the rest</a:t>
            </a:r>
          </a:p>
        </p:txBody>
      </p:sp>
      <p:graphicFrame>
        <p:nvGraphicFramePr>
          <p:cNvPr id="6" name="Table Placeholder 5"/>
          <p:cNvGraphicFramePr>
            <a:graphicFrameLocks noGrp="1"/>
          </p:cNvGraphicFramePr>
          <p:nvPr>
            <p:ph type="tbl" idx="19" sz="quarter"/>
          </p:nvPr>
        </p:nvGraphicFramePr>
        <p:xfrm>
          <a:off x="609600" y="5642724"/>
          <a:ext cx="3810000" cy="731520"/>
        </p:xfrm>
        <a:graphic>
          <a:graphicData uri="http://schemas.openxmlformats.org/drawingml/2006/table">
            <a:tbl>
              <a:tblPr firstRow="1" bandRow="1">
                <a:tableStyleId>{2D5ABB26-0587-4C30-8999-92F81FD0307C}</a:tableStyleId>
              </a:tblPr>
              <a:tblGrid>
                <a:gridCol w="127000"/>
                <a:gridCol w="1778000"/>
                <a:gridCol w="127000"/>
                <a:gridCol w="1778000"/>
              </a:tblGrid>
              <a:tr h="91440">
                <a:tc>
                  <a:txBody>
                    <a:bodyPr/>
                    <a:lstStyle/>
                    <a:p>
                      <a:pPr>
                        <a:defRPr sz="1000">
                          <a:solidFill>
                            <a:srgbClr val="95CAC1"/>
                          </a:solidFill>
                        </a:defRPr>
                      </a:pPr>
                      <a:r>
                        <a:t>■</a:t>
                      </a:r>
                    </a:p>
                  </a:txBody>
                  <a:tcPr marT="0" marB="0" marR="0"/>
                </a:tc>
                <a:tc>
                  <a:txBody>
                    <a:bodyPr/>
                    <a:lstStyle/>
                    <a:p>
                      <a:pPr>
                        <a:defRPr sz="1000">
                          <a:solidFill>
                            <a:srgbClr val="3E4348"/>
                          </a:solidFill>
                        </a:defRPr>
                      </a:pPr>
                      <a:r>
                        <a:t>Andhra Pradesh</a:t>
                      </a:r>
                    </a:p>
                  </a:txBody>
                  <a:tcPr marT="0" marB="0" marR="0"/>
                </a:tc>
                <a:tc>
                  <a:txBody>
                    <a:bodyPr/>
                    <a:lstStyle/>
                    <a:p>
                      <a:pPr>
                        <a:defRPr sz="1000">
                          <a:solidFill>
                            <a:srgbClr val="D9D9D9"/>
                          </a:solidFill>
                        </a:defRPr>
                      </a:pPr>
                      <a:r>
                        <a:t>■</a:t>
                      </a:r>
                    </a:p>
                  </a:txBody>
                  <a:tcPr marT="0" marB="0" marR="0"/>
                </a:tc>
                <a:tc>
                  <a:txBody>
                    <a:bodyPr/>
                    <a:lstStyle/>
                    <a:p>
                      <a:pPr>
                        <a:defRPr sz="1000">
                          <a:solidFill>
                            <a:srgbClr val="3E4348"/>
                          </a:solidFill>
                        </a:defRPr>
                      </a:pPr>
                      <a:r>
                        <a:t>Kerala</a:t>
                      </a:r>
                    </a:p>
                  </a:txBody>
                  <a:tcPr marT="0" marB="0" marR="0"/>
                </a:tc>
              </a:tr>
              <a:tr h="91440">
                <a:tc>
                  <a:txBody>
                    <a:bodyPr/>
                    <a:lstStyle/>
                    <a:p>
                      <a:pPr>
                        <a:defRPr sz="1000">
                          <a:solidFill>
                            <a:srgbClr val="F5F5BC"/>
                          </a:solidFill>
                        </a:defRPr>
                      </a:pPr>
                      <a:r>
                        <a:t>■</a:t>
                      </a:r>
                    </a:p>
                  </a:txBody>
                  <a:tcPr marT="0" marB="0" marR="0"/>
                </a:tc>
                <a:tc>
                  <a:txBody>
                    <a:bodyPr/>
                    <a:lstStyle/>
                    <a:p>
                      <a:pPr>
                        <a:defRPr sz="1000">
                          <a:solidFill>
                            <a:srgbClr val="3E4348"/>
                          </a:solidFill>
                        </a:defRPr>
                      </a:pPr>
                      <a:r>
                        <a:t>Bihar</a:t>
                      </a:r>
                    </a:p>
                  </a:txBody>
                  <a:tcPr marT="0" marB="0" marR="0"/>
                </a:tc>
                <a:tc>
                  <a:txBody>
                    <a:bodyPr/>
                    <a:lstStyle/>
                    <a:p>
                      <a:pPr>
                        <a:defRPr sz="1000">
                          <a:solidFill>
                            <a:srgbClr val="B487B5"/>
                          </a:solidFill>
                        </a:defRPr>
                      </a:pPr>
                      <a:r>
                        <a:t>■</a:t>
                      </a:r>
                    </a:p>
                  </a:txBody>
                  <a:tcPr marT="0" marB="0" marR="0"/>
                </a:tc>
                <a:tc>
                  <a:txBody>
                    <a:bodyPr/>
                    <a:lstStyle/>
                    <a:p>
                      <a:pPr>
                        <a:defRPr sz="1000">
                          <a:solidFill>
                            <a:srgbClr val="3E4348"/>
                          </a:solidFill>
                        </a:defRPr>
                      </a:pPr>
                      <a:r>
                        <a:t>Madhya Pradesh</a:t>
                      </a:r>
                    </a:p>
                  </a:txBody>
                  <a:tcPr marT="0" marB="0" marR="0"/>
                </a:tc>
              </a:tr>
              <a:tr h="91440">
                <a:tc>
                  <a:txBody>
                    <a:bodyPr/>
                    <a:lstStyle/>
                    <a:p>
                      <a:pPr>
                        <a:defRPr sz="1000">
                          <a:solidFill>
                            <a:srgbClr val="C0BDD6"/>
                          </a:solidFill>
                        </a:defRPr>
                      </a:pPr>
                      <a:r>
                        <a:t>■</a:t>
                      </a:r>
                    </a:p>
                  </a:txBody>
                  <a:tcPr marT="0" marB="0" marR="0"/>
                </a:tc>
                <a:tc>
                  <a:txBody>
                    <a:bodyPr/>
                    <a:lstStyle/>
                    <a:p>
                      <a:pPr>
                        <a:defRPr sz="1000">
                          <a:solidFill>
                            <a:srgbClr val="3E4348"/>
                          </a:solidFill>
                        </a:defRPr>
                      </a:pPr>
                      <a:r>
                        <a:t>Delhi</a:t>
                      </a:r>
                    </a:p>
                  </a:txBody>
                  <a:tcPr marT="0" marB="0" marR="0"/>
                </a:tc>
                <a:tc>
                  <a:txBody>
                    <a:bodyPr/>
                    <a:lstStyle/>
                    <a:p>
                      <a:pPr>
                        <a:defRPr sz="1000">
                          <a:solidFill>
                            <a:srgbClr val="CFE6C9"/>
                          </a:solidFill>
                        </a:defRPr>
                      </a:pPr>
                      <a:r>
                        <a:t>■</a:t>
                      </a:r>
                    </a:p>
                  </a:txBody>
                  <a:tcPr marT="0" marB="0" marR="0"/>
                </a:tc>
                <a:tc>
                  <a:txBody>
                    <a:bodyPr/>
                    <a:lstStyle/>
                    <a:p>
                      <a:pPr>
                        <a:defRPr sz="1000">
                          <a:solidFill>
                            <a:srgbClr val="3E4348"/>
                          </a:solidFill>
                        </a:defRPr>
                      </a:pPr>
                      <a:r>
                        <a:t>Maharashtra</a:t>
                      </a:r>
                    </a:p>
                  </a:txBody>
                  <a:tcPr marT="0" marB="0" marR="0"/>
                </a:tc>
              </a:tr>
              <a:tr h="91440">
                <a:tc>
                  <a:txBody>
                    <a:bodyPr/>
                    <a:lstStyle/>
                    <a:p>
                      <a:pPr>
                        <a:defRPr sz="1000">
                          <a:solidFill>
                            <a:srgbClr val="E98D83"/>
                          </a:solidFill>
                        </a:defRPr>
                      </a:pPr>
                      <a:r>
                        <a:t>■</a:t>
                      </a:r>
                    </a:p>
                  </a:txBody>
                  <a:tcPr marT="0" marB="0" marR="0"/>
                </a:tc>
                <a:tc>
                  <a:txBody>
                    <a:bodyPr/>
                    <a:lstStyle/>
                    <a:p>
                      <a:pPr>
                        <a:defRPr sz="1000">
                          <a:solidFill>
                            <a:srgbClr val="3E4348"/>
                          </a:solidFill>
                        </a:defRPr>
                      </a:pPr>
                      <a:r>
                        <a:t>Gujarat</a:t>
                      </a:r>
                    </a:p>
                  </a:txBody>
                  <a:tcPr marT="0" marB="0" marR="0"/>
                </a:tc>
                <a:tc>
                  <a:txBody>
                    <a:bodyPr/>
                    <a:lstStyle/>
                    <a:p>
                      <a:pPr>
                        <a:defRPr sz="1000">
                          <a:solidFill>
                            <a:srgbClr val="EDDF80"/>
                          </a:solidFill>
                        </a:defRPr>
                      </a:pPr>
                      <a:r>
                        <a:t>■</a:t>
                      </a:r>
                    </a:p>
                  </a:txBody>
                  <a:tcPr marT="0" marB="0" marR="0"/>
                </a:tc>
                <a:tc>
                  <a:txBody>
                    <a:bodyPr/>
                    <a:lstStyle/>
                    <a:p>
                      <a:pPr>
                        <a:defRPr sz="1000">
                          <a:solidFill>
                            <a:srgbClr val="3E4348"/>
                          </a:solidFill>
                        </a:defRPr>
                      </a:pPr>
                      <a:r>
                        <a:t>Punjab</a:t>
                      </a:r>
                    </a:p>
                  </a:txBody>
                  <a:tcPr marT="0" marB="0" marR="0"/>
                </a:tc>
              </a:tr>
              <a:tr h="91440">
                <a:tc>
                  <a:txBody>
                    <a:bodyPr/>
                    <a:lstStyle/>
                    <a:p>
                      <a:pPr>
                        <a:defRPr sz="1000">
                          <a:solidFill>
                            <a:srgbClr val="8AAFC8"/>
                          </a:solidFill>
                        </a:defRPr>
                      </a:pPr>
                      <a:r>
                        <a:t>■</a:t>
                      </a:r>
                    </a:p>
                  </a:txBody>
                  <a:tcPr marT="0" marB="0" marR="0"/>
                </a:tc>
                <a:tc>
                  <a:txBody>
                    <a:bodyPr/>
                    <a:lstStyle/>
                    <a:p>
                      <a:pPr>
                        <a:defRPr sz="1000">
                          <a:solidFill>
                            <a:srgbClr val="3E4348"/>
                          </a:solidFill>
                        </a:defRPr>
                      </a:pPr>
                      <a:r>
                        <a:t>Haryana</a:t>
                      </a:r>
                    </a:p>
                  </a:txBody>
                  <a:tcPr marT="0" marB="0" marR="0"/>
                </a:tc>
                <a:tc>
                  <a:txBody>
                    <a:bodyPr/>
                    <a:lstStyle/>
                    <a:p>
                      <a:pPr>
                        <a:defRPr sz="1000">
                          <a:solidFill>
                            <a:srgbClr val="95CAC1"/>
                          </a:solidFill>
                        </a:defRPr>
                      </a:pPr>
                      <a:r>
                        <a:t>■</a:t>
                      </a:r>
                    </a:p>
                  </a:txBody>
                  <a:tcPr marT="0" marB="0" marR="0"/>
                </a:tc>
                <a:tc>
                  <a:txBody>
                    <a:bodyPr/>
                    <a:lstStyle/>
                    <a:p>
                      <a:pPr>
                        <a:defRPr sz="1000">
                          <a:solidFill>
                            <a:srgbClr val="3E4348"/>
                          </a:solidFill>
                        </a:defRPr>
                      </a:pPr>
                      <a:r>
                        <a:t>Rajasthan</a:t>
                      </a:r>
                    </a:p>
                  </a:txBody>
                  <a:tcPr marT="0" marB="0" marR="0"/>
                </a:tc>
              </a:tr>
              <a:tr h="91440">
                <a:tc>
                  <a:txBody>
                    <a:bodyPr/>
                    <a:lstStyle/>
                    <a:p>
                      <a:pPr>
                        <a:defRPr sz="1000">
                          <a:solidFill>
                            <a:srgbClr val="E9B275"/>
                          </a:solidFill>
                        </a:defRPr>
                      </a:pPr>
                      <a:r>
                        <a:t>■</a:t>
                      </a:r>
                    </a:p>
                  </a:txBody>
                  <a:tcPr marT="0" marB="0" marR="0"/>
                </a:tc>
                <a:tc>
                  <a:txBody>
                    <a:bodyPr/>
                    <a:lstStyle/>
                    <a:p>
                      <a:pPr>
                        <a:defRPr sz="1000">
                          <a:solidFill>
                            <a:srgbClr val="3E4348"/>
                          </a:solidFill>
                        </a:defRPr>
                      </a:pPr>
                      <a:r>
                        <a:t>Himachal Pradesh</a:t>
                      </a:r>
                    </a:p>
                  </a:txBody>
                  <a:tcPr marT="0" marB="0" marR="0"/>
                </a:tc>
                <a:tc>
                  <a:txBody>
                    <a:bodyPr/>
                    <a:lstStyle/>
                    <a:p>
                      <a:pPr>
                        <a:defRPr sz="1000">
                          <a:solidFill>
                            <a:srgbClr val="F5F5BC"/>
                          </a:solidFill>
                        </a:defRPr>
                      </a:pPr>
                      <a:r>
                        <a:t>■</a:t>
                      </a:r>
                    </a:p>
                  </a:txBody>
                  <a:tcPr marT="0" marB="0" marR="0"/>
                </a:tc>
                <a:tc>
                  <a:txBody>
                    <a:bodyPr/>
                    <a:lstStyle/>
                    <a:p>
                      <a:pPr>
                        <a:defRPr sz="1000">
                          <a:solidFill>
                            <a:srgbClr val="3E4348"/>
                          </a:solidFill>
                        </a:defRPr>
                      </a:pPr>
                      <a:r>
                        <a:t>Telangana</a:t>
                      </a:r>
                    </a:p>
                  </a:txBody>
                  <a:tcPr marT="0" marB="0" marR="0"/>
                </a:tc>
              </a:tr>
              <a:tr h="91440">
                <a:tc>
                  <a:txBody>
                    <a:bodyPr/>
                    <a:lstStyle/>
                    <a:p>
                      <a:pPr>
                        <a:defRPr sz="1000">
                          <a:solidFill>
                            <a:srgbClr val="AFCF77"/>
                          </a:solidFill>
                        </a:defRPr>
                      </a:pPr>
                      <a:r>
                        <a:t>■</a:t>
                      </a:r>
                    </a:p>
                  </a:txBody>
                  <a:tcPr marT="0" marB="0" marR="0"/>
                </a:tc>
                <a:tc>
                  <a:txBody>
                    <a:bodyPr/>
                    <a:lstStyle/>
                    <a:p>
                      <a:pPr>
                        <a:defRPr sz="1000">
                          <a:solidFill>
                            <a:srgbClr val="3E4348"/>
                          </a:solidFill>
                        </a:defRPr>
                      </a:pPr>
                      <a:r>
                        <a:t>Jharkhand</a:t>
                      </a:r>
                    </a:p>
                  </a:txBody>
                  <a:tcPr marT="0" marB="0" marR="0"/>
                </a:tc>
                <a:tc>
                  <a:txBody>
                    <a:bodyPr/>
                    <a:lstStyle/>
                    <a:p>
                      <a:pPr>
                        <a:defRPr sz="1000">
                          <a:solidFill>
                            <a:srgbClr val="C0BDD6"/>
                          </a:solidFill>
                        </a:defRPr>
                      </a:pPr>
                      <a:r>
                        <a:t>■</a:t>
                      </a:r>
                    </a:p>
                  </a:txBody>
                  <a:tcPr marT="0" marB="0" marR="0"/>
                </a:tc>
                <a:tc>
                  <a:txBody>
                    <a:bodyPr/>
                    <a:lstStyle/>
                    <a:p>
                      <a:pPr>
                        <a:defRPr sz="1000">
                          <a:solidFill>
                            <a:srgbClr val="3E4348"/>
                          </a:solidFill>
                        </a:defRPr>
                      </a:pPr>
                      <a:r>
                        <a:t>Uttar Pradesh</a:t>
                      </a:r>
                    </a:p>
                  </a:txBody>
                  <a:tcPr marT="0" marB="0" marR="0"/>
                </a:tc>
              </a:tr>
              <a:tr h="91440">
                <a:tc>
                  <a:txBody>
                    <a:bodyPr/>
                    <a:lstStyle/>
                    <a:p>
                      <a:pPr>
                        <a:defRPr sz="1000">
                          <a:solidFill>
                            <a:srgbClr val="F6D2E4"/>
                          </a:solidFill>
                        </a:defRPr>
                      </a:pPr>
                      <a:r>
                        <a:t>■</a:t>
                      </a:r>
                    </a:p>
                  </a:txBody>
                  <a:tcPr marT="0" marB="0" marR="0"/>
                </a:tc>
                <a:tc>
                  <a:txBody>
                    <a:bodyPr/>
                    <a:lstStyle/>
                    <a:p>
                      <a:pPr>
                        <a:defRPr sz="1000">
                          <a:solidFill>
                            <a:srgbClr val="3E4348"/>
                          </a:solidFill>
                        </a:defRPr>
                      </a:pPr>
                      <a:r>
                        <a:t>Karnataka</a:t>
                      </a:r>
                    </a:p>
                  </a:txBody>
                  <a:tcPr marT="0" marB="0" marR="0"/>
                </a:tc>
                <a:tc>
                  <a:txBody>
                    <a:bodyPr/>
                    <a:lstStyle/>
                    <a:p>
                      <a:pPr>
                        <a:defRPr sz="1000">
                          <a:solidFill>
                            <a:srgbClr val="E98D83"/>
                          </a:solidFill>
                        </a:defRPr>
                      </a:pPr>
                      <a:r>
                        <a:t>■</a:t>
                      </a:r>
                    </a:p>
                  </a:txBody>
                  <a:tcPr marT="0" marB="0" marR="0"/>
                </a:tc>
                <a:tc>
                  <a:txBody>
                    <a:bodyPr/>
                    <a:lstStyle/>
                    <a:p>
                      <a:pPr>
                        <a:defRPr sz="1000">
                          <a:solidFill>
                            <a:srgbClr val="3E4348"/>
                          </a:solidFill>
                        </a:defRPr>
                      </a:pPr>
                      <a:r>
                        <a:t>Uttarakhand</a:t>
                      </a:r>
                    </a:p>
                  </a:txBody>
                  <a:tcPr marT="0" marB="0" marR="0"/>
                </a:tc>
              </a:tr>
            </a:tbl>
          </a:graphicData>
        </a:graphic>
      </p:graphicFrame>
      <p:sp>
        <p:nvSpPr>
          <p:cNvPr id="7" name="Slide Number Placeholder 6"/>
          <p:cNvSpPr>
            <a:spLocks noGrp="1"/>
          </p:cNvSpPr>
          <p:nvPr>
            <p:ph type="sldNum" idx="17" sz="quarter"/>
          </p:nvPr>
        </p:nvSpPr>
        <p:spPr/>
        <p:txBody>
          <a:bodyPr/>
          <a:p>
            <a:r>
              <a:t>17</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7.emf"/>
          <p:cNvPicPr>
            <a:picLocks noGrp="1" noChangeAspect="1"/>
          </p:cNvPicPr>
          <p:nvPr>
            <p:ph type="pic" idx="15" sz="quarter"/>
          </p:nvPr>
        </p:nvPicPr>
        <p:blipFill>
          <a:blip r:embed="rId2"/>
          <a:srcRect/>
          <a:stretch>
            <a:fillRect/>
          </a:stretch>
        </p:blipFill>
        <p:spPr>
          <a:xfrm>
            <a:off x="609598" y="1587598"/>
            <a:ext cx="3686797" cy="3960000"/>
          </a:xfrm>
        </p:spPr>
      </p:pic>
      <p:sp>
        <p:nvSpPr>
          <p:cNvPr id="3" name="Text Placeholder 2"/>
          <p:cNvSpPr>
            <a:spLocks noGrp="1"/>
          </p:cNvSpPr>
          <p:nvPr>
            <p:ph type="body" idx="14" sz="quarter"/>
          </p:nvPr>
        </p:nvSpPr>
        <p:spPr/>
        <p:txBody>
          <a:bodyPr/>
          <a:lstStyle/>
          <a:p>
            <a:r>
              <a:rPr>
                <a:solidFill>
                  <a:srgbClr val="3E4348"/>
                </a:solidFill>
              </a:rPr>
              <a:t>We did not find enough evidence to suggest that </a:t>
            </a:r>
            <a:r>
              <a:rPr>
                <a:solidFill>
                  <a:srgbClr val="2E75B6"/>
                </a:solidFill>
              </a:rPr>
              <a:t>Orders</a:t>
            </a:r>
            <a:r>
              <a:rPr>
                <a:solidFill>
                  <a:srgbClr val="3E4348"/>
                </a:solidFill>
              </a:rPr>
              <a:t> have a significant impact on </a:t>
            </a:r>
            <a:r>
              <a:rPr>
                <a:solidFill>
                  <a:srgbClr val="2E75B6"/>
                </a:solidFill>
              </a:rPr>
              <a:t>Zone</a:t>
            </a:r>
            <a:r>
              <a:rPr>
                <a:solidFill>
                  <a:srgbClr val="3E4348"/>
                </a:solidFill>
              </a:rPr>
              <a:t>. It is also worth investigating other factors, such as </a:t>
            </a:r>
            <a:r>
              <a:rPr>
                <a:solidFill>
                  <a:srgbClr val="2E75B6"/>
                </a:solidFill>
              </a:rPr>
              <a:t>State</a:t>
            </a:r>
            <a:r>
              <a:rPr>
                <a:solidFill>
                  <a:srgbClr val="3E4348"/>
                </a:solidFill>
              </a:rPr>
              <a:t>, that may have a measurable effect on </a:t>
            </a:r>
            <a:r>
              <a:rPr>
                <a:solidFill>
                  <a:srgbClr val="2E75B6"/>
                </a:solidFill>
              </a:rPr>
              <a:t>Zone</a:t>
            </a:r>
            <a:r>
              <a:rPr>
                <a:solidFill>
                  <a:srgbClr val="3E4348"/>
                </a:solidFill>
              </a:rPr>
              <a:t>.</a:t>
            </a:r>
          </a:p>
        </p:txBody>
      </p:sp>
      <p:sp>
        <p:nvSpPr>
          <p:cNvPr id="4" name="Text Placeholder 3"/>
          <p:cNvSpPr>
            <a:spLocks noGrp="1"/>
          </p:cNvSpPr>
          <p:nvPr>
            <p:ph type="body" idx="18" sz="quarter"/>
          </p:nvPr>
        </p:nvSpPr>
        <p:spPr/>
        <p:txBody>
          <a:bodyPr/>
          <a:lstStyle/>
          <a:p>
            <a:r>
              <a:t>% Makeup of Zone</a:t>
            </a:r>
          </a:p>
        </p:txBody>
      </p:sp>
      <p:sp>
        <p:nvSpPr>
          <p:cNvPr id="5" name="Title 4"/>
          <p:cNvSpPr>
            <a:spLocks noGrp="1"/>
          </p:cNvSpPr>
          <p:nvPr>
            <p:ph type="title"/>
          </p:nvPr>
        </p:nvSpPr>
        <p:spPr/>
        <p:txBody>
          <a:bodyPr/>
          <a:lstStyle/>
          <a:p>
            <a:r>
              <a:t>The distribution of Zone does not depend on Orders</a:t>
            </a:r>
          </a:p>
        </p:txBody>
      </p:sp>
      <p:graphicFrame>
        <p:nvGraphicFramePr>
          <p:cNvPr id="6" name="Table Placeholder 5"/>
          <p:cNvGraphicFramePr>
            <a:graphicFrameLocks noGrp="1"/>
          </p:cNvGraphicFramePr>
          <p:nvPr>
            <p:ph type="tbl" idx="19" sz="quarter"/>
          </p:nvPr>
        </p:nvGraphicFramePr>
        <p:xfrm>
          <a:off x="609600" y="5632600"/>
          <a:ext cx="3860800" cy="27432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86C3F8"/>
                          </a:solidFill>
                        </a:defRPr>
                      </a:pPr>
                      <a:r>
                        <a:t>■</a:t>
                      </a:r>
                    </a:p>
                  </a:txBody>
                  <a:tcPr marT="0" marB="0" marR="0"/>
                </a:tc>
                <a:tc>
                  <a:txBody>
                    <a:bodyPr/>
                    <a:lstStyle/>
                    <a:p>
                      <a:pPr>
                        <a:defRPr sz="1200">
                          <a:solidFill>
                            <a:srgbClr val="3E4348"/>
                          </a:solidFill>
                        </a:defRPr>
                      </a:pPr>
                      <a:r>
                        <a:t>Central</a:t>
                      </a:r>
                    </a:p>
                  </a:txBody>
                  <a:tcPr marT="0" marB="0" marR="0"/>
                </a:tc>
                <a:tc>
                  <a:txBody>
                    <a:bodyPr/>
                    <a:lstStyle/>
                    <a:p>
                      <a:pPr>
                        <a:defRPr sz="1200">
                          <a:solidFill>
                            <a:srgbClr val="A9B7D7"/>
                          </a:solidFill>
                        </a:defRPr>
                      </a:pPr>
                      <a:r>
                        <a:t>■</a:t>
                      </a:r>
                    </a:p>
                  </a:txBody>
                  <a:tcPr marT="0" marB="0" marR="0"/>
                </a:tc>
                <a:tc>
                  <a:txBody>
                    <a:bodyPr/>
                    <a:lstStyle/>
                    <a:p>
                      <a:pPr>
                        <a:defRPr sz="1200">
                          <a:solidFill>
                            <a:srgbClr val="3E4348"/>
                          </a:solidFill>
                        </a:defRPr>
                      </a:pPr>
                      <a:r>
                        <a:t>Western</a:t>
                      </a:r>
                    </a:p>
                  </a:txBody>
                  <a:tcPr marT="0" marB="0" marR="0"/>
                </a:tc>
              </a:tr>
              <a:tr h="91440">
                <a:tc>
                  <a:txBody>
                    <a:bodyPr/>
                    <a:lstStyle/>
                    <a:p>
                      <a:pPr>
                        <a:defRPr sz="1200">
                          <a:solidFill>
                            <a:srgbClr val="FCA989"/>
                          </a:solidFill>
                        </a:defRPr>
                      </a:pPr>
                      <a:r>
                        <a:t>■</a:t>
                      </a:r>
                    </a:p>
                  </a:txBody>
                  <a:tcPr marT="0" marB="0" marR="0"/>
                </a:tc>
                <a:tc>
                  <a:txBody>
                    <a:bodyPr/>
                    <a:lstStyle/>
                    <a:p>
                      <a:pPr>
                        <a:defRPr sz="1200">
                          <a:solidFill>
                            <a:srgbClr val="3E4348"/>
                          </a:solidFill>
                        </a:defRPr>
                      </a:pPr>
                      <a:r>
                        <a:t>Southern</a:t>
                      </a:r>
                    </a:p>
                  </a:txBody>
                  <a:tcPr marT="0" marB="0" marR="0"/>
                </a:tc>
                <a:tc>
                  <a:txBody>
                    <a:bodyPr/>
                    <a:lstStyle/>
                    <a:p>
                      <a:pPr>
                        <a:defRPr sz="1200">
                          <a:solidFill>
                            <a:srgbClr val="ECA7D2"/>
                          </a:solidFill>
                        </a:defRPr>
                      </a:pPr>
                      <a:r>
                        <a:t>■</a:t>
                      </a:r>
                    </a:p>
                  </a:txBody>
                  <a:tcPr marT="0" marB="0" marR="0"/>
                </a:tc>
                <a:tc>
                  <a:txBody>
                    <a:bodyPr/>
                    <a:lstStyle/>
                    <a:p>
                      <a:pPr>
                        <a:defRPr sz="1200">
                          <a:solidFill>
                            <a:srgbClr val="3E4348"/>
                          </a:solidFill>
                        </a:defRPr>
                      </a:pPr>
                      <a:r>
                        <a:t>Northern</a:t>
                      </a:r>
                    </a:p>
                  </a:txBody>
                  <a:tcPr marT="0" marB="0" marR="0"/>
                </a:tc>
              </a:tr>
              <a:tr h="91440">
                <a:tc>
                  <a:txBody>
                    <a:bodyPr/>
                    <a:lstStyle/>
                    <a:p>
                      <a:pPr>
                        <a:defRPr sz="1200"/>
                      </a:pPr>
                    </a:p>
                  </a:txBody>
                  <a:tcPr marT="0" marB="0" marR="0"/>
                </a:tc>
                <a:tc>
                  <a:txBody>
                    <a:bodyPr/>
                    <a:lstStyle/>
                    <a:p>
                      <a:pPr>
                        <a:defRPr sz="1200"/>
                      </a:pPr>
                    </a:p>
                  </a:txBody>
                  <a:tcPr marT="0" marB="0" marR="0"/>
                </a:tc>
                <a:tc>
                  <a:txBody>
                    <a:bodyPr/>
                    <a:lstStyle/>
                    <a:p>
                      <a:pPr>
                        <a:defRPr sz="1200">
                          <a:solidFill>
                            <a:srgbClr val="BCE17E"/>
                          </a:solidFill>
                        </a:defRPr>
                      </a:pPr>
                      <a:r>
                        <a:t>■</a:t>
                      </a:r>
                    </a:p>
                  </a:txBody>
                  <a:tcPr marT="0" marB="0" marR="0"/>
                </a:tc>
                <a:tc>
                  <a:txBody>
                    <a:bodyPr/>
                    <a:lstStyle/>
                    <a:p>
                      <a:pPr>
                        <a:defRPr sz="1200">
                          <a:solidFill>
                            <a:srgbClr val="3E4348"/>
                          </a:solidFill>
                        </a:defRPr>
                      </a:pPr>
                      <a:r>
                        <a:t>Eastern</a:t>
                      </a:r>
                    </a:p>
                  </a:txBody>
                  <a:tcPr marT="0" marB="0" marR="0"/>
                </a:tc>
              </a:tr>
            </a:tbl>
          </a:graphicData>
        </a:graphic>
      </p:graphicFrame>
      <p:sp>
        <p:nvSpPr>
          <p:cNvPr id="7" name="Slide Number Placeholder 6"/>
          <p:cNvSpPr>
            <a:spLocks noGrp="1"/>
          </p:cNvSpPr>
          <p:nvPr>
            <p:ph type="sldNum" idx="17" sz="quarter"/>
          </p:nvPr>
        </p:nvSpPr>
        <p:spPr/>
        <p:txBody>
          <a:bodyPr/>
          <a:p>
            <a:r>
              <a:t>18</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0.emf"/>
          <p:cNvPicPr>
            <a:picLocks noGrp="1" noChangeAspect="1"/>
          </p:cNvPicPr>
          <p:nvPr>
            <p:ph type="pic" idx="15" sz="quarter"/>
          </p:nvPr>
        </p:nvPicPr>
        <p:blipFill>
          <a:blip r:embed="rId2"/>
          <a:srcRect/>
          <a:stretch>
            <a:fillRect/>
          </a:stretch>
        </p:blipFill>
        <p:spPr>
          <a:xfrm>
            <a:off x="609598" y="1587598"/>
            <a:ext cx="4565348" cy="3960000"/>
          </a:xfrm>
        </p:spPr>
      </p:pic>
      <p:sp>
        <p:nvSpPr>
          <p:cNvPr id="3" name="Text Placeholder 2"/>
          <p:cNvSpPr>
            <a:spLocks noGrp="1"/>
          </p:cNvSpPr>
          <p:nvPr>
            <p:ph type="body" idx="14" sz="quarter"/>
          </p:nvPr>
        </p:nvSpPr>
        <p:spPr/>
        <p:txBody>
          <a:bodyPr/>
          <a:lstStyle/>
          <a:p>
            <a:r>
              <a:rPr>
                <a:solidFill>
                  <a:srgbClr val="3E4348"/>
                </a:solidFill>
              </a:rPr>
              <a:t>The data contains valuable information and patterns among its features that can provide useful insights.</a:t>
            </a:r>
          </a:p>
          <a:p>
            <a:r>
              <a:rPr>
                <a:solidFill>
                  <a:srgbClr val="3E4348"/>
                </a:solidFill>
              </a:rPr>
              <a:t>The </a:t>
            </a:r>
            <a:r>
              <a:rPr>
                <a:solidFill>
                  <a:srgbClr val="2E75B6"/>
                </a:solidFill>
              </a:rPr>
              <a:t>Amount</a:t>
            </a:r>
            <a:r>
              <a:rPr>
                <a:solidFill>
                  <a:srgbClr val="3E4348"/>
                </a:solidFill>
              </a:rPr>
              <a:t> is a highly effective predictor for the </a:t>
            </a:r>
            <a:r>
              <a:rPr>
                <a:solidFill>
                  <a:srgbClr val="2E75B6"/>
                </a:solidFill>
              </a:rPr>
              <a:t>Product Category</a:t>
            </a:r>
            <a:r>
              <a:rPr>
                <a:solidFill>
                  <a:srgbClr val="3E4348"/>
                </a:solidFill>
              </a:rPr>
              <a:t>, with a Predictive Power Index of 84. Additionally, the </a:t>
            </a:r>
            <a:r>
              <a:rPr>
                <a:solidFill>
                  <a:srgbClr val="2E75B6"/>
                </a:solidFill>
              </a:rPr>
              <a:t>Age Group</a:t>
            </a:r>
            <a:r>
              <a:rPr>
                <a:solidFill>
                  <a:srgbClr val="3E4348"/>
                </a:solidFill>
              </a:rPr>
              <a:t> predicts </a:t>
            </a:r>
            <a:r>
              <a:rPr>
                <a:solidFill>
                  <a:srgbClr val="2E75B6"/>
                </a:solidFill>
              </a:rPr>
              <a:t>Age</a:t>
            </a:r>
            <a:r>
              <a:rPr>
                <a:solidFill>
                  <a:srgbClr val="3E4348"/>
                </a:solidFill>
              </a:rPr>
              <a:t> with a Predictive Power Index of 76, the </a:t>
            </a:r>
            <a:r>
              <a:rPr>
                <a:solidFill>
                  <a:srgbClr val="2E75B6"/>
                </a:solidFill>
              </a:rPr>
              <a:t>User ID</a:t>
            </a:r>
            <a:r>
              <a:rPr>
                <a:solidFill>
                  <a:srgbClr val="3E4348"/>
                </a:solidFill>
              </a:rPr>
              <a:t> predicts customer name with a Predictive Power Index of 66, the </a:t>
            </a:r>
            <a:r>
              <a:rPr>
                <a:solidFill>
                  <a:srgbClr val="2E75B6"/>
                </a:solidFill>
              </a:rPr>
              <a:t>User ID</a:t>
            </a:r>
            <a:r>
              <a:rPr>
                <a:solidFill>
                  <a:srgbClr val="3E4348"/>
                </a:solidFill>
              </a:rPr>
              <a:t> predicts </a:t>
            </a:r>
            <a:r>
              <a:rPr>
                <a:solidFill>
                  <a:srgbClr val="2E75B6"/>
                </a:solidFill>
              </a:rPr>
              <a:t>Age Group</a:t>
            </a:r>
            <a:r>
              <a:rPr>
                <a:solidFill>
                  <a:srgbClr val="3E4348"/>
                </a:solidFill>
              </a:rPr>
              <a:t> with a Predictive Power Index of 58, and the </a:t>
            </a:r>
            <a:r>
              <a:rPr>
                <a:solidFill>
                  <a:srgbClr val="2E75B6"/>
                </a:solidFill>
              </a:rPr>
              <a:t>Zone</a:t>
            </a:r>
            <a:r>
              <a:rPr>
                <a:solidFill>
                  <a:srgbClr val="3E4348"/>
                </a:solidFill>
              </a:rPr>
              <a:t> predicts </a:t>
            </a:r>
            <a:r>
              <a:rPr>
                <a:solidFill>
                  <a:srgbClr val="2E75B6"/>
                </a:solidFill>
              </a:rPr>
              <a:t>State</a:t>
            </a:r>
            <a:r>
              <a:rPr>
                <a:solidFill>
                  <a:srgbClr val="3E4348"/>
                </a:solidFill>
              </a:rPr>
              <a:t> with a Predictive Power Index of 55, among others.</a:t>
            </a:r>
          </a:p>
          <a:p>
            <a:r>
              <a:rPr>
                <a:solidFill>
                  <a:srgbClr val="3E4348"/>
                </a:solidFill>
              </a:rPr>
              <a:t>In addition to checking the Predictive Power across columns, examining the cross-correlation between each category can provide further insight.</a:t>
            </a:r>
          </a:p>
        </p:txBody>
      </p:sp>
      <p:sp>
        <p:nvSpPr>
          <p:cNvPr id="4" name="Text Placeholder 3"/>
          <p:cNvSpPr>
            <a:spLocks noGrp="1"/>
          </p:cNvSpPr>
          <p:nvPr>
            <p:ph type="body" idx="18" sz="quarter"/>
          </p:nvPr>
        </p:nvSpPr>
        <p:spPr/>
        <p:txBody>
          <a:bodyPr/>
          <a:lstStyle/>
          <a:p>
            <a:r>
              <a:t>Predictive power from 0 (failure to predict) to 100 (perfect prediction) across columns</a:t>
            </a:r>
          </a:p>
        </p:txBody>
      </p:sp>
      <p:sp>
        <p:nvSpPr>
          <p:cNvPr id="5" name="Title 4"/>
          <p:cNvSpPr>
            <a:spLocks noGrp="1"/>
          </p:cNvSpPr>
          <p:nvPr>
            <p:ph type="title"/>
          </p:nvPr>
        </p:nvSpPr>
        <p:spPr/>
        <p:txBody>
          <a:bodyPr/>
          <a:lstStyle/>
          <a:p>
            <a:r>
              <a:t>Amount is a very good predictor for Product Category</a:t>
            </a:r>
          </a:p>
        </p:txBody>
      </p:sp>
      <p:graphicFrame>
        <p:nvGraphicFramePr>
          <p:cNvPr id="6" name="Table Placeholder 5"/>
          <p:cNvGraphicFramePr>
            <a:graphicFrameLocks noGrp="1"/>
          </p:cNvGraphicFramePr>
          <p:nvPr>
            <p:ph type="tbl" idx="19" sz="quarter"/>
          </p:nvPr>
        </p:nvGraphicFramePr>
        <p:xfrm>
          <a:off x="609600" y="5642724"/>
          <a:ext cx="3860800" cy="18288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9CDEC0"/>
                          </a:solidFill>
                        </a:defRPr>
                      </a:pPr>
                      <a:r>
                        <a:t>■</a:t>
                      </a:r>
                    </a:p>
                  </a:txBody>
                  <a:tcPr marT="0" marB="0" marR="0"/>
                </a:tc>
                <a:tc>
                  <a:txBody>
                    <a:bodyPr/>
                    <a:lstStyle/>
                    <a:p>
                      <a:pPr>
                        <a:defRPr sz="1200">
                          <a:solidFill>
                            <a:srgbClr val="3E4348"/>
                          </a:solidFill>
                        </a:defRPr>
                      </a:pPr>
                      <a:r>
                        <a:t>Positive</a:t>
                      </a:r>
                    </a:p>
                  </a:txBody>
                  <a:tcPr marT="0" marB="0" marR="0"/>
                </a:tc>
                <a:tc>
                  <a:txBody>
                    <a:bodyPr/>
                    <a:lstStyle/>
                    <a:p>
                      <a:pPr>
                        <a:defRPr sz="1200">
                          <a:solidFill>
                            <a:srgbClr val="62A8D2"/>
                          </a:solidFill>
                        </a:defRPr>
                      </a:pPr>
                      <a:r>
                        <a:t>■</a:t>
                      </a:r>
                    </a:p>
                  </a:txBody>
                  <a:tcPr marT="0" marB="0" marR="0"/>
                </a:tc>
                <a:tc>
                  <a:txBody>
                    <a:bodyPr/>
                    <a:lstStyle/>
                    <a:p>
                      <a:pPr>
                        <a:defRPr sz="1200">
                          <a:solidFill>
                            <a:srgbClr val="3E4348"/>
                          </a:solidFill>
                        </a:defRPr>
                      </a:pPr>
                      <a:r>
                        <a:t>Undetermined</a:t>
                      </a:r>
                    </a:p>
                  </a:txBody>
                  <a:tcPr marT="0" marB="0" marR="0"/>
                </a:tc>
              </a:tr>
              <a:tr h="91440">
                <a:tc>
                  <a:txBody>
                    <a:bodyPr/>
                    <a:lstStyle/>
                    <a:p>
                      <a:pPr>
                        <a:defRPr sz="1200">
                          <a:solidFill>
                            <a:srgbClr val="CB697F"/>
                          </a:solidFill>
                        </a:defRPr>
                      </a:pPr>
                      <a:r>
                        <a:t>■</a:t>
                      </a:r>
                    </a:p>
                  </a:txBody>
                  <a:tcPr marT="0" marB="0" marR="0"/>
                </a:tc>
                <a:tc>
                  <a:txBody>
                    <a:bodyPr/>
                    <a:lstStyle/>
                    <a:p>
                      <a:pPr>
                        <a:defRPr sz="1200">
                          <a:solidFill>
                            <a:srgbClr val="3E4348"/>
                          </a:solidFill>
                        </a:defRPr>
                      </a:pPr>
                      <a:r>
                        <a:t>Negative</a:t>
                      </a:r>
                    </a:p>
                  </a:txBody>
                  <a:tcPr marT="0" marB="0" marR="0"/>
                </a:tc>
                <a:tc>
                  <a:txBody>
                    <a:bodyPr/>
                    <a:lstStyle/>
                    <a:p>
                      <a:pPr>
                        <a:defRPr sz="1200">
                          <a:solidFill>
                            <a:srgbClr val="F7FBFF"/>
                          </a:solidFill>
                        </a:defRPr>
                      </a:pPr>
                      <a:r>
                        <a:t>■</a:t>
                      </a:r>
                    </a:p>
                  </a:txBody>
                  <a:tcPr marT="0" marB="0" marR="0"/>
                </a:tc>
                <a:tc>
                  <a:txBody>
                    <a:bodyPr/>
                    <a:lstStyle/>
                    <a:p>
                      <a:pPr>
                        <a:defRPr sz="1200">
                          <a:solidFill>
                            <a:srgbClr val="3E4348"/>
                          </a:solidFill>
                        </a:defRPr>
                      </a:pPr>
                      <a:r>
                        <a:t>Zero</a:t>
                      </a:r>
                    </a:p>
                  </a:txBody>
                  <a:tcPr marT="0" marB="0" marR="0"/>
                </a:tc>
              </a:tr>
            </a:tbl>
          </a:graphicData>
        </a:graphic>
      </p:graphicFrame>
      <p:sp>
        <p:nvSpPr>
          <p:cNvPr id="7" name="Slide Number Placeholder 6"/>
          <p:cNvSpPr>
            <a:spLocks noGrp="1"/>
          </p:cNvSpPr>
          <p:nvPr>
            <p:ph type="sldNum" idx="17" sz="quarter"/>
          </p:nvPr>
        </p:nvSpPr>
        <p:spPr/>
        <p:txBody>
          <a:bodyPr/>
          <a:p>
            <a:r>
              <a:t>1</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8.emf"/>
          <p:cNvPicPr>
            <a:picLocks noGrp="1" noChangeAspect="1"/>
          </p:cNvPicPr>
          <p:nvPr>
            <p:ph type="pic" idx="15" sz="quarter"/>
          </p:nvPr>
        </p:nvPicPr>
        <p:blipFill>
          <a:blip r:embed="rId2"/>
          <a:srcRect/>
          <a:stretch>
            <a:fillRect/>
          </a:stretch>
        </p:blipFill>
        <p:spPr>
          <a:xfrm>
            <a:off x="6541694" y="1587598"/>
            <a:ext cx="3664589" cy="3960000"/>
          </a:xfrm>
        </p:spPr>
      </p:pic>
      <p:sp>
        <p:nvSpPr>
          <p:cNvPr id="3" name="Text Placeholder 2"/>
          <p:cNvSpPr>
            <a:spLocks noGrp="1"/>
          </p:cNvSpPr>
          <p:nvPr>
            <p:ph type="body" idx="14" sz="quarter"/>
          </p:nvPr>
        </p:nvSpPr>
        <p:spPr/>
        <p:txBody>
          <a:bodyPr/>
          <a:lstStyle/>
          <a:p>
            <a:r>
              <a:rPr>
                <a:solidFill>
                  <a:srgbClr val="3E4348"/>
                </a:solidFill>
              </a:rPr>
              <a:t>When comparing columns across categories, some of the differences in </a:t>
            </a:r>
            <a:r>
              <a:rPr>
                <a:solidFill>
                  <a:srgbClr val="2E75B6"/>
                </a:solidFill>
              </a:rPr>
              <a:t>Ages</a:t>
            </a:r>
            <a:r>
              <a:rPr>
                <a:solidFill>
                  <a:srgbClr val="3E4348"/>
                </a:solidFill>
              </a:rPr>
              <a:t> between the columns are not statistically significant, indicating that they may have occurred by chance rather than due to a genuine difference. </a:t>
            </a:r>
          </a:p>
          <a:p>
            <a:r>
              <a:rPr>
                <a:solidFill>
                  <a:srgbClr val="3E4348"/>
                </a:solidFill>
              </a:rPr>
              <a:t>For instance, the average </a:t>
            </a:r>
            <a:r>
              <a:rPr>
                <a:solidFill>
                  <a:srgbClr val="2E75B6"/>
                </a:solidFill>
              </a:rPr>
              <a:t>Age</a:t>
            </a:r>
            <a:r>
              <a:rPr>
                <a:solidFill>
                  <a:srgbClr val="3E4348"/>
                </a:solidFill>
              </a:rPr>
              <a:t> of 35.2 for Northern is not statistically different from the average </a:t>
            </a:r>
            <a:r>
              <a:rPr>
                <a:solidFill>
                  <a:srgbClr val="2E75B6"/>
                </a:solidFill>
              </a:rPr>
              <a:t>Age</a:t>
            </a:r>
            <a:r>
              <a:rPr>
                <a:solidFill>
                  <a:srgbClr val="3E4348"/>
                </a:solidFill>
              </a:rPr>
              <a:t> of 36.1 for Eastern. </a:t>
            </a:r>
          </a:p>
          <a:p>
            <a:r>
              <a:rPr>
                <a:solidFill>
                  <a:srgbClr val="3E4348"/>
                </a:solidFill>
              </a:rPr>
              <a:t>Although the average </a:t>
            </a:r>
            <a:r>
              <a:rPr>
                <a:solidFill>
                  <a:srgbClr val="2E75B6"/>
                </a:solidFill>
              </a:rPr>
              <a:t>Ages</a:t>
            </a:r>
            <a:r>
              <a:rPr>
                <a:solidFill>
                  <a:srgbClr val="3E4348"/>
                </a:solidFill>
              </a:rPr>
              <a:t> for Central and Eastern are not found to be statistically different from each other, they are noticeably higher compared to the rest.</a:t>
            </a:r>
          </a:p>
        </p:txBody>
      </p:sp>
      <p:sp>
        <p:nvSpPr>
          <p:cNvPr id="4" name="Text Placeholder 3"/>
          <p:cNvSpPr>
            <a:spLocks noGrp="1"/>
          </p:cNvSpPr>
          <p:nvPr>
            <p:ph type="body" idx="18" sz="quarter"/>
          </p:nvPr>
        </p:nvSpPr>
        <p:spPr/>
        <p:txBody>
          <a:bodyPr/>
          <a:lstStyle/>
          <a:p>
            <a:r>
              <a:t>Average Ages</a:t>
            </a:r>
          </a:p>
        </p:txBody>
      </p:sp>
      <p:sp>
        <p:nvSpPr>
          <p:cNvPr id="5" name="Title 4"/>
          <p:cNvSpPr>
            <a:spLocks noGrp="1"/>
          </p:cNvSpPr>
          <p:nvPr>
            <p:ph type="title"/>
          </p:nvPr>
        </p:nvSpPr>
        <p:spPr/>
        <p:txBody>
          <a:bodyPr/>
          <a:lstStyle/>
          <a:p>
            <a:r>
              <a:t>Central and Eastern are significantly higher as a group with regards to Age</a:t>
            </a:r>
          </a:p>
        </p:txBody>
      </p:sp>
      <p:graphicFrame>
        <p:nvGraphicFramePr>
          <p:cNvPr id="6" name="Table Placeholder 5"/>
          <p:cNvGraphicFramePr>
            <a:graphicFrameLocks noGrp="1"/>
          </p:cNvGraphicFramePr>
          <p:nvPr>
            <p:ph type="tbl" idx="19" sz="quarter"/>
          </p:nvPr>
        </p:nvGraphicFramePr>
        <p:xfrm>
          <a:off x="6541696" y="5632600"/>
          <a:ext cx="3860800" cy="27432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89C8B4"/>
                          </a:solidFill>
                        </a:defRPr>
                      </a:pPr>
                      <a:r>
                        <a:t>■</a:t>
                      </a:r>
                    </a:p>
                  </a:txBody>
                  <a:tcPr marT="0" marB="0" marR="0"/>
                </a:tc>
                <a:tc>
                  <a:txBody>
                    <a:bodyPr/>
                    <a:lstStyle/>
                    <a:p>
                      <a:pPr>
                        <a:defRPr sz="1200">
                          <a:solidFill>
                            <a:srgbClr val="3E4348"/>
                          </a:solidFill>
                        </a:defRPr>
                      </a:pPr>
                      <a:r>
                        <a:t>Central</a:t>
                      </a:r>
                    </a:p>
                  </a:txBody>
                  <a:tcPr marT="0" marB="0" marR="0"/>
                </a:tc>
                <a:tc>
                  <a:txBody>
                    <a:bodyPr/>
                    <a:lstStyle/>
                    <a:p>
                      <a:pPr>
                        <a:defRPr sz="1200">
                          <a:solidFill>
                            <a:srgbClr val="A6B4D1"/>
                          </a:solidFill>
                        </a:defRPr>
                      </a:pPr>
                      <a:r>
                        <a:t>■</a:t>
                      </a:r>
                    </a:p>
                  </a:txBody>
                  <a:tcPr marT="0" marB="0" marR="0"/>
                </a:tc>
                <a:tc>
                  <a:txBody>
                    <a:bodyPr/>
                    <a:lstStyle/>
                    <a:p>
                      <a:pPr>
                        <a:defRPr sz="1200">
                          <a:solidFill>
                            <a:srgbClr val="3E4348"/>
                          </a:solidFill>
                        </a:defRPr>
                      </a:pPr>
                      <a:r>
                        <a:t>Northern</a:t>
                      </a:r>
                    </a:p>
                  </a:txBody>
                  <a:tcPr marT="0" marB="0" marR="0"/>
                </a:tc>
              </a:tr>
              <a:tr h="91440">
                <a:tc>
                  <a:txBody>
                    <a:bodyPr/>
                    <a:lstStyle/>
                    <a:p>
                      <a:pPr>
                        <a:defRPr sz="1200">
                          <a:solidFill>
                            <a:srgbClr val="F2A78A"/>
                          </a:solidFill>
                        </a:defRPr>
                      </a:pPr>
                      <a:r>
                        <a:t>■</a:t>
                      </a:r>
                    </a:p>
                  </a:txBody>
                  <a:tcPr marT="0" marB="0" marR="0"/>
                </a:tc>
                <a:tc>
                  <a:txBody>
                    <a:bodyPr/>
                    <a:lstStyle/>
                    <a:p>
                      <a:pPr>
                        <a:defRPr sz="1200">
                          <a:solidFill>
                            <a:srgbClr val="3E4348"/>
                          </a:solidFill>
                        </a:defRPr>
                      </a:pPr>
                      <a:r>
                        <a:t>Eastern</a:t>
                      </a:r>
                    </a:p>
                  </a:txBody>
                  <a:tcPr marT="0" marB="0" marR="0"/>
                </a:tc>
                <a:tc>
                  <a:txBody>
                    <a:bodyPr/>
                    <a:lstStyle/>
                    <a:p>
                      <a:pPr>
                        <a:defRPr sz="1200">
                          <a:solidFill>
                            <a:srgbClr val="E5A6CD"/>
                          </a:solidFill>
                        </a:defRPr>
                      </a:pPr>
                      <a:r>
                        <a:t>■</a:t>
                      </a:r>
                    </a:p>
                  </a:txBody>
                  <a:tcPr marT="0" marB="0" marR="0"/>
                </a:tc>
                <a:tc>
                  <a:txBody>
                    <a:bodyPr/>
                    <a:lstStyle/>
                    <a:p>
                      <a:pPr>
                        <a:defRPr sz="1200">
                          <a:solidFill>
                            <a:srgbClr val="3E4348"/>
                          </a:solidFill>
                        </a:defRPr>
                      </a:pPr>
                      <a:r>
                        <a:t>Southern</a:t>
                      </a:r>
                    </a:p>
                  </a:txBody>
                  <a:tcPr marT="0" marB="0" marR="0"/>
                </a:tc>
              </a:tr>
              <a:tr h="91440">
                <a:tc>
                  <a:txBody>
                    <a:bodyPr/>
                    <a:lstStyle/>
                    <a:p>
                      <a:pPr>
                        <a:defRPr sz="1200"/>
                      </a:pPr>
                    </a:p>
                  </a:txBody>
                  <a:tcPr marT="0" marB="0" marR="0"/>
                </a:tc>
                <a:tc>
                  <a:txBody>
                    <a:bodyPr/>
                    <a:lstStyle/>
                    <a:p>
                      <a:pPr>
                        <a:defRPr sz="1200"/>
                      </a:pPr>
                    </a:p>
                  </a:txBody>
                  <a:tcPr marT="0" marB="0" marR="0"/>
                </a:tc>
                <a:tc>
                  <a:txBody>
                    <a:bodyPr/>
                    <a:lstStyle/>
                    <a:p>
                      <a:pPr>
                        <a:defRPr sz="1200">
                          <a:solidFill>
                            <a:srgbClr val="B5D77D"/>
                          </a:solidFill>
                        </a:defRPr>
                      </a:pPr>
                      <a:r>
                        <a:t>■</a:t>
                      </a:r>
                    </a:p>
                  </a:txBody>
                  <a:tcPr marT="0" marB="0" marR="0"/>
                </a:tc>
                <a:tc>
                  <a:txBody>
                    <a:bodyPr/>
                    <a:lstStyle/>
                    <a:p>
                      <a:pPr>
                        <a:defRPr sz="1200">
                          <a:solidFill>
                            <a:srgbClr val="3E4348"/>
                          </a:solidFill>
                        </a:defRPr>
                      </a:pPr>
                      <a:r>
                        <a:t>Western</a:t>
                      </a:r>
                    </a:p>
                  </a:txBody>
                  <a:tcPr marT="0" marB="0" marR="0"/>
                </a:tc>
              </a:tr>
            </a:tbl>
          </a:graphicData>
        </a:graphic>
      </p:graphicFrame>
      <p:sp>
        <p:nvSpPr>
          <p:cNvPr id="7" name="Slide Number Placeholder 6"/>
          <p:cNvSpPr>
            <a:spLocks noGrp="1"/>
          </p:cNvSpPr>
          <p:nvPr>
            <p:ph type="sldNum" idx="17" sz="quarter"/>
          </p:nvPr>
        </p:nvSpPr>
        <p:spPr/>
        <p:txBody>
          <a:bodyPr/>
          <a:p>
            <a:r>
              <a:t>19</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9.emf"/>
          <p:cNvPicPr>
            <a:picLocks noGrp="1" noChangeAspect="1"/>
          </p:cNvPicPr>
          <p:nvPr>
            <p:ph type="pic" idx="15" sz="quarter"/>
          </p:nvPr>
        </p:nvPicPr>
        <p:blipFill>
          <a:blip r:embed="rId2"/>
          <a:srcRect/>
          <a:stretch>
            <a:fillRect/>
          </a:stretch>
        </p:blipFill>
        <p:spPr>
          <a:xfrm>
            <a:off x="4562383" y="1590949"/>
            <a:ext cx="6033702" cy="4680000"/>
          </a:xfrm>
        </p:spPr>
      </p:pic>
      <p:sp>
        <p:nvSpPr>
          <p:cNvPr id="3" name="Text Placeholder 2"/>
          <p:cNvSpPr>
            <a:spLocks noGrp="1"/>
          </p:cNvSpPr>
          <p:nvPr>
            <p:ph type="body" idx="14" sz="quarter"/>
          </p:nvPr>
        </p:nvSpPr>
        <p:spPr/>
        <p:txBody>
          <a:bodyPr/>
          <a:lstStyle/>
          <a:p>
            <a:r>
              <a:rPr>
                <a:solidFill>
                  <a:srgbClr val="3E4348"/>
                </a:solidFill>
              </a:rPr>
              <a:t>Although we do not find a clear leader at the top of the </a:t>
            </a:r>
            <a:r>
              <a:rPr>
                <a:solidFill>
                  <a:srgbClr val="2E75B6"/>
                </a:solidFill>
              </a:rPr>
              <a:t>Age</a:t>
            </a:r>
            <a:r>
              <a:rPr>
                <a:solidFill>
                  <a:srgbClr val="3E4348"/>
                </a:solidFill>
              </a:rPr>
              <a:t> rankings by </a:t>
            </a:r>
            <a:r>
              <a:rPr>
                <a:solidFill>
                  <a:srgbClr val="2E75B6"/>
                </a:solidFill>
              </a:rPr>
              <a:t>Occupation</a:t>
            </a:r>
            <a:r>
              <a:rPr>
                <a:solidFill>
                  <a:srgbClr val="3E4348"/>
                </a:solidFill>
              </a:rPr>
              <a:t>, the values are significantly spread across all </a:t>
            </a:r>
            <a:r>
              <a:rPr>
                <a:solidFill>
                  <a:srgbClr val="2E75B6"/>
                </a:solidFill>
              </a:rPr>
              <a:t>Occupations</a:t>
            </a:r>
            <a:r>
              <a:rPr>
                <a:solidFill>
                  <a:srgbClr val="3E4348"/>
                </a:solidFill>
              </a:rPr>
              <a:t>.</a:t>
            </a:r>
          </a:p>
        </p:txBody>
      </p:sp>
      <p:sp>
        <p:nvSpPr>
          <p:cNvPr id="4" name="Text Placeholder 3"/>
          <p:cNvSpPr>
            <a:spLocks noGrp="1"/>
          </p:cNvSpPr>
          <p:nvPr>
            <p:ph type="body" idx="18" sz="quarter"/>
          </p:nvPr>
        </p:nvSpPr>
        <p:spPr/>
        <p:txBody>
          <a:bodyPr/>
          <a:lstStyle/>
          <a:p>
            <a:r>
              <a:t>Top 15 Occupations averaged by Ages</a:t>
            </a:r>
          </a:p>
        </p:txBody>
      </p:sp>
      <p:sp>
        <p:nvSpPr>
          <p:cNvPr id="5" name="Title 4"/>
          <p:cNvSpPr>
            <a:spLocks noGrp="1"/>
          </p:cNvSpPr>
          <p:nvPr>
            <p:ph type="title"/>
          </p:nvPr>
        </p:nvSpPr>
        <p:spPr/>
        <p:txBody>
          <a:bodyPr/>
          <a:lstStyle/>
          <a:p>
            <a:r>
              <a:t>The Age rankings show a strong spread</a:t>
            </a:r>
          </a:p>
        </p:txBody>
      </p:sp>
      <p:sp>
        <p:nvSpPr>
          <p:cNvPr id="6" name="Slide Number Placeholder 5"/>
          <p:cNvSpPr>
            <a:spLocks noGrp="1"/>
          </p:cNvSpPr>
          <p:nvPr>
            <p:ph type="sldNum" idx="17" sz="quarter"/>
          </p:nvPr>
        </p:nvSpPr>
        <p:spPr/>
        <p:txBody>
          <a:bodyPr/>
          <a:p>
            <a:r>
              <a:t>20</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20.emf"/>
          <p:cNvPicPr>
            <a:picLocks noGrp="1" noChangeAspect="1"/>
          </p:cNvPicPr>
          <p:nvPr>
            <p:ph type="pic" idx="15" sz="quarter"/>
          </p:nvPr>
        </p:nvPicPr>
        <p:blipFill>
          <a:blip r:embed="rId2"/>
          <a:srcRect/>
          <a:stretch>
            <a:fillRect/>
          </a:stretch>
        </p:blipFill>
        <p:spPr>
          <a:xfrm>
            <a:off x="609598" y="1587598"/>
            <a:ext cx="4912202" cy="3960000"/>
          </a:xfrm>
        </p:spPr>
      </p:pic>
      <p:sp>
        <p:nvSpPr>
          <p:cNvPr id="3" name="Text Placeholder 2"/>
          <p:cNvSpPr>
            <a:spLocks noGrp="1"/>
          </p:cNvSpPr>
          <p:nvPr>
            <p:ph type="body" idx="14" sz="quarter"/>
          </p:nvPr>
        </p:nvSpPr>
        <p:spPr/>
        <p:txBody>
          <a:bodyPr/>
          <a:lstStyle/>
          <a:p>
            <a:r>
              <a:rPr>
                <a:solidFill>
                  <a:srgbClr val="3E4348"/>
                </a:solidFill>
              </a:rPr>
              <a:t>Out of a total of 5000, 2069 individuals are categorized as having a </a:t>
            </a:r>
            <a:r>
              <a:rPr>
                <a:solidFill>
                  <a:srgbClr val="2E75B6"/>
                </a:solidFill>
              </a:rPr>
              <a:t>Marital Status</a:t>
            </a:r>
            <a:r>
              <a:rPr>
                <a:solidFill>
                  <a:srgbClr val="3E4348"/>
                </a:solidFill>
              </a:rPr>
              <a:t>, accounting for 41% of the total.</a:t>
            </a:r>
          </a:p>
        </p:txBody>
      </p:sp>
      <p:sp>
        <p:nvSpPr>
          <p:cNvPr id="4" name="Text Placeholder 3"/>
          <p:cNvSpPr>
            <a:spLocks noGrp="1"/>
          </p:cNvSpPr>
          <p:nvPr>
            <p:ph type="body" idx="18" sz="quarter"/>
          </p:nvPr>
        </p:nvSpPr>
        <p:spPr/>
        <p:txBody>
          <a:bodyPr/>
          <a:lstStyle/>
          <a:p/>
        </p:txBody>
      </p:sp>
      <p:sp>
        <p:nvSpPr>
          <p:cNvPr id="5" name="Title 4"/>
          <p:cNvSpPr>
            <a:spLocks noGrp="1"/>
          </p:cNvSpPr>
          <p:nvPr>
            <p:ph type="title"/>
          </p:nvPr>
        </p:nvSpPr>
        <p:spPr/>
        <p:txBody>
          <a:bodyPr/>
          <a:lstStyle/>
          <a:p>
            <a:r>
              <a:t>Marital Status makes up 41% of the total</a:t>
            </a:r>
          </a:p>
        </p:txBody>
      </p:sp>
      <p:graphicFrame>
        <p:nvGraphicFramePr>
          <p:cNvPr id="6" name="Table Placeholder 5"/>
          <p:cNvGraphicFramePr>
            <a:graphicFrameLocks noGrp="1"/>
          </p:cNvGraphicFramePr>
          <p:nvPr>
            <p:ph type="tbl" idx="19" sz="quarter"/>
          </p:nvPr>
        </p:nvGraphicFramePr>
        <p:xfrm>
          <a:off x="609600" y="5642724"/>
          <a:ext cx="3860800" cy="9144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FC8D62"/>
                          </a:solidFill>
                        </a:defRPr>
                      </a:pPr>
                      <a:r>
                        <a:t>■</a:t>
                      </a:r>
                    </a:p>
                  </a:txBody>
                  <a:tcPr marT="0" marB="0" marR="0"/>
                </a:tc>
                <a:tc>
                  <a:txBody>
                    <a:bodyPr/>
                    <a:lstStyle/>
                    <a:p>
                      <a:pPr>
                        <a:defRPr sz="1200">
                          <a:solidFill>
                            <a:srgbClr val="3E4348"/>
                          </a:solidFill>
                        </a:defRPr>
                      </a:pPr>
                      <a:r>
                        <a:t>True</a:t>
                      </a:r>
                    </a:p>
                  </a:txBody>
                  <a:tcPr marT="0" marB="0" marR="0"/>
                </a:tc>
                <a:tc>
                  <a:txBody>
                    <a:bodyPr/>
                    <a:lstStyle/>
                    <a:p>
                      <a:pPr>
                        <a:defRPr sz="1200">
                          <a:solidFill>
                            <a:srgbClr val="86C3F8"/>
                          </a:solidFill>
                        </a:defRPr>
                      </a:pPr>
                      <a:r>
                        <a:t>■</a:t>
                      </a:r>
                    </a:p>
                  </a:txBody>
                  <a:tcPr marT="0" marB="0" marR="0"/>
                </a:tc>
                <a:tc>
                  <a:txBody>
                    <a:bodyPr/>
                    <a:lstStyle/>
                    <a:p>
                      <a:pPr>
                        <a:defRPr sz="1200">
                          <a:solidFill>
                            <a:srgbClr val="3E4348"/>
                          </a:solidFill>
                        </a:defRPr>
                      </a:pPr>
                      <a:r>
                        <a:t>False</a:t>
                      </a:r>
                    </a:p>
                  </a:txBody>
                  <a:tcPr marT="0" marB="0" marR="0"/>
                </a:tc>
              </a:tr>
            </a:tbl>
          </a:graphicData>
        </a:graphic>
      </p:graphicFrame>
      <p:sp>
        <p:nvSpPr>
          <p:cNvPr id="7" name="Slide Number Placeholder 6"/>
          <p:cNvSpPr>
            <a:spLocks noGrp="1"/>
          </p:cNvSpPr>
          <p:nvPr>
            <p:ph type="sldNum" idx="17" sz="quarter"/>
          </p:nvPr>
        </p:nvSpPr>
        <p:spPr/>
        <p:txBody>
          <a:bodyPr/>
          <a:p>
            <a:r>
              <a:t>21</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21.emf"/>
          <p:cNvPicPr>
            <a:picLocks noGrp="1" noChangeAspect="1"/>
          </p:cNvPicPr>
          <p:nvPr>
            <p:ph type="pic" idx="15" sz="quarter"/>
          </p:nvPr>
        </p:nvPicPr>
        <p:blipFill>
          <a:blip r:embed="rId2"/>
          <a:srcRect/>
          <a:stretch>
            <a:fillRect/>
          </a:stretch>
        </p:blipFill>
        <p:spPr>
          <a:xfrm>
            <a:off x="4562383" y="1590949"/>
            <a:ext cx="5780454" cy="4680000"/>
          </a:xfrm>
        </p:spPr>
      </p:pic>
      <p:sp>
        <p:nvSpPr>
          <p:cNvPr id="3" name="Text Placeholder 2"/>
          <p:cNvSpPr>
            <a:spLocks noGrp="1"/>
          </p:cNvSpPr>
          <p:nvPr>
            <p:ph type="body" idx="14" sz="quarter"/>
          </p:nvPr>
        </p:nvSpPr>
        <p:spPr/>
        <p:txBody>
          <a:bodyPr/>
          <a:lstStyle/>
          <a:p>
            <a:r>
              <a:rPr>
                <a:solidFill>
                  <a:srgbClr val="3E4348"/>
                </a:solidFill>
              </a:rPr>
              <a:t>The distribution displays several prominent peaks (modes). The majority of the </a:t>
            </a:r>
            <a:r>
              <a:rPr>
                <a:solidFill>
                  <a:srgbClr val="2E75B6"/>
                </a:solidFill>
              </a:rPr>
              <a:t>Amount</a:t>
            </a:r>
            <a:r>
              <a:rPr>
                <a:solidFill>
                  <a:srgbClr val="3E4348"/>
                </a:solidFill>
              </a:rPr>
              <a:t> values are concentrated around 7844, 11.7 thousand, 15.9 thousand, and 19.7 thousand.</a:t>
            </a:r>
          </a:p>
        </p:txBody>
      </p:sp>
      <p:sp>
        <p:nvSpPr>
          <p:cNvPr id="4" name="Text Placeholder 3"/>
          <p:cNvSpPr>
            <a:spLocks noGrp="1"/>
          </p:cNvSpPr>
          <p:nvPr>
            <p:ph type="body" idx="18" sz="quarter"/>
          </p:nvPr>
        </p:nvSpPr>
        <p:spPr/>
        <p:txBody>
          <a:bodyPr/>
          <a:lstStyle/>
          <a:p>
            <a:r>
              <a:t>Probability of Amount occurring</a:t>
            </a:r>
          </a:p>
        </p:txBody>
      </p:sp>
      <p:sp>
        <p:nvSpPr>
          <p:cNvPr id="5" name="Title 4"/>
          <p:cNvSpPr>
            <a:spLocks noGrp="1"/>
          </p:cNvSpPr>
          <p:nvPr>
            <p:ph type="title"/>
          </p:nvPr>
        </p:nvSpPr>
        <p:spPr/>
        <p:txBody>
          <a:bodyPr/>
          <a:lstStyle/>
          <a:p/>
        </p:txBody>
      </p:sp>
      <p:sp>
        <p:nvSpPr>
          <p:cNvPr id="6" name="Slide Number Placeholder 5"/>
          <p:cNvSpPr>
            <a:spLocks noGrp="1"/>
          </p:cNvSpPr>
          <p:nvPr>
            <p:ph type="sldNum" idx="17" sz="quarter"/>
          </p:nvPr>
        </p:nvSpPr>
        <p:spPr/>
        <p:txBody>
          <a:bodyPr/>
          <a:p>
            <a:r>
              <a:t>22</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23.emf"/>
          <p:cNvPicPr>
            <a:picLocks noGrp="1" noChangeAspect="1"/>
          </p:cNvPicPr>
          <p:nvPr>
            <p:ph type="pic" idx="15" sz="quarter"/>
          </p:nvPr>
        </p:nvPicPr>
        <p:blipFill>
          <a:blip r:embed="rId2"/>
          <a:srcRect/>
          <a:stretch>
            <a:fillRect/>
          </a:stretch>
        </p:blipFill>
        <p:spPr>
          <a:xfrm>
            <a:off x="609598" y="1587598"/>
            <a:ext cx="4822322" cy="3960000"/>
          </a:xfrm>
        </p:spPr>
      </p:pic>
      <p:sp>
        <p:nvSpPr>
          <p:cNvPr id="3" name="Text Placeholder 2"/>
          <p:cNvSpPr>
            <a:spLocks noGrp="1"/>
          </p:cNvSpPr>
          <p:nvPr>
            <p:ph type="body" idx="14" sz="quarter"/>
          </p:nvPr>
        </p:nvSpPr>
        <p:spPr/>
        <p:txBody>
          <a:bodyPr/>
          <a:lstStyle/>
          <a:p>
            <a:r>
              <a:rPr>
                <a:solidFill>
                  <a:srgbClr val="3E4348"/>
                </a:solidFill>
              </a:rPr>
              <a:t>This ridge plot demonstrates noticeable variations in the distributions across different </a:t>
            </a:r>
            <a:r>
              <a:rPr>
                <a:solidFill>
                  <a:srgbClr val="2E75B6"/>
                </a:solidFill>
              </a:rPr>
              <a:t>Zone</a:t>
            </a:r>
            <a:r>
              <a:rPr>
                <a:solidFill>
                  <a:srgbClr val="3E4348"/>
                </a:solidFill>
              </a:rPr>
              <a:t> categories. For instance, the Eastern category exhibits a single distinct peak (unimodal), while the Southern category displays two peaks (bimodal). The presence of two peaks in the Southern category could be attributed to distinct sub-groups or constraints.</a:t>
            </a:r>
          </a:p>
        </p:txBody>
      </p:sp>
      <p:sp>
        <p:nvSpPr>
          <p:cNvPr id="4" name="Text Placeholder 3"/>
          <p:cNvSpPr>
            <a:spLocks noGrp="1"/>
          </p:cNvSpPr>
          <p:nvPr>
            <p:ph type="body" idx="18" sz="quarter"/>
          </p:nvPr>
        </p:nvSpPr>
        <p:spPr/>
        <p:txBody>
          <a:bodyPr/>
          <a:lstStyle/>
          <a:p>
            <a:r>
              <a:t>Distribution of Ages</a:t>
            </a:r>
          </a:p>
        </p:txBody>
      </p:sp>
      <p:sp>
        <p:nvSpPr>
          <p:cNvPr id="5" name="Title 4"/>
          <p:cNvSpPr>
            <a:spLocks noGrp="1"/>
          </p:cNvSpPr>
          <p:nvPr>
            <p:ph type="title"/>
          </p:nvPr>
        </p:nvSpPr>
        <p:spPr/>
        <p:txBody>
          <a:bodyPr/>
          <a:lstStyle/>
          <a:p>
            <a:r>
              <a:t>The distributions differ across the categories of Zone</a:t>
            </a:r>
          </a:p>
        </p:txBody>
      </p:sp>
      <p:graphicFrame>
        <p:nvGraphicFramePr>
          <p:cNvPr id="6" name="Table Placeholder 5"/>
          <p:cNvGraphicFramePr>
            <a:graphicFrameLocks noGrp="1"/>
          </p:cNvGraphicFramePr>
          <p:nvPr>
            <p:ph type="tbl" idx="19" sz="quarter"/>
          </p:nvPr>
        </p:nvGraphicFramePr>
        <p:xfrm>
          <a:off x="609600" y="5642724"/>
          <a:ext cx="3860800" cy="27432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80B1D3"/>
                          </a:solidFill>
                        </a:defRPr>
                      </a:pPr>
                      <a:r>
                        <a:t>■</a:t>
                      </a:r>
                    </a:p>
                  </a:txBody>
                  <a:tcPr marT="0" marB="0" marR="0"/>
                </a:tc>
                <a:tc>
                  <a:txBody>
                    <a:bodyPr/>
                    <a:lstStyle/>
                    <a:p>
                      <a:pPr>
                        <a:defRPr sz="1200">
                          <a:solidFill>
                            <a:srgbClr val="3E4348"/>
                          </a:solidFill>
                        </a:defRPr>
                      </a:pPr>
                      <a:r>
                        <a:t>Western</a:t>
                      </a:r>
                    </a:p>
                  </a:txBody>
                  <a:tcPr marT="0" marB="0" marR="0"/>
                </a:tc>
                <a:tc>
                  <a:txBody>
                    <a:bodyPr/>
                    <a:lstStyle/>
                    <a:p>
                      <a:pPr>
                        <a:defRPr sz="1200">
                          <a:solidFill>
                            <a:srgbClr val="BEBADA"/>
                          </a:solidFill>
                        </a:defRPr>
                      </a:pPr>
                      <a:r>
                        <a:t>■</a:t>
                      </a:r>
                    </a:p>
                  </a:txBody>
                  <a:tcPr marT="0" marB="0" marR="0"/>
                </a:tc>
                <a:tc>
                  <a:txBody>
                    <a:bodyPr/>
                    <a:lstStyle/>
                    <a:p>
                      <a:pPr>
                        <a:defRPr sz="1200">
                          <a:solidFill>
                            <a:srgbClr val="3E4348"/>
                          </a:solidFill>
                        </a:defRPr>
                      </a:pPr>
                      <a:r>
                        <a:t>Southern</a:t>
                      </a:r>
                    </a:p>
                  </a:txBody>
                  <a:tcPr marT="0" marB="0" marR="0"/>
                </a:tc>
              </a:tr>
              <a:tr h="91440">
                <a:tc>
                  <a:txBody>
                    <a:bodyPr/>
                    <a:lstStyle/>
                    <a:p>
                      <a:pPr>
                        <a:defRPr sz="1200">
                          <a:solidFill>
                            <a:srgbClr val="FB8072"/>
                          </a:solidFill>
                        </a:defRPr>
                      </a:pPr>
                      <a:r>
                        <a:t>■</a:t>
                      </a:r>
                    </a:p>
                  </a:txBody>
                  <a:tcPr marT="0" marB="0" marR="0"/>
                </a:tc>
                <a:tc>
                  <a:txBody>
                    <a:bodyPr/>
                    <a:lstStyle/>
                    <a:p>
                      <a:pPr>
                        <a:defRPr sz="1200">
                          <a:solidFill>
                            <a:srgbClr val="3E4348"/>
                          </a:solidFill>
                        </a:defRPr>
                      </a:pPr>
                      <a:r>
                        <a:t>Northern</a:t>
                      </a:r>
                    </a:p>
                  </a:txBody>
                  <a:tcPr marT="0" marB="0" marR="0"/>
                </a:tc>
                <a:tc>
                  <a:txBody>
                    <a:bodyPr/>
                    <a:lstStyle/>
                    <a:p>
                      <a:pPr>
                        <a:defRPr sz="1200">
                          <a:solidFill>
                            <a:srgbClr val="FFFFB3"/>
                          </a:solidFill>
                        </a:defRPr>
                      </a:pPr>
                      <a:r>
                        <a:t>■</a:t>
                      </a:r>
                    </a:p>
                  </a:txBody>
                  <a:tcPr marT="0" marB="0" marR="0"/>
                </a:tc>
                <a:tc>
                  <a:txBody>
                    <a:bodyPr/>
                    <a:lstStyle/>
                    <a:p>
                      <a:pPr>
                        <a:defRPr sz="1200">
                          <a:solidFill>
                            <a:srgbClr val="3E4348"/>
                          </a:solidFill>
                        </a:defRPr>
                      </a:pPr>
                      <a:r>
                        <a:t>Eastern</a:t>
                      </a:r>
                    </a:p>
                  </a:txBody>
                  <a:tcPr marT="0" marB="0" marR="0"/>
                </a:tc>
              </a:tr>
              <a:tr h="91440">
                <a:tc>
                  <a:txBody>
                    <a:bodyPr/>
                    <a:lstStyle/>
                    <a:p>
                      <a:pPr>
                        <a:defRPr sz="1200"/>
                      </a:pPr>
                    </a:p>
                  </a:txBody>
                  <a:tcPr marT="0" marB="0" marR="0"/>
                </a:tc>
                <a:tc>
                  <a:txBody>
                    <a:bodyPr/>
                    <a:lstStyle/>
                    <a:p>
                      <a:pPr>
                        <a:defRPr sz="1200"/>
                      </a:pPr>
                    </a:p>
                  </a:txBody>
                  <a:tcPr marT="0" marB="0" marR="0"/>
                </a:tc>
                <a:tc>
                  <a:txBody>
                    <a:bodyPr/>
                    <a:lstStyle/>
                    <a:p>
                      <a:pPr>
                        <a:defRPr sz="1200">
                          <a:solidFill>
                            <a:srgbClr val="8DD3C7"/>
                          </a:solidFill>
                        </a:defRPr>
                      </a:pPr>
                      <a:r>
                        <a:t>■</a:t>
                      </a:r>
                    </a:p>
                  </a:txBody>
                  <a:tcPr marT="0" marB="0" marR="0"/>
                </a:tc>
                <a:tc>
                  <a:txBody>
                    <a:bodyPr/>
                    <a:lstStyle/>
                    <a:p>
                      <a:pPr>
                        <a:defRPr sz="1200">
                          <a:solidFill>
                            <a:srgbClr val="3E4348"/>
                          </a:solidFill>
                        </a:defRPr>
                      </a:pPr>
                      <a:r>
                        <a:t>Central</a:t>
                      </a:r>
                    </a:p>
                  </a:txBody>
                  <a:tcPr marT="0" marB="0" marR="0"/>
                </a:tc>
              </a:tr>
            </a:tbl>
          </a:graphicData>
        </a:graphic>
      </p:graphicFrame>
      <p:sp>
        <p:nvSpPr>
          <p:cNvPr id="7" name="Slide Number Placeholder 6"/>
          <p:cNvSpPr>
            <a:spLocks noGrp="1"/>
          </p:cNvSpPr>
          <p:nvPr>
            <p:ph type="sldNum" idx="17" sz="quarter"/>
          </p:nvPr>
        </p:nvSpPr>
        <p:spPr/>
        <p:txBody>
          <a:bodyPr/>
          <a:p>
            <a:r>
              <a:t>23</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emf"/>
          <p:cNvPicPr>
            <a:picLocks noGrp="1" noChangeAspect="1"/>
          </p:cNvPicPr>
          <p:nvPr>
            <p:ph type="pic" idx="15" sz="quarter"/>
          </p:nvPr>
        </p:nvPicPr>
        <p:blipFill>
          <a:blip r:embed="rId2"/>
          <a:srcRect/>
          <a:stretch>
            <a:fillRect/>
          </a:stretch>
        </p:blipFill>
        <p:spPr>
          <a:xfrm>
            <a:off x="609598" y="1587598"/>
            <a:ext cx="5122295" cy="3960000"/>
          </a:xfrm>
        </p:spPr>
      </p:pic>
      <p:sp>
        <p:nvSpPr>
          <p:cNvPr id="3" name="Text Placeholder 2"/>
          <p:cNvSpPr>
            <a:spLocks noGrp="1"/>
          </p:cNvSpPr>
          <p:nvPr>
            <p:ph type="body" idx="14" sz="quarter"/>
          </p:nvPr>
        </p:nvSpPr>
        <p:spPr/>
        <p:txBody>
          <a:bodyPr/>
          <a:lstStyle/>
          <a:p>
            <a:r>
              <a:rPr>
                <a:solidFill>
                  <a:srgbClr val="3E4348"/>
                </a:solidFill>
              </a:rPr>
              <a:t>The overall </a:t>
            </a:r>
            <a:r>
              <a:rPr>
                <a:solidFill>
                  <a:srgbClr val="2E75B6"/>
                </a:solidFill>
              </a:rPr>
              <a:t>Marital Status</a:t>
            </a:r>
            <a:r>
              <a:rPr>
                <a:solidFill>
                  <a:srgbClr val="3E4348"/>
                </a:solidFill>
              </a:rPr>
              <a:t> rate for the entire dataset is 41%. However, when examining different groups based on </a:t>
            </a:r>
            <a:r>
              <a:rPr>
                <a:solidFill>
                  <a:srgbClr val="2E75B6"/>
                </a:solidFill>
              </a:rPr>
              <a:t>Occupation</a:t>
            </a:r>
            <a:r>
              <a:rPr>
                <a:solidFill>
                  <a:srgbClr val="3E4348"/>
                </a:solidFill>
              </a:rPr>
              <a:t>, it becomes apparent that some have slightly varying rates of </a:t>
            </a:r>
            <a:r>
              <a:rPr>
                <a:solidFill>
                  <a:srgbClr val="2E75B6"/>
                </a:solidFill>
              </a:rPr>
              <a:t>Marital Status</a:t>
            </a:r>
            <a:r>
              <a:rPr>
                <a:solidFill>
                  <a:srgbClr val="3E4348"/>
                </a:solidFill>
              </a:rPr>
              <a:t>. Nevertheless, the data does not provide enough evidence to support the notion that </a:t>
            </a:r>
            <a:r>
              <a:rPr>
                <a:solidFill>
                  <a:srgbClr val="2E75B6"/>
                </a:solidFill>
              </a:rPr>
              <a:t>Occupation</a:t>
            </a:r>
            <a:r>
              <a:rPr>
                <a:solidFill>
                  <a:srgbClr val="3E4348"/>
                </a:solidFill>
              </a:rPr>
              <a:t> is a reliable predictor of </a:t>
            </a:r>
            <a:r>
              <a:rPr>
                <a:solidFill>
                  <a:srgbClr val="2E75B6"/>
                </a:solidFill>
              </a:rPr>
              <a:t>Marital Status</a:t>
            </a:r>
            <a:r>
              <a:rPr>
                <a:solidFill>
                  <a:srgbClr val="3E4348"/>
                </a:solidFill>
              </a:rPr>
              <a:t>.</a:t>
            </a:r>
          </a:p>
        </p:txBody>
      </p:sp>
      <p:sp>
        <p:nvSpPr>
          <p:cNvPr id="4" name="Text Placeholder 3"/>
          <p:cNvSpPr>
            <a:spLocks noGrp="1"/>
          </p:cNvSpPr>
          <p:nvPr>
            <p:ph type="body" idx="18" sz="quarter"/>
          </p:nvPr>
        </p:nvSpPr>
        <p:spPr/>
        <p:txBody>
          <a:bodyPr/>
          <a:lstStyle/>
          <a:p>
            <a:r>
              <a:t>% of Marital Status</a:t>
            </a:r>
          </a:p>
        </p:txBody>
      </p:sp>
      <p:sp>
        <p:nvSpPr>
          <p:cNvPr id="5" name="Title 4"/>
          <p:cNvSpPr>
            <a:spLocks noGrp="1"/>
          </p:cNvSpPr>
          <p:nvPr>
            <p:ph type="title"/>
          </p:nvPr>
        </p:nvSpPr>
        <p:spPr/>
        <p:txBody>
          <a:bodyPr/>
          <a:lstStyle/>
          <a:p>
            <a:r>
              <a:t>Percentages of Marital Status vary slightly across Occupation</a:t>
            </a:r>
          </a:p>
        </p:txBody>
      </p:sp>
      <p:graphicFrame>
        <p:nvGraphicFramePr>
          <p:cNvPr id="6" name="Table Placeholder 5"/>
          <p:cNvGraphicFramePr>
            <a:graphicFrameLocks noGrp="1"/>
          </p:cNvGraphicFramePr>
          <p:nvPr>
            <p:ph type="tbl" idx="19" sz="quarter"/>
          </p:nvPr>
        </p:nvGraphicFramePr>
        <p:xfrm>
          <a:off x="609600" y="5642724"/>
          <a:ext cx="3810000" cy="731520"/>
        </p:xfrm>
        <a:graphic>
          <a:graphicData uri="http://schemas.openxmlformats.org/drawingml/2006/table">
            <a:tbl>
              <a:tblPr firstRow="1" bandRow="1">
                <a:tableStyleId>{2D5ABB26-0587-4C30-8999-92F81FD0307C}</a:tableStyleId>
              </a:tblPr>
              <a:tblGrid>
                <a:gridCol w="127000"/>
                <a:gridCol w="1778000"/>
                <a:gridCol w="127000"/>
                <a:gridCol w="1778000"/>
              </a:tblGrid>
              <a:tr h="91440">
                <a:tc>
                  <a:txBody>
                    <a:bodyPr/>
                    <a:lstStyle/>
                    <a:p>
                      <a:pPr>
                        <a:defRPr sz="1000">
                          <a:solidFill>
                            <a:srgbClr val="BE254A"/>
                          </a:solidFill>
                        </a:defRPr>
                      </a:pPr>
                      <a:r>
                        <a:t>■</a:t>
                      </a:r>
                    </a:p>
                  </a:txBody>
                  <a:tcPr marT="0" marB="0" marR="0"/>
                </a:tc>
                <a:tc>
                  <a:txBody>
                    <a:bodyPr/>
                    <a:lstStyle/>
                    <a:p>
                      <a:pPr>
                        <a:defRPr sz="1000">
                          <a:solidFill>
                            <a:srgbClr val="3E4348"/>
                          </a:solidFill>
                        </a:defRPr>
                      </a:pPr>
                      <a:r>
                        <a:t>Retail</a:t>
                      </a:r>
                    </a:p>
                  </a:txBody>
                  <a:tcPr marT="0" marB="0" marR="0"/>
                </a:tc>
                <a:tc>
                  <a:txBody>
                    <a:bodyPr/>
                    <a:lstStyle/>
                    <a:p>
                      <a:pPr>
                        <a:defRPr sz="1000">
                          <a:solidFill>
                            <a:srgbClr val="FFFEBE"/>
                          </a:solidFill>
                        </a:defRPr>
                      </a:pPr>
                      <a:r>
                        <a:t>■</a:t>
                      </a:r>
                    </a:p>
                  </a:txBody>
                  <a:tcPr marT="0" marB="0" marR="0"/>
                </a:tc>
                <a:tc>
                  <a:txBody>
                    <a:bodyPr/>
                    <a:lstStyle/>
                    <a:p>
                      <a:pPr>
                        <a:defRPr sz="1000">
                          <a:solidFill>
                            <a:srgbClr val="3E4348"/>
                          </a:solidFill>
                        </a:defRPr>
                      </a:pPr>
                      <a:r>
                        <a:t>Govt</a:t>
                      </a:r>
                    </a:p>
                  </a:txBody>
                  <a:tcPr marT="0" marB="0" marR="0"/>
                </a:tc>
              </a:tr>
              <a:tr h="91440">
                <a:tc>
                  <a:txBody>
                    <a:bodyPr/>
                    <a:lstStyle/>
                    <a:p>
                      <a:pPr>
                        <a:defRPr sz="1000">
                          <a:solidFill>
                            <a:srgbClr val="DC484C"/>
                          </a:solidFill>
                        </a:defRPr>
                      </a:pPr>
                      <a:r>
                        <a:t>■</a:t>
                      </a:r>
                    </a:p>
                  </a:txBody>
                  <a:tcPr marT="0" marB="0" marR="0"/>
                </a:tc>
                <a:tc>
                  <a:txBody>
                    <a:bodyPr/>
                    <a:lstStyle/>
                    <a:p>
                      <a:pPr>
                        <a:defRPr sz="1000">
                          <a:solidFill>
                            <a:srgbClr val="3E4348"/>
                          </a:solidFill>
                        </a:defRPr>
                      </a:pPr>
                      <a:r>
                        <a:t>Construction</a:t>
                      </a:r>
                    </a:p>
                  </a:txBody>
                  <a:tcPr marT="0" marB="0" marR="0"/>
                </a:tc>
                <a:tc>
                  <a:txBody>
                    <a:bodyPr/>
                    <a:lstStyle/>
                    <a:p>
                      <a:pPr>
                        <a:defRPr sz="1000">
                          <a:solidFill>
                            <a:srgbClr val="F0F9A7"/>
                          </a:solidFill>
                        </a:defRPr>
                      </a:pPr>
                      <a:r>
                        <a:t>■</a:t>
                      </a:r>
                    </a:p>
                  </a:txBody>
                  <a:tcPr marT="0" marB="0" marR="0"/>
                </a:tc>
                <a:tc>
                  <a:txBody>
                    <a:bodyPr/>
                    <a:lstStyle/>
                    <a:p>
                      <a:pPr>
                        <a:defRPr sz="1000">
                          <a:solidFill>
                            <a:srgbClr val="3E4348"/>
                          </a:solidFill>
                        </a:defRPr>
                      </a:pPr>
                      <a:r>
                        <a:t>Agriculture</a:t>
                      </a:r>
                    </a:p>
                  </a:txBody>
                  <a:tcPr marT="0" marB="0" marR="0"/>
                </a:tc>
              </a:tr>
              <a:tr h="91440">
                <a:tc>
                  <a:txBody>
                    <a:bodyPr/>
                    <a:lstStyle/>
                    <a:p>
                      <a:pPr>
                        <a:defRPr sz="1000">
                          <a:solidFill>
                            <a:srgbClr val="EF6645"/>
                          </a:solidFill>
                        </a:defRPr>
                      </a:pPr>
                      <a:r>
                        <a:t>■</a:t>
                      </a:r>
                    </a:p>
                  </a:txBody>
                  <a:tcPr marT="0" marB="0" marR="0"/>
                </a:tc>
                <a:tc>
                  <a:txBody>
                    <a:bodyPr/>
                    <a:lstStyle/>
                    <a:p>
                      <a:pPr>
                        <a:defRPr sz="1000">
                          <a:solidFill>
                            <a:srgbClr val="3E4348"/>
                          </a:solidFill>
                        </a:defRPr>
                      </a:pPr>
                      <a:r>
                        <a:t>Healthcare</a:t>
                      </a:r>
                    </a:p>
                  </a:txBody>
                  <a:tcPr marT="0" marB="0" marR="0"/>
                </a:tc>
                <a:tc>
                  <a:txBody>
                    <a:bodyPr/>
                    <a:lstStyle/>
                    <a:p>
                      <a:pPr>
                        <a:defRPr sz="1000">
                          <a:solidFill>
                            <a:srgbClr val="D8EF9B"/>
                          </a:solidFill>
                        </a:defRPr>
                      </a:pPr>
                      <a:r>
                        <a:t>■</a:t>
                      </a:r>
                    </a:p>
                  </a:txBody>
                  <a:tcPr marT="0" marB="0" marR="0"/>
                </a:tc>
                <a:tc>
                  <a:txBody>
                    <a:bodyPr/>
                    <a:lstStyle/>
                    <a:p>
                      <a:pPr>
                        <a:defRPr sz="1000">
                          <a:solidFill>
                            <a:srgbClr val="3E4348"/>
                          </a:solidFill>
                        </a:defRPr>
                      </a:pPr>
                      <a:r>
                        <a:t>Aviation</a:t>
                      </a:r>
                    </a:p>
                  </a:txBody>
                  <a:tcPr marT="0" marB="0" marR="0"/>
                </a:tc>
              </a:tr>
              <a:tr h="91440">
                <a:tc>
                  <a:txBody>
                    <a:bodyPr/>
                    <a:lstStyle/>
                    <a:p>
                      <a:pPr>
                        <a:defRPr sz="1000">
                          <a:solidFill>
                            <a:srgbClr val="F88C51"/>
                          </a:solidFill>
                        </a:defRPr>
                      </a:pPr>
                      <a:r>
                        <a:t>■</a:t>
                      </a:r>
                    </a:p>
                  </a:txBody>
                  <a:tcPr marT="0" marB="0" marR="0"/>
                </a:tc>
                <a:tc>
                  <a:txBody>
                    <a:bodyPr/>
                    <a:lstStyle/>
                    <a:p>
                      <a:pPr>
                        <a:defRPr sz="1000">
                          <a:solidFill>
                            <a:srgbClr val="3E4348"/>
                          </a:solidFill>
                        </a:defRPr>
                      </a:pPr>
                      <a:r>
                        <a:t>Textile</a:t>
                      </a:r>
                    </a:p>
                  </a:txBody>
                  <a:tcPr marT="0" marB="0" marR="0"/>
                </a:tc>
                <a:tc>
                  <a:txBody>
                    <a:bodyPr/>
                    <a:lstStyle/>
                    <a:p>
                      <a:pPr>
                        <a:defRPr sz="1000">
                          <a:solidFill>
                            <a:srgbClr val="B3E0A2"/>
                          </a:solidFill>
                        </a:defRPr>
                      </a:pPr>
                      <a:r>
                        <a:t>■</a:t>
                      </a:r>
                    </a:p>
                  </a:txBody>
                  <a:tcPr marT="0" marB="0" marR="0"/>
                </a:tc>
                <a:tc>
                  <a:txBody>
                    <a:bodyPr/>
                    <a:lstStyle/>
                    <a:p>
                      <a:pPr>
                        <a:defRPr sz="1000">
                          <a:solidFill>
                            <a:srgbClr val="3E4348"/>
                          </a:solidFill>
                        </a:defRPr>
                      </a:pPr>
                      <a:r>
                        <a:t>Food Processing</a:t>
                      </a:r>
                    </a:p>
                  </a:txBody>
                  <a:tcPr marT="0" marB="0" marR="0"/>
                </a:tc>
              </a:tr>
              <a:tr h="91440">
                <a:tc>
                  <a:txBody>
                    <a:bodyPr/>
                    <a:lstStyle/>
                    <a:p>
                      <a:pPr>
                        <a:defRPr sz="1000">
                          <a:solidFill>
                            <a:srgbClr val="FDB365"/>
                          </a:solidFill>
                        </a:defRPr>
                      </a:pPr>
                      <a:r>
                        <a:t>■</a:t>
                      </a:r>
                    </a:p>
                  </a:txBody>
                  <a:tcPr marT="0" marB="0" marR="0"/>
                </a:tc>
                <a:tc>
                  <a:txBody>
                    <a:bodyPr/>
                    <a:lstStyle/>
                    <a:p>
                      <a:pPr>
                        <a:defRPr sz="1000">
                          <a:solidFill>
                            <a:srgbClr val="3E4348"/>
                          </a:solidFill>
                        </a:defRPr>
                      </a:pPr>
                      <a:r>
                        <a:t>Media</a:t>
                      </a:r>
                    </a:p>
                  </a:txBody>
                  <a:tcPr marT="0" marB="0" marR="0"/>
                </a:tc>
                <a:tc>
                  <a:txBody>
                    <a:bodyPr/>
                    <a:lstStyle/>
                    <a:p>
                      <a:pPr>
                        <a:defRPr sz="1000">
                          <a:solidFill>
                            <a:srgbClr val="89D0A4"/>
                          </a:solidFill>
                        </a:defRPr>
                      </a:pPr>
                      <a:r>
                        <a:t>■</a:t>
                      </a:r>
                    </a:p>
                  </a:txBody>
                  <a:tcPr marT="0" marB="0" marR="0"/>
                </a:tc>
                <a:tc>
                  <a:txBody>
                    <a:bodyPr/>
                    <a:lstStyle/>
                    <a:p>
                      <a:pPr>
                        <a:defRPr sz="1000">
                          <a:solidFill>
                            <a:srgbClr val="3E4348"/>
                          </a:solidFill>
                        </a:defRPr>
                      </a:pPr>
                      <a:r>
                        <a:t>IT Sector</a:t>
                      </a:r>
                    </a:p>
                  </a:txBody>
                  <a:tcPr marT="0" marB="0" marR="0"/>
                </a:tc>
              </a:tr>
              <a:tr h="91440">
                <a:tc>
                  <a:txBody>
                    <a:bodyPr/>
                    <a:lstStyle/>
                    <a:p>
                      <a:pPr>
                        <a:defRPr sz="1000">
                          <a:solidFill>
                            <a:srgbClr val="FED27F"/>
                          </a:solidFill>
                        </a:defRPr>
                      </a:pPr>
                      <a:r>
                        <a:t>■</a:t>
                      </a:r>
                    </a:p>
                  </a:txBody>
                  <a:tcPr marT="0" marB="0" marR="0"/>
                </a:tc>
                <a:tc>
                  <a:txBody>
                    <a:bodyPr/>
                    <a:lstStyle/>
                    <a:p>
                      <a:pPr>
                        <a:defRPr sz="1000">
                          <a:solidFill>
                            <a:srgbClr val="3E4348"/>
                          </a:solidFill>
                        </a:defRPr>
                      </a:pPr>
                      <a:r>
                        <a:t>Chemical</a:t>
                      </a:r>
                    </a:p>
                  </a:txBody>
                  <a:tcPr marT="0" marB="0" marR="0"/>
                </a:tc>
                <a:tc>
                  <a:txBody>
                    <a:bodyPr/>
                    <a:lstStyle/>
                    <a:p>
                      <a:pPr>
                        <a:defRPr sz="1000">
                          <a:solidFill>
                            <a:srgbClr val="60BBA8"/>
                          </a:solidFill>
                        </a:defRPr>
                      </a:pPr>
                      <a:r>
                        <a:t>■</a:t>
                      </a:r>
                    </a:p>
                  </a:txBody>
                  <a:tcPr marT="0" marB="0" marR="0"/>
                </a:tc>
                <a:tc>
                  <a:txBody>
                    <a:bodyPr/>
                    <a:lstStyle/>
                    <a:p>
                      <a:pPr>
                        <a:defRPr sz="1000">
                          <a:solidFill>
                            <a:srgbClr val="3E4348"/>
                          </a:solidFill>
                        </a:defRPr>
                      </a:pPr>
                      <a:r>
                        <a:t>Hospitality</a:t>
                      </a:r>
                    </a:p>
                  </a:txBody>
                  <a:tcPr marT="0" marB="0" marR="0"/>
                </a:tc>
              </a:tr>
              <a:tr h="91440">
                <a:tc>
                  <a:txBody>
                    <a:bodyPr/>
                    <a:lstStyle/>
                    <a:p>
                      <a:pPr>
                        <a:defRPr sz="1000">
                          <a:solidFill>
                            <a:srgbClr val="FEEB9D"/>
                          </a:solidFill>
                        </a:defRPr>
                      </a:pPr>
                      <a:r>
                        <a:t>■</a:t>
                      </a:r>
                    </a:p>
                  </a:txBody>
                  <a:tcPr marT="0" marB="0" marR="0"/>
                </a:tc>
                <a:tc>
                  <a:txBody>
                    <a:bodyPr/>
                    <a:lstStyle/>
                    <a:p>
                      <a:pPr>
                        <a:defRPr sz="1000">
                          <a:solidFill>
                            <a:srgbClr val="3E4348"/>
                          </a:solidFill>
                        </a:defRPr>
                      </a:pPr>
                      <a:r>
                        <a:t>Automobile</a:t>
                      </a:r>
                    </a:p>
                  </a:txBody>
                  <a:tcPr marT="0" marB="0" marR="0"/>
                </a:tc>
                <a:tc>
                  <a:txBody>
                    <a:bodyPr/>
                    <a:lstStyle/>
                    <a:p>
                      <a:pPr>
                        <a:defRPr sz="1000">
                          <a:solidFill>
                            <a:srgbClr val="3F97B7"/>
                          </a:solidFill>
                        </a:defRPr>
                      </a:pPr>
                      <a:r>
                        <a:t>■</a:t>
                      </a:r>
                    </a:p>
                  </a:txBody>
                  <a:tcPr marT="0" marB="0" marR="0"/>
                </a:tc>
                <a:tc>
                  <a:txBody>
                    <a:bodyPr/>
                    <a:lstStyle/>
                    <a:p>
                      <a:pPr>
                        <a:defRPr sz="1000">
                          <a:solidFill>
                            <a:srgbClr val="3E4348"/>
                          </a:solidFill>
                        </a:defRPr>
                      </a:pPr>
                      <a:r>
                        <a:t>Banking</a:t>
                      </a:r>
                    </a:p>
                  </a:txBody>
                  <a:tcPr marT="0" marB="0" marR="0"/>
                </a:tc>
              </a:tr>
              <a:tr h="91440">
                <a:tc>
                  <a:txBody>
                    <a:bodyPr/>
                    <a:lstStyle/>
                    <a:p>
                      <a:pPr>
                        <a:defRPr sz="1000">
                          <a:solidFill>
                            <a:srgbClr val="FFFEBE"/>
                          </a:solidFill>
                        </a:defRPr>
                      </a:pPr>
                      <a:r>
                        <a:t>■</a:t>
                      </a:r>
                    </a:p>
                  </a:txBody>
                  <a:tcPr marT="0" marB="0" marR="0"/>
                </a:tc>
                <a:tc>
                  <a:txBody>
                    <a:bodyPr/>
                    <a:lstStyle/>
                    <a:p>
                      <a:pPr>
                        <a:defRPr sz="1000">
                          <a:solidFill>
                            <a:srgbClr val="3E4348"/>
                          </a:solidFill>
                        </a:defRPr>
                      </a:pPr>
                      <a:r>
                        <a:t>Govt</a:t>
                      </a:r>
                    </a:p>
                  </a:txBody>
                  <a:tcPr marT="0" marB="0" marR="0"/>
                </a:tc>
                <a:tc>
                  <a:txBody>
                    <a:bodyPr/>
                    <a:lstStyle/>
                    <a:p>
                      <a:pPr>
                        <a:defRPr sz="1000">
                          <a:solidFill>
                            <a:srgbClr val="4273B3"/>
                          </a:solidFill>
                        </a:defRPr>
                      </a:pPr>
                      <a:r>
                        <a:t>■</a:t>
                      </a:r>
                    </a:p>
                  </a:txBody>
                  <a:tcPr marT="0" marB="0" marR="0"/>
                </a:tc>
                <a:tc>
                  <a:txBody>
                    <a:bodyPr/>
                    <a:lstStyle/>
                    <a:p>
                      <a:pPr>
                        <a:defRPr sz="1000">
                          <a:solidFill>
                            <a:srgbClr val="3E4348"/>
                          </a:solidFill>
                        </a:defRPr>
                      </a:pPr>
                      <a:r>
                        <a:t>Lawyer</a:t>
                      </a:r>
                    </a:p>
                  </a:txBody>
                  <a:tcPr marT="0" marB="0" marR="0"/>
                </a:tc>
              </a:tr>
            </a:tbl>
          </a:graphicData>
        </a:graphic>
      </p:graphicFrame>
      <p:sp>
        <p:nvSpPr>
          <p:cNvPr id="7" name="Slide Number Placeholder 6"/>
          <p:cNvSpPr>
            <a:spLocks noGrp="1"/>
          </p:cNvSpPr>
          <p:nvPr>
            <p:ph type="sldNum" idx="17" sz="quarter"/>
          </p:nvPr>
        </p:nvSpPr>
        <p:spPr/>
        <p:txBody>
          <a:bodyPr/>
          <a:p>
            <a:r>
              <a:t>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2.emf"/>
          <p:cNvPicPr>
            <a:picLocks noGrp="1" noChangeAspect="1"/>
          </p:cNvPicPr>
          <p:nvPr>
            <p:ph type="pic" idx="15" sz="quarter"/>
          </p:nvPr>
        </p:nvPicPr>
        <p:blipFill>
          <a:blip r:embed="rId2"/>
          <a:srcRect/>
          <a:stretch>
            <a:fillRect/>
          </a:stretch>
        </p:blipFill>
        <p:spPr>
          <a:xfrm>
            <a:off x="609598" y="1587598"/>
            <a:ext cx="5035285" cy="3960000"/>
          </a:xfrm>
        </p:spPr>
      </p:pic>
      <p:sp>
        <p:nvSpPr>
          <p:cNvPr id="3" name="Text Placeholder 2"/>
          <p:cNvSpPr>
            <a:spLocks noGrp="1"/>
          </p:cNvSpPr>
          <p:nvPr>
            <p:ph type="body" idx="14" sz="quarter"/>
          </p:nvPr>
        </p:nvSpPr>
        <p:spPr/>
        <p:txBody>
          <a:bodyPr/>
          <a:lstStyle/>
          <a:p>
            <a:r>
              <a:rPr>
                <a:solidFill>
                  <a:srgbClr val="3E4348"/>
                </a:solidFill>
              </a:rPr>
              <a:t>When comparing bars across categories, some of the differences in </a:t>
            </a:r>
            <a:r>
              <a:rPr>
                <a:solidFill>
                  <a:srgbClr val="2E75B6"/>
                </a:solidFill>
              </a:rPr>
              <a:t>Ages</a:t>
            </a:r>
            <a:r>
              <a:rPr>
                <a:solidFill>
                  <a:srgbClr val="3E4348"/>
                </a:solidFill>
              </a:rPr>
              <a:t> between the bars are not statistically significant, indicating that they may have occurred by chance rather than due to a genuine difference. </a:t>
            </a:r>
          </a:p>
          <a:p>
            <a:r>
              <a:rPr>
                <a:solidFill>
                  <a:srgbClr val="3E4348"/>
                </a:solidFill>
              </a:rPr>
              <a:t>For instance, the average </a:t>
            </a:r>
            <a:r>
              <a:rPr>
                <a:solidFill>
                  <a:srgbClr val="2E75B6"/>
                </a:solidFill>
              </a:rPr>
              <a:t>Age</a:t>
            </a:r>
            <a:r>
              <a:rPr>
                <a:solidFill>
                  <a:srgbClr val="3E4348"/>
                </a:solidFill>
              </a:rPr>
              <a:t> of 35.69 for  Electronics &amp; Gadgets is not statistically different from the average </a:t>
            </a:r>
            <a:r>
              <a:rPr>
                <a:solidFill>
                  <a:srgbClr val="2E75B6"/>
                </a:solidFill>
              </a:rPr>
              <a:t>Age</a:t>
            </a:r>
            <a:r>
              <a:rPr>
                <a:solidFill>
                  <a:srgbClr val="3E4348"/>
                </a:solidFill>
              </a:rPr>
              <a:t> of 38.18 for  Decor. </a:t>
            </a:r>
          </a:p>
          <a:p>
            <a:r>
              <a:rPr>
                <a:solidFill>
                  <a:srgbClr val="3E4348"/>
                </a:solidFill>
              </a:rPr>
              <a:t>Although the average </a:t>
            </a:r>
            <a:r>
              <a:rPr>
                <a:solidFill>
                  <a:srgbClr val="2E75B6"/>
                </a:solidFill>
              </a:rPr>
              <a:t>Ages</a:t>
            </a:r>
            <a:r>
              <a:rPr>
                <a:solidFill>
                  <a:srgbClr val="3E4348"/>
                </a:solidFill>
              </a:rPr>
              <a:t> for Footwear &amp; Shoes and Decor are not statistically different from each other, they are noticeably higher compared to the other categories.</a:t>
            </a:r>
          </a:p>
        </p:txBody>
      </p:sp>
      <p:sp>
        <p:nvSpPr>
          <p:cNvPr id="4" name="Text Placeholder 3"/>
          <p:cNvSpPr>
            <a:spLocks noGrp="1"/>
          </p:cNvSpPr>
          <p:nvPr>
            <p:ph type="body" idx="18" sz="quarter"/>
          </p:nvPr>
        </p:nvSpPr>
        <p:spPr/>
        <p:txBody>
          <a:bodyPr/>
          <a:lstStyle/>
          <a:p>
            <a:r>
              <a:t>Average Ages</a:t>
            </a:r>
          </a:p>
        </p:txBody>
      </p:sp>
      <p:sp>
        <p:nvSpPr>
          <p:cNvPr id="5" name="Title 4"/>
          <p:cNvSpPr>
            <a:spLocks noGrp="1"/>
          </p:cNvSpPr>
          <p:nvPr>
            <p:ph type="title"/>
          </p:nvPr>
        </p:nvSpPr>
        <p:spPr/>
        <p:txBody>
          <a:bodyPr/>
          <a:lstStyle/>
          <a:p>
            <a:r>
              <a:t>Footwear &amp; Shoes and Decor are significantly higher as a group with regards to Age</a:t>
            </a:r>
          </a:p>
        </p:txBody>
      </p:sp>
      <p:graphicFrame>
        <p:nvGraphicFramePr>
          <p:cNvPr id="6" name="Table Placeholder 5"/>
          <p:cNvGraphicFramePr>
            <a:graphicFrameLocks noGrp="1"/>
          </p:cNvGraphicFramePr>
          <p:nvPr>
            <p:ph type="tbl" idx="19" sz="quarter"/>
          </p:nvPr>
        </p:nvGraphicFramePr>
        <p:xfrm>
          <a:off x="609600" y="5642724"/>
          <a:ext cx="3810000" cy="822960"/>
        </p:xfrm>
        <a:graphic>
          <a:graphicData uri="http://schemas.openxmlformats.org/drawingml/2006/table">
            <a:tbl>
              <a:tblPr firstRow="1" bandRow="1">
                <a:tableStyleId>{2D5ABB26-0587-4C30-8999-92F81FD0307C}</a:tableStyleId>
              </a:tblPr>
              <a:tblGrid>
                <a:gridCol w="127000"/>
                <a:gridCol w="1778000"/>
                <a:gridCol w="127000"/>
                <a:gridCol w="1778000"/>
              </a:tblGrid>
              <a:tr h="91440">
                <a:tc>
                  <a:txBody>
                    <a:bodyPr/>
                    <a:lstStyle/>
                    <a:p>
                      <a:pPr>
                        <a:defRPr sz="1000">
                          <a:solidFill>
                            <a:srgbClr val="95CAC1"/>
                          </a:solidFill>
                        </a:defRPr>
                      </a:pPr>
                      <a:r>
                        <a:t>■</a:t>
                      </a:r>
                    </a:p>
                  </a:txBody>
                  <a:tcPr marT="0" marB="0" marR="0"/>
                </a:tc>
                <a:tc>
                  <a:txBody>
                    <a:bodyPr/>
                    <a:lstStyle/>
                    <a:p>
                      <a:pPr>
                        <a:defRPr sz="1000">
                          <a:solidFill>
                            <a:srgbClr val="3E4348"/>
                          </a:solidFill>
                        </a:defRPr>
                      </a:pPr>
                      <a:r>
                        <a:t>Auto</a:t>
                      </a:r>
                    </a:p>
                  </a:txBody>
                  <a:tcPr marT="0" marB="0" marR="0"/>
                </a:tc>
                <a:tc>
                  <a:txBody>
                    <a:bodyPr/>
                    <a:lstStyle/>
                    <a:p>
                      <a:pPr>
                        <a:defRPr sz="1000">
                          <a:solidFill>
                            <a:srgbClr val="B487B5"/>
                          </a:solidFill>
                        </a:defRPr>
                      </a:pPr>
                      <a:r>
                        <a:t>■</a:t>
                      </a:r>
                    </a:p>
                  </a:txBody>
                  <a:tcPr marT="0" marB="0" marR="0"/>
                </a:tc>
                <a:tc>
                  <a:txBody>
                    <a:bodyPr/>
                    <a:lstStyle/>
                    <a:p>
                      <a:pPr>
                        <a:defRPr sz="1000">
                          <a:solidFill>
                            <a:srgbClr val="3E4348"/>
                          </a:solidFill>
                        </a:defRPr>
                      </a:pPr>
                      <a:r>
                        <a:t>Games &amp; Toys</a:t>
                      </a:r>
                    </a:p>
                  </a:txBody>
                  <a:tcPr marT="0" marB="0" marR="0"/>
                </a:tc>
              </a:tr>
              <a:tr h="91440">
                <a:tc>
                  <a:txBody>
                    <a:bodyPr/>
                    <a:lstStyle/>
                    <a:p>
                      <a:pPr>
                        <a:defRPr sz="1000">
                          <a:solidFill>
                            <a:srgbClr val="F5F5BC"/>
                          </a:solidFill>
                        </a:defRPr>
                      </a:pPr>
                      <a:r>
                        <a:t>■</a:t>
                      </a:r>
                    </a:p>
                  </a:txBody>
                  <a:tcPr marT="0" marB="0" marR="0"/>
                </a:tc>
                <a:tc>
                  <a:txBody>
                    <a:bodyPr/>
                    <a:lstStyle/>
                    <a:p>
                      <a:pPr>
                        <a:defRPr sz="1000">
                          <a:solidFill>
                            <a:srgbClr val="3E4348"/>
                          </a:solidFill>
                        </a:defRPr>
                      </a:pPr>
                      <a:r>
                        <a:t>Beauty</a:t>
                      </a:r>
                    </a:p>
                  </a:txBody>
                  <a:tcPr marT="0" marB="0" marR="0"/>
                </a:tc>
                <a:tc>
                  <a:txBody>
                    <a:bodyPr/>
                    <a:lstStyle/>
                    <a:p>
                      <a:pPr>
                        <a:defRPr sz="1000">
                          <a:solidFill>
                            <a:srgbClr val="CFE6C9"/>
                          </a:solidFill>
                        </a:defRPr>
                      </a:pPr>
                      <a:r>
                        <a:t>■</a:t>
                      </a:r>
                    </a:p>
                  </a:txBody>
                  <a:tcPr marT="0" marB="0" marR="0"/>
                </a:tc>
                <a:tc>
                  <a:txBody>
                    <a:bodyPr/>
                    <a:lstStyle/>
                    <a:p>
                      <a:pPr>
                        <a:defRPr sz="1000">
                          <a:solidFill>
                            <a:srgbClr val="3E4348"/>
                          </a:solidFill>
                        </a:defRPr>
                      </a:pPr>
                      <a:r>
                        <a:t>Hand &amp; Power Tool...</a:t>
                      </a:r>
                    </a:p>
                  </a:txBody>
                  <a:tcPr marT="0" marB="0" marR="0"/>
                </a:tc>
              </a:tr>
              <a:tr h="91440">
                <a:tc>
                  <a:txBody>
                    <a:bodyPr/>
                    <a:lstStyle/>
                    <a:p>
                      <a:pPr>
                        <a:defRPr sz="1000">
                          <a:solidFill>
                            <a:srgbClr val="C0BDD6"/>
                          </a:solidFill>
                        </a:defRPr>
                      </a:pPr>
                      <a:r>
                        <a:t>■</a:t>
                      </a:r>
                    </a:p>
                  </a:txBody>
                  <a:tcPr marT="0" marB="0" marR="0"/>
                </a:tc>
                <a:tc>
                  <a:txBody>
                    <a:bodyPr/>
                    <a:lstStyle/>
                    <a:p>
                      <a:pPr>
                        <a:defRPr sz="1000">
                          <a:solidFill>
                            <a:srgbClr val="3E4348"/>
                          </a:solidFill>
                        </a:defRPr>
                      </a:pPr>
                      <a:r>
                        <a:t>Books</a:t>
                      </a:r>
                    </a:p>
                  </a:txBody>
                  <a:tcPr marT="0" marB="0" marR="0"/>
                </a:tc>
                <a:tc>
                  <a:txBody>
                    <a:bodyPr/>
                    <a:lstStyle/>
                    <a:p>
                      <a:pPr>
                        <a:defRPr sz="1000">
                          <a:solidFill>
                            <a:srgbClr val="EDDF80"/>
                          </a:solidFill>
                        </a:defRPr>
                      </a:pPr>
                      <a:r>
                        <a:t>■</a:t>
                      </a:r>
                    </a:p>
                  </a:txBody>
                  <a:tcPr marT="0" marB="0" marR="0"/>
                </a:tc>
                <a:tc>
                  <a:txBody>
                    <a:bodyPr/>
                    <a:lstStyle/>
                    <a:p>
                      <a:pPr>
                        <a:defRPr sz="1000">
                          <a:solidFill>
                            <a:srgbClr val="3E4348"/>
                          </a:solidFill>
                        </a:defRPr>
                      </a:pPr>
                      <a:r>
                        <a:t>Household items</a:t>
                      </a:r>
                    </a:p>
                  </a:txBody>
                  <a:tcPr marT="0" marB="0" marR="0"/>
                </a:tc>
              </a:tr>
              <a:tr h="91440">
                <a:tc>
                  <a:txBody>
                    <a:bodyPr/>
                    <a:lstStyle/>
                    <a:p>
                      <a:pPr>
                        <a:defRPr sz="1000">
                          <a:solidFill>
                            <a:srgbClr val="E98D83"/>
                          </a:solidFill>
                        </a:defRPr>
                      </a:pPr>
                      <a:r>
                        <a:t>■</a:t>
                      </a:r>
                    </a:p>
                  </a:txBody>
                  <a:tcPr marT="0" marB="0" marR="0"/>
                </a:tc>
                <a:tc>
                  <a:txBody>
                    <a:bodyPr/>
                    <a:lstStyle/>
                    <a:p>
                      <a:pPr>
                        <a:defRPr sz="1000">
                          <a:solidFill>
                            <a:srgbClr val="3E4348"/>
                          </a:solidFill>
                        </a:defRPr>
                      </a:pPr>
                      <a:r>
                        <a:t>Clothing &amp; Appare...</a:t>
                      </a:r>
                    </a:p>
                  </a:txBody>
                  <a:tcPr marT="0" marB="0" marR="0"/>
                </a:tc>
                <a:tc>
                  <a:txBody>
                    <a:bodyPr/>
                    <a:lstStyle/>
                    <a:p>
                      <a:pPr>
                        <a:defRPr sz="1000">
                          <a:solidFill>
                            <a:srgbClr val="95CAC1"/>
                          </a:solidFill>
                        </a:defRPr>
                      </a:pPr>
                      <a:r>
                        <a:t>■</a:t>
                      </a:r>
                    </a:p>
                  </a:txBody>
                  <a:tcPr marT="0" marB="0" marR="0"/>
                </a:tc>
                <a:tc>
                  <a:txBody>
                    <a:bodyPr/>
                    <a:lstStyle/>
                    <a:p>
                      <a:pPr>
                        <a:defRPr sz="1000">
                          <a:solidFill>
                            <a:srgbClr val="3E4348"/>
                          </a:solidFill>
                        </a:defRPr>
                      </a:pPr>
                      <a:r>
                        <a:t>Office</a:t>
                      </a:r>
                    </a:p>
                  </a:txBody>
                  <a:tcPr marT="0" marB="0" marR="0"/>
                </a:tc>
              </a:tr>
              <a:tr h="91440">
                <a:tc>
                  <a:txBody>
                    <a:bodyPr/>
                    <a:lstStyle/>
                    <a:p>
                      <a:pPr>
                        <a:defRPr sz="1000">
                          <a:solidFill>
                            <a:srgbClr val="8AAFC8"/>
                          </a:solidFill>
                        </a:defRPr>
                      </a:pPr>
                      <a:r>
                        <a:t>■</a:t>
                      </a:r>
                    </a:p>
                  </a:txBody>
                  <a:tcPr marT="0" marB="0" marR="0"/>
                </a:tc>
                <a:tc>
                  <a:txBody>
                    <a:bodyPr/>
                    <a:lstStyle/>
                    <a:p>
                      <a:pPr>
                        <a:defRPr sz="1000">
                          <a:solidFill>
                            <a:srgbClr val="3E4348"/>
                          </a:solidFill>
                        </a:defRPr>
                      </a:pPr>
                      <a:r>
                        <a:t>Decor</a:t>
                      </a:r>
                    </a:p>
                  </a:txBody>
                  <a:tcPr marT="0" marB="0" marR="0"/>
                </a:tc>
                <a:tc>
                  <a:txBody>
                    <a:bodyPr/>
                    <a:lstStyle/>
                    <a:p>
                      <a:pPr>
                        <a:defRPr sz="1000">
                          <a:solidFill>
                            <a:srgbClr val="F5F5BC"/>
                          </a:solidFill>
                        </a:defRPr>
                      </a:pPr>
                      <a:r>
                        <a:t>■</a:t>
                      </a:r>
                    </a:p>
                  </a:txBody>
                  <a:tcPr marT="0" marB="0" marR="0"/>
                </a:tc>
                <a:tc>
                  <a:txBody>
                    <a:bodyPr/>
                    <a:lstStyle/>
                    <a:p>
                      <a:pPr>
                        <a:defRPr sz="1000">
                          <a:solidFill>
                            <a:srgbClr val="3E4348"/>
                          </a:solidFill>
                        </a:defRPr>
                      </a:pPr>
                      <a:r>
                        <a:t>Pet Care</a:t>
                      </a:r>
                    </a:p>
                  </a:txBody>
                  <a:tcPr marT="0" marB="0" marR="0"/>
                </a:tc>
              </a:tr>
              <a:tr h="91440">
                <a:tc>
                  <a:txBody>
                    <a:bodyPr/>
                    <a:lstStyle/>
                    <a:p>
                      <a:pPr>
                        <a:defRPr sz="1000">
                          <a:solidFill>
                            <a:srgbClr val="E9B275"/>
                          </a:solidFill>
                        </a:defRPr>
                      </a:pPr>
                      <a:r>
                        <a:t>■</a:t>
                      </a:r>
                    </a:p>
                  </a:txBody>
                  <a:tcPr marT="0" marB="0" marR="0"/>
                </a:tc>
                <a:tc>
                  <a:txBody>
                    <a:bodyPr/>
                    <a:lstStyle/>
                    <a:p>
                      <a:pPr>
                        <a:defRPr sz="1000">
                          <a:solidFill>
                            <a:srgbClr val="3E4348"/>
                          </a:solidFill>
                        </a:defRPr>
                      </a:pPr>
                      <a:r>
                        <a:t>Electronics &amp; Gad...</a:t>
                      </a:r>
                    </a:p>
                  </a:txBody>
                  <a:tcPr marT="0" marB="0" marR="0"/>
                </a:tc>
                <a:tc>
                  <a:txBody>
                    <a:bodyPr/>
                    <a:lstStyle/>
                    <a:p>
                      <a:pPr>
                        <a:defRPr sz="1000">
                          <a:solidFill>
                            <a:srgbClr val="C0BDD6"/>
                          </a:solidFill>
                        </a:defRPr>
                      </a:pPr>
                      <a:r>
                        <a:t>■</a:t>
                      </a:r>
                    </a:p>
                  </a:txBody>
                  <a:tcPr marT="0" marB="0" marR="0"/>
                </a:tc>
                <a:tc>
                  <a:txBody>
                    <a:bodyPr/>
                    <a:lstStyle/>
                    <a:p>
                      <a:pPr>
                        <a:defRPr sz="1000">
                          <a:solidFill>
                            <a:srgbClr val="3E4348"/>
                          </a:solidFill>
                        </a:defRPr>
                      </a:pPr>
                      <a:r>
                        <a:t>Sports Products</a:t>
                      </a:r>
                    </a:p>
                  </a:txBody>
                  <a:tcPr marT="0" marB="0" marR="0"/>
                </a:tc>
              </a:tr>
              <a:tr h="91440">
                <a:tc>
                  <a:txBody>
                    <a:bodyPr/>
                    <a:lstStyle/>
                    <a:p>
                      <a:pPr>
                        <a:defRPr sz="1000">
                          <a:solidFill>
                            <a:srgbClr val="AFCF77"/>
                          </a:solidFill>
                        </a:defRPr>
                      </a:pPr>
                      <a:r>
                        <a:t>■</a:t>
                      </a:r>
                    </a:p>
                  </a:txBody>
                  <a:tcPr marT="0" marB="0" marR="0"/>
                </a:tc>
                <a:tc>
                  <a:txBody>
                    <a:bodyPr/>
                    <a:lstStyle/>
                    <a:p>
                      <a:pPr>
                        <a:defRPr sz="1000">
                          <a:solidFill>
                            <a:srgbClr val="3E4348"/>
                          </a:solidFill>
                        </a:defRPr>
                      </a:pPr>
                      <a:r>
                        <a:t>Food</a:t>
                      </a:r>
                    </a:p>
                  </a:txBody>
                  <a:tcPr marT="0" marB="0" marR="0"/>
                </a:tc>
                <a:tc>
                  <a:txBody>
                    <a:bodyPr/>
                    <a:lstStyle/>
                    <a:p>
                      <a:pPr>
                        <a:defRPr sz="1000">
                          <a:solidFill>
                            <a:srgbClr val="E98D83"/>
                          </a:solidFill>
                        </a:defRPr>
                      </a:pPr>
                      <a:r>
                        <a:t>■</a:t>
                      </a:r>
                    </a:p>
                  </a:txBody>
                  <a:tcPr marT="0" marB="0" marR="0"/>
                </a:tc>
                <a:tc>
                  <a:txBody>
                    <a:bodyPr/>
                    <a:lstStyle/>
                    <a:p>
                      <a:pPr>
                        <a:defRPr sz="1000">
                          <a:solidFill>
                            <a:srgbClr val="3E4348"/>
                          </a:solidFill>
                        </a:defRPr>
                      </a:pPr>
                      <a:r>
                        <a:t>Stationery</a:t>
                      </a:r>
                    </a:p>
                  </a:txBody>
                  <a:tcPr marT="0" marB="0" marR="0"/>
                </a:tc>
              </a:tr>
              <a:tr h="91440">
                <a:tc>
                  <a:txBody>
                    <a:bodyPr/>
                    <a:lstStyle/>
                    <a:p>
                      <a:pPr>
                        <a:defRPr sz="1000">
                          <a:solidFill>
                            <a:srgbClr val="F6D2E4"/>
                          </a:solidFill>
                        </a:defRPr>
                      </a:pPr>
                      <a:r>
                        <a:t>■</a:t>
                      </a:r>
                    </a:p>
                  </a:txBody>
                  <a:tcPr marT="0" marB="0" marR="0"/>
                </a:tc>
                <a:tc>
                  <a:txBody>
                    <a:bodyPr/>
                    <a:lstStyle/>
                    <a:p>
                      <a:pPr>
                        <a:defRPr sz="1000">
                          <a:solidFill>
                            <a:srgbClr val="3E4348"/>
                          </a:solidFill>
                        </a:defRPr>
                      </a:pPr>
                      <a:r>
                        <a:t>Footwear &amp; Shoes</a:t>
                      </a:r>
                    </a:p>
                  </a:txBody>
                  <a:tcPr marT="0" marB="0" marR="0"/>
                </a:tc>
                <a:tc>
                  <a:txBody>
                    <a:bodyPr/>
                    <a:lstStyle/>
                    <a:p>
                      <a:pPr>
                        <a:defRPr sz="1000">
                          <a:solidFill>
                            <a:srgbClr val="8AAFC8"/>
                          </a:solidFill>
                        </a:defRPr>
                      </a:pPr>
                      <a:r>
                        <a:t>■</a:t>
                      </a:r>
                    </a:p>
                  </a:txBody>
                  <a:tcPr marT="0" marB="0" marR="0"/>
                </a:tc>
                <a:tc>
                  <a:txBody>
                    <a:bodyPr/>
                    <a:lstStyle/>
                    <a:p>
                      <a:pPr>
                        <a:defRPr sz="1000">
                          <a:solidFill>
                            <a:srgbClr val="3E4348"/>
                          </a:solidFill>
                        </a:defRPr>
                      </a:pPr>
                      <a:r>
                        <a:t>Tupperware</a:t>
                      </a:r>
                    </a:p>
                  </a:txBody>
                  <a:tcPr marT="0" marB="0" marR="0"/>
                </a:tc>
              </a:tr>
              <a:tr h="91440">
                <a:tc>
                  <a:txBody>
                    <a:bodyPr/>
                    <a:lstStyle/>
                    <a:p>
                      <a:pPr>
                        <a:defRPr sz="1000">
                          <a:solidFill>
                            <a:srgbClr val="D9D9D9"/>
                          </a:solidFill>
                        </a:defRPr>
                      </a:pPr>
                      <a:r>
                        <a:t>■</a:t>
                      </a:r>
                    </a:p>
                  </a:txBody>
                  <a:tcPr marT="0" marB="0" marR="0"/>
                </a:tc>
                <a:tc>
                  <a:txBody>
                    <a:bodyPr/>
                    <a:lstStyle/>
                    <a:p>
                      <a:pPr>
                        <a:defRPr sz="1000">
                          <a:solidFill>
                            <a:srgbClr val="3E4348"/>
                          </a:solidFill>
                        </a:defRPr>
                      </a:pPr>
                      <a:r>
                        <a:t>Furniture</a:t>
                      </a:r>
                    </a:p>
                  </a:txBody>
                  <a:tcPr marT="0" marB="0" marR="0"/>
                </a:tc>
                <a:tc>
                  <a:txBody>
                    <a:bodyPr/>
                    <a:lstStyle/>
                    <a:p>
                      <a:pPr>
                        <a:defRPr sz="1000">
                          <a:solidFill>
                            <a:srgbClr val="E9B275"/>
                          </a:solidFill>
                        </a:defRPr>
                      </a:pPr>
                      <a:r>
                        <a:t>■</a:t>
                      </a:r>
                    </a:p>
                  </a:txBody>
                  <a:tcPr marT="0" marB="0" marR="0"/>
                </a:tc>
                <a:tc>
                  <a:txBody>
                    <a:bodyPr/>
                    <a:lstStyle/>
                    <a:p>
                      <a:pPr>
                        <a:defRPr sz="1000">
                          <a:solidFill>
                            <a:srgbClr val="3E4348"/>
                          </a:solidFill>
                        </a:defRPr>
                      </a:pPr>
                      <a:r>
                        <a:t>Veterinary</a:t>
                      </a:r>
                    </a:p>
                  </a:txBody>
                  <a:tcPr marT="0" marB="0" marR="0"/>
                </a:tc>
              </a:tr>
            </a:tbl>
          </a:graphicData>
        </a:graphic>
      </p:graphicFrame>
      <p:sp>
        <p:nvSpPr>
          <p:cNvPr id="7" name="Slide Number Placeholder 6"/>
          <p:cNvSpPr>
            <a:spLocks noGrp="1"/>
          </p:cNvSpPr>
          <p:nvPr>
            <p:ph type="sldNum" idx="17" sz="quarter"/>
          </p:nvPr>
        </p:nvSpPr>
        <p:spPr/>
        <p:txBody>
          <a:bodyPr/>
          <a:p>
            <a:r>
              <a:t>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3.emf"/>
          <p:cNvPicPr>
            <a:picLocks noGrp="1" noChangeAspect="1"/>
          </p:cNvPicPr>
          <p:nvPr>
            <p:ph type="pic" idx="15" sz="quarter"/>
          </p:nvPr>
        </p:nvPicPr>
        <p:blipFill>
          <a:blip r:embed="rId2"/>
          <a:srcRect/>
          <a:stretch>
            <a:fillRect/>
          </a:stretch>
        </p:blipFill>
        <p:spPr>
          <a:xfrm>
            <a:off x="609598" y="1587598"/>
            <a:ext cx="4031271" cy="3960000"/>
          </a:xfrm>
        </p:spPr>
      </p:pic>
      <p:sp>
        <p:nvSpPr>
          <p:cNvPr id="3" name="Text Placeholder 2"/>
          <p:cNvSpPr>
            <a:spLocks noGrp="1"/>
          </p:cNvSpPr>
          <p:nvPr>
            <p:ph type="body" idx="14" sz="quarter"/>
          </p:nvPr>
        </p:nvSpPr>
        <p:spPr/>
        <p:txBody>
          <a:bodyPr/>
          <a:lstStyle/>
          <a:p>
            <a:r>
              <a:rPr>
                <a:solidFill>
                  <a:srgbClr val="3E4348"/>
                </a:solidFill>
              </a:rPr>
              <a:t>We did not find enough evidence to suggest that </a:t>
            </a:r>
            <a:r>
              <a:rPr>
                <a:solidFill>
                  <a:srgbClr val="2E75B6"/>
                </a:solidFill>
              </a:rPr>
              <a:t>Marital Status</a:t>
            </a:r>
            <a:r>
              <a:rPr>
                <a:solidFill>
                  <a:srgbClr val="3E4348"/>
                </a:solidFill>
              </a:rPr>
              <a:t> has a significant impact on </a:t>
            </a:r>
            <a:r>
              <a:rPr>
                <a:solidFill>
                  <a:srgbClr val="2E75B6"/>
                </a:solidFill>
              </a:rPr>
              <a:t>Zone</a:t>
            </a:r>
            <a:r>
              <a:rPr>
                <a:solidFill>
                  <a:srgbClr val="3E4348"/>
                </a:solidFill>
              </a:rPr>
              <a:t>. Additionally, it would be beneficial to investigate other factors that may have a measurable influence on </a:t>
            </a:r>
            <a:r>
              <a:rPr>
                <a:solidFill>
                  <a:srgbClr val="2E75B6"/>
                </a:solidFill>
              </a:rPr>
              <a:t>Zone</a:t>
            </a:r>
            <a:r>
              <a:rPr>
                <a:solidFill>
                  <a:srgbClr val="3E4348"/>
                </a:solidFill>
              </a:rPr>
              <a:t>, such as </a:t>
            </a:r>
            <a:r>
              <a:rPr>
                <a:solidFill>
                  <a:srgbClr val="2E75B6"/>
                </a:solidFill>
              </a:rPr>
              <a:t>State</a:t>
            </a:r>
            <a:r>
              <a:rPr>
                <a:solidFill>
                  <a:srgbClr val="3E4348"/>
                </a:solidFill>
              </a:rPr>
              <a:t>.</a:t>
            </a:r>
          </a:p>
        </p:txBody>
      </p:sp>
      <p:sp>
        <p:nvSpPr>
          <p:cNvPr id="4" name="Text Placeholder 3"/>
          <p:cNvSpPr>
            <a:spLocks noGrp="1"/>
          </p:cNvSpPr>
          <p:nvPr>
            <p:ph type="body" idx="18" sz="quarter"/>
          </p:nvPr>
        </p:nvSpPr>
        <p:spPr/>
        <p:txBody>
          <a:bodyPr/>
          <a:lstStyle/>
          <a:p>
            <a:r>
              <a:t>% Makeup of Zone</a:t>
            </a:r>
          </a:p>
        </p:txBody>
      </p:sp>
      <p:sp>
        <p:nvSpPr>
          <p:cNvPr id="5" name="Title 4"/>
          <p:cNvSpPr>
            <a:spLocks noGrp="1"/>
          </p:cNvSpPr>
          <p:nvPr>
            <p:ph type="title"/>
          </p:nvPr>
        </p:nvSpPr>
        <p:spPr/>
        <p:txBody>
          <a:bodyPr/>
          <a:lstStyle/>
          <a:p>
            <a:r>
              <a:t>The distribution of Zone does not depend on Marital Status</a:t>
            </a:r>
          </a:p>
        </p:txBody>
      </p:sp>
      <p:graphicFrame>
        <p:nvGraphicFramePr>
          <p:cNvPr id="6" name="Table Placeholder 5"/>
          <p:cNvGraphicFramePr>
            <a:graphicFrameLocks noGrp="1"/>
          </p:cNvGraphicFramePr>
          <p:nvPr>
            <p:ph type="tbl" idx="19" sz="quarter"/>
          </p:nvPr>
        </p:nvGraphicFramePr>
        <p:xfrm>
          <a:off x="609600" y="5632600"/>
          <a:ext cx="3860800" cy="27432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86C3F8"/>
                          </a:solidFill>
                        </a:defRPr>
                      </a:pPr>
                      <a:r>
                        <a:t>■</a:t>
                      </a:r>
                    </a:p>
                  </a:txBody>
                  <a:tcPr marT="0" marB="0" marR="0"/>
                </a:tc>
                <a:tc>
                  <a:txBody>
                    <a:bodyPr/>
                    <a:lstStyle/>
                    <a:p>
                      <a:pPr>
                        <a:defRPr sz="1200">
                          <a:solidFill>
                            <a:srgbClr val="3E4348"/>
                          </a:solidFill>
                        </a:defRPr>
                      </a:pPr>
                      <a:r>
                        <a:t>Central</a:t>
                      </a:r>
                    </a:p>
                  </a:txBody>
                  <a:tcPr marT="0" marB="0" marR="0"/>
                </a:tc>
                <a:tc>
                  <a:txBody>
                    <a:bodyPr/>
                    <a:lstStyle/>
                    <a:p>
                      <a:pPr>
                        <a:defRPr sz="1200">
                          <a:solidFill>
                            <a:srgbClr val="A9B7D7"/>
                          </a:solidFill>
                        </a:defRPr>
                      </a:pPr>
                      <a:r>
                        <a:t>■</a:t>
                      </a:r>
                    </a:p>
                  </a:txBody>
                  <a:tcPr marT="0" marB="0" marR="0"/>
                </a:tc>
                <a:tc>
                  <a:txBody>
                    <a:bodyPr/>
                    <a:lstStyle/>
                    <a:p>
                      <a:pPr>
                        <a:defRPr sz="1200">
                          <a:solidFill>
                            <a:srgbClr val="3E4348"/>
                          </a:solidFill>
                        </a:defRPr>
                      </a:pPr>
                      <a:r>
                        <a:t>Western</a:t>
                      </a:r>
                    </a:p>
                  </a:txBody>
                  <a:tcPr marT="0" marB="0" marR="0"/>
                </a:tc>
              </a:tr>
              <a:tr h="91440">
                <a:tc>
                  <a:txBody>
                    <a:bodyPr/>
                    <a:lstStyle/>
                    <a:p>
                      <a:pPr>
                        <a:defRPr sz="1200">
                          <a:solidFill>
                            <a:srgbClr val="FCA989"/>
                          </a:solidFill>
                        </a:defRPr>
                      </a:pPr>
                      <a:r>
                        <a:t>■</a:t>
                      </a:r>
                    </a:p>
                  </a:txBody>
                  <a:tcPr marT="0" marB="0" marR="0"/>
                </a:tc>
                <a:tc>
                  <a:txBody>
                    <a:bodyPr/>
                    <a:lstStyle/>
                    <a:p>
                      <a:pPr>
                        <a:defRPr sz="1200">
                          <a:solidFill>
                            <a:srgbClr val="3E4348"/>
                          </a:solidFill>
                        </a:defRPr>
                      </a:pPr>
                      <a:r>
                        <a:t>Southern</a:t>
                      </a:r>
                    </a:p>
                  </a:txBody>
                  <a:tcPr marT="0" marB="0" marR="0"/>
                </a:tc>
                <a:tc>
                  <a:txBody>
                    <a:bodyPr/>
                    <a:lstStyle/>
                    <a:p>
                      <a:pPr>
                        <a:defRPr sz="1200">
                          <a:solidFill>
                            <a:srgbClr val="ECA7D2"/>
                          </a:solidFill>
                        </a:defRPr>
                      </a:pPr>
                      <a:r>
                        <a:t>■</a:t>
                      </a:r>
                    </a:p>
                  </a:txBody>
                  <a:tcPr marT="0" marB="0" marR="0"/>
                </a:tc>
                <a:tc>
                  <a:txBody>
                    <a:bodyPr/>
                    <a:lstStyle/>
                    <a:p>
                      <a:pPr>
                        <a:defRPr sz="1200">
                          <a:solidFill>
                            <a:srgbClr val="3E4348"/>
                          </a:solidFill>
                        </a:defRPr>
                      </a:pPr>
                      <a:r>
                        <a:t>Northern</a:t>
                      </a:r>
                    </a:p>
                  </a:txBody>
                  <a:tcPr marT="0" marB="0" marR="0"/>
                </a:tc>
              </a:tr>
              <a:tr h="91440">
                <a:tc>
                  <a:txBody>
                    <a:bodyPr/>
                    <a:lstStyle/>
                    <a:p>
                      <a:pPr>
                        <a:defRPr sz="1200"/>
                      </a:pPr>
                    </a:p>
                  </a:txBody>
                  <a:tcPr marT="0" marB="0" marR="0"/>
                </a:tc>
                <a:tc>
                  <a:txBody>
                    <a:bodyPr/>
                    <a:lstStyle/>
                    <a:p>
                      <a:pPr>
                        <a:defRPr sz="1200"/>
                      </a:pPr>
                    </a:p>
                  </a:txBody>
                  <a:tcPr marT="0" marB="0" marR="0"/>
                </a:tc>
                <a:tc>
                  <a:txBody>
                    <a:bodyPr/>
                    <a:lstStyle/>
                    <a:p>
                      <a:pPr>
                        <a:defRPr sz="1200">
                          <a:solidFill>
                            <a:srgbClr val="BCE17E"/>
                          </a:solidFill>
                        </a:defRPr>
                      </a:pPr>
                      <a:r>
                        <a:t>■</a:t>
                      </a:r>
                    </a:p>
                  </a:txBody>
                  <a:tcPr marT="0" marB="0" marR="0"/>
                </a:tc>
                <a:tc>
                  <a:txBody>
                    <a:bodyPr/>
                    <a:lstStyle/>
                    <a:p>
                      <a:pPr>
                        <a:defRPr sz="1200">
                          <a:solidFill>
                            <a:srgbClr val="3E4348"/>
                          </a:solidFill>
                        </a:defRPr>
                      </a:pPr>
                      <a:r>
                        <a:t>Eastern</a:t>
                      </a:r>
                    </a:p>
                  </a:txBody>
                  <a:tcPr marT="0" marB="0" marR="0"/>
                </a:tc>
              </a:tr>
            </a:tbl>
          </a:graphicData>
        </a:graphic>
      </p:graphicFrame>
      <p:sp>
        <p:nvSpPr>
          <p:cNvPr id="7" name="Slide Number Placeholder 6"/>
          <p:cNvSpPr>
            <a:spLocks noGrp="1"/>
          </p:cNvSpPr>
          <p:nvPr>
            <p:ph type="sldNum" idx="17" sz="quarter"/>
          </p:nvPr>
        </p:nvSpPr>
        <p:spPr/>
        <p:txBody>
          <a:bodyPr/>
          <a:p>
            <a:r>
              <a:t>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4.emf"/>
          <p:cNvPicPr>
            <a:picLocks noGrp="1" noChangeAspect="1"/>
          </p:cNvPicPr>
          <p:nvPr>
            <p:ph type="pic" idx="15" sz="quarter"/>
          </p:nvPr>
        </p:nvPicPr>
        <p:blipFill>
          <a:blip r:embed="rId2"/>
          <a:srcRect/>
          <a:stretch>
            <a:fillRect/>
          </a:stretch>
        </p:blipFill>
        <p:spPr>
          <a:xfrm>
            <a:off x="4562383" y="1590949"/>
            <a:ext cx="5780454" cy="4680000"/>
          </a:xfrm>
        </p:spPr>
      </p:pic>
      <p:sp>
        <p:nvSpPr>
          <p:cNvPr id="3" name="Text Placeholder 2"/>
          <p:cNvSpPr>
            <a:spLocks noGrp="1"/>
          </p:cNvSpPr>
          <p:nvPr>
            <p:ph type="body" idx="14" sz="quarter"/>
          </p:nvPr>
        </p:nvSpPr>
        <p:spPr/>
        <p:txBody>
          <a:bodyPr/>
          <a:lstStyle/>
          <a:p>
            <a:r>
              <a:rPr>
                <a:solidFill>
                  <a:srgbClr val="3E4348"/>
                </a:solidFill>
              </a:rPr>
              <a:t>The kernel density plot displays two distinct peaks, with the majority of the </a:t>
            </a:r>
            <a:r>
              <a:rPr>
                <a:solidFill>
                  <a:srgbClr val="2E75B6"/>
                </a:solidFill>
              </a:rPr>
              <a:t>Age</a:t>
            </a:r>
            <a:r>
              <a:rPr>
                <a:solidFill>
                  <a:srgbClr val="3E4348"/>
                </a:solidFill>
              </a:rPr>
              <a:t> values concentrated around 30 and 44.</a:t>
            </a:r>
          </a:p>
        </p:txBody>
      </p:sp>
      <p:sp>
        <p:nvSpPr>
          <p:cNvPr id="4" name="Text Placeholder 3"/>
          <p:cNvSpPr>
            <a:spLocks noGrp="1"/>
          </p:cNvSpPr>
          <p:nvPr>
            <p:ph type="body" idx="18" sz="quarter"/>
          </p:nvPr>
        </p:nvSpPr>
        <p:spPr/>
        <p:txBody>
          <a:bodyPr/>
          <a:lstStyle/>
          <a:p>
            <a:r>
              <a:t>Probability of Age occurring</a:t>
            </a:r>
          </a:p>
        </p:txBody>
      </p:sp>
      <p:sp>
        <p:nvSpPr>
          <p:cNvPr id="5" name="Title 4"/>
          <p:cNvSpPr>
            <a:spLocks noGrp="1"/>
          </p:cNvSpPr>
          <p:nvPr>
            <p:ph type="title"/>
          </p:nvPr>
        </p:nvSpPr>
        <p:spPr/>
        <p:txBody>
          <a:bodyPr/>
          <a:lstStyle/>
          <a:p>
            <a:r>
              <a:t>The values of Age are most concentrated around 30 and 44</a:t>
            </a:r>
          </a:p>
        </p:txBody>
      </p:sp>
      <p:sp>
        <p:nvSpPr>
          <p:cNvPr id="6" name="Slide Number Placeholder 5"/>
          <p:cNvSpPr>
            <a:spLocks noGrp="1"/>
          </p:cNvSpPr>
          <p:nvPr>
            <p:ph type="sldNum" idx="17" sz="quarter"/>
          </p:nvPr>
        </p:nvSpPr>
        <p:spPr/>
        <p:txBody>
          <a:bodyPr/>
          <a:p>
            <a:r>
              <a:t>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5.emf"/>
          <p:cNvPicPr>
            <a:picLocks noGrp="1" noChangeAspect="1"/>
          </p:cNvPicPr>
          <p:nvPr>
            <p:ph type="pic" idx="15" sz="quarter"/>
          </p:nvPr>
        </p:nvPicPr>
        <p:blipFill>
          <a:blip r:embed="rId2"/>
          <a:srcRect/>
          <a:stretch>
            <a:fillRect/>
          </a:stretch>
        </p:blipFill>
        <p:spPr>
          <a:xfrm>
            <a:off x="609598" y="1587598"/>
            <a:ext cx="3664589" cy="3960000"/>
          </a:xfrm>
        </p:spPr>
      </p:pic>
      <p:sp>
        <p:nvSpPr>
          <p:cNvPr id="3" name="Text Placeholder 2"/>
          <p:cNvSpPr>
            <a:spLocks noGrp="1"/>
          </p:cNvSpPr>
          <p:nvPr>
            <p:ph type="body" idx="14" sz="quarter"/>
          </p:nvPr>
        </p:nvSpPr>
        <p:spPr/>
        <p:txBody>
          <a:bodyPr/>
          <a:lstStyle/>
          <a:p>
            <a:r>
              <a:rPr>
                <a:solidFill>
                  <a:srgbClr val="3E4348"/>
                </a:solidFill>
              </a:rPr>
              <a:t>When comparing columns across categories, certain differences in </a:t>
            </a:r>
            <a:r>
              <a:rPr>
                <a:solidFill>
                  <a:srgbClr val="2E75B6"/>
                </a:solidFill>
              </a:rPr>
              <a:t>Amounts</a:t>
            </a:r>
            <a:r>
              <a:rPr>
                <a:solidFill>
                  <a:srgbClr val="3E4348"/>
                </a:solidFill>
              </a:rPr>
              <a:t> between the columns are not statistically significant, indicating that they may have occurred by chance rather than due to a genuine difference. </a:t>
            </a:r>
          </a:p>
          <a:p>
            <a:r>
              <a:rPr>
                <a:solidFill>
                  <a:srgbClr val="3E4348"/>
                </a:solidFill>
              </a:rPr>
              <a:t>For instance, the average </a:t>
            </a:r>
            <a:r>
              <a:rPr>
                <a:solidFill>
                  <a:srgbClr val="2E75B6"/>
                </a:solidFill>
              </a:rPr>
              <a:t>Amount</a:t>
            </a:r>
            <a:r>
              <a:rPr>
                <a:solidFill>
                  <a:srgbClr val="3E4348"/>
                </a:solidFill>
              </a:rPr>
              <a:t> of 9477.1 for the </a:t>
            </a:r>
            <a:r>
              <a:rPr>
                <a:solidFill>
                  <a:srgbClr val="2E75B6"/>
                </a:solidFill>
              </a:rPr>
              <a:t>Age</a:t>
            </a:r>
            <a:r>
              <a:rPr>
                <a:solidFill>
                  <a:srgbClr val="3E4348"/>
                </a:solidFill>
              </a:rPr>
              <a:t> range 26.0-35.0, represented by the color code , is not statistically different from the average </a:t>
            </a:r>
            <a:r>
              <a:rPr>
                <a:solidFill>
                  <a:srgbClr val="2E75B6"/>
                </a:solidFill>
              </a:rPr>
              <a:t>Amount</a:t>
            </a:r>
            <a:r>
              <a:rPr>
                <a:solidFill>
                  <a:srgbClr val="3E4348"/>
                </a:solidFill>
              </a:rPr>
              <a:t> of 9774.9 for the </a:t>
            </a:r>
            <a:r>
              <a:rPr>
                <a:solidFill>
                  <a:srgbClr val="2E75B6"/>
                </a:solidFill>
              </a:rPr>
              <a:t>Age</a:t>
            </a:r>
            <a:r>
              <a:rPr>
                <a:solidFill>
                  <a:srgbClr val="3E4348"/>
                </a:solidFill>
              </a:rPr>
              <a:t> range 36.0-45.0, also represented by the color code . </a:t>
            </a:r>
          </a:p>
          <a:p>
            <a:r>
              <a:rPr>
                <a:solidFill>
                  <a:srgbClr val="3E4348"/>
                </a:solidFill>
              </a:rPr>
              <a:t>Although some of the differences are not statistically significant, the </a:t>
            </a:r>
            <a:r>
              <a:rPr>
                <a:solidFill>
                  <a:srgbClr val="2E75B6"/>
                </a:solidFill>
              </a:rPr>
              <a:t>Age</a:t>
            </a:r>
            <a:r>
              <a:rPr>
                <a:solidFill>
                  <a:srgbClr val="3E4348"/>
                </a:solidFill>
              </a:rPr>
              <a:t> range 55++ stands out as significantly lower and falls behind the </a:t>
            </a:r>
            <a:r>
              <a:rPr>
                <a:solidFill>
                  <a:srgbClr val="2E75B6"/>
                </a:solidFill>
              </a:rPr>
              <a:t>Age</a:t>
            </a:r>
            <a:r>
              <a:rPr>
                <a:solidFill>
                  <a:srgbClr val="3E4348"/>
                </a:solidFill>
              </a:rPr>
              <a:t> range 51-55.</a:t>
            </a:r>
          </a:p>
        </p:txBody>
      </p:sp>
      <p:sp>
        <p:nvSpPr>
          <p:cNvPr id="4" name="Text Placeholder 3"/>
          <p:cNvSpPr>
            <a:spLocks noGrp="1"/>
          </p:cNvSpPr>
          <p:nvPr>
            <p:ph type="body" idx="18" sz="quarter"/>
          </p:nvPr>
        </p:nvSpPr>
        <p:spPr/>
        <p:txBody>
          <a:bodyPr/>
          <a:lstStyle/>
          <a:p>
            <a:r>
              <a:t>Average Amounts</a:t>
            </a:r>
          </a:p>
        </p:txBody>
      </p:sp>
      <p:sp>
        <p:nvSpPr>
          <p:cNvPr id="5" name="Title 4"/>
          <p:cNvSpPr>
            <a:spLocks noGrp="1"/>
          </p:cNvSpPr>
          <p:nvPr>
            <p:ph type="title"/>
          </p:nvPr>
        </p:nvSpPr>
        <p:spPr/>
        <p:txBody>
          <a:bodyPr/>
          <a:lstStyle/>
          <a:p>
            <a:r>
              <a:t>Amount: 55+ is significantly behind others</a:t>
            </a:r>
          </a:p>
        </p:txBody>
      </p:sp>
      <p:graphicFrame>
        <p:nvGraphicFramePr>
          <p:cNvPr id="6" name="Table Placeholder 5"/>
          <p:cNvGraphicFramePr>
            <a:graphicFrameLocks noGrp="1"/>
          </p:cNvGraphicFramePr>
          <p:nvPr>
            <p:ph type="tbl" idx="19" sz="quarter"/>
          </p:nvPr>
        </p:nvGraphicFramePr>
        <p:xfrm>
          <a:off x="609600" y="5632600"/>
          <a:ext cx="3860800" cy="36576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89C8B4"/>
                          </a:solidFill>
                        </a:defRPr>
                      </a:pPr>
                      <a:r>
                        <a:t>■</a:t>
                      </a:r>
                    </a:p>
                  </a:txBody>
                  <a:tcPr marT="0" marB="0" marR="0"/>
                </a:tc>
                <a:tc>
                  <a:txBody>
                    <a:bodyPr/>
                    <a:lstStyle/>
                    <a:p>
                      <a:pPr>
                        <a:defRPr sz="1200">
                          <a:solidFill>
                            <a:srgbClr val="3E4348"/>
                          </a:solidFill>
                        </a:defRPr>
                      </a:pPr>
                      <a:r>
                        <a:t>0-17.0</a:t>
                      </a:r>
                    </a:p>
                  </a:txBody>
                  <a:tcPr marT="0" marB="0" marR="0"/>
                </a:tc>
                <a:tc>
                  <a:txBody>
                    <a:bodyPr/>
                    <a:lstStyle/>
                    <a:p>
                      <a:pPr>
                        <a:defRPr sz="1200">
                          <a:solidFill>
                            <a:srgbClr val="E5A6CD"/>
                          </a:solidFill>
                        </a:defRPr>
                      </a:pPr>
                      <a:r>
                        <a:t>■</a:t>
                      </a:r>
                    </a:p>
                  </a:txBody>
                  <a:tcPr marT="0" marB="0" marR="0"/>
                </a:tc>
                <a:tc>
                  <a:txBody>
                    <a:bodyPr/>
                    <a:lstStyle/>
                    <a:p>
                      <a:pPr>
                        <a:defRPr sz="1200">
                          <a:solidFill>
                            <a:srgbClr val="3E4348"/>
                          </a:solidFill>
                        </a:defRPr>
                      </a:pPr>
                      <a:r>
                        <a:t>36.0-45.0</a:t>
                      </a:r>
                    </a:p>
                  </a:txBody>
                  <a:tcPr marT="0" marB="0" marR="0"/>
                </a:tc>
              </a:tr>
              <a:tr h="91440">
                <a:tc>
                  <a:txBody>
                    <a:bodyPr/>
                    <a:lstStyle/>
                    <a:p>
                      <a:pPr>
                        <a:defRPr sz="1200">
                          <a:solidFill>
                            <a:srgbClr val="F2A78A"/>
                          </a:solidFill>
                        </a:defRPr>
                      </a:pPr>
                      <a:r>
                        <a:t>■</a:t>
                      </a:r>
                    </a:p>
                  </a:txBody>
                  <a:tcPr marT="0" marB="0" marR="0"/>
                </a:tc>
                <a:tc>
                  <a:txBody>
                    <a:bodyPr/>
                    <a:lstStyle/>
                    <a:p>
                      <a:pPr>
                        <a:defRPr sz="1200">
                          <a:solidFill>
                            <a:srgbClr val="3E4348"/>
                          </a:solidFill>
                        </a:defRPr>
                      </a:pPr>
                      <a:r>
                        <a:t>18.0-25.0</a:t>
                      </a:r>
                    </a:p>
                  </a:txBody>
                  <a:tcPr marT="0" marB="0" marR="0"/>
                </a:tc>
                <a:tc>
                  <a:txBody>
                    <a:bodyPr/>
                    <a:lstStyle/>
                    <a:p>
                      <a:pPr>
                        <a:defRPr sz="1200">
                          <a:solidFill>
                            <a:srgbClr val="B5D77D"/>
                          </a:solidFill>
                        </a:defRPr>
                      </a:pPr>
                      <a:r>
                        <a:t>■</a:t>
                      </a:r>
                    </a:p>
                  </a:txBody>
                  <a:tcPr marT="0" marB="0" marR="0"/>
                </a:tc>
                <a:tc>
                  <a:txBody>
                    <a:bodyPr/>
                    <a:lstStyle/>
                    <a:p>
                      <a:pPr>
                        <a:defRPr sz="1200">
                          <a:solidFill>
                            <a:srgbClr val="3E4348"/>
                          </a:solidFill>
                        </a:defRPr>
                      </a:pPr>
                      <a:r>
                        <a:t>46.0-50.0</a:t>
                      </a:r>
                    </a:p>
                  </a:txBody>
                  <a:tcPr marT="0" marB="0" marR="0"/>
                </a:tc>
              </a:tr>
              <a:tr h="91440">
                <a:tc>
                  <a:txBody>
                    <a:bodyPr/>
                    <a:lstStyle/>
                    <a:p>
                      <a:pPr>
                        <a:defRPr sz="1200">
                          <a:solidFill>
                            <a:srgbClr val="A6B4D1"/>
                          </a:solidFill>
                        </a:defRPr>
                      </a:pPr>
                      <a:r>
                        <a:t>■</a:t>
                      </a:r>
                    </a:p>
                  </a:txBody>
                  <a:tcPr marT="0" marB="0" marR="0"/>
                </a:tc>
                <a:tc>
                  <a:txBody>
                    <a:bodyPr/>
                    <a:lstStyle/>
                    <a:p>
                      <a:pPr>
                        <a:defRPr sz="1200">
                          <a:solidFill>
                            <a:srgbClr val="3E4348"/>
                          </a:solidFill>
                        </a:defRPr>
                      </a:pPr>
                      <a:r>
                        <a:t>26.0-35.0</a:t>
                      </a:r>
                    </a:p>
                  </a:txBody>
                  <a:tcPr marT="0" marB="0" marR="0"/>
                </a:tc>
                <a:tc>
                  <a:txBody>
                    <a:bodyPr/>
                    <a:lstStyle/>
                    <a:p>
                      <a:pPr>
                        <a:defRPr sz="1200">
                          <a:solidFill>
                            <a:srgbClr val="F2D864"/>
                          </a:solidFill>
                        </a:defRPr>
                      </a:pPr>
                      <a:r>
                        <a:t>■</a:t>
                      </a:r>
                    </a:p>
                  </a:txBody>
                  <a:tcPr marT="0" marB="0" marR="0"/>
                </a:tc>
                <a:tc>
                  <a:txBody>
                    <a:bodyPr/>
                    <a:lstStyle/>
                    <a:p>
                      <a:pPr>
                        <a:defRPr sz="1200">
                          <a:solidFill>
                            <a:srgbClr val="3E4348"/>
                          </a:solidFill>
                        </a:defRPr>
                      </a:pPr>
                      <a:r>
                        <a:t>51.0-55.0</a:t>
                      </a:r>
                    </a:p>
                  </a:txBody>
                  <a:tcPr marT="0" marB="0" marR="0"/>
                </a:tc>
              </a:tr>
              <a:tr h="91440">
                <a:tc>
                  <a:txBody>
                    <a:bodyPr/>
                    <a:lstStyle/>
                    <a:p>
                      <a:pPr>
                        <a:defRPr sz="1200">
                          <a:solidFill>
                            <a:srgbClr val="E5A6CD"/>
                          </a:solidFill>
                        </a:defRPr>
                      </a:pPr>
                      <a:r>
                        <a:t>■</a:t>
                      </a:r>
                    </a:p>
                  </a:txBody>
                  <a:tcPr marT="0" marB="0" marR="0"/>
                </a:tc>
                <a:tc>
                  <a:txBody>
                    <a:bodyPr/>
                    <a:lstStyle/>
                    <a:p>
                      <a:pPr>
                        <a:defRPr sz="1200">
                          <a:solidFill>
                            <a:srgbClr val="3E4348"/>
                          </a:solidFill>
                        </a:defRPr>
                      </a:pPr>
                      <a:r>
                        <a:t>36.0-45.0</a:t>
                      </a:r>
                    </a:p>
                  </a:txBody>
                  <a:tcPr marT="0" marB="0" marR="0"/>
                </a:tc>
                <a:tc>
                  <a:txBody>
                    <a:bodyPr/>
                    <a:lstStyle/>
                    <a:p>
                      <a:pPr>
                        <a:defRPr sz="1200">
                          <a:solidFill>
                            <a:srgbClr val="E5CEAD"/>
                          </a:solidFill>
                        </a:defRPr>
                      </a:pPr>
                      <a:r>
                        <a:t>■</a:t>
                      </a:r>
                    </a:p>
                  </a:txBody>
                  <a:tcPr marT="0" marB="0" marR="0"/>
                </a:tc>
                <a:tc>
                  <a:txBody>
                    <a:bodyPr/>
                    <a:lstStyle/>
                    <a:p>
                      <a:pPr>
                        <a:defRPr sz="1200">
                          <a:solidFill>
                            <a:srgbClr val="3E4348"/>
                          </a:solidFill>
                        </a:defRPr>
                      </a:pPr>
                      <a:r>
                        <a:t>55+</a:t>
                      </a:r>
                    </a:p>
                  </a:txBody>
                  <a:tcPr marT="0" marB="0" marR="0"/>
                </a:tc>
              </a:tr>
            </a:tbl>
          </a:graphicData>
        </a:graphic>
      </p:graphicFrame>
      <p:sp>
        <p:nvSpPr>
          <p:cNvPr id="7" name="Slide Number Placeholder 6"/>
          <p:cNvSpPr>
            <a:spLocks noGrp="1"/>
          </p:cNvSpPr>
          <p:nvPr>
            <p:ph type="sldNum" idx="17" sz="quarter"/>
          </p:nvPr>
        </p:nvSpPr>
        <p:spPr/>
        <p:txBody>
          <a:bodyPr/>
          <a:p>
            <a:r>
              <a:t>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6.emf"/>
          <p:cNvPicPr>
            <a:picLocks noGrp="1" noChangeAspect="1"/>
          </p:cNvPicPr>
          <p:nvPr>
            <p:ph type="pic" idx="15" sz="quarter"/>
          </p:nvPr>
        </p:nvPicPr>
        <p:blipFill>
          <a:blip r:embed="rId2"/>
          <a:srcRect/>
          <a:stretch>
            <a:fillRect/>
          </a:stretch>
        </p:blipFill>
        <p:spPr>
          <a:xfrm>
            <a:off x="609598" y="1587598"/>
            <a:ext cx="4908257" cy="3960000"/>
          </a:xfrm>
        </p:spPr>
      </p:pic>
      <p:sp>
        <p:nvSpPr>
          <p:cNvPr id="3" name="Text Placeholder 2"/>
          <p:cNvSpPr>
            <a:spLocks noGrp="1"/>
          </p:cNvSpPr>
          <p:nvPr>
            <p:ph type="body" idx="14" sz="quarter"/>
          </p:nvPr>
        </p:nvSpPr>
        <p:spPr/>
        <p:txBody>
          <a:bodyPr/>
          <a:lstStyle/>
          <a:p>
            <a:r>
              <a:rPr>
                <a:solidFill>
                  <a:srgbClr val="3E4348"/>
                </a:solidFill>
              </a:rPr>
              <a:t>We did not find sufficient evidence to suggest that </a:t>
            </a:r>
            <a:r>
              <a:rPr>
                <a:solidFill>
                  <a:srgbClr val="2E75B6"/>
                </a:solidFill>
              </a:rPr>
              <a:t>Occupation</a:t>
            </a:r>
            <a:r>
              <a:rPr>
                <a:solidFill>
                  <a:srgbClr val="3E4348"/>
                </a:solidFill>
              </a:rPr>
              <a:t> has a significant effect on </a:t>
            </a:r>
            <a:r>
              <a:rPr>
                <a:solidFill>
                  <a:srgbClr val="2E75B6"/>
                </a:solidFill>
              </a:rPr>
              <a:t>Zone</a:t>
            </a:r>
            <a:r>
              <a:rPr>
                <a:solidFill>
                  <a:srgbClr val="3E4348"/>
                </a:solidFill>
              </a:rPr>
              <a:t>. However, this can still be seen as a useful insight when dealing with demographic variables, as it indicates that the categories within </a:t>
            </a:r>
            <a:r>
              <a:rPr>
                <a:solidFill>
                  <a:srgbClr val="2E75B6"/>
                </a:solidFill>
              </a:rPr>
              <a:t>Occupation</a:t>
            </a:r>
            <a:r>
              <a:rPr>
                <a:solidFill>
                  <a:srgbClr val="3E4348"/>
                </a:solidFill>
              </a:rPr>
              <a:t> behave similarly in relation to </a:t>
            </a:r>
            <a:r>
              <a:rPr>
                <a:solidFill>
                  <a:srgbClr val="2E75B6"/>
                </a:solidFill>
              </a:rPr>
              <a:t>Zone</a:t>
            </a:r>
            <a:r>
              <a:rPr>
                <a:solidFill>
                  <a:srgbClr val="3E4348"/>
                </a:solidFill>
              </a:rPr>
              <a:t>. </a:t>
            </a:r>
          </a:p>
          <a:p>
            <a:r>
              <a:rPr>
                <a:solidFill>
                  <a:srgbClr val="3E4348"/>
                </a:solidFill>
              </a:rPr>
              <a:t>It is also worth exploring other factors that have a measurable effect on </a:t>
            </a:r>
            <a:r>
              <a:rPr>
                <a:solidFill>
                  <a:srgbClr val="2E75B6"/>
                </a:solidFill>
              </a:rPr>
              <a:t>Zone</a:t>
            </a:r>
            <a:r>
              <a:rPr>
                <a:solidFill>
                  <a:srgbClr val="3E4348"/>
                </a:solidFill>
              </a:rPr>
              <a:t>, such as </a:t>
            </a:r>
            <a:r>
              <a:rPr>
                <a:solidFill>
                  <a:srgbClr val="2E75B6"/>
                </a:solidFill>
              </a:rPr>
              <a:t>State</a:t>
            </a:r>
            <a:r>
              <a:rPr>
                <a:solidFill>
                  <a:srgbClr val="3E4348"/>
                </a:solidFill>
              </a:rPr>
              <a:t>, for example.</a:t>
            </a:r>
          </a:p>
        </p:txBody>
      </p:sp>
      <p:sp>
        <p:nvSpPr>
          <p:cNvPr id="4" name="Text Placeholder 3"/>
          <p:cNvSpPr>
            <a:spLocks noGrp="1"/>
          </p:cNvSpPr>
          <p:nvPr>
            <p:ph type="body" idx="18" sz="quarter"/>
          </p:nvPr>
        </p:nvSpPr>
        <p:spPr/>
        <p:txBody>
          <a:bodyPr/>
          <a:lstStyle/>
          <a:p>
            <a:r>
              <a:t>% Makeup of Zone</a:t>
            </a:r>
          </a:p>
        </p:txBody>
      </p:sp>
      <p:sp>
        <p:nvSpPr>
          <p:cNvPr id="5" name="Title 4"/>
          <p:cNvSpPr>
            <a:spLocks noGrp="1"/>
          </p:cNvSpPr>
          <p:nvPr>
            <p:ph type="title"/>
          </p:nvPr>
        </p:nvSpPr>
        <p:spPr/>
        <p:txBody>
          <a:bodyPr/>
          <a:lstStyle/>
          <a:p>
            <a:r>
              <a:t>The distribution of Zone does not depend on Occupation</a:t>
            </a:r>
          </a:p>
        </p:txBody>
      </p:sp>
      <p:graphicFrame>
        <p:nvGraphicFramePr>
          <p:cNvPr id="6" name="Table Placeholder 5"/>
          <p:cNvGraphicFramePr>
            <a:graphicFrameLocks noGrp="1"/>
          </p:cNvGraphicFramePr>
          <p:nvPr>
            <p:ph type="tbl" idx="19" sz="quarter"/>
          </p:nvPr>
        </p:nvGraphicFramePr>
        <p:xfrm>
          <a:off x="609600" y="5642724"/>
          <a:ext cx="3860800" cy="27432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86C3F8"/>
                          </a:solidFill>
                        </a:defRPr>
                      </a:pPr>
                      <a:r>
                        <a:t>■</a:t>
                      </a:r>
                    </a:p>
                  </a:txBody>
                  <a:tcPr marT="0" marB="0" marR="0"/>
                </a:tc>
                <a:tc>
                  <a:txBody>
                    <a:bodyPr/>
                    <a:lstStyle/>
                    <a:p>
                      <a:pPr>
                        <a:defRPr sz="1200">
                          <a:solidFill>
                            <a:srgbClr val="3E4348"/>
                          </a:solidFill>
                        </a:defRPr>
                      </a:pPr>
                      <a:r>
                        <a:t>Central</a:t>
                      </a:r>
                    </a:p>
                  </a:txBody>
                  <a:tcPr marT="0" marB="0" marR="0"/>
                </a:tc>
                <a:tc>
                  <a:txBody>
                    <a:bodyPr/>
                    <a:lstStyle/>
                    <a:p>
                      <a:pPr>
                        <a:defRPr sz="1200">
                          <a:solidFill>
                            <a:srgbClr val="A9B7D7"/>
                          </a:solidFill>
                        </a:defRPr>
                      </a:pPr>
                      <a:r>
                        <a:t>■</a:t>
                      </a:r>
                    </a:p>
                  </a:txBody>
                  <a:tcPr marT="0" marB="0" marR="0"/>
                </a:tc>
                <a:tc>
                  <a:txBody>
                    <a:bodyPr/>
                    <a:lstStyle/>
                    <a:p>
                      <a:pPr>
                        <a:defRPr sz="1200">
                          <a:solidFill>
                            <a:srgbClr val="3E4348"/>
                          </a:solidFill>
                        </a:defRPr>
                      </a:pPr>
                      <a:r>
                        <a:t>Western</a:t>
                      </a:r>
                    </a:p>
                  </a:txBody>
                  <a:tcPr marT="0" marB="0" marR="0"/>
                </a:tc>
              </a:tr>
              <a:tr h="91440">
                <a:tc>
                  <a:txBody>
                    <a:bodyPr/>
                    <a:lstStyle/>
                    <a:p>
                      <a:pPr>
                        <a:defRPr sz="1200">
                          <a:solidFill>
                            <a:srgbClr val="FCA989"/>
                          </a:solidFill>
                        </a:defRPr>
                      </a:pPr>
                      <a:r>
                        <a:t>■</a:t>
                      </a:r>
                    </a:p>
                  </a:txBody>
                  <a:tcPr marT="0" marB="0" marR="0"/>
                </a:tc>
                <a:tc>
                  <a:txBody>
                    <a:bodyPr/>
                    <a:lstStyle/>
                    <a:p>
                      <a:pPr>
                        <a:defRPr sz="1200">
                          <a:solidFill>
                            <a:srgbClr val="3E4348"/>
                          </a:solidFill>
                        </a:defRPr>
                      </a:pPr>
                      <a:r>
                        <a:t>Southern</a:t>
                      </a:r>
                    </a:p>
                  </a:txBody>
                  <a:tcPr marT="0" marB="0" marR="0"/>
                </a:tc>
                <a:tc>
                  <a:txBody>
                    <a:bodyPr/>
                    <a:lstStyle/>
                    <a:p>
                      <a:pPr>
                        <a:defRPr sz="1200">
                          <a:solidFill>
                            <a:srgbClr val="ECA7D2"/>
                          </a:solidFill>
                        </a:defRPr>
                      </a:pPr>
                      <a:r>
                        <a:t>■</a:t>
                      </a:r>
                    </a:p>
                  </a:txBody>
                  <a:tcPr marT="0" marB="0" marR="0"/>
                </a:tc>
                <a:tc>
                  <a:txBody>
                    <a:bodyPr/>
                    <a:lstStyle/>
                    <a:p>
                      <a:pPr>
                        <a:defRPr sz="1200">
                          <a:solidFill>
                            <a:srgbClr val="3E4348"/>
                          </a:solidFill>
                        </a:defRPr>
                      </a:pPr>
                      <a:r>
                        <a:t>Northern</a:t>
                      </a:r>
                    </a:p>
                  </a:txBody>
                  <a:tcPr marT="0" marB="0" marR="0"/>
                </a:tc>
              </a:tr>
              <a:tr h="91440">
                <a:tc>
                  <a:txBody>
                    <a:bodyPr/>
                    <a:lstStyle/>
                    <a:p>
                      <a:pPr>
                        <a:defRPr sz="1200"/>
                      </a:pPr>
                    </a:p>
                  </a:txBody>
                  <a:tcPr marT="0" marB="0" marR="0"/>
                </a:tc>
                <a:tc>
                  <a:txBody>
                    <a:bodyPr/>
                    <a:lstStyle/>
                    <a:p>
                      <a:pPr>
                        <a:defRPr sz="1200"/>
                      </a:pPr>
                    </a:p>
                  </a:txBody>
                  <a:tcPr marT="0" marB="0" marR="0"/>
                </a:tc>
                <a:tc>
                  <a:txBody>
                    <a:bodyPr/>
                    <a:lstStyle/>
                    <a:p>
                      <a:pPr>
                        <a:defRPr sz="1200">
                          <a:solidFill>
                            <a:srgbClr val="BCE17E"/>
                          </a:solidFill>
                        </a:defRPr>
                      </a:pPr>
                      <a:r>
                        <a:t>■</a:t>
                      </a:r>
                    </a:p>
                  </a:txBody>
                  <a:tcPr marT="0" marB="0" marR="0"/>
                </a:tc>
                <a:tc>
                  <a:txBody>
                    <a:bodyPr/>
                    <a:lstStyle/>
                    <a:p>
                      <a:pPr>
                        <a:defRPr sz="1200">
                          <a:solidFill>
                            <a:srgbClr val="3E4348"/>
                          </a:solidFill>
                        </a:defRPr>
                      </a:pPr>
                      <a:r>
                        <a:t>Eastern</a:t>
                      </a:r>
                    </a:p>
                  </a:txBody>
                  <a:tcPr marT="0" marB="0" marR="0"/>
                </a:tc>
              </a:tr>
            </a:tbl>
          </a:graphicData>
        </a:graphic>
      </p:graphicFrame>
      <p:sp>
        <p:nvSpPr>
          <p:cNvPr id="7" name="Slide Number Placeholder 6"/>
          <p:cNvSpPr>
            <a:spLocks noGrp="1"/>
          </p:cNvSpPr>
          <p:nvPr>
            <p:ph type="sldNum" idx="17" sz="quarter"/>
          </p:nvPr>
        </p:nvSpPr>
        <p:spPr/>
        <p:txBody>
          <a:bodyPr/>
          <a:p>
            <a:r>
              <a:t>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7.emf"/>
          <p:cNvPicPr>
            <a:picLocks noGrp="1" noChangeAspect="1"/>
          </p:cNvPicPr>
          <p:nvPr>
            <p:ph type="pic" idx="15" sz="quarter"/>
          </p:nvPr>
        </p:nvPicPr>
        <p:blipFill>
          <a:blip r:embed="rId2"/>
          <a:srcRect/>
          <a:stretch>
            <a:fillRect/>
          </a:stretch>
        </p:blipFill>
        <p:spPr>
          <a:xfrm>
            <a:off x="609598" y="1587598"/>
            <a:ext cx="5451643" cy="3960000"/>
          </a:xfrm>
        </p:spPr>
      </p:pic>
      <p:sp>
        <p:nvSpPr>
          <p:cNvPr id="3" name="Text Placeholder 2"/>
          <p:cNvSpPr>
            <a:spLocks noGrp="1"/>
          </p:cNvSpPr>
          <p:nvPr>
            <p:ph type="body" idx="14" sz="quarter"/>
          </p:nvPr>
        </p:nvSpPr>
        <p:spPr/>
        <p:txBody>
          <a:bodyPr/>
          <a:lstStyle/>
          <a:p>
            <a:r>
              <a:rPr>
                <a:solidFill>
                  <a:srgbClr val="3E4348"/>
                </a:solidFill>
              </a:rPr>
              <a:t>The overall average rate of </a:t>
            </a:r>
            <a:r>
              <a:rPr>
                <a:solidFill>
                  <a:srgbClr val="2E75B6"/>
                </a:solidFill>
              </a:rPr>
              <a:t>Marital Status</a:t>
            </a:r>
            <a:r>
              <a:rPr>
                <a:solidFill>
                  <a:srgbClr val="3E4348"/>
                </a:solidFill>
              </a:rPr>
              <a:t> for the entire dataset is 41%. However, there are certain categories that stand out. For instance, the category of Hand &amp; Power Tools has a significantly higher </a:t>
            </a:r>
            <a:r>
              <a:rPr>
                <a:solidFill>
                  <a:srgbClr val="2E75B6"/>
                </a:solidFill>
              </a:rPr>
              <a:t>Marital Status</a:t>
            </a:r>
            <a:r>
              <a:rPr>
                <a:solidFill>
                  <a:srgbClr val="3E4348"/>
                </a:solidFill>
              </a:rPr>
              <a:t> rate of 66.7%, surpassing the average rate.</a:t>
            </a:r>
          </a:p>
        </p:txBody>
      </p:sp>
      <p:sp>
        <p:nvSpPr>
          <p:cNvPr id="4" name="Text Placeholder 3"/>
          <p:cNvSpPr>
            <a:spLocks noGrp="1"/>
          </p:cNvSpPr>
          <p:nvPr>
            <p:ph type="body" idx="18" sz="quarter"/>
          </p:nvPr>
        </p:nvSpPr>
        <p:spPr/>
        <p:txBody>
          <a:bodyPr/>
          <a:lstStyle/>
          <a:p>
            <a:r>
              <a:t>% of Marital Status</a:t>
            </a:r>
          </a:p>
        </p:txBody>
      </p:sp>
      <p:sp>
        <p:nvSpPr>
          <p:cNvPr id="5" name="Title 4"/>
          <p:cNvSpPr>
            <a:spLocks noGrp="1"/>
          </p:cNvSpPr>
          <p:nvPr>
            <p:ph type="title"/>
          </p:nvPr>
        </p:nvSpPr>
        <p:spPr/>
        <p:txBody>
          <a:bodyPr/>
          <a:lstStyle/>
          <a:p>
            <a:r>
              <a:t>Some Marital Status rates clearly stand out within Product Category</a:t>
            </a:r>
          </a:p>
        </p:txBody>
      </p:sp>
      <p:graphicFrame>
        <p:nvGraphicFramePr>
          <p:cNvPr id="6" name="Table Placeholder 5"/>
          <p:cNvGraphicFramePr>
            <a:graphicFrameLocks noGrp="1"/>
          </p:cNvGraphicFramePr>
          <p:nvPr>
            <p:ph type="tbl" idx="19" sz="quarter"/>
          </p:nvPr>
        </p:nvGraphicFramePr>
        <p:xfrm>
          <a:off x="609600" y="5642724"/>
          <a:ext cx="3810000" cy="822960"/>
        </p:xfrm>
        <a:graphic>
          <a:graphicData uri="http://schemas.openxmlformats.org/drawingml/2006/table">
            <a:tbl>
              <a:tblPr firstRow="1" bandRow="1">
                <a:tableStyleId>{2D5ABB26-0587-4C30-8999-92F81FD0307C}</a:tableStyleId>
              </a:tblPr>
              <a:tblGrid>
                <a:gridCol w="127000"/>
                <a:gridCol w="1778000"/>
                <a:gridCol w="127000"/>
                <a:gridCol w="1778000"/>
              </a:tblGrid>
              <a:tr h="91440">
                <a:tc>
                  <a:txBody>
                    <a:bodyPr/>
                    <a:lstStyle/>
                    <a:p>
                      <a:pPr>
                        <a:defRPr sz="1000">
                          <a:solidFill>
                            <a:srgbClr val="BA2049"/>
                          </a:solidFill>
                        </a:defRPr>
                      </a:pPr>
                      <a:r>
                        <a:t>■</a:t>
                      </a:r>
                    </a:p>
                  </a:txBody>
                  <a:tcPr marT="0" marB="0" marR="0"/>
                </a:tc>
                <a:tc>
                  <a:txBody>
                    <a:bodyPr/>
                    <a:lstStyle/>
                    <a:p>
                      <a:pPr>
                        <a:defRPr sz="1000">
                          <a:solidFill>
                            <a:srgbClr val="3E4348"/>
                          </a:solidFill>
                        </a:defRPr>
                      </a:pPr>
                      <a:r>
                        <a:t>Sports Products</a:t>
                      </a:r>
                    </a:p>
                  </a:txBody>
                  <a:tcPr marT="0" marB="0" marR="0"/>
                </a:tc>
                <a:tc>
                  <a:txBody>
                    <a:bodyPr/>
                    <a:lstStyle/>
                    <a:p>
                      <a:pPr>
                        <a:defRPr sz="1000">
                          <a:solidFill>
                            <a:srgbClr val="F9FCB5"/>
                          </a:solidFill>
                        </a:defRPr>
                      </a:pPr>
                      <a:r>
                        <a:t>■</a:t>
                      </a:r>
                    </a:p>
                  </a:txBody>
                  <a:tcPr marT="0" marB="0" marR="0"/>
                </a:tc>
                <a:tc>
                  <a:txBody>
                    <a:bodyPr/>
                    <a:lstStyle/>
                    <a:p>
                      <a:pPr>
                        <a:defRPr sz="1000">
                          <a:solidFill>
                            <a:srgbClr val="3E4348"/>
                          </a:solidFill>
                        </a:defRPr>
                      </a:pPr>
                      <a:r>
                        <a:t>Clothing &amp; Apparel</a:t>
                      </a:r>
                    </a:p>
                  </a:txBody>
                  <a:tcPr marT="0" marB="0" marR="0"/>
                </a:tc>
              </a:tr>
              <a:tr h="91440">
                <a:tc>
                  <a:txBody>
                    <a:bodyPr/>
                    <a:lstStyle/>
                    <a:p>
                      <a:pPr>
                        <a:defRPr sz="1000">
                          <a:solidFill>
                            <a:srgbClr val="D63F4F"/>
                          </a:solidFill>
                        </a:defRPr>
                      </a:pPr>
                      <a:r>
                        <a:t>■</a:t>
                      </a:r>
                    </a:p>
                  </a:txBody>
                  <a:tcPr marT="0" marB="0" marR="0"/>
                </a:tc>
                <a:tc>
                  <a:txBody>
                    <a:bodyPr/>
                    <a:lstStyle/>
                    <a:p>
                      <a:pPr>
                        <a:defRPr sz="1000">
                          <a:solidFill>
                            <a:srgbClr val="3E4348"/>
                          </a:solidFill>
                        </a:defRPr>
                      </a:pPr>
                      <a:r>
                        <a:t>Office</a:t>
                      </a:r>
                    </a:p>
                  </a:txBody>
                  <a:tcPr marT="0" marB="0" marR="0"/>
                </a:tc>
                <a:tc>
                  <a:txBody>
                    <a:bodyPr/>
                    <a:lstStyle/>
                    <a:p>
                      <a:pPr>
                        <a:defRPr sz="1000">
                          <a:solidFill>
                            <a:srgbClr val="EBF7A0"/>
                          </a:solidFill>
                        </a:defRPr>
                      </a:pPr>
                      <a:r>
                        <a:t>■</a:t>
                      </a:r>
                    </a:p>
                  </a:txBody>
                  <a:tcPr marT="0" marB="0" marR="0"/>
                </a:tc>
                <a:tc>
                  <a:txBody>
                    <a:bodyPr/>
                    <a:lstStyle/>
                    <a:p>
                      <a:pPr>
                        <a:defRPr sz="1000">
                          <a:solidFill>
                            <a:srgbClr val="3E4348"/>
                          </a:solidFill>
                        </a:defRPr>
                      </a:pPr>
                      <a:r>
                        <a:t>Electronics &amp; Gadgets</a:t>
                      </a:r>
                    </a:p>
                  </a:txBody>
                  <a:tcPr marT="0" marB="0" marR="0"/>
                </a:tc>
              </a:tr>
              <a:tr h="91440">
                <a:tc>
                  <a:txBody>
                    <a:bodyPr/>
                    <a:lstStyle/>
                    <a:p>
                      <a:pPr>
                        <a:defRPr sz="1000">
                          <a:solidFill>
                            <a:srgbClr val="E75948"/>
                          </a:solidFill>
                        </a:defRPr>
                      </a:pPr>
                      <a:r>
                        <a:t>■</a:t>
                      </a:r>
                    </a:p>
                  </a:txBody>
                  <a:tcPr marT="0" marB="0" marR="0"/>
                </a:tc>
                <a:tc>
                  <a:txBody>
                    <a:bodyPr/>
                    <a:lstStyle/>
                    <a:p>
                      <a:pPr>
                        <a:defRPr sz="1000">
                          <a:solidFill>
                            <a:srgbClr val="3E4348"/>
                          </a:solidFill>
                        </a:defRPr>
                      </a:pPr>
                      <a:r>
                        <a:t>Stationery</a:t>
                      </a:r>
                    </a:p>
                  </a:txBody>
                  <a:tcPr marT="0" marB="0" marR="0"/>
                </a:tc>
                <a:tc>
                  <a:txBody>
                    <a:bodyPr/>
                    <a:lstStyle/>
                    <a:p>
                      <a:pPr>
                        <a:defRPr sz="1000">
                          <a:solidFill>
                            <a:srgbClr val="D3ED9C"/>
                          </a:solidFill>
                        </a:defRPr>
                      </a:pPr>
                      <a:r>
                        <a:t>■</a:t>
                      </a:r>
                    </a:p>
                  </a:txBody>
                  <a:tcPr marT="0" marB="0" marR="0"/>
                </a:tc>
                <a:tc>
                  <a:txBody>
                    <a:bodyPr/>
                    <a:lstStyle/>
                    <a:p>
                      <a:pPr>
                        <a:defRPr sz="1000">
                          <a:solidFill>
                            <a:srgbClr val="3E4348"/>
                          </a:solidFill>
                        </a:defRPr>
                      </a:pPr>
                      <a:r>
                        <a:t>Beauty</a:t>
                      </a:r>
                    </a:p>
                  </a:txBody>
                  <a:tcPr marT="0" marB="0" marR="0"/>
                </a:tc>
              </a:tr>
              <a:tr h="91440">
                <a:tc>
                  <a:txBody>
                    <a:bodyPr/>
                    <a:lstStyle/>
                    <a:p>
                      <a:pPr>
                        <a:defRPr sz="1000">
                          <a:solidFill>
                            <a:srgbClr val="F57245"/>
                          </a:solidFill>
                        </a:defRPr>
                      </a:pPr>
                      <a:r>
                        <a:t>■</a:t>
                      </a:r>
                    </a:p>
                  </a:txBody>
                  <a:tcPr marT="0" marB="0" marR="0"/>
                </a:tc>
                <a:tc>
                  <a:txBody>
                    <a:bodyPr/>
                    <a:lstStyle/>
                    <a:p>
                      <a:pPr>
                        <a:defRPr sz="1000">
                          <a:solidFill>
                            <a:srgbClr val="3E4348"/>
                          </a:solidFill>
                        </a:defRPr>
                      </a:pPr>
                      <a:r>
                        <a:t>Furniture</a:t>
                      </a:r>
                    </a:p>
                  </a:txBody>
                  <a:tcPr marT="0" marB="0" marR="0"/>
                </a:tc>
                <a:tc>
                  <a:txBody>
                    <a:bodyPr/>
                    <a:lstStyle/>
                    <a:p>
                      <a:pPr>
                        <a:defRPr sz="1000">
                          <a:solidFill>
                            <a:srgbClr val="B3E0A2"/>
                          </a:solidFill>
                        </a:defRPr>
                      </a:pPr>
                      <a:r>
                        <a:t>■</a:t>
                      </a:r>
                    </a:p>
                  </a:txBody>
                  <a:tcPr marT="0" marB="0" marR="0"/>
                </a:tc>
                <a:tc>
                  <a:txBody>
                    <a:bodyPr/>
                    <a:lstStyle/>
                    <a:p>
                      <a:pPr>
                        <a:defRPr sz="1000">
                          <a:solidFill>
                            <a:srgbClr val="3E4348"/>
                          </a:solidFill>
                        </a:defRPr>
                      </a:pPr>
                      <a:r>
                        <a:t>Games &amp; Toys</a:t>
                      </a:r>
                    </a:p>
                  </a:txBody>
                  <a:tcPr marT="0" marB="0" marR="0"/>
                </a:tc>
              </a:tr>
              <a:tr h="91440">
                <a:tc>
                  <a:txBody>
                    <a:bodyPr/>
                    <a:lstStyle/>
                    <a:p>
                      <a:pPr>
                        <a:defRPr sz="1000">
                          <a:solidFill>
                            <a:srgbClr val="FA9656"/>
                          </a:solidFill>
                        </a:defRPr>
                      </a:pPr>
                      <a:r>
                        <a:t>■</a:t>
                      </a:r>
                    </a:p>
                  </a:txBody>
                  <a:tcPr marT="0" marB="0" marR="0"/>
                </a:tc>
                <a:tc>
                  <a:txBody>
                    <a:bodyPr/>
                    <a:lstStyle/>
                    <a:p>
                      <a:pPr>
                        <a:defRPr sz="1000">
                          <a:solidFill>
                            <a:srgbClr val="3E4348"/>
                          </a:solidFill>
                        </a:defRPr>
                      </a:pPr>
                      <a:r>
                        <a:t>Food</a:t>
                      </a:r>
                    </a:p>
                  </a:txBody>
                  <a:tcPr marT="0" marB="0" marR="0"/>
                </a:tc>
                <a:tc>
                  <a:txBody>
                    <a:bodyPr/>
                    <a:lstStyle/>
                    <a:p>
                      <a:pPr>
                        <a:defRPr sz="1000">
                          <a:solidFill>
                            <a:srgbClr val="91D3A4"/>
                          </a:solidFill>
                        </a:defRPr>
                      </a:pPr>
                      <a:r>
                        <a:t>■</a:t>
                      </a:r>
                    </a:p>
                  </a:txBody>
                  <a:tcPr marT="0" marB="0" marR="0"/>
                </a:tc>
                <a:tc>
                  <a:txBody>
                    <a:bodyPr/>
                    <a:lstStyle/>
                    <a:p>
                      <a:pPr>
                        <a:defRPr sz="1000">
                          <a:solidFill>
                            <a:srgbClr val="3E4348"/>
                          </a:solidFill>
                        </a:defRPr>
                      </a:pPr>
                      <a:r>
                        <a:t>Tupperware</a:t>
                      </a:r>
                    </a:p>
                  </a:txBody>
                  <a:tcPr marT="0" marB="0" marR="0"/>
                </a:tc>
              </a:tr>
              <a:tr h="91440">
                <a:tc>
                  <a:txBody>
                    <a:bodyPr/>
                    <a:lstStyle/>
                    <a:p>
                      <a:pPr>
                        <a:defRPr sz="1000">
                          <a:solidFill>
                            <a:srgbClr val="FDB567"/>
                          </a:solidFill>
                        </a:defRPr>
                      </a:pPr>
                      <a:r>
                        <a:t>■</a:t>
                      </a:r>
                    </a:p>
                  </a:txBody>
                  <a:tcPr marT="0" marB="0" marR="0"/>
                </a:tc>
                <a:tc>
                  <a:txBody>
                    <a:bodyPr/>
                    <a:lstStyle/>
                    <a:p>
                      <a:pPr>
                        <a:defRPr sz="1000">
                          <a:solidFill>
                            <a:srgbClr val="3E4348"/>
                          </a:solidFill>
                        </a:defRPr>
                      </a:pPr>
                      <a:r>
                        <a:t>Decor</a:t>
                      </a:r>
                    </a:p>
                  </a:txBody>
                  <a:tcPr marT="0" marB="0" marR="0"/>
                </a:tc>
                <a:tc>
                  <a:txBody>
                    <a:bodyPr/>
                    <a:lstStyle/>
                    <a:p>
                      <a:pPr>
                        <a:defRPr sz="1000">
                          <a:solidFill>
                            <a:srgbClr val="6BC4A5"/>
                          </a:solidFill>
                        </a:defRPr>
                      </a:pPr>
                      <a:r>
                        <a:t>■</a:t>
                      </a:r>
                    </a:p>
                  </a:txBody>
                  <a:tcPr marT="0" marB="0" marR="0"/>
                </a:tc>
                <a:tc>
                  <a:txBody>
                    <a:bodyPr/>
                    <a:lstStyle/>
                    <a:p>
                      <a:pPr>
                        <a:defRPr sz="1000">
                          <a:solidFill>
                            <a:srgbClr val="3E4348"/>
                          </a:solidFill>
                        </a:defRPr>
                      </a:pPr>
                      <a:r>
                        <a:t>Auto</a:t>
                      </a:r>
                    </a:p>
                  </a:txBody>
                  <a:tcPr marT="0" marB="0" marR="0"/>
                </a:tc>
              </a:tr>
              <a:tr h="91440">
                <a:tc>
                  <a:txBody>
                    <a:bodyPr/>
                    <a:lstStyle/>
                    <a:p>
                      <a:pPr>
                        <a:defRPr sz="1000">
                          <a:solidFill>
                            <a:srgbClr val="FED07E"/>
                          </a:solidFill>
                        </a:defRPr>
                      </a:pPr>
                      <a:r>
                        <a:t>■</a:t>
                      </a:r>
                    </a:p>
                  </a:txBody>
                  <a:tcPr marT="0" marB="0" marR="0"/>
                </a:tc>
                <a:tc>
                  <a:txBody>
                    <a:bodyPr/>
                    <a:lstStyle/>
                    <a:p>
                      <a:pPr>
                        <a:defRPr sz="1000">
                          <a:solidFill>
                            <a:srgbClr val="3E4348"/>
                          </a:solidFill>
                        </a:defRPr>
                      </a:pPr>
                      <a:r>
                        <a:t>Pet Care</a:t>
                      </a:r>
                    </a:p>
                  </a:txBody>
                  <a:tcPr marT="0" marB="0" marR="0"/>
                </a:tc>
                <a:tc>
                  <a:txBody>
                    <a:bodyPr/>
                    <a:lstStyle/>
                    <a:p>
                      <a:pPr>
                        <a:defRPr sz="1000">
                          <a:solidFill>
                            <a:srgbClr val="50A9AF"/>
                          </a:solidFill>
                        </a:defRPr>
                      </a:pPr>
                      <a:r>
                        <a:t>■</a:t>
                      </a:r>
                    </a:p>
                  </a:txBody>
                  <a:tcPr marT="0" marB="0" marR="0"/>
                </a:tc>
                <a:tc>
                  <a:txBody>
                    <a:bodyPr/>
                    <a:lstStyle/>
                    <a:p>
                      <a:pPr>
                        <a:defRPr sz="1000">
                          <a:solidFill>
                            <a:srgbClr val="3E4348"/>
                          </a:solidFill>
                        </a:defRPr>
                      </a:pPr>
                      <a:r>
                        <a:t>Veterinary</a:t>
                      </a:r>
                    </a:p>
                  </a:txBody>
                  <a:tcPr marT="0" marB="0" marR="0"/>
                </a:tc>
              </a:tr>
              <a:tr h="91440">
                <a:tc>
                  <a:txBody>
                    <a:bodyPr/>
                    <a:lstStyle/>
                    <a:p>
                      <a:pPr>
                        <a:defRPr sz="1000">
                          <a:solidFill>
                            <a:srgbClr val="FEE695"/>
                          </a:solidFill>
                        </a:defRPr>
                      </a:pPr>
                      <a:r>
                        <a:t>■</a:t>
                      </a:r>
                    </a:p>
                  </a:txBody>
                  <a:tcPr marT="0" marB="0" marR="0"/>
                </a:tc>
                <a:tc>
                  <a:txBody>
                    <a:bodyPr/>
                    <a:lstStyle/>
                    <a:p>
                      <a:pPr>
                        <a:defRPr sz="1000">
                          <a:solidFill>
                            <a:srgbClr val="3E4348"/>
                          </a:solidFill>
                        </a:defRPr>
                      </a:pPr>
                      <a:r>
                        <a:t>Household items</a:t>
                      </a:r>
                    </a:p>
                  </a:txBody>
                  <a:tcPr marT="0" marB="0" marR="0"/>
                </a:tc>
                <a:tc>
                  <a:txBody>
                    <a:bodyPr/>
                    <a:lstStyle/>
                    <a:p>
                      <a:pPr>
                        <a:defRPr sz="1000">
                          <a:solidFill>
                            <a:srgbClr val="3389BD"/>
                          </a:solidFill>
                        </a:defRPr>
                      </a:pPr>
                      <a:r>
                        <a:t>■</a:t>
                      </a:r>
                    </a:p>
                  </a:txBody>
                  <a:tcPr marT="0" marB="0" marR="0"/>
                </a:tc>
                <a:tc>
                  <a:txBody>
                    <a:bodyPr/>
                    <a:lstStyle/>
                    <a:p>
                      <a:pPr>
                        <a:defRPr sz="1000">
                          <a:solidFill>
                            <a:srgbClr val="3E4348"/>
                          </a:solidFill>
                        </a:defRPr>
                      </a:pPr>
                      <a:r>
                        <a:t>Books</a:t>
                      </a:r>
                    </a:p>
                  </a:txBody>
                  <a:tcPr marT="0" marB="0" marR="0"/>
                </a:tc>
              </a:tr>
              <a:tr h="91440">
                <a:tc>
                  <a:txBody>
                    <a:bodyPr/>
                    <a:lstStyle/>
                    <a:p>
                      <a:pPr>
                        <a:defRPr sz="1000">
                          <a:solidFill>
                            <a:srgbClr val="FFF7B2"/>
                          </a:solidFill>
                        </a:defRPr>
                      </a:pPr>
                      <a:r>
                        <a:t>■</a:t>
                      </a:r>
                    </a:p>
                  </a:txBody>
                  <a:tcPr marT="0" marB="0" marR="0"/>
                </a:tc>
                <a:tc>
                  <a:txBody>
                    <a:bodyPr/>
                    <a:lstStyle/>
                    <a:p>
                      <a:pPr>
                        <a:defRPr sz="1000">
                          <a:solidFill>
                            <a:srgbClr val="3E4348"/>
                          </a:solidFill>
                        </a:defRPr>
                      </a:pPr>
                      <a:r>
                        <a:t>Footwear &amp; Shoes</a:t>
                      </a:r>
                    </a:p>
                  </a:txBody>
                  <a:tcPr marT="0" marB="0" marR="0"/>
                </a:tc>
                <a:tc>
                  <a:txBody>
                    <a:bodyPr/>
                    <a:lstStyle/>
                    <a:p>
                      <a:pPr>
                        <a:defRPr sz="1000">
                          <a:solidFill>
                            <a:srgbClr val="486CB0"/>
                          </a:solidFill>
                        </a:defRPr>
                      </a:pPr>
                      <a:r>
                        <a:t>■</a:t>
                      </a:r>
                    </a:p>
                  </a:txBody>
                  <a:tcPr marT="0" marB="0" marR="0"/>
                </a:tc>
                <a:tc>
                  <a:txBody>
                    <a:bodyPr/>
                    <a:lstStyle/>
                    <a:p>
                      <a:pPr>
                        <a:defRPr sz="1000">
                          <a:solidFill>
                            <a:srgbClr val="3E4348"/>
                          </a:solidFill>
                        </a:defRPr>
                      </a:pPr>
                      <a:r>
                        <a:t>Hand &amp; Power Tools</a:t>
                      </a:r>
                    </a:p>
                  </a:txBody>
                  <a:tcPr marT="0" marB="0" marR="0"/>
                </a:tc>
              </a:tr>
            </a:tbl>
          </a:graphicData>
        </a:graphic>
      </p:graphicFrame>
      <p:sp>
        <p:nvSpPr>
          <p:cNvPr id="7" name="Slide Number Placeholder 6"/>
          <p:cNvSpPr>
            <a:spLocks noGrp="1"/>
          </p:cNvSpPr>
          <p:nvPr>
            <p:ph type="sldNum" idx="17" sz="quarter"/>
          </p:nvPr>
        </p:nvSpPr>
        <p:spPr/>
        <p:txBody>
          <a:bodyPr/>
          <a:p>
            <a:r>
              <a:t>8</a:t>
            </a:r>
          </a:p>
        </p:txBody>
      </p:sp>
    </p:spTree>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91B5B5"/>
      </a:dk2>
      <a:lt2>
        <a:srgbClr val="C9E9E7"/>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
      <a:majorFont>
        <a:latin typeface="Georgia"/>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13784</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Arial</vt:lpstr>
      <vt:lpstr>Calibri</vt:lpstr>
      <vt:lpstr>Calibri Light</vt:lpstr>
      <vt:lpstr>Open Sans</vt:lpstr>
      <vt:lpstr>Segoe UI</vt:lpstr>
      <vt:lpstr>Segoe UI Semilight</vt:lpstr>
      <vt:lpstr>Verdana</vt:lpstr>
      <vt:lpstr>Wingdings</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ChartPixel</dc:creator>
  <cp:revision>1</cp:revision>
  <dcterms:created xsi:type="dcterms:W3CDTF">2019-07-04T05:19:40Z</dcterms:created>
  <dcterms:modified xsi:type="dcterms:W3CDTF">2023-07-05T08:39:07Z</dcterms:modified>
</cp:coreProperties>
</file>