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6" r:id="rId3"/>
    <p:sldId id="372"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17"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09" r:id="rId91"/>
    <p:sldId id="310" r:id="rId92"/>
    <p:sldId id="311" r:id="rId93"/>
    <p:sldId id="314" r:id="rId94"/>
    <p:sldId id="312" r:id="rId95"/>
    <p:sldId id="313" r:id="rId96"/>
    <p:sldId id="308" r:id="rId97"/>
    <p:sldId id="256" r:id="rId98"/>
    <p:sldId id="257" r:id="rId99"/>
    <p:sldId id="258" r:id="rId100"/>
    <p:sldId id="306" r:id="rId101"/>
    <p:sldId id="259" r:id="rId102"/>
    <p:sldId id="260" r:id="rId103"/>
    <p:sldId id="261" r:id="rId104"/>
    <p:sldId id="262" r:id="rId105"/>
    <p:sldId id="263" r:id="rId106"/>
    <p:sldId id="264" r:id="rId107"/>
    <p:sldId id="265" r:id="rId108"/>
    <p:sldId id="266" r:id="rId109"/>
    <p:sldId id="267" r:id="rId110"/>
    <p:sldId id="268" r:id="rId111"/>
    <p:sldId id="269" r:id="rId112"/>
    <p:sldId id="270" r:id="rId113"/>
    <p:sldId id="271" r:id="rId114"/>
    <p:sldId id="272" r:id="rId115"/>
    <p:sldId id="273" r:id="rId116"/>
    <p:sldId id="274" r:id="rId117"/>
    <p:sldId id="275" r:id="rId118"/>
    <p:sldId id="276" r:id="rId119"/>
    <p:sldId id="277" r:id="rId120"/>
    <p:sldId id="278" r:id="rId121"/>
    <p:sldId id="279" r:id="rId122"/>
    <p:sldId id="280" r:id="rId123"/>
    <p:sldId id="281" r:id="rId124"/>
    <p:sldId id="282" r:id="rId125"/>
    <p:sldId id="283" r:id="rId126"/>
    <p:sldId id="284" r:id="rId127"/>
    <p:sldId id="285" r:id="rId128"/>
    <p:sldId id="286" r:id="rId129"/>
    <p:sldId id="287" r:id="rId130"/>
    <p:sldId id="288" r:id="rId131"/>
    <p:sldId id="289" r:id="rId132"/>
    <p:sldId id="290" r:id="rId133"/>
    <p:sldId id="291" r:id="rId134"/>
    <p:sldId id="292" r:id="rId135"/>
    <p:sldId id="293" r:id="rId136"/>
    <p:sldId id="299" r:id="rId137"/>
    <p:sldId id="315"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2.xml"/><Relationship Id="rId139" Type="http://schemas.openxmlformats.org/officeDocument/2006/relationships/presProps" Target="presProps.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957CCF5-701C-4DE0-9757-2597C14708E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6EFB1831-BBD2-4439-B414-D3462BCFC862}">
      <dgm:prSet phldrT="[Text]"/>
      <dgm:spPr/>
      <dgm:t>
        <a:bodyPr/>
        <a:lstStyle/>
        <a:p>
          <a:r>
            <a:rPr lang="en-US" dirty="0" smtClean="0"/>
            <a:t>Unit Testing</a:t>
          </a:r>
          <a:endParaRPr lang="en-US" dirty="0"/>
        </a:p>
      </dgm:t>
    </dgm:pt>
    <dgm:pt modelId="{D9838626-3237-4A2D-8233-34CF988EB32B}" cxnId="{B4163636-FB3A-494D-974C-FF0092693B21}" type="parTrans">
      <dgm:prSet/>
      <dgm:spPr/>
      <dgm:t>
        <a:bodyPr/>
        <a:lstStyle/>
        <a:p>
          <a:endParaRPr lang="en-US"/>
        </a:p>
      </dgm:t>
    </dgm:pt>
    <dgm:pt modelId="{4EAC5E5D-65F3-4CAE-8C05-F4735257AB6A}" cxnId="{B4163636-FB3A-494D-974C-FF0092693B21}" type="sibTrans">
      <dgm:prSet/>
      <dgm:spPr/>
      <dgm:t>
        <a:bodyPr/>
        <a:lstStyle/>
        <a:p>
          <a:endParaRPr lang="en-US"/>
        </a:p>
      </dgm:t>
    </dgm:pt>
    <dgm:pt modelId="{AE63CF89-61E8-42C5-9C18-6AE9C2A3ECA7}">
      <dgm:prSet phldrT="[Text]" phldr="1"/>
      <dgm:spPr/>
      <dgm:t>
        <a:bodyPr/>
        <a:lstStyle/>
        <a:p>
          <a:endParaRPr lang="en-US" dirty="0"/>
        </a:p>
      </dgm:t>
    </dgm:pt>
    <dgm:pt modelId="{D7B2C720-2D24-4228-8A76-F744A8251A56}" cxnId="{F7F6374C-2C34-4ADD-B6C0-6288884DA4C2}" type="parTrans">
      <dgm:prSet/>
      <dgm:spPr/>
      <dgm:t>
        <a:bodyPr/>
        <a:lstStyle/>
        <a:p>
          <a:endParaRPr lang="en-US"/>
        </a:p>
      </dgm:t>
    </dgm:pt>
    <dgm:pt modelId="{F654A2FB-BEB5-4042-A14D-082B966BA6FB}" cxnId="{F7F6374C-2C34-4ADD-B6C0-6288884DA4C2}" type="sibTrans">
      <dgm:prSet/>
      <dgm:spPr/>
      <dgm:t>
        <a:bodyPr/>
        <a:lstStyle/>
        <a:p>
          <a:endParaRPr lang="en-US"/>
        </a:p>
      </dgm:t>
    </dgm:pt>
    <dgm:pt modelId="{5E5F17AD-F646-487C-9D1A-939EDBFEB6E7}">
      <dgm:prSet phldrT="[Text]"/>
      <dgm:spPr/>
      <dgm:t>
        <a:bodyPr/>
        <a:lstStyle/>
        <a:p>
          <a:r>
            <a:rPr lang="en-US" dirty="0" smtClean="0"/>
            <a:t>Developer</a:t>
          </a:r>
          <a:endParaRPr lang="en-US" dirty="0"/>
        </a:p>
      </dgm:t>
    </dgm:pt>
    <dgm:pt modelId="{6E3326E7-966C-4D2A-BB4E-22558DD27EAC}" cxnId="{E5D6BAA2-21BE-4ED9-A58E-ADD025B65ACF}" type="parTrans">
      <dgm:prSet/>
      <dgm:spPr/>
      <dgm:t>
        <a:bodyPr/>
        <a:lstStyle/>
        <a:p>
          <a:endParaRPr lang="en-US"/>
        </a:p>
      </dgm:t>
    </dgm:pt>
    <dgm:pt modelId="{6030413E-3472-4473-9B3A-C9155B71D47A}" cxnId="{E5D6BAA2-21BE-4ED9-A58E-ADD025B65ACF}" type="sibTrans">
      <dgm:prSet/>
      <dgm:spPr/>
      <dgm:t>
        <a:bodyPr/>
        <a:lstStyle/>
        <a:p>
          <a:endParaRPr lang="en-US"/>
        </a:p>
      </dgm:t>
    </dgm:pt>
    <dgm:pt modelId="{87AD83ED-CD2B-4561-9F46-28FFB8183D86}">
      <dgm:prSet phldrT="[Text]"/>
      <dgm:spPr/>
      <dgm:t>
        <a:bodyPr/>
        <a:lstStyle/>
        <a:p>
          <a:r>
            <a:rPr lang="en-US" dirty="0" smtClean="0"/>
            <a:t>Integration Testing</a:t>
          </a:r>
          <a:endParaRPr lang="en-US" dirty="0"/>
        </a:p>
      </dgm:t>
    </dgm:pt>
    <dgm:pt modelId="{89AFEE81-E4BC-432C-95E1-9426D341EAF8}" cxnId="{8BDDF748-B958-45AA-B057-6EB7427072A4}" type="parTrans">
      <dgm:prSet/>
      <dgm:spPr/>
      <dgm:t>
        <a:bodyPr/>
        <a:lstStyle/>
        <a:p>
          <a:endParaRPr lang="en-US"/>
        </a:p>
      </dgm:t>
    </dgm:pt>
    <dgm:pt modelId="{FBF5CCBC-CA95-4846-A6E2-F2DE866C93A9}" cxnId="{8BDDF748-B958-45AA-B057-6EB7427072A4}" type="sibTrans">
      <dgm:prSet/>
      <dgm:spPr/>
      <dgm:t>
        <a:bodyPr/>
        <a:lstStyle/>
        <a:p>
          <a:endParaRPr lang="en-US"/>
        </a:p>
      </dgm:t>
    </dgm:pt>
    <dgm:pt modelId="{36F7F178-F86F-46ED-AFEA-1F4A15CAC00A}">
      <dgm:prSet phldrT="[Text]" phldr="1"/>
      <dgm:spPr/>
      <dgm:t>
        <a:bodyPr/>
        <a:lstStyle/>
        <a:p>
          <a:endParaRPr lang="en-US" dirty="0"/>
        </a:p>
      </dgm:t>
    </dgm:pt>
    <dgm:pt modelId="{AD5F8D3B-6F87-4681-9CA8-3519FB13CAB4}" cxnId="{451099D1-BF46-4364-B7A0-525B4093C9BF}" type="parTrans">
      <dgm:prSet/>
      <dgm:spPr/>
      <dgm:t>
        <a:bodyPr/>
        <a:lstStyle/>
        <a:p>
          <a:endParaRPr lang="en-US"/>
        </a:p>
      </dgm:t>
    </dgm:pt>
    <dgm:pt modelId="{B26EFA1E-5F8C-4DE1-9934-7CE549BB4567}" cxnId="{451099D1-BF46-4364-B7A0-525B4093C9BF}" type="sibTrans">
      <dgm:prSet/>
      <dgm:spPr/>
      <dgm:t>
        <a:bodyPr/>
        <a:lstStyle/>
        <a:p>
          <a:endParaRPr lang="en-US"/>
        </a:p>
      </dgm:t>
    </dgm:pt>
    <dgm:pt modelId="{0CB1A445-8E7C-4C26-BE48-22C0FA9C5FCE}">
      <dgm:prSet phldrT="[Text]"/>
      <dgm:spPr/>
      <dgm:t>
        <a:bodyPr/>
        <a:lstStyle/>
        <a:p>
          <a:r>
            <a:rPr lang="en-US" dirty="0" smtClean="0"/>
            <a:t>Developer/ Tester</a:t>
          </a:r>
          <a:endParaRPr lang="en-US" dirty="0"/>
        </a:p>
      </dgm:t>
    </dgm:pt>
    <dgm:pt modelId="{36B6DAD0-1572-428D-8C23-89E9E6CDB987}" cxnId="{2979EDCA-53C7-4F8B-A253-357C1E4135C4}" type="parTrans">
      <dgm:prSet/>
      <dgm:spPr/>
      <dgm:t>
        <a:bodyPr/>
        <a:lstStyle/>
        <a:p>
          <a:endParaRPr lang="en-US"/>
        </a:p>
      </dgm:t>
    </dgm:pt>
    <dgm:pt modelId="{8DF82A55-3B5A-4DC7-A439-05C5BC22BB31}" cxnId="{2979EDCA-53C7-4F8B-A253-357C1E4135C4}" type="sibTrans">
      <dgm:prSet/>
      <dgm:spPr/>
      <dgm:t>
        <a:bodyPr/>
        <a:lstStyle/>
        <a:p>
          <a:endParaRPr lang="en-US"/>
        </a:p>
      </dgm:t>
    </dgm:pt>
    <dgm:pt modelId="{72A7A536-DE62-42A7-9356-9B3EC247EFA7}">
      <dgm:prSet phldrT="[Text]"/>
      <dgm:spPr/>
      <dgm:t>
        <a:bodyPr/>
        <a:lstStyle/>
        <a:p>
          <a:r>
            <a:rPr lang="en-US" dirty="0" smtClean="0"/>
            <a:t>System Testing</a:t>
          </a:r>
          <a:endParaRPr lang="en-US" dirty="0"/>
        </a:p>
      </dgm:t>
    </dgm:pt>
    <dgm:pt modelId="{AE78AB2D-2F37-4A56-AF54-95C031FF4FAC}" cxnId="{09595194-9457-4E2D-BBC3-1891D8D7575B}" type="parTrans">
      <dgm:prSet/>
      <dgm:spPr/>
      <dgm:t>
        <a:bodyPr/>
        <a:lstStyle/>
        <a:p>
          <a:endParaRPr lang="en-US"/>
        </a:p>
      </dgm:t>
    </dgm:pt>
    <dgm:pt modelId="{B0A0CBFE-AE83-467C-B678-24AFBCDD711F}" cxnId="{09595194-9457-4E2D-BBC3-1891D8D7575B}" type="sibTrans">
      <dgm:prSet/>
      <dgm:spPr/>
      <dgm:t>
        <a:bodyPr/>
        <a:lstStyle/>
        <a:p>
          <a:endParaRPr lang="en-US"/>
        </a:p>
      </dgm:t>
    </dgm:pt>
    <dgm:pt modelId="{63EDD5E6-EA4C-470F-8183-5DC94F7B1644}">
      <dgm:prSet phldrT="[Text]" phldr="1"/>
      <dgm:spPr/>
      <dgm:t>
        <a:bodyPr/>
        <a:lstStyle/>
        <a:p>
          <a:endParaRPr lang="en-US" dirty="0"/>
        </a:p>
      </dgm:t>
    </dgm:pt>
    <dgm:pt modelId="{21EAA8A6-43CD-40D7-B43B-89A4C7441221}" cxnId="{90C80773-8EEE-4D32-8FCC-4CFE352BD141}" type="parTrans">
      <dgm:prSet/>
      <dgm:spPr/>
      <dgm:t>
        <a:bodyPr/>
        <a:lstStyle/>
        <a:p>
          <a:endParaRPr lang="en-US"/>
        </a:p>
      </dgm:t>
    </dgm:pt>
    <dgm:pt modelId="{630D128B-C39D-4E07-9253-9DF661960671}" cxnId="{90C80773-8EEE-4D32-8FCC-4CFE352BD141}" type="sibTrans">
      <dgm:prSet/>
      <dgm:spPr/>
      <dgm:t>
        <a:bodyPr/>
        <a:lstStyle/>
        <a:p>
          <a:endParaRPr lang="en-US"/>
        </a:p>
      </dgm:t>
    </dgm:pt>
    <dgm:pt modelId="{F20BE373-ED5D-4F18-87F3-1EF597A7370B}">
      <dgm:prSet phldrT="[Text]"/>
      <dgm:spPr/>
      <dgm:t>
        <a:bodyPr/>
        <a:lstStyle/>
        <a:p>
          <a:r>
            <a:rPr lang="en-US" dirty="0" smtClean="0"/>
            <a:t>Tester</a:t>
          </a:r>
          <a:endParaRPr lang="en-US" dirty="0"/>
        </a:p>
      </dgm:t>
    </dgm:pt>
    <dgm:pt modelId="{1EC68724-04AE-42FE-8A0D-28BC7434A9E2}" cxnId="{3A45DD8D-8243-4670-BE61-4B09633D8AFD}" type="parTrans">
      <dgm:prSet/>
      <dgm:spPr/>
      <dgm:t>
        <a:bodyPr/>
        <a:lstStyle/>
        <a:p>
          <a:endParaRPr lang="en-US"/>
        </a:p>
      </dgm:t>
    </dgm:pt>
    <dgm:pt modelId="{12B2D3AA-F4BE-4D76-9545-4464D919C541}" cxnId="{3A45DD8D-8243-4670-BE61-4B09633D8AFD}" type="sibTrans">
      <dgm:prSet/>
      <dgm:spPr/>
      <dgm:t>
        <a:bodyPr/>
        <a:lstStyle/>
        <a:p>
          <a:endParaRPr lang="en-US"/>
        </a:p>
      </dgm:t>
    </dgm:pt>
    <dgm:pt modelId="{8D708B2B-5A02-405E-9F7B-E030DF0177CB}">
      <dgm:prSet/>
      <dgm:spPr/>
      <dgm:t>
        <a:bodyPr/>
        <a:lstStyle/>
        <a:p>
          <a:r>
            <a:rPr lang="en-US" dirty="0" smtClean="0"/>
            <a:t>User Acceptance Testing</a:t>
          </a:r>
          <a:endParaRPr lang="en-US" dirty="0"/>
        </a:p>
      </dgm:t>
    </dgm:pt>
    <dgm:pt modelId="{A613062B-E345-4AB5-9960-ADCE270F7F42}" cxnId="{8135CCDC-C0D5-4C1A-A726-F9802D172FA0}" type="parTrans">
      <dgm:prSet/>
      <dgm:spPr/>
    </dgm:pt>
    <dgm:pt modelId="{88BD941B-7A5A-43A7-B6A1-B045F2A64D90}" cxnId="{8135CCDC-C0D5-4C1A-A726-F9802D172FA0}" type="sibTrans">
      <dgm:prSet/>
      <dgm:spPr/>
    </dgm:pt>
    <dgm:pt modelId="{9EBBA9CC-7862-4783-AE63-9372FD857E9D}">
      <dgm:prSet/>
      <dgm:spPr/>
      <dgm:t>
        <a:bodyPr/>
        <a:lstStyle/>
        <a:p>
          <a:r>
            <a:rPr lang="en-US" dirty="0" smtClean="0"/>
            <a:t>User</a:t>
          </a:r>
          <a:endParaRPr lang="en-US" dirty="0"/>
        </a:p>
      </dgm:t>
    </dgm:pt>
    <dgm:pt modelId="{E0C50EB7-9992-4F77-AF53-B68B49E655A8}" cxnId="{CA5794C8-C195-4925-BFFE-A66131862247}" type="parTrans">
      <dgm:prSet/>
      <dgm:spPr/>
    </dgm:pt>
    <dgm:pt modelId="{62B92412-7ECB-4A85-9E8C-232BF00F73F5}" cxnId="{CA5794C8-C195-4925-BFFE-A66131862247}" type="sibTrans">
      <dgm:prSet/>
      <dgm:spPr/>
    </dgm:pt>
    <dgm:pt modelId="{9D143D1F-320C-476D-9B29-430081378344}" type="pres">
      <dgm:prSet presAssocID="{9957CCF5-701C-4DE0-9757-2597C14708E7}" presName="linearFlow" presStyleCnt="0">
        <dgm:presLayoutVars>
          <dgm:dir/>
          <dgm:animLvl val="lvl"/>
          <dgm:resizeHandles val="exact"/>
        </dgm:presLayoutVars>
      </dgm:prSet>
      <dgm:spPr/>
      <dgm:t>
        <a:bodyPr/>
        <a:lstStyle/>
        <a:p>
          <a:endParaRPr lang="en-US"/>
        </a:p>
      </dgm:t>
    </dgm:pt>
    <dgm:pt modelId="{DD41B513-C709-4961-83F7-F9108082E542}" type="pres">
      <dgm:prSet presAssocID="{6EFB1831-BBD2-4439-B414-D3462BCFC862}" presName="composite" presStyleCnt="0"/>
      <dgm:spPr/>
    </dgm:pt>
    <dgm:pt modelId="{55540891-D041-4EC6-BB90-6B041FC07E19}" type="pres">
      <dgm:prSet presAssocID="{6EFB1831-BBD2-4439-B414-D3462BCFC862}" presName="parentText" presStyleLbl="alignNode1" presStyleIdx="0" presStyleCnt="4">
        <dgm:presLayoutVars>
          <dgm:chMax val="1"/>
          <dgm:bulletEnabled val="1"/>
        </dgm:presLayoutVars>
      </dgm:prSet>
      <dgm:spPr/>
      <dgm:t>
        <a:bodyPr/>
        <a:lstStyle/>
        <a:p>
          <a:endParaRPr lang="en-US"/>
        </a:p>
      </dgm:t>
    </dgm:pt>
    <dgm:pt modelId="{3E53E309-7DDF-44F3-BA72-18ABDF6A7E9C}" type="pres">
      <dgm:prSet presAssocID="{6EFB1831-BBD2-4439-B414-D3462BCFC862}" presName="descendantText" presStyleLbl="alignAcc1" presStyleIdx="0" presStyleCnt="4">
        <dgm:presLayoutVars>
          <dgm:bulletEnabled val="1"/>
        </dgm:presLayoutVars>
      </dgm:prSet>
      <dgm:spPr/>
      <dgm:t>
        <a:bodyPr/>
        <a:lstStyle/>
        <a:p>
          <a:endParaRPr lang="en-US"/>
        </a:p>
      </dgm:t>
    </dgm:pt>
    <dgm:pt modelId="{7BBAC3B7-1F64-4D5C-8EDF-6B7FAB1A7C4C}" type="pres">
      <dgm:prSet presAssocID="{4EAC5E5D-65F3-4CAE-8C05-F4735257AB6A}" presName="sp" presStyleCnt="0"/>
      <dgm:spPr/>
    </dgm:pt>
    <dgm:pt modelId="{9CA68F9F-6EC6-4C92-81F5-3BD422050BAE}" type="pres">
      <dgm:prSet presAssocID="{87AD83ED-CD2B-4561-9F46-28FFB8183D86}" presName="composite" presStyleCnt="0"/>
      <dgm:spPr/>
    </dgm:pt>
    <dgm:pt modelId="{EEE2E527-AC83-4062-BEA1-0CEC7B5A8628}" type="pres">
      <dgm:prSet presAssocID="{87AD83ED-CD2B-4561-9F46-28FFB8183D86}" presName="parentText" presStyleLbl="alignNode1" presStyleIdx="1" presStyleCnt="4">
        <dgm:presLayoutVars>
          <dgm:chMax val="1"/>
          <dgm:bulletEnabled val="1"/>
        </dgm:presLayoutVars>
      </dgm:prSet>
      <dgm:spPr/>
      <dgm:t>
        <a:bodyPr/>
        <a:lstStyle/>
        <a:p>
          <a:endParaRPr lang="en-US"/>
        </a:p>
      </dgm:t>
    </dgm:pt>
    <dgm:pt modelId="{9EACA80F-8F6F-453F-9D2C-F967CD64EB42}" type="pres">
      <dgm:prSet presAssocID="{87AD83ED-CD2B-4561-9F46-28FFB8183D86}" presName="descendantText" presStyleLbl="alignAcc1" presStyleIdx="1" presStyleCnt="4">
        <dgm:presLayoutVars>
          <dgm:bulletEnabled val="1"/>
        </dgm:presLayoutVars>
      </dgm:prSet>
      <dgm:spPr/>
      <dgm:t>
        <a:bodyPr/>
        <a:lstStyle/>
        <a:p>
          <a:endParaRPr lang="en-US"/>
        </a:p>
      </dgm:t>
    </dgm:pt>
    <dgm:pt modelId="{1FF31DAB-D582-4941-A3E6-7BE0AF942D8C}" type="pres">
      <dgm:prSet presAssocID="{FBF5CCBC-CA95-4846-A6E2-F2DE866C93A9}" presName="sp" presStyleCnt="0"/>
      <dgm:spPr/>
    </dgm:pt>
    <dgm:pt modelId="{F0F786C7-CD43-4AFE-A13E-8451A9A10217}" type="pres">
      <dgm:prSet presAssocID="{72A7A536-DE62-42A7-9356-9B3EC247EFA7}" presName="composite" presStyleCnt="0"/>
      <dgm:spPr/>
    </dgm:pt>
    <dgm:pt modelId="{6F2CC551-1980-41C3-BCE9-91D112EBDDDB}" type="pres">
      <dgm:prSet presAssocID="{72A7A536-DE62-42A7-9356-9B3EC247EFA7}" presName="parentText" presStyleLbl="alignNode1" presStyleIdx="2" presStyleCnt="4">
        <dgm:presLayoutVars>
          <dgm:chMax val="1"/>
          <dgm:bulletEnabled val="1"/>
        </dgm:presLayoutVars>
      </dgm:prSet>
      <dgm:spPr/>
      <dgm:t>
        <a:bodyPr/>
        <a:lstStyle/>
        <a:p>
          <a:endParaRPr lang="en-US"/>
        </a:p>
      </dgm:t>
    </dgm:pt>
    <dgm:pt modelId="{57582A2E-E985-423C-B212-298E63D2C1A4}" type="pres">
      <dgm:prSet presAssocID="{72A7A536-DE62-42A7-9356-9B3EC247EFA7}" presName="descendantText" presStyleLbl="alignAcc1" presStyleIdx="2" presStyleCnt="4">
        <dgm:presLayoutVars>
          <dgm:bulletEnabled val="1"/>
        </dgm:presLayoutVars>
      </dgm:prSet>
      <dgm:spPr/>
      <dgm:t>
        <a:bodyPr/>
        <a:lstStyle/>
        <a:p>
          <a:endParaRPr lang="en-US"/>
        </a:p>
      </dgm:t>
    </dgm:pt>
    <dgm:pt modelId="{2BE18A6F-8534-433B-ABF1-E0AFC5961D74}" type="pres">
      <dgm:prSet presAssocID="{B0A0CBFE-AE83-467C-B678-24AFBCDD711F}" presName="sp" presStyleCnt="0"/>
      <dgm:spPr/>
    </dgm:pt>
    <dgm:pt modelId="{CDE7F2E5-C655-483B-815D-0F000A8DFE91}" type="pres">
      <dgm:prSet presAssocID="{8D708B2B-5A02-405E-9F7B-E030DF0177CB}" presName="composite" presStyleCnt="0"/>
      <dgm:spPr/>
    </dgm:pt>
    <dgm:pt modelId="{9D342AFD-4D2F-4703-B053-102FC023C8EE}" type="pres">
      <dgm:prSet presAssocID="{8D708B2B-5A02-405E-9F7B-E030DF0177CB}" presName="parentText" presStyleLbl="alignNode1" presStyleIdx="3" presStyleCnt="4" custLinFactNeighborX="8780" custLinFactNeighborY="-488">
        <dgm:presLayoutVars>
          <dgm:chMax val="1"/>
          <dgm:bulletEnabled val="1"/>
        </dgm:presLayoutVars>
      </dgm:prSet>
      <dgm:spPr/>
      <dgm:t>
        <a:bodyPr/>
        <a:lstStyle/>
        <a:p>
          <a:endParaRPr lang="en-US"/>
        </a:p>
      </dgm:t>
    </dgm:pt>
    <dgm:pt modelId="{15F6DAD2-17E5-477F-BAB7-910114A74D0F}" type="pres">
      <dgm:prSet presAssocID="{8D708B2B-5A02-405E-9F7B-E030DF0177CB}" presName="descendantText" presStyleLbl="alignAcc1" presStyleIdx="3" presStyleCnt="4">
        <dgm:presLayoutVars>
          <dgm:bulletEnabled val="1"/>
        </dgm:presLayoutVars>
      </dgm:prSet>
      <dgm:spPr/>
      <dgm:t>
        <a:bodyPr/>
        <a:lstStyle/>
        <a:p>
          <a:endParaRPr lang="en-US"/>
        </a:p>
      </dgm:t>
    </dgm:pt>
  </dgm:ptLst>
  <dgm:cxnLst>
    <dgm:cxn modelId="{CA5794C8-C195-4925-BFFE-A66131862247}" srcId="{8D708B2B-5A02-405E-9F7B-E030DF0177CB}" destId="{9EBBA9CC-7862-4783-AE63-9372FD857E9D}" srcOrd="0" destOrd="0" parTransId="{E0C50EB7-9992-4F77-AF53-B68B49E655A8}" sibTransId="{62B92412-7ECB-4A85-9E8C-232BF00F73F5}"/>
    <dgm:cxn modelId="{5B6AD05B-37B6-426C-9FAE-876E6977D7EB}" type="presOf" srcId="{87AD83ED-CD2B-4561-9F46-28FFB8183D86}" destId="{EEE2E527-AC83-4062-BEA1-0CEC7B5A8628}" srcOrd="0" destOrd="0" presId="urn:microsoft.com/office/officeart/2005/8/layout/chevron2"/>
    <dgm:cxn modelId="{5EFF3116-2AA3-4279-97CE-C686EC7BAD8C}" type="presOf" srcId="{72A7A536-DE62-42A7-9356-9B3EC247EFA7}" destId="{6F2CC551-1980-41C3-BCE9-91D112EBDDDB}" srcOrd="0" destOrd="0" presId="urn:microsoft.com/office/officeart/2005/8/layout/chevron2"/>
    <dgm:cxn modelId="{8BDDF748-B958-45AA-B057-6EB7427072A4}" srcId="{9957CCF5-701C-4DE0-9757-2597C14708E7}" destId="{87AD83ED-CD2B-4561-9F46-28FFB8183D86}" srcOrd="1" destOrd="0" parTransId="{89AFEE81-E4BC-432C-95E1-9426D341EAF8}" sibTransId="{FBF5CCBC-CA95-4846-A6E2-F2DE866C93A9}"/>
    <dgm:cxn modelId="{3A45DD8D-8243-4670-BE61-4B09633D8AFD}" srcId="{72A7A536-DE62-42A7-9356-9B3EC247EFA7}" destId="{F20BE373-ED5D-4F18-87F3-1EF597A7370B}" srcOrd="1" destOrd="0" parTransId="{1EC68724-04AE-42FE-8A0D-28BC7434A9E2}" sibTransId="{12B2D3AA-F4BE-4D76-9545-4464D919C541}"/>
    <dgm:cxn modelId="{D6F1E9FD-531B-4D24-9532-FED3DF436C53}" type="presOf" srcId="{F20BE373-ED5D-4F18-87F3-1EF597A7370B}" destId="{57582A2E-E985-423C-B212-298E63D2C1A4}" srcOrd="0" destOrd="1" presId="urn:microsoft.com/office/officeart/2005/8/layout/chevron2"/>
    <dgm:cxn modelId="{92D66385-4131-4525-B511-2B4299BE9089}" type="presOf" srcId="{8D708B2B-5A02-405E-9F7B-E030DF0177CB}" destId="{9D342AFD-4D2F-4703-B053-102FC023C8EE}" srcOrd="0" destOrd="0" presId="urn:microsoft.com/office/officeart/2005/8/layout/chevron2"/>
    <dgm:cxn modelId="{BAF30710-BC56-418B-AC64-270606ED29D7}" type="presOf" srcId="{AE63CF89-61E8-42C5-9C18-6AE9C2A3ECA7}" destId="{3E53E309-7DDF-44F3-BA72-18ABDF6A7E9C}" srcOrd="0" destOrd="0" presId="urn:microsoft.com/office/officeart/2005/8/layout/chevron2"/>
    <dgm:cxn modelId="{451099D1-BF46-4364-B7A0-525B4093C9BF}" srcId="{87AD83ED-CD2B-4561-9F46-28FFB8183D86}" destId="{36F7F178-F86F-46ED-AFEA-1F4A15CAC00A}" srcOrd="0" destOrd="0" parTransId="{AD5F8D3B-6F87-4681-9CA8-3519FB13CAB4}" sibTransId="{B26EFA1E-5F8C-4DE1-9934-7CE549BB4567}"/>
    <dgm:cxn modelId="{B4163636-FB3A-494D-974C-FF0092693B21}" srcId="{9957CCF5-701C-4DE0-9757-2597C14708E7}" destId="{6EFB1831-BBD2-4439-B414-D3462BCFC862}" srcOrd="0" destOrd="0" parTransId="{D9838626-3237-4A2D-8233-34CF988EB32B}" sibTransId="{4EAC5E5D-65F3-4CAE-8C05-F4735257AB6A}"/>
    <dgm:cxn modelId="{90C80773-8EEE-4D32-8FCC-4CFE352BD141}" srcId="{72A7A536-DE62-42A7-9356-9B3EC247EFA7}" destId="{63EDD5E6-EA4C-470F-8183-5DC94F7B1644}" srcOrd="0" destOrd="0" parTransId="{21EAA8A6-43CD-40D7-B43B-89A4C7441221}" sibTransId="{630D128B-C39D-4E07-9253-9DF661960671}"/>
    <dgm:cxn modelId="{775BF962-0776-4A06-B9E9-DE676CC0BA85}" type="presOf" srcId="{63EDD5E6-EA4C-470F-8183-5DC94F7B1644}" destId="{57582A2E-E985-423C-B212-298E63D2C1A4}" srcOrd="0" destOrd="0" presId="urn:microsoft.com/office/officeart/2005/8/layout/chevron2"/>
    <dgm:cxn modelId="{14AA7F80-1FA1-4C35-8244-C2277EB29E78}" type="presOf" srcId="{6EFB1831-BBD2-4439-B414-D3462BCFC862}" destId="{55540891-D041-4EC6-BB90-6B041FC07E19}" srcOrd="0" destOrd="0" presId="urn:microsoft.com/office/officeart/2005/8/layout/chevron2"/>
    <dgm:cxn modelId="{ECB4BCE6-0A52-4F4E-A20A-6788BF15AE12}" type="presOf" srcId="{5E5F17AD-F646-487C-9D1A-939EDBFEB6E7}" destId="{3E53E309-7DDF-44F3-BA72-18ABDF6A7E9C}" srcOrd="0" destOrd="1" presId="urn:microsoft.com/office/officeart/2005/8/layout/chevron2"/>
    <dgm:cxn modelId="{E5D6BAA2-21BE-4ED9-A58E-ADD025B65ACF}" srcId="{6EFB1831-BBD2-4439-B414-D3462BCFC862}" destId="{5E5F17AD-F646-487C-9D1A-939EDBFEB6E7}" srcOrd="1" destOrd="0" parTransId="{6E3326E7-966C-4D2A-BB4E-22558DD27EAC}" sibTransId="{6030413E-3472-4473-9B3A-C9155B71D47A}"/>
    <dgm:cxn modelId="{F7F6374C-2C34-4ADD-B6C0-6288884DA4C2}" srcId="{6EFB1831-BBD2-4439-B414-D3462BCFC862}" destId="{AE63CF89-61E8-42C5-9C18-6AE9C2A3ECA7}" srcOrd="0" destOrd="0" parTransId="{D7B2C720-2D24-4228-8A76-F744A8251A56}" sibTransId="{F654A2FB-BEB5-4042-A14D-082B966BA6FB}"/>
    <dgm:cxn modelId="{A49E3DDE-5C79-4AD0-A481-5FED2FD49F03}" type="presOf" srcId="{9EBBA9CC-7862-4783-AE63-9372FD857E9D}" destId="{15F6DAD2-17E5-477F-BAB7-910114A74D0F}" srcOrd="0" destOrd="0" presId="urn:microsoft.com/office/officeart/2005/8/layout/chevron2"/>
    <dgm:cxn modelId="{D0AC305F-AECF-44FD-95D7-7E4D67799B91}" type="presOf" srcId="{36F7F178-F86F-46ED-AFEA-1F4A15CAC00A}" destId="{9EACA80F-8F6F-453F-9D2C-F967CD64EB42}" srcOrd="0" destOrd="0" presId="urn:microsoft.com/office/officeart/2005/8/layout/chevron2"/>
    <dgm:cxn modelId="{8135CCDC-C0D5-4C1A-A726-F9802D172FA0}" srcId="{9957CCF5-701C-4DE0-9757-2597C14708E7}" destId="{8D708B2B-5A02-405E-9F7B-E030DF0177CB}" srcOrd="3" destOrd="0" parTransId="{A613062B-E345-4AB5-9960-ADCE270F7F42}" sibTransId="{88BD941B-7A5A-43A7-B6A1-B045F2A64D90}"/>
    <dgm:cxn modelId="{EA14A9B5-9519-432D-B1FC-A2D68D702B8F}" type="presOf" srcId="{0CB1A445-8E7C-4C26-BE48-22C0FA9C5FCE}" destId="{9EACA80F-8F6F-453F-9D2C-F967CD64EB42}" srcOrd="0" destOrd="1" presId="urn:microsoft.com/office/officeart/2005/8/layout/chevron2"/>
    <dgm:cxn modelId="{2979EDCA-53C7-4F8B-A253-357C1E4135C4}" srcId="{87AD83ED-CD2B-4561-9F46-28FFB8183D86}" destId="{0CB1A445-8E7C-4C26-BE48-22C0FA9C5FCE}" srcOrd="1" destOrd="0" parTransId="{36B6DAD0-1572-428D-8C23-89E9E6CDB987}" sibTransId="{8DF82A55-3B5A-4DC7-A439-05C5BC22BB31}"/>
    <dgm:cxn modelId="{7B928DB4-1763-462D-815F-7827DB784FAA}" type="presOf" srcId="{9957CCF5-701C-4DE0-9757-2597C14708E7}" destId="{9D143D1F-320C-476D-9B29-430081378344}" srcOrd="0" destOrd="0" presId="urn:microsoft.com/office/officeart/2005/8/layout/chevron2"/>
    <dgm:cxn modelId="{09595194-9457-4E2D-BBC3-1891D8D7575B}" srcId="{9957CCF5-701C-4DE0-9757-2597C14708E7}" destId="{72A7A536-DE62-42A7-9356-9B3EC247EFA7}" srcOrd="2" destOrd="0" parTransId="{AE78AB2D-2F37-4A56-AF54-95C031FF4FAC}" sibTransId="{B0A0CBFE-AE83-467C-B678-24AFBCDD711F}"/>
    <dgm:cxn modelId="{E1A4B672-009C-4EE2-B9DF-268604539EBF}" type="presParOf" srcId="{9D143D1F-320C-476D-9B29-430081378344}" destId="{DD41B513-C709-4961-83F7-F9108082E542}" srcOrd="0" destOrd="0" presId="urn:microsoft.com/office/officeart/2005/8/layout/chevron2"/>
    <dgm:cxn modelId="{BA2B69F0-F4D6-4E92-B724-1472823103E9}" type="presParOf" srcId="{DD41B513-C709-4961-83F7-F9108082E542}" destId="{55540891-D041-4EC6-BB90-6B041FC07E19}" srcOrd="0" destOrd="0" presId="urn:microsoft.com/office/officeart/2005/8/layout/chevron2"/>
    <dgm:cxn modelId="{45CE9318-F134-44F7-907D-504430EA5CB4}" type="presParOf" srcId="{DD41B513-C709-4961-83F7-F9108082E542}" destId="{3E53E309-7DDF-44F3-BA72-18ABDF6A7E9C}" srcOrd="1" destOrd="0" presId="urn:microsoft.com/office/officeart/2005/8/layout/chevron2"/>
    <dgm:cxn modelId="{B609FB76-5E9C-49E6-8FB0-E93EE5C1F6DF}" type="presParOf" srcId="{9D143D1F-320C-476D-9B29-430081378344}" destId="{7BBAC3B7-1F64-4D5C-8EDF-6B7FAB1A7C4C}" srcOrd="1" destOrd="0" presId="urn:microsoft.com/office/officeart/2005/8/layout/chevron2"/>
    <dgm:cxn modelId="{2F45E142-10E9-46B2-A58F-05CDE776708E}" type="presParOf" srcId="{9D143D1F-320C-476D-9B29-430081378344}" destId="{9CA68F9F-6EC6-4C92-81F5-3BD422050BAE}" srcOrd="2" destOrd="0" presId="urn:microsoft.com/office/officeart/2005/8/layout/chevron2"/>
    <dgm:cxn modelId="{A88D21BD-658F-425E-87D3-1F4A5F4D9951}" type="presParOf" srcId="{9CA68F9F-6EC6-4C92-81F5-3BD422050BAE}" destId="{EEE2E527-AC83-4062-BEA1-0CEC7B5A8628}" srcOrd="0" destOrd="0" presId="urn:microsoft.com/office/officeart/2005/8/layout/chevron2"/>
    <dgm:cxn modelId="{D1C0D2C5-C343-4DC4-9404-9712D57C8D23}" type="presParOf" srcId="{9CA68F9F-6EC6-4C92-81F5-3BD422050BAE}" destId="{9EACA80F-8F6F-453F-9D2C-F967CD64EB42}" srcOrd="1" destOrd="0" presId="urn:microsoft.com/office/officeart/2005/8/layout/chevron2"/>
    <dgm:cxn modelId="{773BDA1C-550B-41F8-B4C4-798F88DC619B}" type="presParOf" srcId="{9D143D1F-320C-476D-9B29-430081378344}" destId="{1FF31DAB-D582-4941-A3E6-7BE0AF942D8C}" srcOrd="3" destOrd="0" presId="urn:microsoft.com/office/officeart/2005/8/layout/chevron2"/>
    <dgm:cxn modelId="{40A53DE4-188F-403A-A600-41EE7AE0B07E}" type="presParOf" srcId="{9D143D1F-320C-476D-9B29-430081378344}" destId="{F0F786C7-CD43-4AFE-A13E-8451A9A10217}" srcOrd="4" destOrd="0" presId="urn:microsoft.com/office/officeart/2005/8/layout/chevron2"/>
    <dgm:cxn modelId="{8BA21791-3978-4929-BD0D-EA6B32D739A2}" type="presParOf" srcId="{F0F786C7-CD43-4AFE-A13E-8451A9A10217}" destId="{6F2CC551-1980-41C3-BCE9-91D112EBDDDB}" srcOrd="0" destOrd="0" presId="urn:microsoft.com/office/officeart/2005/8/layout/chevron2"/>
    <dgm:cxn modelId="{D6B4EA68-DBAD-4043-8C7B-D709E3DAFD4A}" type="presParOf" srcId="{F0F786C7-CD43-4AFE-A13E-8451A9A10217}" destId="{57582A2E-E985-423C-B212-298E63D2C1A4}" srcOrd="1" destOrd="0" presId="urn:microsoft.com/office/officeart/2005/8/layout/chevron2"/>
    <dgm:cxn modelId="{2DB5BE3B-54B1-461D-B3EA-8A67585D77FD}" type="presParOf" srcId="{9D143D1F-320C-476D-9B29-430081378344}" destId="{2BE18A6F-8534-433B-ABF1-E0AFC5961D74}" srcOrd="5" destOrd="0" presId="urn:microsoft.com/office/officeart/2005/8/layout/chevron2"/>
    <dgm:cxn modelId="{FB3540DA-92F0-4039-80DA-A26FC5091898}" type="presParOf" srcId="{9D143D1F-320C-476D-9B29-430081378344}" destId="{CDE7F2E5-C655-483B-815D-0F000A8DFE91}" srcOrd="6" destOrd="0" presId="urn:microsoft.com/office/officeart/2005/8/layout/chevron2"/>
    <dgm:cxn modelId="{6439E6E5-3994-4783-BC11-D8C971D82D1F}" type="presParOf" srcId="{CDE7F2E5-C655-483B-815D-0F000A8DFE91}" destId="{9D342AFD-4D2F-4703-B053-102FC023C8EE}" srcOrd="0" destOrd="0" presId="urn:microsoft.com/office/officeart/2005/8/layout/chevron2"/>
    <dgm:cxn modelId="{E1DE2577-B2DF-4766-B167-818DCE0D441E}" type="presParOf" srcId="{CDE7F2E5-C655-483B-815D-0F000A8DFE91}" destId="{15F6DAD2-17E5-477F-BAB7-910114A74D0F}"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F1155B-FAC5-445D-84C5-1E1CC5A19B6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5449CF1A-BEB9-4CA6-9D6F-ED8D83B20C4A}">
      <dgm:prSet/>
      <dgm:spPr/>
      <dgm:t>
        <a:bodyPr/>
        <a:lstStyle/>
        <a:p>
          <a:pPr rtl="0"/>
          <a:r>
            <a:rPr lang="en-US" dirty="0" smtClean="0"/>
            <a:t>Apply Leave </a:t>
          </a:r>
          <a:endParaRPr lang="en-US" dirty="0"/>
        </a:p>
      </dgm:t>
    </dgm:pt>
    <dgm:pt modelId="{3EDBCF6B-497D-4F50-BBD0-686524150C95}" cxnId="{B0E04591-A981-4EF7-B504-D8900880A900}" type="parTrans">
      <dgm:prSet/>
      <dgm:spPr/>
      <dgm:t>
        <a:bodyPr/>
        <a:lstStyle/>
        <a:p>
          <a:endParaRPr lang="en-US"/>
        </a:p>
      </dgm:t>
    </dgm:pt>
    <dgm:pt modelId="{17C41D74-E59E-4B8B-857D-5A3BD2B3A993}" cxnId="{B0E04591-A981-4EF7-B504-D8900880A900}" type="sibTrans">
      <dgm:prSet/>
      <dgm:spPr/>
      <dgm:t>
        <a:bodyPr/>
        <a:lstStyle/>
        <a:p>
          <a:endParaRPr lang="en-US"/>
        </a:p>
      </dgm:t>
    </dgm:pt>
    <dgm:pt modelId="{2E70B1C1-96B9-494E-9DF7-7E781681C93F}">
      <dgm:prSet/>
      <dgm:spPr/>
      <dgm:t>
        <a:bodyPr/>
        <a:lstStyle/>
        <a:p>
          <a:pPr rtl="0"/>
          <a:r>
            <a:rPr lang="en-US" dirty="0" smtClean="0"/>
            <a:t>Approve Leave</a:t>
          </a:r>
          <a:endParaRPr lang="en-US" dirty="0"/>
        </a:p>
      </dgm:t>
    </dgm:pt>
    <dgm:pt modelId="{6746BF8B-E9CD-4908-975F-A8F9D1C44638}" cxnId="{D4174BFB-0791-4190-B944-3463B7A4BADB}" type="parTrans">
      <dgm:prSet/>
      <dgm:spPr/>
      <dgm:t>
        <a:bodyPr/>
        <a:lstStyle/>
        <a:p>
          <a:endParaRPr lang="en-US"/>
        </a:p>
      </dgm:t>
    </dgm:pt>
    <dgm:pt modelId="{EEE69E87-939B-4D1F-8F3C-B2FA71120C7D}" cxnId="{D4174BFB-0791-4190-B944-3463B7A4BADB}" type="sibTrans">
      <dgm:prSet/>
      <dgm:spPr/>
      <dgm:t>
        <a:bodyPr/>
        <a:lstStyle/>
        <a:p>
          <a:endParaRPr lang="en-US"/>
        </a:p>
      </dgm:t>
    </dgm:pt>
    <dgm:pt modelId="{50FF49D6-BC8A-4A87-B295-2924817A5BB9}" type="pres">
      <dgm:prSet presAssocID="{19F1155B-FAC5-445D-84C5-1E1CC5A19B6E}" presName="Name0" presStyleCnt="0">
        <dgm:presLayoutVars>
          <dgm:dir/>
          <dgm:resizeHandles val="exact"/>
        </dgm:presLayoutVars>
      </dgm:prSet>
      <dgm:spPr/>
      <dgm:t>
        <a:bodyPr/>
        <a:lstStyle/>
        <a:p>
          <a:endParaRPr lang="en-US"/>
        </a:p>
      </dgm:t>
    </dgm:pt>
    <dgm:pt modelId="{60289B2C-2DC7-49B0-A6A6-EE3AAA06FEE9}" type="pres">
      <dgm:prSet presAssocID="{5449CF1A-BEB9-4CA6-9D6F-ED8D83B20C4A}" presName="node" presStyleLbl="node1" presStyleIdx="0" presStyleCnt="2" custScaleY="61627" custLinFactNeighborX="-1386" custLinFactNeighborY="1017">
        <dgm:presLayoutVars>
          <dgm:bulletEnabled val="1"/>
        </dgm:presLayoutVars>
      </dgm:prSet>
      <dgm:spPr/>
      <dgm:t>
        <a:bodyPr/>
        <a:lstStyle/>
        <a:p>
          <a:endParaRPr lang="en-US"/>
        </a:p>
      </dgm:t>
    </dgm:pt>
    <dgm:pt modelId="{FC5FEBD8-912E-40C5-8BCC-B43CAF94BF7A}" type="pres">
      <dgm:prSet presAssocID="{17C41D74-E59E-4B8B-857D-5A3BD2B3A993}" presName="sibTrans" presStyleCnt="0"/>
      <dgm:spPr/>
    </dgm:pt>
    <dgm:pt modelId="{5AE46FE1-3B88-4DA2-9616-06CBF5670C0B}" type="pres">
      <dgm:prSet presAssocID="{2E70B1C1-96B9-494E-9DF7-7E781681C93F}" presName="node" presStyleLbl="node1" presStyleIdx="1" presStyleCnt="2" custScaleY="48159" custLinFactNeighborX="26929" custLinFactNeighborY="2701">
        <dgm:presLayoutVars>
          <dgm:bulletEnabled val="1"/>
        </dgm:presLayoutVars>
      </dgm:prSet>
      <dgm:spPr/>
      <dgm:t>
        <a:bodyPr/>
        <a:lstStyle/>
        <a:p>
          <a:endParaRPr lang="en-US"/>
        </a:p>
      </dgm:t>
    </dgm:pt>
  </dgm:ptLst>
  <dgm:cxnLst>
    <dgm:cxn modelId="{BF2E9471-45B4-48D0-B5D9-46FB79647BC8}" type="presOf" srcId="{19F1155B-FAC5-445D-84C5-1E1CC5A19B6E}" destId="{50FF49D6-BC8A-4A87-B295-2924817A5BB9}" srcOrd="0" destOrd="0" presId="urn:microsoft.com/office/officeart/2005/8/layout/hList6"/>
    <dgm:cxn modelId="{B0E04591-A981-4EF7-B504-D8900880A900}" srcId="{19F1155B-FAC5-445D-84C5-1E1CC5A19B6E}" destId="{5449CF1A-BEB9-4CA6-9D6F-ED8D83B20C4A}" srcOrd="0" destOrd="0" parTransId="{3EDBCF6B-497D-4F50-BBD0-686524150C95}" sibTransId="{17C41D74-E59E-4B8B-857D-5A3BD2B3A993}"/>
    <dgm:cxn modelId="{DC68871D-4747-496B-B1C4-AB1CB345C980}" type="presOf" srcId="{5449CF1A-BEB9-4CA6-9D6F-ED8D83B20C4A}" destId="{60289B2C-2DC7-49B0-A6A6-EE3AAA06FEE9}" srcOrd="0" destOrd="0" presId="urn:microsoft.com/office/officeart/2005/8/layout/hList6"/>
    <dgm:cxn modelId="{44AFE744-6F14-4C0E-BCFB-109F2664C71A}" type="presOf" srcId="{2E70B1C1-96B9-494E-9DF7-7E781681C93F}" destId="{5AE46FE1-3B88-4DA2-9616-06CBF5670C0B}" srcOrd="0" destOrd="0" presId="urn:microsoft.com/office/officeart/2005/8/layout/hList6"/>
    <dgm:cxn modelId="{D4174BFB-0791-4190-B944-3463B7A4BADB}" srcId="{19F1155B-FAC5-445D-84C5-1E1CC5A19B6E}" destId="{2E70B1C1-96B9-494E-9DF7-7E781681C93F}" srcOrd="1" destOrd="0" parTransId="{6746BF8B-E9CD-4908-975F-A8F9D1C44638}" sibTransId="{EEE69E87-939B-4D1F-8F3C-B2FA71120C7D}"/>
    <dgm:cxn modelId="{C15CB836-02E0-4002-A496-18810D17A6C9}" type="presParOf" srcId="{50FF49D6-BC8A-4A87-B295-2924817A5BB9}" destId="{60289B2C-2DC7-49B0-A6A6-EE3AAA06FEE9}" srcOrd="0" destOrd="0" presId="urn:microsoft.com/office/officeart/2005/8/layout/hList6"/>
    <dgm:cxn modelId="{D9EBB341-DD41-41D2-828A-1E142CA98483}" type="presParOf" srcId="{50FF49D6-BC8A-4A87-B295-2924817A5BB9}" destId="{FC5FEBD8-912E-40C5-8BCC-B43CAF94BF7A}" srcOrd="1" destOrd="0" presId="urn:microsoft.com/office/officeart/2005/8/layout/hList6"/>
    <dgm:cxn modelId="{0562B47A-7BE8-4C39-B5EE-75F301BDC0F5}" type="presParOf" srcId="{50FF49D6-BC8A-4A87-B295-2924817A5BB9}" destId="{5AE46FE1-3B88-4DA2-9616-06CBF5670C0B}" srcOrd="2"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F1155B-FAC5-445D-84C5-1E1CC5A19B6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5449CF1A-BEB9-4CA6-9D6F-ED8D83B20C4A}">
      <dgm:prSet/>
      <dgm:spPr/>
      <dgm:t>
        <a:bodyPr/>
        <a:lstStyle/>
        <a:p>
          <a:pPr rtl="0"/>
          <a:r>
            <a:rPr lang="en-US" dirty="0" smtClean="0"/>
            <a:t>Approve Leave  </a:t>
          </a:r>
          <a:endParaRPr lang="en-US" dirty="0"/>
        </a:p>
      </dgm:t>
    </dgm:pt>
    <dgm:pt modelId="{3EDBCF6B-497D-4F50-BBD0-686524150C95}" cxnId="{B0E04591-A981-4EF7-B504-D8900880A900}" type="parTrans">
      <dgm:prSet/>
      <dgm:spPr/>
      <dgm:t>
        <a:bodyPr/>
        <a:lstStyle/>
        <a:p>
          <a:endParaRPr lang="en-US"/>
        </a:p>
      </dgm:t>
    </dgm:pt>
    <dgm:pt modelId="{17C41D74-E59E-4B8B-857D-5A3BD2B3A993}" cxnId="{B0E04591-A981-4EF7-B504-D8900880A900}" type="sibTrans">
      <dgm:prSet/>
      <dgm:spPr/>
      <dgm:t>
        <a:bodyPr/>
        <a:lstStyle/>
        <a:p>
          <a:endParaRPr lang="en-US"/>
        </a:p>
      </dgm:t>
    </dgm:pt>
    <dgm:pt modelId="{2E70B1C1-96B9-494E-9DF7-7E781681C93F}">
      <dgm:prSet/>
      <dgm:spPr/>
      <dgm:t>
        <a:bodyPr/>
        <a:lstStyle/>
        <a:p>
          <a:pPr rtl="0"/>
          <a:r>
            <a:rPr lang="en-US" dirty="0" smtClean="0"/>
            <a:t>Create a Leave Report</a:t>
          </a:r>
          <a:endParaRPr lang="en-US" dirty="0"/>
        </a:p>
      </dgm:t>
    </dgm:pt>
    <dgm:pt modelId="{6746BF8B-E9CD-4908-975F-A8F9D1C44638}" cxnId="{D4174BFB-0791-4190-B944-3463B7A4BADB}" type="parTrans">
      <dgm:prSet/>
      <dgm:spPr/>
      <dgm:t>
        <a:bodyPr/>
        <a:lstStyle/>
        <a:p>
          <a:endParaRPr lang="en-US"/>
        </a:p>
      </dgm:t>
    </dgm:pt>
    <dgm:pt modelId="{EEE69E87-939B-4D1F-8F3C-B2FA71120C7D}" cxnId="{D4174BFB-0791-4190-B944-3463B7A4BADB}" type="sibTrans">
      <dgm:prSet/>
      <dgm:spPr/>
      <dgm:t>
        <a:bodyPr/>
        <a:lstStyle/>
        <a:p>
          <a:endParaRPr lang="en-US"/>
        </a:p>
      </dgm:t>
    </dgm:pt>
    <dgm:pt modelId="{50FF49D6-BC8A-4A87-B295-2924817A5BB9}" type="pres">
      <dgm:prSet presAssocID="{19F1155B-FAC5-445D-84C5-1E1CC5A19B6E}" presName="Name0" presStyleCnt="0">
        <dgm:presLayoutVars>
          <dgm:dir/>
          <dgm:resizeHandles val="exact"/>
        </dgm:presLayoutVars>
      </dgm:prSet>
      <dgm:spPr/>
      <dgm:t>
        <a:bodyPr/>
        <a:lstStyle/>
        <a:p>
          <a:endParaRPr lang="en-US"/>
        </a:p>
      </dgm:t>
    </dgm:pt>
    <dgm:pt modelId="{60289B2C-2DC7-49B0-A6A6-EE3AAA06FEE9}" type="pres">
      <dgm:prSet presAssocID="{5449CF1A-BEB9-4CA6-9D6F-ED8D83B20C4A}" presName="node" presStyleLbl="node1" presStyleIdx="0" presStyleCnt="2" custScaleY="61627" custLinFactNeighborX="-1386" custLinFactNeighborY="1017">
        <dgm:presLayoutVars>
          <dgm:bulletEnabled val="1"/>
        </dgm:presLayoutVars>
      </dgm:prSet>
      <dgm:spPr/>
      <dgm:t>
        <a:bodyPr/>
        <a:lstStyle/>
        <a:p>
          <a:endParaRPr lang="en-US"/>
        </a:p>
      </dgm:t>
    </dgm:pt>
    <dgm:pt modelId="{FC5FEBD8-912E-40C5-8BCC-B43CAF94BF7A}" type="pres">
      <dgm:prSet presAssocID="{17C41D74-E59E-4B8B-857D-5A3BD2B3A993}" presName="sibTrans" presStyleCnt="0"/>
      <dgm:spPr/>
    </dgm:pt>
    <dgm:pt modelId="{5AE46FE1-3B88-4DA2-9616-06CBF5670C0B}" type="pres">
      <dgm:prSet presAssocID="{2E70B1C1-96B9-494E-9DF7-7E781681C93F}" presName="node" presStyleLbl="node1" presStyleIdx="1" presStyleCnt="2" custScaleY="48159" custLinFactNeighborX="26929" custLinFactNeighborY="2701">
        <dgm:presLayoutVars>
          <dgm:bulletEnabled val="1"/>
        </dgm:presLayoutVars>
      </dgm:prSet>
      <dgm:spPr/>
      <dgm:t>
        <a:bodyPr/>
        <a:lstStyle/>
        <a:p>
          <a:endParaRPr lang="en-US"/>
        </a:p>
      </dgm:t>
    </dgm:pt>
  </dgm:ptLst>
  <dgm:cxnLst>
    <dgm:cxn modelId="{BCB94BEA-BC51-464D-8E5B-97F6B3C9BAAA}" type="presOf" srcId="{2E70B1C1-96B9-494E-9DF7-7E781681C93F}" destId="{5AE46FE1-3B88-4DA2-9616-06CBF5670C0B}" srcOrd="0" destOrd="0" presId="urn:microsoft.com/office/officeart/2005/8/layout/hList6"/>
    <dgm:cxn modelId="{DAB8199B-17F0-41B0-ABAC-A01F4ACC23D9}" type="presOf" srcId="{19F1155B-FAC5-445D-84C5-1E1CC5A19B6E}" destId="{50FF49D6-BC8A-4A87-B295-2924817A5BB9}" srcOrd="0" destOrd="0" presId="urn:microsoft.com/office/officeart/2005/8/layout/hList6"/>
    <dgm:cxn modelId="{B0E04591-A981-4EF7-B504-D8900880A900}" srcId="{19F1155B-FAC5-445D-84C5-1E1CC5A19B6E}" destId="{5449CF1A-BEB9-4CA6-9D6F-ED8D83B20C4A}" srcOrd="0" destOrd="0" parTransId="{3EDBCF6B-497D-4F50-BBD0-686524150C95}" sibTransId="{17C41D74-E59E-4B8B-857D-5A3BD2B3A993}"/>
    <dgm:cxn modelId="{D4174BFB-0791-4190-B944-3463B7A4BADB}" srcId="{19F1155B-FAC5-445D-84C5-1E1CC5A19B6E}" destId="{2E70B1C1-96B9-494E-9DF7-7E781681C93F}" srcOrd="1" destOrd="0" parTransId="{6746BF8B-E9CD-4908-975F-A8F9D1C44638}" sibTransId="{EEE69E87-939B-4D1F-8F3C-B2FA71120C7D}"/>
    <dgm:cxn modelId="{D740123C-64AE-4AE4-867D-A8E88634336E}" type="presOf" srcId="{5449CF1A-BEB9-4CA6-9D6F-ED8D83B20C4A}" destId="{60289B2C-2DC7-49B0-A6A6-EE3AAA06FEE9}" srcOrd="0" destOrd="0" presId="urn:microsoft.com/office/officeart/2005/8/layout/hList6"/>
    <dgm:cxn modelId="{F621FCA5-D5C4-4F30-9DA5-09EDD358BCD7}" type="presParOf" srcId="{50FF49D6-BC8A-4A87-B295-2924817A5BB9}" destId="{60289B2C-2DC7-49B0-A6A6-EE3AAA06FEE9}" srcOrd="0" destOrd="0" presId="urn:microsoft.com/office/officeart/2005/8/layout/hList6"/>
    <dgm:cxn modelId="{C75C6F3E-FE09-4D36-9B2D-C99DE7CE0EAF}" type="presParOf" srcId="{50FF49D6-BC8A-4A87-B295-2924817A5BB9}" destId="{FC5FEBD8-912E-40C5-8BCC-B43CAF94BF7A}" srcOrd="1" destOrd="0" presId="urn:microsoft.com/office/officeart/2005/8/layout/hList6"/>
    <dgm:cxn modelId="{F6A5F48A-8D74-44A3-A6B4-6BE923CD1DAE}" type="presParOf" srcId="{50FF49D6-BC8A-4A87-B295-2924817A5BB9}" destId="{5AE46FE1-3B88-4DA2-9616-06CBF5670C0B}" srcOrd="2"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525963"/>
        <a:chOff x="0" y="0"/>
        <a:chExt cx="8229600" cy="4525963"/>
      </a:xfrm>
    </dsp:grpSpPr>
    <dsp:sp modelId="{55540891-D041-4EC6-BB90-6B041FC07E19}">
      <dsp:nvSpPr>
        <dsp:cNvPr id="3" name="Chevron 2"/>
        <dsp:cNvSpPr/>
      </dsp:nvSpPr>
      <dsp:spPr bwMode="white">
        <a:xfrm rot="5400000">
          <a:off x="-186257" y="186257"/>
          <a:ext cx="1241715" cy="869201"/>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5715" tIns="5715" rIns="5715" bIns="5715"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t>Unit Testing</a:t>
          </a:r>
          <a:endParaRPr lang="en-US" dirty="0"/>
        </a:p>
      </dsp:txBody>
      <dsp:txXfrm rot="5400000">
        <a:off x="-186257" y="186257"/>
        <a:ext cx="1241715" cy="869201"/>
      </dsp:txXfrm>
    </dsp:sp>
    <dsp:sp modelId="{3E53E309-7DDF-44F3-BA72-18ABDF6A7E9C}">
      <dsp:nvSpPr>
        <dsp:cNvPr id="4" name="Round Same Side Corner Rectangle 3"/>
        <dsp:cNvSpPr/>
      </dsp:nvSpPr>
      <dsp:spPr bwMode="white">
        <a:xfrm rot="5400000">
          <a:off x="4145843" y="-3276642"/>
          <a:ext cx="807115" cy="736039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endParaRPr lang="en-US" dirty="0">
            <a:solidFill>
              <a:schemeClr val="dk1"/>
            </a:solidFill>
          </a:endParaRPr>
        </a:p>
        <a:p>
          <a:pPr lvl="1">
            <a:lnSpc>
              <a:spcPct val="100000"/>
            </a:lnSpc>
            <a:spcBef>
              <a:spcPct val="0"/>
            </a:spcBef>
            <a:spcAft>
              <a:spcPct val="15000"/>
            </a:spcAft>
            <a:buChar char="•"/>
          </a:pPr>
          <a:r>
            <a:rPr lang="en-US" dirty="0" smtClean="0">
              <a:solidFill>
                <a:schemeClr val="dk1"/>
              </a:solidFill>
            </a:rPr>
            <a:t>Developer</a:t>
          </a:r>
          <a:endParaRPr lang="en-US" dirty="0">
            <a:solidFill>
              <a:schemeClr val="dk1"/>
            </a:solidFill>
          </a:endParaRPr>
        </a:p>
      </dsp:txBody>
      <dsp:txXfrm rot="5400000">
        <a:off x="4145843" y="-3276642"/>
        <a:ext cx="807115" cy="7360399"/>
      </dsp:txXfrm>
    </dsp:sp>
    <dsp:sp modelId="{EEE2E527-AC83-4062-BEA1-0CEC7B5A8628}">
      <dsp:nvSpPr>
        <dsp:cNvPr id="5" name="Chevron 4"/>
        <dsp:cNvSpPr/>
      </dsp:nvSpPr>
      <dsp:spPr bwMode="white">
        <a:xfrm rot="5400000">
          <a:off x="-186257" y="1281007"/>
          <a:ext cx="1241715" cy="869201"/>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5715" tIns="5715" rIns="5715" bIns="5715"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t>Integration Testing</a:t>
          </a:r>
          <a:endParaRPr lang="en-US" dirty="0"/>
        </a:p>
      </dsp:txBody>
      <dsp:txXfrm rot="5400000">
        <a:off x="-186257" y="1281007"/>
        <a:ext cx="1241715" cy="869201"/>
      </dsp:txXfrm>
    </dsp:sp>
    <dsp:sp modelId="{9EACA80F-8F6F-453F-9D2C-F967CD64EB42}">
      <dsp:nvSpPr>
        <dsp:cNvPr id="6" name="Round Same Side Corner Rectangle 5"/>
        <dsp:cNvSpPr/>
      </dsp:nvSpPr>
      <dsp:spPr bwMode="white">
        <a:xfrm rot="5400000">
          <a:off x="4145843" y="-2181893"/>
          <a:ext cx="807115" cy="736039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endParaRPr lang="en-US" dirty="0">
            <a:solidFill>
              <a:schemeClr val="dk1"/>
            </a:solidFill>
          </a:endParaRPr>
        </a:p>
        <a:p>
          <a:pPr lvl="1">
            <a:lnSpc>
              <a:spcPct val="100000"/>
            </a:lnSpc>
            <a:spcBef>
              <a:spcPct val="0"/>
            </a:spcBef>
            <a:spcAft>
              <a:spcPct val="15000"/>
            </a:spcAft>
            <a:buChar char="•"/>
          </a:pPr>
          <a:r>
            <a:rPr lang="en-US" dirty="0" smtClean="0">
              <a:solidFill>
                <a:schemeClr val="dk1"/>
              </a:solidFill>
            </a:rPr>
            <a:t>Developer/ Tester</a:t>
          </a:r>
          <a:endParaRPr lang="en-US" dirty="0">
            <a:solidFill>
              <a:schemeClr val="dk1"/>
            </a:solidFill>
          </a:endParaRPr>
        </a:p>
      </dsp:txBody>
      <dsp:txXfrm rot="5400000">
        <a:off x="4145843" y="-2181893"/>
        <a:ext cx="807115" cy="7360399"/>
      </dsp:txXfrm>
    </dsp:sp>
    <dsp:sp modelId="{6F2CC551-1980-41C3-BCE9-91D112EBDDDB}">
      <dsp:nvSpPr>
        <dsp:cNvPr id="7" name="Chevron 6"/>
        <dsp:cNvSpPr/>
      </dsp:nvSpPr>
      <dsp:spPr bwMode="white">
        <a:xfrm rot="5400000">
          <a:off x="-186257" y="2375756"/>
          <a:ext cx="1241715" cy="869201"/>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5715" tIns="5715" rIns="5715" bIns="5715"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t>System Testing</a:t>
          </a:r>
          <a:endParaRPr lang="en-US" dirty="0"/>
        </a:p>
      </dsp:txBody>
      <dsp:txXfrm rot="5400000">
        <a:off x="-186257" y="2375756"/>
        <a:ext cx="1241715" cy="869201"/>
      </dsp:txXfrm>
    </dsp:sp>
    <dsp:sp modelId="{57582A2E-E985-423C-B212-298E63D2C1A4}">
      <dsp:nvSpPr>
        <dsp:cNvPr id="8" name="Round Same Side Corner Rectangle 7"/>
        <dsp:cNvSpPr/>
      </dsp:nvSpPr>
      <dsp:spPr bwMode="white">
        <a:xfrm rot="5400000">
          <a:off x="4145843" y="-1087144"/>
          <a:ext cx="807115" cy="736039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endParaRPr lang="en-US" dirty="0">
            <a:solidFill>
              <a:schemeClr val="dk1"/>
            </a:solidFill>
          </a:endParaRPr>
        </a:p>
        <a:p>
          <a:pPr lvl="1">
            <a:lnSpc>
              <a:spcPct val="100000"/>
            </a:lnSpc>
            <a:spcBef>
              <a:spcPct val="0"/>
            </a:spcBef>
            <a:spcAft>
              <a:spcPct val="15000"/>
            </a:spcAft>
            <a:buChar char="•"/>
          </a:pPr>
          <a:r>
            <a:rPr lang="en-US" dirty="0" smtClean="0">
              <a:solidFill>
                <a:schemeClr val="dk1"/>
              </a:solidFill>
            </a:rPr>
            <a:t>Tester</a:t>
          </a:r>
          <a:endParaRPr lang="en-US" dirty="0">
            <a:solidFill>
              <a:schemeClr val="dk1"/>
            </a:solidFill>
          </a:endParaRPr>
        </a:p>
      </dsp:txBody>
      <dsp:txXfrm rot="5400000">
        <a:off x="4145843" y="-1087144"/>
        <a:ext cx="807115" cy="7360399"/>
      </dsp:txXfrm>
    </dsp:sp>
    <dsp:sp modelId="{9D342AFD-4D2F-4703-B053-102FC023C8EE}">
      <dsp:nvSpPr>
        <dsp:cNvPr id="9" name="Chevron 8"/>
        <dsp:cNvSpPr/>
      </dsp:nvSpPr>
      <dsp:spPr bwMode="white">
        <a:xfrm rot="5400000">
          <a:off x="-109941" y="3464446"/>
          <a:ext cx="1241715" cy="869201"/>
        </a:xfrm>
        <a:prstGeom prst="chevron">
          <a:avLst/>
        </a:prstGeom>
      </dsp:spPr>
      <dsp:style>
        <a:lnRef idx="2">
          <a:schemeClr val="accent1"/>
        </a:lnRef>
        <a:fillRef idx="1">
          <a:schemeClr val="accent1"/>
        </a:fillRef>
        <a:effectRef idx="0">
          <a:scrgbClr r="0" g="0" b="0"/>
        </a:effectRef>
        <a:fontRef idx="minor">
          <a:schemeClr val="lt1"/>
        </a:fontRef>
      </dsp:style>
      <dsp:txBody>
        <a:bodyPr rot="-5400000" lIns="5715" tIns="5715" rIns="5715" bIns="5715" anchor="ctr"/>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t>User Acceptance Testing</a:t>
          </a:r>
          <a:endParaRPr lang="en-US" dirty="0"/>
        </a:p>
      </dsp:txBody>
      <dsp:txXfrm rot="5400000">
        <a:off x="-109941" y="3464446"/>
        <a:ext cx="1241715" cy="869201"/>
      </dsp:txXfrm>
    </dsp:sp>
    <dsp:sp modelId="{15F6DAD2-17E5-477F-BAB7-910114A74D0F}">
      <dsp:nvSpPr>
        <dsp:cNvPr id="10" name="Round Same Side Corner Rectangle 9"/>
        <dsp:cNvSpPr/>
      </dsp:nvSpPr>
      <dsp:spPr bwMode="white">
        <a:xfrm rot="5400000">
          <a:off x="4145843" y="7606"/>
          <a:ext cx="807115" cy="7360399"/>
        </a:xfrm>
        <a:prstGeom prst="round2SameRect">
          <a:avLst/>
        </a:prstGeom>
      </dsp:spPr>
      <dsp:style>
        <a:lnRef idx="2">
          <a:schemeClr val="accent1"/>
        </a:lnRef>
        <a:fillRef idx="1">
          <a:schemeClr val="lt1">
            <a:alpha val="90000"/>
          </a:schemeClr>
        </a:fillRef>
        <a:effectRef idx="0">
          <a:scrgbClr r="0" g="0" b="0"/>
        </a:effectRef>
        <a:fontRef idx="minor"/>
      </dsp:style>
      <dsp:txBody>
        <a:bodyPr rot="-5400000" lIns="14224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dirty="0" smtClean="0">
              <a:solidFill>
                <a:schemeClr val="dk1"/>
              </a:solidFill>
            </a:rPr>
            <a:t>User</a:t>
          </a:r>
          <a:endParaRPr lang="en-US" dirty="0">
            <a:solidFill>
              <a:schemeClr val="dk1"/>
            </a:solidFill>
          </a:endParaRPr>
        </a:p>
      </dsp:txBody>
      <dsp:txXfrm rot="5400000">
        <a:off x="4145843" y="7606"/>
        <a:ext cx="807115" cy="73603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6A6CE1-D2DA-41A6-BC2A-1089CFC757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F6A6CE1-D2DA-41A6-BC2A-1089CFC757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F6A6CE1-D2DA-41A6-BC2A-1089CFC757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F6A6CE1-D2DA-41A6-BC2A-1089CFC757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F6A6CE1-D2DA-41A6-BC2A-1089CFC757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F6A6CE1-D2DA-41A6-BC2A-1089CFC757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AF6A6CE1-D2DA-41A6-BC2A-1089CFC7577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6A6CE1-D2DA-41A6-BC2A-1089CFC7577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A6CE1-D2DA-41A6-BC2A-1089CFC7577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F6A6CE1-D2DA-41A6-BC2A-1089CFC757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F6A6CE1-D2DA-41A6-BC2A-1089CFC757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ECF7-F911-4208-8560-6EC98719299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A6CE1-D2DA-41A6-BC2A-1089CFC7577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2ECF7-F911-4208-8560-6EC98719299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softwaretestingclass.com/functional-testing-vs-non-functional-testing/"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softwaretestingclass.com/functional-testing-vs-non-functional-testing/"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9" Type="http://schemas.openxmlformats.org/officeDocument/2006/relationships/hyperlink" Target="http://www.loadsterperformance.com/loadster/workbench" TargetMode="External"/><Relationship Id="rId8" Type="http://schemas.openxmlformats.org/officeDocument/2006/relationships/hyperlink" Target="http://loadimpact.com/" TargetMode="External"/><Relationship Id="rId7" Type="http://schemas.openxmlformats.org/officeDocument/2006/relationships/hyperlink" Target="http://www.loadtestingtool.com/download.shtml" TargetMode="External"/><Relationship Id="rId6" Type="http://schemas.openxmlformats.org/officeDocument/2006/relationships/hyperlink" Target="http://opensta.org/download.html" TargetMode="External"/><Relationship Id="rId5" Type="http://schemas.openxmlformats.org/officeDocument/2006/relationships/hyperlink" Target="http://www.loadui.org/" TargetMode="External"/><Relationship Id="rId4" Type="http://schemas.openxmlformats.org/officeDocument/2006/relationships/hyperlink" Target="http://go.neotys.com/NeoLoad-Trial-Download.html" TargetMode="External"/><Relationship Id="rId3" Type="http://schemas.openxmlformats.org/officeDocument/2006/relationships/hyperlink" Target="https://jmeter.apache.org/download_jmeter.cgi" TargetMode="External"/><Relationship Id="rId2" Type="http://schemas.openxmlformats.org/officeDocument/2006/relationships/hyperlink" Target="http://www8.hp.com/in/en/software-solutions/software.html?compURI=1175451" TargetMode="External"/><Relationship Id="rId16" Type="http://schemas.openxmlformats.org/officeDocument/2006/relationships/slideLayout" Target="../slideLayouts/slideLayout2.xml"/><Relationship Id="rId15" Type="http://schemas.openxmlformats.org/officeDocument/2006/relationships/hyperlink" Target="http://loadstorm.com/" TargetMode="External"/><Relationship Id="rId14" Type="http://schemas.openxmlformats.org/officeDocument/2006/relationships/hyperlink" Target="https://www.soasta.com/load-testing/" TargetMode="External"/><Relationship Id="rId13" Type="http://schemas.openxmlformats.org/officeDocument/2006/relationships/hyperlink" Target="http://www.automationanywhere.com/Testing/Downloads/Testing-Anywhere-Setup750.exe" TargetMode="External"/><Relationship Id="rId12" Type="http://schemas.openxmlformats.org/officeDocument/2006/relationships/hyperlink" Target="http://www.manageengine.com/products/qengine/" TargetMode="External"/><Relationship Id="rId11" Type="http://schemas.openxmlformats.org/officeDocument/2006/relationships/hyperlink" Target="http://www.ibm.com/developerworks/downloads/r/rpt/" TargetMode="External"/><Relationship Id="rId10" Type="http://schemas.openxmlformats.org/officeDocument/2006/relationships/hyperlink" Target="http://www.hpl.hp.com/research/linux/httperf/download.php" TargetMode="External"/><Relationship Id="rId1" Type="http://schemas.openxmlformats.org/officeDocument/2006/relationships/hyperlink" Target="http://www.radview.com/"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uru99.com/mobile-testing.html" TargetMode="Externa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uru99.com/vba-tutorial.html" TargetMode="External"/><Relationship Id="rId1" Type="http://schemas.openxmlformats.org/officeDocument/2006/relationships/hyperlink" Target="https://www.guru99.com/unix-linux-tutorial.html"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ebopulsar.com/about/prices-for-org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uru99.com/unit-testing-guide.html" TargetMode="External"/><Relationship Id="rId1" Type="http://schemas.openxmlformats.org/officeDocument/2006/relationships/hyperlink" Target="https://www.guru99.com/white-box-testing.html" TargetMode="Externa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uru99.com/smoke-testing.html"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softwaretestingmentor.com/maintenance-testing/"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istqbexamcertification.com/what-is-agile-model-advantages-disadvantages-and-when-to-use-it/" TargetMode="External"/><Relationship Id="rId2" Type="http://schemas.openxmlformats.org/officeDocument/2006/relationships/hyperlink" Target="http://istqbexamcertification.com/what-is-v-model-advantages-disadvantages-and-when-to-use-it/" TargetMode="External"/><Relationship Id="rId1" Type="http://schemas.openxmlformats.org/officeDocument/2006/relationships/hyperlink" Target="http://istqbexamcertification.com/what-is-waterfall-model-advantages-disadvantages-and-when-to-use-it/"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istqbexamcertification.com/what-are-the-software-development-life-cycle-phases/" TargetMode="External"/><Relationship Id="rId1" Type="http://schemas.openxmlformats.org/officeDocument/2006/relationships/hyperlink" Target="http://istqbexamcertification.com/what-is-a-software-testing/" TargetMode="Externa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istqbexamcertification.com/what-is-waterfall-model-advantages-disadvantages-and-when-to-use-i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oftwaretestingfundamentals.com/software-testing-levels/" TargetMode="Externa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Chapter 2 Testing Throughout the Software Life Cycle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Software Development Model</a:t>
            </a:r>
            <a:endParaRPr lang="en-US" dirty="0" smtClean="0"/>
          </a:p>
          <a:p>
            <a:r>
              <a:rPr lang="en-US" dirty="0" smtClean="0"/>
              <a:t>Waterfall Model</a:t>
            </a:r>
            <a:endParaRPr lang="en-US" dirty="0" smtClean="0"/>
          </a:p>
          <a:p>
            <a:r>
              <a:rPr lang="en-US" dirty="0" smtClean="0"/>
              <a:t>Spiral Model</a:t>
            </a:r>
            <a:endParaRPr lang="en-US" dirty="0" smtClean="0"/>
          </a:p>
          <a:p>
            <a:r>
              <a:rPr lang="en-US" dirty="0" smtClean="0"/>
              <a:t>V Model</a:t>
            </a:r>
            <a:endParaRPr lang="en-US" dirty="0" smtClean="0"/>
          </a:p>
          <a:p>
            <a:r>
              <a:rPr lang="en-US" dirty="0" smtClean="0"/>
              <a:t>Iterative Model</a:t>
            </a:r>
            <a:endParaRPr lang="en-US" dirty="0" smtClean="0"/>
          </a:p>
          <a:p>
            <a:r>
              <a:rPr lang="en-US" dirty="0" smtClean="0"/>
              <a:t>Incremental Model</a:t>
            </a:r>
            <a:endParaRPr lang="en-US" dirty="0" smtClean="0"/>
          </a:p>
          <a:p>
            <a:r>
              <a:rPr lang="en-US" dirty="0" smtClean="0"/>
              <a:t>Test Levels (Unit, Integration, System, UAT)</a:t>
            </a:r>
            <a:endParaRPr lang="en-US" dirty="0" smtClean="0"/>
          </a:p>
          <a:p>
            <a:r>
              <a:rPr lang="en-US" dirty="0" smtClean="0"/>
              <a:t>Test Types (Functional and Non Functional Testing)</a:t>
            </a:r>
            <a:endParaRPr lang="en-US" dirty="0" smtClean="0"/>
          </a:p>
          <a:p>
            <a:r>
              <a:rPr lang="en-US" dirty="0" smtClean="0"/>
              <a:t>Retesting and Regression Testing</a:t>
            </a:r>
            <a:endParaRPr lang="en-US" dirty="0" smtClean="0"/>
          </a:p>
          <a:p>
            <a:r>
              <a:rPr lang="en-US" dirty="0" smtClean="0"/>
              <a:t>Smoke and Sanity Testing</a:t>
            </a:r>
            <a:endParaRPr lang="en-US" dirty="0" smtClean="0"/>
          </a:p>
          <a:p>
            <a:r>
              <a:rPr lang="en-US" dirty="0" smtClean="0"/>
              <a:t>Maintenance Testing</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Waterfall Model Application</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Every software developed is different and requires a suitable SDLC approach to be followed based on the internal and external factors. Some situations where the use of Waterfall model is most appropriate are:</a:t>
            </a:r>
            <a:endParaRPr lang="en-US" dirty="0" smtClean="0"/>
          </a:p>
          <a:p>
            <a:r>
              <a:rPr lang="en-US" dirty="0" smtClean="0"/>
              <a:t>Requirements are very well documented, clear and fixed.</a:t>
            </a:r>
            <a:endParaRPr lang="en-US" dirty="0" smtClean="0"/>
          </a:p>
          <a:p>
            <a:r>
              <a:rPr lang="en-US" dirty="0" smtClean="0"/>
              <a:t>Product definition is stable.</a:t>
            </a:r>
            <a:endParaRPr lang="en-US" dirty="0" smtClean="0"/>
          </a:p>
          <a:p>
            <a:r>
              <a:rPr lang="en-US" dirty="0" smtClean="0"/>
              <a:t>Technology is understood and is not dynamic.</a:t>
            </a:r>
            <a:endParaRPr lang="en-US" dirty="0" smtClean="0"/>
          </a:p>
          <a:p>
            <a:r>
              <a:rPr lang="en-US" dirty="0" smtClean="0"/>
              <a:t>There are no ambiguous requirements.</a:t>
            </a:r>
            <a:endParaRPr lang="en-US" dirty="0" smtClean="0"/>
          </a:p>
          <a:p>
            <a:r>
              <a:rPr lang="en-US" dirty="0" smtClean="0"/>
              <a:t>Ample resources with required expertise are available to support the product.</a:t>
            </a:r>
            <a:endParaRPr lang="en-US" dirty="0" smtClean="0"/>
          </a:p>
          <a:p>
            <a:r>
              <a:rPr lang="en-US" dirty="0" smtClean="0"/>
              <a:t>The project is short.</a:t>
            </a:r>
            <a:endParaRPr lang="en-US" dirty="0" smtClean="0"/>
          </a:p>
          <a:p>
            <a:endParaRPr lang="en-US" dirty="0" smtClean="0"/>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do performance testing?</a:t>
            </a:r>
            <a:br>
              <a:rPr lang="en-US" dirty="0" smtClean="0"/>
            </a:br>
            <a:endParaRPr lang="en-US" dirty="0"/>
          </a:p>
        </p:txBody>
      </p:sp>
      <p:sp>
        <p:nvSpPr>
          <p:cNvPr id="3" name="Content Placeholder 2"/>
          <p:cNvSpPr>
            <a:spLocks noGrp="1"/>
          </p:cNvSpPr>
          <p:nvPr>
            <p:ph idx="1"/>
          </p:nvPr>
        </p:nvSpPr>
        <p:spPr>
          <a:xfrm>
            <a:off x="228600" y="914400"/>
            <a:ext cx="8458200" cy="5486400"/>
          </a:xfrm>
        </p:spPr>
        <p:txBody>
          <a:bodyPr>
            <a:normAutofit fontScale="85000" lnSpcReduction="10000"/>
          </a:bodyPr>
          <a:lstStyle/>
          <a:p>
            <a:r>
              <a:rPr lang="en-US" dirty="0" smtClean="0"/>
              <a:t>Before </a:t>
            </a:r>
            <a:r>
              <a:rPr lang="en-US" dirty="0"/>
              <a:t>going live in the market, the software system should be tested against the Speed, Stability and scalability under variety of load conditions. If system goes live without doing performance testing may cause the issues like running system slow while simultaneously accessing system by several users, poor usability which likely to gain the bad reputation and it affects the expected sales goal directly</a:t>
            </a:r>
            <a:r>
              <a:rPr lang="en-US" dirty="0" smtClean="0"/>
              <a:t>.</a:t>
            </a:r>
            <a:endParaRPr lang="en-US" dirty="0" smtClean="0"/>
          </a:p>
          <a:p>
            <a:r>
              <a:rPr lang="en-US" dirty="0" smtClean="0"/>
              <a:t> </a:t>
            </a:r>
            <a:r>
              <a:rPr lang="en-US" dirty="0"/>
              <a:t>Performance testing encompasses a range of different tests which enable analysis of various aspects of the system. The Performance testing is tells about what needs to fix before going live (mainly the issues faced under the variety of load conditions).</a:t>
            </a:r>
            <a:endParaRPr lang="en-US" dirty="0"/>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Types of Performance Testing</a:t>
            </a:r>
            <a:r>
              <a:rPr lang="en-US" dirty="0"/>
              <a:t>:</a:t>
            </a:r>
            <a:br>
              <a:rPr lang="en-US" dirty="0"/>
            </a:br>
            <a:endParaRPr lang="en-US" dirty="0"/>
          </a:p>
        </p:txBody>
      </p:sp>
      <p:pic>
        <p:nvPicPr>
          <p:cNvPr id="7170" name="Picture 2"/>
          <p:cNvPicPr>
            <a:picLocks noGrp="1" noChangeAspect="1" noChangeArrowheads="1"/>
          </p:cNvPicPr>
          <p:nvPr>
            <p:ph idx="1"/>
          </p:nvPr>
        </p:nvPicPr>
        <p:blipFill>
          <a:blip r:embed="rId1"/>
          <a:srcRect/>
          <a:stretch>
            <a:fillRect/>
          </a:stretch>
        </p:blipFill>
        <p:spPr bwMode="auto">
          <a:xfrm>
            <a:off x="1600200" y="1219200"/>
            <a:ext cx="5334000" cy="5029200"/>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1) Load Testing:</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t>Load </a:t>
            </a:r>
            <a:r>
              <a:rPr lang="en-US" dirty="0"/>
              <a:t>Testing is type of performance testing to check system with constantly increasing the load on the system until the time load is reaches to its threshold value. Here Increasing load means increasing number of concurrent users, transactions &amp; check the behavior of application under test. It is normally carried out underneath controlled environment in order to distinguish between two different systems. It is also called as “</a:t>
            </a:r>
            <a:r>
              <a:rPr lang="en-US" b="1" dirty="0"/>
              <a:t>Endurance testing</a:t>
            </a:r>
            <a:r>
              <a:rPr lang="en-US" dirty="0"/>
              <a:t>” and “</a:t>
            </a:r>
            <a:r>
              <a:rPr lang="en-US" b="1" dirty="0"/>
              <a:t>Volume testing</a:t>
            </a:r>
            <a:r>
              <a:rPr lang="en-US" dirty="0"/>
              <a:t>”. </a:t>
            </a:r>
            <a:endParaRPr lang="en-US" dirty="0" smtClean="0"/>
          </a:p>
          <a:p>
            <a:r>
              <a:rPr lang="en-US" dirty="0" smtClean="0"/>
              <a:t>The </a:t>
            </a:r>
            <a:r>
              <a:rPr lang="en-US" dirty="0"/>
              <a:t>main purpose of load testing is to monitor the response time and staying power of application when system is performing well under heavy load. Load testing comes under the </a:t>
            </a:r>
            <a:r>
              <a:rPr lang="en-US" b="1" u="sng" dirty="0">
                <a:hlinkClick r:id="rId1"/>
              </a:rPr>
              <a:t>Non Functional Testing</a:t>
            </a:r>
            <a:r>
              <a:rPr lang="en-US" dirty="0"/>
              <a:t> &amp; it is designed to test the non-functional requirements of a software application.</a:t>
            </a:r>
            <a:endParaRPr lang="en-US" dirty="0"/>
          </a:p>
          <a:p>
            <a:r>
              <a:rPr lang="en-US" dirty="0"/>
              <a:t>Load testing is perform to make sure that what amount of load can be withstand the application under test. The successfully executed load testing is only if the specified test cases are executed without any error in allocated time.</a:t>
            </a:r>
            <a:endParaRPr lang="en-US" dirty="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examples of load testing:</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Testing </a:t>
            </a:r>
            <a:r>
              <a:rPr lang="en-US" dirty="0"/>
              <a:t>printer by sending large job.</a:t>
            </a:r>
            <a:endParaRPr lang="en-US" dirty="0"/>
          </a:p>
          <a:p>
            <a:r>
              <a:rPr lang="en-US" dirty="0"/>
              <a:t>Editing a very large document for testing of word processor</a:t>
            </a:r>
            <a:endParaRPr lang="en-US" dirty="0"/>
          </a:p>
          <a:p>
            <a:r>
              <a:rPr lang="en-US" dirty="0"/>
              <a:t>Continuously reading and writing data into hard disk.</a:t>
            </a:r>
            <a:endParaRPr lang="en-US" dirty="0"/>
          </a:p>
          <a:p>
            <a:r>
              <a:rPr lang="en-US" dirty="0"/>
              <a:t>Running multiple applications simultaneously on server.</a:t>
            </a:r>
            <a:endParaRPr lang="en-US" dirty="0"/>
          </a:p>
          <a:p>
            <a:r>
              <a:rPr lang="en-US" dirty="0"/>
              <a:t>Testing of mail server by accessing thousands of mailboxes</a:t>
            </a:r>
            <a:endParaRPr lang="en-US" dirty="0"/>
          </a:p>
          <a:p>
            <a:r>
              <a:rPr lang="en-US" dirty="0"/>
              <a:t>In case of zero-volume testing &amp; system fed with zero load.</a:t>
            </a:r>
            <a:endParaRPr lang="en-US" dirty="0"/>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2) Stress Testing:</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066800"/>
            <a:ext cx="8229600" cy="5257800"/>
          </a:xfrm>
        </p:spPr>
        <p:txBody>
          <a:bodyPr>
            <a:normAutofit fontScale="85000" lnSpcReduction="10000"/>
          </a:bodyPr>
          <a:lstStyle/>
          <a:p>
            <a:r>
              <a:rPr lang="en-US" dirty="0" smtClean="0"/>
              <a:t>Stress </a:t>
            </a:r>
            <a:r>
              <a:rPr lang="en-US" dirty="0"/>
              <a:t>Testing is performance testing type to check the stability of software when hardware resources are not sufficient like CPU, memory, disk space etc.</a:t>
            </a:r>
            <a:endParaRPr lang="en-US" dirty="0"/>
          </a:p>
          <a:p>
            <a:r>
              <a:rPr lang="en-US" dirty="0"/>
              <a:t>“</a:t>
            </a:r>
            <a:r>
              <a:rPr lang="en-US" b="1" dirty="0"/>
              <a:t>To determine or validate an application’s behavior when it is pushed beyond normal or peak load conditions.</a:t>
            </a:r>
            <a:r>
              <a:rPr lang="en-US" dirty="0"/>
              <a:t>”</a:t>
            </a:r>
            <a:endParaRPr lang="en-US" dirty="0" smtClean="0"/>
          </a:p>
          <a:p>
            <a:r>
              <a:rPr lang="en-US" dirty="0"/>
              <a:t>Stress testing is Negative testing where we load the software with large number of concurrent users/processes which cannot be handled by the systems hardware resources. This testing is also known as </a:t>
            </a:r>
            <a:r>
              <a:rPr lang="en-US" b="1" dirty="0"/>
              <a:t>Fatigue testing</a:t>
            </a:r>
            <a:r>
              <a:rPr lang="en-US" dirty="0"/>
              <a:t>, this testing should capture the stability of the application by testing it beyond its bandwidth capacity.</a:t>
            </a:r>
            <a:endParaRPr lang="en-US" dirty="0"/>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fontScale="92500"/>
          </a:bodyPr>
          <a:lstStyle/>
          <a:p>
            <a:r>
              <a:rPr lang="en-US" dirty="0"/>
              <a:t>The main idea behind stress testing is to determine the failure of system and to keep an eye on how the system gracefully get recover back, this quality is known as recoverability. Stress testing comes under the </a:t>
            </a:r>
            <a:r>
              <a:rPr lang="en-US" u="sng" dirty="0">
                <a:hlinkClick r:id="rId1"/>
              </a:rPr>
              <a:t>Non Functional Testing</a:t>
            </a:r>
            <a:r>
              <a:rPr lang="en-US" dirty="0"/>
              <a:t> &amp; it is designed to test the non-functional requirements of a software application. This testing is to be carried out under controlled environment before launch, so that we can accurately capture the system behavior under most erratic scenarios</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3) Spike testing</a:t>
            </a:r>
            <a:r>
              <a:rPr lang="en-US" b="1" dirty="0" smtClean="0"/>
              <a:t>:</a:t>
            </a:r>
            <a:br>
              <a:rPr lang="en-US" b="1" dirty="0" smtClean="0"/>
            </a:br>
            <a:endParaRPr lang="en-US" dirty="0"/>
          </a:p>
        </p:txBody>
      </p:sp>
      <p:sp>
        <p:nvSpPr>
          <p:cNvPr id="3" name="Content Placeholder 2"/>
          <p:cNvSpPr>
            <a:spLocks noGrp="1"/>
          </p:cNvSpPr>
          <p:nvPr>
            <p:ph idx="1"/>
          </p:nvPr>
        </p:nvSpPr>
        <p:spPr/>
        <p:txBody>
          <a:bodyPr/>
          <a:lstStyle/>
          <a:p>
            <a:r>
              <a:rPr lang="en-US" dirty="0" smtClean="0"/>
              <a:t>Spike </a:t>
            </a:r>
            <a:r>
              <a:rPr lang="en-US" dirty="0"/>
              <a:t>testing is subset of Stress Testing. A spike test is carried out to validate the performance characteristics when the system under test subjected to workload models and load volumes that repeatedly increase beyond anticipated production operations for short periods of time.</a:t>
            </a:r>
            <a:endParaRPr lang="en-US" dirty="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4) Endurance testing:</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Endurance </a:t>
            </a:r>
            <a:r>
              <a:rPr lang="en-US" dirty="0"/>
              <a:t>testing is a non functional type of testing. Endurance testing involves testing a system with a expected amount of load over a long period of time to find the behavior of system. </a:t>
            </a:r>
            <a:endParaRPr lang="en-US" dirty="0" smtClean="0"/>
          </a:p>
          <a:p>
            <a:r>
              <a:rPr lang="en-US" dirty="0" smtClean="0"/>
              <a:t>Let’s </a:t>
            </a:r>
            <a:r>
              <a:rPr lang="en-US" dirty="0"/>
              <a:t>take a example where system is designed to work for 3 hrs of time but same system endure for 6 hrs of time to check the staying power of system. Most commonly test cases are executed to check the behavior of system like memory leaks or system fails or random behavior. Sometimes endurance testing is also referred as Soak testing.</a:t>
            </a:r>
            <a:endParaRPr lang="en-US" dirty="0"/>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5) Scalability Testing:</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Scalability </a:t>
            </a:r>
            <a:r>
              <a:rPr lang="en-US" dirty="0"/>
              <a:t>Testing is type of non-functional tests and it is the testing of a software application for determine its capability to scale up in terms of any of its non-functional capability like the user load supported, the number of transactions, the data volume etc. The main aim if this testing is to understand at what peak the system prevent more scaling.</a:t>
            </a:r>
            <a:endParaRPr lang="en-US" dirty="0"/>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6) Volume testing:</a:t>
            </a:r>
            <a:br>
              <a:rPr lang="en-US" b="1" dirty="0" smtClean="0"/>
            </a:br>
            <a:endParaRPr lang="en-US" dirty="0"/>
          </a:p>
        </p:txBody>
      </p:sp>
      <p:sp>
        <p:nvSpPr>
          <p:cNvPr id="3" name="Content Placeholder 2"/>
          <p:cNvSpPr>
            <a:spLocks noGrp="1"/>
          </p:cNvSpPr>
          <p:nvPr>
            <p:ph idx="1"/>
          </p:nvPr>
        </p:nvSpPr>
        <p:spPr/>
        <p:txBody>
          <a:bodyPr/>
          <a:lstStyle/>
          <a:p>
            <a:r>
              <a:rPr lang="en-US" dirty="0" smtClean="0"/>
              <a:t>Volume </a:t>
            </a:r>
            <a:r>
              <a:rPr lang="en-US" dirty="0"/>
              <a:t>testing is non-functional testing which refers to testing a software application with a large amount of data to be processed to check the efficiency of the application. </a:t>
            </a:r>
            <a:endParaRPr lang="en-US" dirty="0" smtClean="0"/>
          </a:p>
          <a:p>
            <a:r>
              <a:rPr lang="en-US" dirty="0" smtClean="0"/>
              <a:t>The </a:t>
            </a:r>
            <a:r>
              <a:rPr lang="en-US" dirty="0"/>
              <a:t>main goal of this testing is to monitor the performance of application under varying database volumes.</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Waterfall Model Pros &amp; Cons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Advantage</a:t>
            </a:r>
            <a:endParaRPr lang="en-US" dirty="0"/>
          </a:p>
          <a:p>
            <a:r>
              <a:rPr lang="en-US" dirty="0"/>
              <a:t>The advantage of waterfall development is that it allows for departmentalization and control. A schedule can be set with deadlines for each stage of development and a product can proceed through the development process model phases one by one.</a:t>
            </a:r>
            <a:endParaRPr lang="en-US" dirty="0"/>
          </a:p>
          <a:p>
            <a:r>
              <a:rPr lang="en-US" dirty="0"/>
              <a:t>Development moves from concept, through design, implementation, testing, installation, troubleshooting, and ends up at operation and maintenance. Each phase of development proceeds in strict order.</a:t>
            </a:r>
            <a:endParaRPr lang="en-US" dirty="0"/>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Performance Testing Tools:</a:t>
            </a:r>
            <a:br>
              <a:rPr lang="en-US" dirty="0" smtClean="0"/>
            </a:br>
            <a:endParaRPr lang="en-US" dirty="0"/>
          </a:p>
        </p:txBody>
      </p:sp>
      <p:sp>
        <p:nvSpPr>
          <p:cNvPr id="3" name="Content Placeholder 2"/>
          <p:cNvSpPr>
            <a:spLocks noGrp="1"/>
          </p:cNvSpPr>
          <p:nvPr>
            <p:ph idx="1"/>
          </p:nvPr>
        </p:nvSpPr>
        <p:spPr/>
        <p:txBody>
          <a:bodyPr>
            <a:normAutofit fontScale="25000" lnSpcReduction="20000"/>
          </a:bodyPr>
          <a:lstStyle/>
          <a:p>
            <a:r>
              <a:rPr lang="en-US" sz="7300" dirty="0" err="1">
                <a:latin typeface="+mj-lt"/>
                <a:ea typeface="+mj-ea"/>
                <a:cs typeface="+mj-cs"/>
                <a:hlinkClick r:id="rId1" tooltip="HP LoadRunner - Unmatched power and flexibility software testing tool for application performance"/>
              </a:rPr>
              <a:t>WebLOAD</a:t>
            </a:r>
            <a:endParaRPr lang="en-US" sz="7300" dirty="0">
              <a:latin typeface="+mj-lt"/>
              <a:ea typeface="+mj-ea"/>
              <a:cs typeface="+mj-cs"/>
            </a:endParaRPr>
          </a:p>
          <a:p>
            <a:r>
              <a:rPr lang="en-US" sz="7300" dirty="0" err="1">
                <a:latin typeface="+mj-lt"/>
                <a:ea typeface="+mj-ea"/>
                <a:cs typeface="+mj-cs"/>
                <a:hlinkClick r:id="rId2" tooltip="HP LoadRunner - Unmatched power and flexibility software testing tool for application performance"/>
              </a:rPr>
              <a:t>LoadRunner</a:t>
            </a:r>
            <a:endParaRPr lang="en-US" sz="7300" dirty="0">
              <a:latin typeface="+mj-lt"/>
              <a:ea typeface="+mj-ea"/>
              <a:cs typeface="+mj-cs"/>
            </a:endParaRPr>
          </a:p>
          <a:p>
            <a:r>
              <a:rPr lang="en-US" sz="7300" dirty="0">
                <a:latin typeface="+mj-lt"/>
                <a:ea typeface="+mj-ea"/>
                <a:cs typeface="+mj-cs"/>
                <a:hlinkClick r:id="rId3" tooltip="Download Peformance Tesitng Tool - Apache JMeter"/>
              </a:rPr>
              <a:t>Apache </a:t>
            </a:r>
            <a:r>
              <a:rPr lang="en-US" sz="7300" dirty="0" err="1">
                <a:latin typeface="+mj-lt"/>
                <a:ea typeface="+mj-ea"/>
                <a:cs typeface="+mj-cs"/>
                <a:hlinkClick r:id="rId3" tooltip="Download Peformance Tesitng Tool - Apache JMeter"/>
              </a:rPr>
              <a:t>JMeter</a:t>
            </a:r>
            <a:endParaRPr lang="en-US" sz="7300" dirty="0">
              <a:latin typeface="+mj-lt"/>
              <a:ea typeface="+mj-ea"/>
              <a:cs typeface="+mj-cs"/>
            </a:endParaRPr>
          </a:p>
          <a:p>
            <a:r>
              <a:rPr lang="en-US" sz="7300" dirty="0" err="1">
                <a:latin typeface="+mj-lt"/>
                <a:ea typeface="+mj-ea"/>
                <a:cs typeface="+mj-cs"/>
                <a:hlinkClick r:id="rId4" tooltip="NeoLoad - The web testing solution for optimizing all your applications"/>
              </a:rPr>
              <a:t>NeoLoad</a:t>
            </a:r>
            <a:endParaRPr lang="en-US" sz="7300" dirty="0">
              <a:latin typeface="+mj-lt"/>
              <a:ea typeface="+mj-ea"/>
              <a:cs typeface="+mj-cs"/>
            </a:endParaRPr>
          </a:p>
          <a:p>
            <a:r>
              <a:rPr lang="en-US" sz="7300" dirty="0" err="1">
                <a:latin typeface="+mj-lt"/>
                <a:ea typeface="+mj-ea"/>
                <a:cs typeface="+mj-cs"/>
                <a:hlinkClick r:id="rId5" tooltip="Download Peformance Tesitng Tool - LoadUI"/>
              </a:rPr>
              <a:t>LoadUI</a:t>
            </a:r>
            <a:endParaRPr lang="en-US" sz="7300" dirty="0">
              <a:latin typeface="+mj-lt"/>
              <a:ea typeface="+mj-ea"/>
              <a:cs typeface="+mj-cs"/>
            </a:endParaRPr>
          </a:p>
          <a:p>
            <a:r>
              <a:rPr lang="en-US" sz="7300" dirty="0" err="1">
                <a:latin typeface="+mj-lt"/>
                <a:ea typeface="+mj-ea"/>
                <a:cs typeface="+mj-cs"/>
                <a:hlinkClick r:id="rId6" tooltip="Download Peformance Tesitng Tool - OpenSTA"/>
              </a:rPr>
              <a:t>OpenSTA</a:t>
            </a:r>
            <a:endParaRPr lang="en-US" sz="7300" dirty="0">
              <a:latin typeface="+mj-lt"/>
              <a:ea typeface="+mj-ea"/>
              <a:cs typeface="+mj-cs"/>
            </a:endParaRPr>
          </a:p>
          <a:p>
            <a:r>
              <a:rPr lang="en-US" sz="7300" dirty="0">
                <a:latin typeface="+mj-lt"/>
                <a:ea typeface="+mj-ea"/>
                <a:cs typeface="+mj-cs"/>
                <a:hlinkClick r:id="rId7" tooltip="Download Peformance Tesitng Tool - WAPT"/>
              </a:rPr>
              <a:t>WAPT</a:t>
            </a:r>
            <a:endParaRPr lang="en-US" sz="7300" dirty="0">
              <a:latin typeface="+mj-lt"/>
              <a:ea typeface="+mj-ea"/>
              <a:cs typeface="+mj-cs"/>
            </a:endParaRPr>
          </a:p>
          <a:p>
            <a:r>
              <a:rPr lang="en-US" sz="7300" dirty="0" err="1">
                <a:latin typeface="+mj-lt"/>
                <a:ea typeface="+mj-ea"/>
                <a:cs typeface="+mj-cs"/>
                <a:hlinkClick r:id="rId8" tooltip="Download Peformance Tesitng Tool - LoadImpact"/>
              </a:rPr>
              <a:t>LoadImpact</a:t>
            </a:r>
            <a:endParaRPr lang="en-US" sz="7300" dirty="0">
              <a:latin typeface="+mj-lt"/>
              <a:ea typeface="+mj-ea"/>
              <a:cs typeface="+mj-cs"/>
            </a:endParaRPr>
          </a:p>
          <a:p>
            <a:r>
              <a:rPr lang="en-US" sz="7300" dirty="0" err="1">
                <a:latin typeface="+mj-lt"/>
                <a:ea typeface="+mj-ea"/>
                <a:cs typeface="+mj-cs"/>
                <a:hlinkClick r:id="rId9" tooltip="Download Peformance Tesitng Tool - Loadster"/>
              </a:rPr>
              <a:t>Loadster</a:t>
            </a:r>
            <a:endParaRPr lang="en-US" sz="7300" dirty="0">
              <a:latin typeface="+mj-lt"/>
              <a:ea typeface="+mj-ea"/>
              <a:cs typeface="+mj-cs"/>
            </a:endParaRPr>
          </a:p>
          <a:p>
            <a:r>
              <a:rPr lang="en-US" sz="7300" dirty="0" err="1">
                <a:latin typeface="+mj-lt"/>
                <a:ea typeface="+mj-ea"/>
                <a:cs typeface="+mj-cs"/>
                <a:hlinkClick r:id="rId10" tooltip="Download Peformance Tesitng Tool - httperf"/>
              </a:rPr>
              <a:t>Httperf</a:t>
            </a:r>
            <a:endParaRPr lang="en-US" sz="7300" dirty="0">
              <a:latin typeface="+mj-lt"/>
              <a:ea typeface="+mj-ea"/>
              <a:cs typeface="+mj-cs"/>
            </a:endParaRPr>
          </a:p>
          <a:p>
            <a:r>
              <a:rPr lang="en-US" sz="7300" dirty="0">
                <a:latin typeface="+mj-lt"/>
                <a:ea typeface="+mj-ea"/>
                <a:cs typeface="+mj-cs"/>
                <a:hlinkClick r:id="rId11" tooltip="Download Peformance Tesitng Tool - Rational Performance Tester"/>
              </a:rPr>
              <a:t>Rational Performance Tester</a:t>
            </a:r>
            <a:endParaRPr lang="en-US" sz="7300" dirty="0">
              <a:latin typeface="+mj-lt"/>
              <a:ea typeface="+mj-ea"/>
              <a:cs typeface="+mj-cs"/>
            </a:endParaRPr>
          </a:p>
          <a:p>
            <a:r>
              <a:rPr lang="en-US" sz="7300" dirty="0" err="1">
                <a:latin typeface="+mj-lt"/>
                <a:ea typeface="+mj-ea"/>
                <a:cs typeface="+mj-cs"/>
                <a:hlinkClick r:id="rId12" tooltip="Download Peformance Tesitng Tool - QEngine"/>
              </a:rPr>
              <a:t>QEngine</a:t>
            </a:r>
            <a:r>
              <a:rPr lang="en-US" sz="7300" dirty="0">
                <a:latin typeface="+mj-lt"/>
                <a:ea typeface="+mj-ea"/>
                <a:cs typeface="+mj-cs"/>
                <a:hlinkClick r:id="rId12" tooltip="Download Peformance Tesitng Tool - QEngine"/>
              </a:rPr>
              <a:t> (</a:t>
            </a:r>
            <a:r>
              <a:rPr lang="en-US" sz="7300" dirty="0" err="1">
                <a:latin typeface="+mj-lt"/>
                <a:ea typeface="+mj-ea"/>
                <a:cs typeface="+mj-cs"/>
                <a:hlinkClick r:id="rId12" tooltip="Download Peformance Tesitng Tool - QEngine"/>
              </a:rPr>
              <a:t>ManageEngine</a:t>
            </a:r>
            <a:r>
              <a:rPr lang="en-US" sz="7300" dirty="0">
                <a:latin typeface="+mj-lt"/>
                <a:ea typeface="+mj-ea"/>
                <a:cs typeface="+mj-cs"/>
                <a:hlinkClick r:id="rId12" tooltip="Download Peformance Tesitng Tool - QEngine"/>
              </a:rPr>
              <a:t>)</a:t>
            </a:r>
            <a:endParaRPr lang="en-US" sz="7300" dirty="0">
              <a:latin typeface="+mj-lt"/>
              <a:ea typeface="+mj-ea"/>
              <a:cs typeface="+mj-cs"/>
            </a:endParaRPr>
          </a:p>
          <a:p>
            <a:r>
              <a:rPr lang="en-US" sz="7300" dirty="0">
                <a:latin typeface="+mj-lt"/>
                <a:ea typeface="+mj-ea"/>
                <a:cs typeface="+mj-cs"/>
                <a:hlinkClick r:id="rId13" tooltip="Download Peformance Tesitng Tool - Testing Anywhere"/>
              </a:rPr>
              <a:t>Testing Anywhere</a:t>
            </a:r>
            <a:endParaRPr lang="en-US" sz="7300" dirty="0">
              <a:latin typeface="+mj-lt"/>
              <a:ea typeface="+mj-ea"/>
              <a:cs typeface="+mj-cs"/>
            </a:endParaRPr>
          </a:p>
          <a:p>
            <a:r>
              <a:rPr lang="en-US" sz="7300" dirty="0" err="1">
                <a:latin typeface="+mj-lt"/>
                <a:ea typeface="+mj-ea"/>
                <a:cs typeface="+mj-cs"/>
                <a:hlinkClick r:id="rId14" tooltip="Download Peformance Tesitng Tool - CloudTest"/>
              </a:rPr>
              <a:t>CloudTest</a:t>
            </a:r>
            <a:endParaRPr lang="en-US" sz="7300" dirty="0">
              <a:latin typeface="+mj-lt"/>
              <a:ea typeface="+mj-ea"/>
              <a:cs typeface="+mj-cs"/>
            </a:endParaRPr>
          </a:p>
          <a:p>
            <a:r>
              <a:rPr lang="en-US" sz="7300" dirty="0" err="1">
                <a:latin typeface="+mj-lt"/>
                <a:ea typeface="+mj-ea"/>
                <a:cs typeface="+mj-cs"/>
                <a:hlinkClick r:id="rId15" tooltip="Download Peformance Tesitng Tool - Loadstorm"/>
              </a:rPr>
              <a:t>Loadstorm</a:t>
            </a:r>
            <a:endParaRPr lang="en-US" sz="7300" dirty="0">
              <a:latin typeface="+mj-lt"/>
              <a:ea typeface="+mj-ea"/>
              <a:cs typeface="+mj-cs"/>
            </a:endParaRP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Security Testing</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Security </a:t>
            </a:r>
            <a:r>
              <a:rPr lang="en-US" dirty="0"/>
              <a:t>Testing is a variant of Software Testing which ensures, that system and applications in an organization, are free from any loopholes that may cause a big loss. Security testing of any system is about finding all possible loopholes and weaknesses of the system which might result into a loss of information at the hands of the employees or outsiders of the Organization.</a:t>
            </a:r>
            <a:endParaRPr lang="en-US" dirty="0"/>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Grp="1" noChangeAspect="1" noChangeArrowheads="1"/>
          </p:cNvPicPr>
          <p:nvPr>
            <p:ph idx="1"/>
          </p:nvPr>
        </p:nvPicPr>
        <p:blipFill>
          <a:blip r:embed="rId1"/>
          <a:srcRect/>
          <a:stretch>
            <a:fillRect/>
          </a:stretch>
        </p:blipFill>
        <p:spPr bwMode="auto">
          <a:xfrm>
            <a:off x="2438400" y="685800"/>
            <a:ext cx="3962400" cy="2362200"/>
          </a:xfrm>
          <a:prstGeom prst="rect">
            <a:avLst/>
          </a:prstGeom>
          <a:noFill/>
          <a:ln w="9525">
            <a:noFill/>
            <a:miter lim="800000"/>
            <a:headEnd/>
            <a:tailEnd/>
          </a:ln>
          <a:effectLst/>
        </p:spPr>
      </p:pic>
      <p:sp>
        <p:nvSpPr>
          <p:cNvPr id="5" name="Rectangle 4"/>
          <p:cNvSpPr/>
          <p:nvPr/>
        </p:nvSpPr>
        <p:spPr>
          <a:xfrm>
            <a:off x="457200" y="3276600"/>
            <a:ext cx="7391400" cy="2031325"/>
          </a:xfrm>
          <a:prstGeom prst="rect">
            <a:avLst/>
          </a:prstGeom>
        </p:spPr>
        <p:txBody>
          <a:bodyPr wrap="square">
            <a:spAutoFit/>
          </a:bodyPr>
          <a:lstStyle/>
          <a:p>
            <a:r>
              <a:rPr lang="en-US" dirty="0"/>
              <a:t>So, basically, you need to test about ‘who you are’ and ‘what you can do’ for distinct users</a:t>
            </a:r>
            <a:r>
              <a:rPr lang="en-US" dirty="0" smtClean="0"/>
              <a:t>.</a:t>
            </a:r>
            <a:endParaRPr lang="en-US" dirty="0"/>
          </a:p>
          <a:p>
            <a:r>
              <a:rPr lang="en-US" dirty="0"/>
              <a:t>Some of the authentication tests include a test for password quality rules, test for default logins, test for password recovery, test </a:t>
            </a:r>
            <a:r>
              <a:rPr lang="en-US" dirty="0" err="1"/>
              <a:t>captcha</a:t>
            </a:r>
            <a:r>
              <a:rPr lang="en-US" dirty="0"/>
              <a:t>, test for logout functionality, test for password change, test for security question/answer, etc.</a:t>
            </a:r>
            <a:endParaRPr lang="en-US" dirty="0"/>
          </a:p>
          <a:p>
            <a:r>
              <a:rPr lang="en-US" dirty="0"/>
              <a:t>Similarly, some of the authorization tests include a test for path traversal, test for missing authorization, test for horizontal access control problems, etc.</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Configuration Testing?</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a:t>Configuration testing is the method of testing an application with multiple combinations of software and hardware to find out the optimal configurations that the system can work without any flaws or bugs.</a:t>
            </a:r>
            <a:endParaRPr lang="en-US" dirty="0"/>
          </a:p>
          <a:p>
            <a:r>
              <a:rPr lang="en-US" dirty="0"/>
              <a:t>As discussed above, Configuration Testing is a software testing where the application under test has to be tested using multiple combinations of Software and Hardware.</a:t>
            </a:r>
            <a:endParaRPr lang="en-US" dirty="0"/>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b="1" dirty="0"/>
              <a:t>Objectives of Configuration Testing</a:t>
            </a:r>
            <a:br>
              <a:rPr lang="en-US" b="1" dirty="0"/>
            </a:br>
            <a:endParaRPr lang="en-US" dirty="0"/>
          </a:p>
        </p:txBody>
      </p:sp>
      <p:sp>
        <p:nvSpPr>
          <p:cNvPr id="3" name="Content Placeholder 2"/>
          <p:cNvSpPr>
            <a:spLocks noGrp="1"/>
          </p:cNvSpPr>
          <p:nvPr>
            <p:ph idx="1"/>
          </p:nvPr>
        </p:nvSpPr>
        <p:spPr>
          <a:xfrm>
            <a:off x="457200" y="609600"/>
            <a:ext cx="8229600" cy="5516563"/>
          </a:xfrm>
        </p:spPr>
        <p:txBody>
          <a:bodyPr>
            <a:noAutofit/>
          </a:bodyPr>
          <a:lstStyle/>
          <a:p>
            <a:r>
              <a:rPr lang="en-US" sz="1800" dirty="0"/>
              <a:t>Validating the application to determine if it fulfills the configurability requirements</a:t>
            </a:r>
            <a:endParaRPr lang="en-US" sz="1800" dirty="0"/>
          </a:p>
          <a:p>
            <a:r>
              <a:rPr lang="en-US" sz="1800" dirty="0"/>
              <a:t>Manually causing failures which help in identifying the defects that are not efficiently found during testing (Ex: changing the regional settings of the system like Time Zone, Language, Date time formats, etc.)</a:t>
            </a:r>
            <a:endParaRPr lang="en-US" sz="1800" dirty="0"/>
          </a:p>
          <a:p>
            <a:r>
              <a:rPr lang="en-US" sz="1800" dirty="0"/>
              <a:t>Determine an optimal configuration of the application under test.</a:t>
            </a:r>
            <a:endParaRPr lang="en-US" sz="1800" dirty="0"/>
          </a:p>
          <a:p>
            <a:r>
              <a:rPr lang="en-US" sz="1800" dirty="0"/>
              <a:t>Analyzing the system performance by adding or modifying the hardware resources like Load Balancers, increase or decrease in memory size, connecting various printer models, etc.</a:t>
            </a:r>
            <a:endParaRPr lang="en-US" sz="1800" dirty="0"/>
          </a:p>
          <a:p>
            <a:r>
              <a:rPr lang="en-US" sz="1800" dirty="0"/>
              <a:t>Analyzing system Efficiency based on the prioritization, how efficiently the tests were performed with the resources available to achieve the optimal system configuration.</a:t>
            </a:r>
            <a:endParaRPr lang="en-US" sz="1800" dirty="0"/>
          </a:p>
          <a:p>
            <a:r>
              <a:rPr lang="en-US" sz="1800" dirty="0"/>
              <a:t>Verification of the system in a geographically distributed Environment to verify how effectively the system </a:t>
            </a:r>
            <a:r>
              <a:rPr lang="en-US" sz="1800" dirty="0" err="1"/>
              <a:t>performs.For</a:t>
            </a:r>
            <a:r>
              <a:rPr lang="en-US" sz="1800" dirty="0"/>
              <a:t> Ex: Server at a different location and clients at a different location, the system should work fine irrespective of the system settings.</a:t>
            </a:r>
            <a:endParaRPr lang="en-US" sz="1800" dirty="0"/>
          </a:p>
          <a:p>
            <a:r>
              <a:rPr lang="en-US" sz="1800" dirty="0"/>
              <a:t>Verifying how easily the bugs are reproducible irrespective of the configuration changes.</a:t>
            </a:r>
            <a:endParaRPr lang="en-US" sz="1800" dirty="0"/>
          </a:p>
          <a:p>
            <a:r>
              <a:rPr lang="en-US" sz="1800" dirty="0"/>
              <a:t>Ensuring how traceable the application items are by properly documenting and maintaining the versions which are easily identifiable.</a:t>
            </a:r>
            <a:endParaRPr lang="en-US" sz="1800" dirty="0"/>
          </a:p>
          <a:p>
            <a:r>
              <a:rPr lang="en-US" sz="1800" dirty="0"/>
              <a:t>Verifying how manageable the application items are throughout the software development life cycle</a:t>
            </a:r>
            <a:r>
              <a:rPr lang="en-US" sz="1800" dirty="0" smtClean="0"/>
              <a:t>.</a:t>
            </a:r>
            <a:endParaRPr lang="en-US" sz="18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Compatibility Testing?</a:t>
            </a:r>
            <a:br>
              <a:rPr lang="en-US" b="1" dirty="0" smtClean="0"/>
            </a:br>
            <a:endParaRPr lang="en-US" dirty="0"/>
          </a:p>
        </p:txBody>
      </p:sp>
      <p:sp>
        <p:nvSpPr>
          <p:cNvPr id="3" name="Content Placeholder 2"/>
          <p:cNvSpPr>
            <a:spLocks noGrp="1"/>
          </p:cNvSpPr>
          <p:nvPr>
            <p:ph idx="1"/>
          </p:nvPr>
        </p:nvSpPr>
        <p:spPr/>
        <p:txBody>
          <a:bodyPr/>
          <a:lstStyle/>
          <a:p>
            <a:r>
              <a:rPr lang="en-US" dirty="0" smtClean="0"/>
              <a:t>Compatibility </a:t>
            </a:r>
            <a:r>
              <a:rPr lang="en-US" dirty="0"/>
              <a:t>Testing is a type of Software testing to check whether your software is capable of running on different hardware, operating systems, applications , network environments or</a:t>
            </a:r>
            <a:r>
              <a:rPr lang="en-US" dirty="0">
                <a:hlinkClick r:id="rId1"/>
              </a:rPr>
              <a:t> Mobile </a:t>
            </a:r>
            <a:r>
              <a:rPr lang="en-US" dirty="0"/>
              <a:t>devices.</a:t>
            </a:r>
            <a:endParaRPr lang="en-US" dirty="0"/>
          </a:p>
          <a:p>
            <a:r>
              <a:rPr lang="en-US" dirty="0"/>
              <a:t>Compatibility Testing is a type of the Non-functional testing</a:t>
            </a:r>
            <a:endParaRPr lang="en-US" dirty="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Types of Compatibility Tests</a:t>
            </a:r>
            <a:br>
              <a:rPr lang="en-US" b="1" dirty="0">
                <a:solidFill>
                  <a:srgbClr val="FF0000"/>
                </a:solidFill>
              </a:rPr>
            </a:br>
            <a:endParaRPr lang="en-US" dirty="0">
              <a:solidFill>
                <a:srgbClr val="FF0000"/>
              </a:solidFill>
            </a:endParaRPr>
          </a:p>
        </p:txBody>
      </p:sp>
      <p:pic>
        <p:nvPicPr>
          <p:cNvPr id="9218" name="Picture 2"/>
          <p:cNvPicPr>
            <a:picLocks noGrp="1" noChangeAspect="1" noChangeArrowheads="1"/>
          </p:cNvPicPr>
          <p:nvPr>
            <p:ph idx="1"/>
          </p:nvPr>
        </p:nvPicPr>
        <p:blipFill>
          <a:blip r:embed="rId1"/>
          <a:srcRect/>
          <a:stretch>
            <a:fillRect/>
          </a:stretch>
        </p:blipFill>
        <p:spPr bwMode="auto">
          <a:xfrm>
            <a:off x="1809750" y="1524000"/>
            <a:ext cx="5524500" cy="4495800"/>
          </a:xfrm>
          <a:prstGeom prst="rect">
            <a:avLst/>
          </a:prstGeom>
          <a:noFill/>
          <a:ln w="9525">
            <a:noFill/>
            <a:miter lim="800000"/>
            <a:headEnd/>
            <a:tailEnd/>
          </a:ln>
          <a:effec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rmAutofit fontScale="62500" lnSpcReduction="20000"/>
          </a:bodyPr>
          <a:lstStyle/>
          <a:p>
            <a:r>
              <a:rPr lang="en-US" b="1" dirty="0"/>
              <a:t>Hardware</a:t>
            </a:r>
            <a:r>
              <a:rPr lang="en-US" dirty="0"/>
              <a:t> : It checks software to be compatible with different hardware configurations .</a:t>
            </a:r>
            <a:endParaRPr lang="en-US" dirty="0"/>
          </a:p>
          <a:p>
            <a:r>
              <a:rPr lang="en-US" b="1" dirty="0"/>
              <a:t>Operating Systems</a:t>
            </a:r>
            <a:r>
              <a:rPr lang="en-US" dirty="0"/>
              <a:t>: It checks your software to be compatible with different Operating Systems like Windows ,</a:t>
            </a:r>
            <a:r>
              <a:rPr lang="en-US" dirty="0">
                <a:hlinkClick r:id="rId1"/>
              </a:rPr>
              <a:t> Unix </a:t>
            </a:r>
            <a:r>
              <a:rPr lang="en-US" dirty="0"/>
              <a:t>, Mac OS etc.</a:t>
            </a:r>
            <a:endParaRPr lang="en-US" dirty="0"/>
          </a:p>
          <a:p>
            <a:r>
              <a:rPr lang="en-US" b="1" dirty="0"/>
              <a:t>Software</a:t>
            </a:r>
            <a:r>
              <a:rPr lang="en-US" dirty="0"/>
              <a:t>: It checks your developed software to be compatible with other </a:t>
            </a:r>
            <a:r>
              <a:rPr lang="en-US" dirty="0" err="1"/>
              <a:t>softwares</a:t>
            </a:r>
            <a:r>
              <a:rPr lang="en-US" dirty="0"/>
              <a:t>. For example: MS Word application should be compatible with other software like MS </a:t>
            </a:r>
            <a:r>
              <a:rPr lang="en-US" dirty="0" err="1"/>
              <a:t>Outlook,MS</a:t>
            </a:r>
            <a:r>
              <a:rPr lang="en-US" dirty="0"/>
              <a:t> Excel ,</a:t>
            </a:r>
            <a:r>
              <a:rPr lang="en-US" dirty="0">
                <a:hlinkClick r:id="rId2"/>
              </a:rPr>
              <a:t> </a:t>
            </a:r>
            <a:r>
              <a:rPr lang="en-US" dirty="0" err="1">
                <a:hlinkClick r:id="rId2"/>
              </a:rPr>
              <a:t>Vba</a:t>
            </a:r>
            <a:r>
              <a:rPr lang="en-US" dirty="0">
                <a:hlinkClick r:id="rId2"/>
              </a:rPr>
              <a:t> </a:t>
            </a:r>
            <a:r>
              <a:rPr lang="en-US" dirty="0"/>
              <a:t>etc.</a:t>
            </a:r>
            <a:endParaRPr lang="en-US" dirty="0"/>
          </a:p>
          <a:p>
            <a:r>
              <a:rPr lang="en-US" b="1" dirty="0"/>
              <a:t>Network: </a:t>
            </a:r>
            <a:r>
              <a:rPr lang="en-US" dirty="0"/>
              <a:t>Evaluation of performance of system in a network with varying parameters such as Bandwidth, Operating speed, Capacity. It also checks application  in different networks with all parameters mentioned earlier.</a:t>
            </a:r>
            <a:endParaRPr lang="en-US" dirty="0"/>
          </a:p>
          <a:p>
            <a:r>
              <a:rPr lang="en-US" b="1" dirty="0"/>
              <a:t>Browser</a:t>
            </a:r>
            <a:r>
              <a:rPr lang="en-US" dirty="0"/>
              <a:t>: It checks compatibility of your website with different browsers like Firefox , Google Chrome , Internet Explorer etc.</a:t>
            </a:r>
            <a:endParaRPr lang="en-US" dirty="0"/>
          </a:p>
          <a:p>
            <a:r>
              <a:rPr lang="en-US" b="1" dirty="0"/>
              <a:t>Devices</a:t>
            </a:r>
            <a:r>
              <a:rPr lang="en-US" dirty="0"/>
              <a:t> : It checks compatibility of your software with different devices like USB port Devices, Printers and Scanners, Other media devices and Blue tooth.</a:t>
            </a:r>
            <a:endParaRPr lang="en-US" dirty="0"/>
          </a:p>
          <a:p>
            <a:r>
              <a:rPr lang="en-US" b="1" dirty="0"/>
              <a:t>Mobile</a:t>
            </a:r>
            <a:r>
              <a:rPr lang="en-US" dirty="0"/>
              <a:t>: Checking your software is compatible with mobile platforms like Android , </a:t>
            </a:r>
            <a:r>
              <a:rPr lang="en-US" dirty="0" err="1"/>
              <a:t>iOS</a:t>
            </a:r>
            <a:r>
              <a:rPr lang="en-US" dirty="0"/>
              <a:t> etc.</a:t>
            </a:r>
            <a:endParaRPr lang="en-US" dirty="0"/>
          </a:p>
          <a:p>
            <a:r>
              <a:rPr lang="en-US" b="1" dirty="0"/>
              <a:t>Versions of the software: </a:t>
            </a:r>
            <a:r>
              <a:rPr lang="en-US" dirty="0"/>
              <a:t>It is verifying you software application to be compatible with different versions of software. For instance checking your Microsoft Word to be compatible with Windows 7, Windows 7 SP1 , Windows 7 SP 2 , Windows 7 SP 3.</a:t>
            </a:r>
            <a:endParaRPr lang="en-US" dirty="0"/>
          </a:p>
          <a:p>
            <a:r>
              <a:rPr lang="en-US" dirty="0"/>
              <a:t> </a:t>
            </a:r>
            <a:endParaRPr lang="en-US" dirty="0"/>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Recovery Testing?</a:t>
            </a:r>
            <a:br>
              <a:rPr lang="en-US" dirty="0"/>
            </a:br>
            <a:endParaRPr lang="en-US" dirty="0"/>
          </a:p>
        </p:txBody>
      </p:sp>
      <p:sp>
        <p:nvSpPr>
          <p:cNvPr id="3" name="Content Placeholder 2"/>
          <p:cNvSpPr>
            <a:spLocks noGrp="1"/>
          </p:cNvSpPr>
          <p:nvPr>
            <p:ph idx="1"/>
          </p:nvPr>
        </p:nvSpPr>
        <p:spPr>
          <a:xfrm>
            <a:off x="457200" y="990600"/>
            <a:ext cx="8229600" cy="5562600"/>
          </a:xfrm>
        </p:spPr>
        <p:txBody>
          <a:bodyPr>
            <a:normAutofit fontScale="77500" lnSpcReduction="20000"/>
          </a:bodyPr>
          <a:lstStyle/>
          <a:p>
            <a:r>
              <a:rPr lang="en-US" b="1" i="1" dirty="0"/>
              <a:t>Recovery Testing</a:t>
            </a:r>
            <a:r>
              <a:rPr lang="en-US" dirty="0"/>
              <a:t> is the failure which is forced into an application to check how well the recover process is performed. This can be understood with a simple example of browser. Say we have open a browser with 6 sessions on it. Close it abruptly and re launch it and check whether it is able to recover all those 6 sessions successfully or not</a:t>
            </a:r>
            <a:r>
              <a:rPr lang="en-US" dirty="0" smtClean="0"/>
              <a:t>.</a:t>
            </a:r>
            <a:endParaRPr lang="en-US" dirty="0" smtClean="0"/>
          </a:p>
          <a:p>
            <a:r>
              <a:rPr lang="en-US" dirty="0" smtClean="0"/>
              <a:t> </a:t>
            </a:r>
            <a:r>
              <a:rPr lang="en-US" dirty="0"/>
              <a:t>This is recovery testing for browser. Another example could be of a mobile application say Music download with data network. Download a large music file and in between the download go to a place where is no data network available, download should pause and once you are back in network it should start from the point it was paused (network was lost) not from the beginning</a:t>
            </a:r>
            <a:r>
              <a:rPr lang="en-US" dirty="0" smtClean="0"/>
              <a:t>.</a:t>
            </a:r>
            <a:endParaRPr lang="en-US" dirty="0" smtClean="0"/>
          </a:p>
          <a:p>
            <a:r>
              <a:rPr lang="en-US" dirty="0" smtClean="0"/>
              <a:t> </a:t>
            </a:r>
            <a:r>
              <a:rPr lang="en-US" dirty="0"/>
              <a:t>If it starts again from the beginning then data used before in downloading would be lost and hence it becomes costly to use such application.</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Availability testing</a:t>
            </a:r>
            <a:br>
              <a:rPr lang="en-US" b="1" dirty="0" smtClean="0"/>
            </a:br>
            <a:endParaRPr lang="en-US" dirty="0"/>
          </a:p>
        </p:txBody>
      </p:sp>
      <p:sp>
        <p:nvSpPr>
          <p:cNvPr id="3" name="Content Placeholder 2"/>
          <p:cNvSpPr>
            <a:spLocks noGrp="1"/>
          </p:cNvSpPr>
          <p:nvPr>
            <p:ph idx="1"/>
          </p:nvPr>
        </p:nvSpPr>
        <p:spPr>
          <a:xfrm>
            <a:off x="381000" y="1066800"/>
            <a:ext cx="8305800" cy="5486400"/>
          </a:xfrm>
        </p:spPr>
        <p:txBody>
          <a:bodyPr>
            <a:normAutofit/>
          </a:bodyPr>
          <a:lstStyle/>
          <a:p>
            <a:r>
              <a:rPr lang="en-US" dirty="0" smtClean="0"/>
              <a:t>Availability </a:t>
            </a:r>
            <a:r>
              <a:rPr lang="en-US" dirty="0"/>
              <a:t>of the website is a very unpredictable thing. Sometimes from home (or work) your website is accessible, but your friends can’t enter it. Also there can be a situation when sometimes your website up and sometimes down (and you can’t even prove this). Or website is being loaded very slowly. Solution in each case can be complicated, </a:t>
            </a:r>
            <a:r>
              <a:rPr lang="en-US" dirty="0">
                <a:hlinkClick r:id="rId1"/>
              </a:rPr>
              <a:t>WEBO Pulsar</a:t>
            </a:r>
            <a:r>
              <a:rPr lang="en-US" dirty="0"/>
              <a:t> can help you to prove and analyze each type of such issues.</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disadvantage of waterfall development is that it does not allow for much reflection or revision. Once an application is in the testing stage, it is very difficult to go back and change something that was not well-documented or thought upon in the concept stage.</a:t>
            </a:r>
            <a:endParaRPr lang="en-US" dirty="0"/>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Unavailability of a large segment of the </a:t>
            </a:r>
            <a:r>
              <a:rPr lang="en-US" b="1" dirty="0" smtClean="0"/>
              <a:t>network</a:t>
            </a:r>
            <a:endParaRPr lang="en-US" b="1" dirty="0" smtClean="0"/>
          </a:p>
          <a:p>
            <a:r>
              <a:rPr lang="en-US" b="1" dirty="0"/>
              <a:t>Unavailability of a </a:t>
            </a:r>
            <a:r>
              <a:rPr lang="en-US" b="1" dirty="0" err="1" smtClean="0"/>
              <a:t>hoster</a:t>
            </a:r>
            <a:endParaRPr lang="en-US" b="1" dirty="0" smtClean="0"/>
          </a:p>
          <a:p>
            <a:r>
              <a:rPr lang="en-US" b="1" dirty="0"/>
              <a:t>Great timeout</a:t>
            </a:r>
            <a:r>
              <a:rPr lang="en-US" b="1" dirty="0" smtClean="0"/>
              <a:t>.</a:t>
            </a:r>
            <a:endParaRPr lang="en-US" b="1" dirty="0" smtClean="0"/>
          </a:p>
          <a:p>
            <a:r>
              <a:rPr lang="en-US" b="1" dirty="0"/>
              <a:t>HTTP error on website</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What is Globalization (Internationalization) Testing?</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Globalization </a:t>
            </a:r>
            <a:r>
              <a:rPr lang="en-US" dirty="0"/>
              <a:t>definition: Globalization Testing is testing process to check whether software can perform properly in any locale or culture &amp; functioning properly with all types of international inputs and steps to effectively make your product truly global. This type of testing validates whether the application is capable for using all over the world and to check whether the input accepts all the language texts.</a:t>
            </a:r>
            <a:endParaRPr lang="en-US" dirty="0"/>
          </a:p>
          <a:p>
            <a:r>
              <a:rPr lang="en-US" dirty="0"/>
              <a:t>It is also called as “</a:t>
            </a:r>
            <a:r>
              <a:rPr lang="en-US" b="1" dirty="0"/>
              <a:t>G11N</a:t>
            </a:r>
            <a:r>
              <a:rPr lang="en-US" dirty="0"/>
              <a:t>“, because there as 11 characters in between G &amp; N. It ensures that the product will handle international support without breaking functionality. Globalization testing mainly focuses on the functionality of the product with any culture/locale settings and every type of possible international input. It also helps uncover issues that may increase the costs of localization and future product support later on.</a:t>
            </a:r>
            <a:endParaRPr lang="en-US" dirty="0"/>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What is Localization Testing?</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 Localization testing is testing process to validate whether application is capable enough for using in a particular location or country. In this testing localization, testing is to carried out to check the quality of the product for particular locale/culture.  To check the quality of translation in localization testing, we should request local staff as well. It is to be carried out to check the localized version of the product, For example: French product for French users. It is also called as “</a:t>
            </a:r>
            <a:r>
              <a:rPr lang="en-US" b="1" dirty="0"/>
              <a:t>L10N</a:t>
            </a:r>
            <a:r>
              <a:rPr lang="en-US" dirty="0"/>
              <a:t>“, because there as 10 characters in between L &amp; N.</a:t>
            </a:r>
            <a:endParaRPr lang="en-US" dirty="0"/>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r>
              <a:rPr lang="en-US" dirty="0" smtClean="0">
                <a:solidFill>
                  <a:srgbClr val="FF0000"/>
                </a:solidFill>
              </a:rPr>
              <a:t>OTHER TYPES OF TESTING</a:t>
            </a:r>
            <a:endParaRPr lang="en-US" dirty="0">
              <a:solidFill>
                <a:srgbClr val="FF0000"/>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What is Mutation Testing?</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smtClean="0"/>
              <a:t>Mutation </a:t>
            </a:r>
            <a:r>
              <a:rPr lang="en-US" dirty="0"/>
              <a:t>Testing is a type of software testing where we mutate (change) certain statements in the source code and check if the test cases are able to find the errors. It is a type of </a:t>
            </a:r>
            <a:r>
              <a:rPr lang="en-US" dirty="0">
                <a:hlinkClick r:id="rId1"/>
              </a:rPr>
              <a:t>White Box Testing</a:t>
            </a:r>
            <a:r>
              <a:rPr lang="en-US" dirty="0"/>
              <a:t> which is mainly used for </a:t>
            </a:r>
            <a:r>
              <a:rPr lang="en-US" dirty="0">
                <a:hlinkClick r:id="rId2"/>
              </a:rPr>
              <a:t>Unit Testing</a:t>
            </a:r>
            <a:r>
              <a:rPr lang="en-US" dirty="0"/>
              <a:t>. </a:t>
            </a:r>
            <a:endParaRPr lang="en-US" dirty="0" smtClean="0"/>
          </a:p>
          <a:p>
            <a:r>
              <a:rPr lang="en-US" dirty="0" smtClean="0"/>
              <a:t>The </a:t>
            </a:r>
            <a:r>
              <a:rPr lang="en-US" dirty="0"/>
              <a:t>changes in mutant program are kept extremely small, so it does not affect the overall objective of the program.</a:t>
            </a:r>
            <a:endParaRPr lang="en-US" dirty="0"/>
          </a:p>
          <a:p>
            <a:r>
              <a:rPr lang="en-US" dirty="0"/>
              <a:t>The goal of Mutation Testing is to assess the quality of the test cases which should be robust enough to fail mutant code. This method is also called as Fault based testing strategy as it involves creating fault in the program</a:t>
            </a:r>
            <a:endParaRPr lang="en-US" dirty="0"/>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execute mutation testing?</a:t>
            </a:r>
            <a:br>
              <a:rPr lang="en-US" b="1" dirty="0"/>
            </a:br>
            <a:endParaRPr lang="en-US" dirty="0"/>
          </a:p>
        </p:txBody>
      </p:sp>
      <p:pic>
        <p:nvPicPr>
          <p:cNvPr id="10242" name="Picture 2"/>
          <p:cNvPicPr>
            <a:picLocks noGrp="1" noChangeAspect="1" noChangeArrowheads="1"/>
          </p:cNvPicPr>
          <p:nvPr>
            <p:ph idx="1"/>
          </p:nvPr>
        </p:nvPicPr>
        <p:blipFill>
          <a:blip r:embed="rId1"/>
          <a:srcRect/>
          <a:stretch>
            <a:fillRect/>
          </a:stretch>
        </p:blipFill>
        <p:spPr bwMode="auto">
          <a:xfrm>
            <a:off x="1900237" y="1762919"/>
            <a:ext cx="5343525" cy="4200525"/>
          </a:xfrm>
          <a:prstGeom prst="rect">
            <a:avLst/>
          </a:prstGeom>
          <a:noFill/>
          <a:ln w="9525">
            <a:noFill/>
            <a:miter lim="800000"/>
            <a:headEnd/>
            <a:tailEnd/>
          </a:ln>
          <a:effec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1"/>
          <a:srcRect/>
          <a:stretch>
            <a:fillRect/>
          </a:stretch>
        </p:blipFill>
        <p:spPr bwMode="auto">
          <a:xfrm>
            <a:off x="533400" y="533400"/>
            <a:ext cx="7696200" cy="5562600"/>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is Progressive Testing?</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Progressive </a:t>
            </a:r>
            <a:r>
              <a:rPr lang="en-US" dirty="0"/>
              <a:t>testing also known as incremental testing is used to test modules one after the other. When an application with a hierarchy such as parent-child module is being tested, the related modules would need to be tested first.</a:t>
            </a:r>
            <a:endParaRPr lang="en-US" dirty="0"/>
          </a:p>
          <a:p>
            <a:r>
              <a:rPr lang="en-US" dirty="0"/>
              <a:t>This progressive approach testing method has three approaches:</a:t>
            </a:r>
            <a:endParaRPr lang="en-US" dirty="0"/>
          </a:p>
          <a:p>
            <a:r>
              <a:rPr lang="en-US" dirty="0"/>
              <a:t>Top-down Approach</a:t>
            </a:r>
            <a:endParaRPr lang="en-US" dirty="0"/>
          </a:p>
          <a:p>
            <a:r>
              <a:rPr lang="en-US" dirty="0"/>
              <a:t>Bottom-up Approach</a:t>
            </a:r>
            <a:endParaRPr lang="en-US" dirty="0"/>
          </a:p>
          <a:p>
            <a:r>
              <a:rPr lang="en-US" dirty="0"/>
              <a:t>Hybrid Approach</a:t>
            </a:r>
            <a:endParaRPr lang="en-US" dirty="0"/>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3050"/>
            <a:ext cx="8229600" cy="914400"/>
          </a:xfrm>
        </p:spPr>
        <p:txBody>
          <a:bodyPr/>
          <a:lstStyle/>
          <a:p>
            <a:r>
              <a:rPr lang="en-US" dirty="0" smtClean="0"/>
              <a:t>Regression and Retesting</a:t>
            </a:r>
            <a:endParaRPr lang="en-US" dirty="0"/>
          </a:p>
        </p:txBody>
      </p:sp>
      <p:pic>
        <p:nvPicPr>
          <p:cNvPr id="12290" name="Picture 2"/>
          <p:cNvPicPr>
            <a:picLocks noGrp="1" noChangeAspect="1" noChangeArrowheads="1"/>
          </p:cNvPicPr>
          <p:nvPr>
            <p:ph idx="1"/>
          </p:nvPr>
        </p:nvPicPr>
        <p:blipFill>
          <a:blip r:embed="rId1"/>
          <a:srcRect/>
          <a:stretch>
            <a:fillRect/>
          </a:stretch>
        </p:blipFill>
        <p:spPr bwMode="auto">
          <a:xfrm>
            <a:off x="1143000" y="762000"/>
            <a:ext cx="64008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Smoke and Sanity Testing</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t>Smoke and Sanity testing are the most misunderstood topics in Software Testing. There is enormous amount of literature on the subject, but most of them are confusing. The following article makes an attempt to address the confusion.</a:t>
            </a:r>
            <a:endParaRPr lang="en-US" dirty="0"/>
          </a:p>
          <a:p>
            <a:r>
              <a:rPr lang="en-US" dirty="0"/>
              <a:t>The key differences between Smoke and Sanity Testing can be learned with the help of following diagram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1"/>
          <a:srcRect/>
          <a:stretch>
            <a:fillRect/>
          </a:stretch>
        </p:blipFill>
        <p:spPr bwMode="auto">
          <a:xfrm>
            <a:off x="457200" y="457200"/>
            <a:ext cx="80010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1"/>
          <a:srcRect/>
          <a:stretch>
            <a:fillRect/>
          </a:stretch>
        </p:blipFill>
        <p:spPr bwMode="auto">
          <a:xfrm>
            <a:off x="1524000" y="685800"/>
            <a:ext cx="6096000" cy="5410200"/>
          </a:xfrm>
          <a:prstGeom prst="rect">
            <a:avLst/>
          </a:prstGeom>
          <a:noFill/>
          <a:ln w="9525">
            <a:noFill/>
            <a:miter lim="800000"/>
            <a:headEnd/>
            <a:tailEnd/>
          </a:ln>
          <a:effectLst/>
        </p:spPr>
      </p:pic>
      <p:sp>
        <p:nvSpPr>
          <p:cNvPr id="5" name="Rectangle 4"/>
          <p:cNvSpPr/>
          <p:nvPr/>
        </p:nvSpPr>
        <p:spPr>
          <a:xfrm>
            <a:off x="6248400" y="56388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Smoke Testing?</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1"/>
              </a:rPr>
              <a:t>Smoke </a:t>
            </a:r>
            <a:r>
              <a:rPr lang="en-US" dirty="0">
                <a:hlinkClick r:id="rId1"/>
              </a:rPr>
              <a:t>Testing</a:t>
            </a:r>
            <a:r>
              <a:rPr lang="en-US" dirty="0"/>
              <a:t> is a kind of Software Testing performed after software build to ascertain that the critical functionalities of the program is working fine. It is executed "before" any detailed functional or regression tests are executed on the software build. The purpose is to reject a badly broken application, so that the QA team does not waste time installing and testing the software application.</a:t>
            </a:r>
            <a:endParaRPr lang="en-US" dirty="0"/>
          </a:p>
          <a:p>
            <a:r>
              <a:rPr lang="en-US" dirty="0"/>
              <a:t>In Smoke Testing, the test cases chosen cover the most important functionality or component of the system. The objective is not to perform exhaustive testing, but to verify that the critical functionalities of the system is working fine.</a:t>
            </a:r>
            <a:br>
              <a:rPr lang="en-US" dirty="0"/>
            </a:br>
            <a:r>
              <a:rPr lang="en-US" dirty="0"/>
              <a:t>For Example a typical smoke test would be - Verify that the application launches successfully, Check that the GUI is responsive ... etc</a:t>
            </a:r>
            <a:endParaRPr lang="en-US" dirty="0"/>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Sanity Testing?</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Sanity </a:t>
            </a:r>
            <a:r>
              <a:rPr lang="en-US" dirty="0"/>
              <a:t>testing is a kind of Software Testing performed after receiving a software build, with minor changes in code, or functionality, to ascertain that the bugs have been fixed and no further issues are introduced due to these changes. The goal is to determine that the proposed functionality works roughly as expected. If sanity test fails, the build is rejected to save the time and costs involved in a more rigorous testing.</a:t>
            </a:r>
            <a:endParaRPr lang="en-US" dirty="0"/>
          </a:p>
          <a:p>
            <a:r>
              <a:rPr lang="en-US" dirty="0"/>
              <a:t>The objective is "not" to verify thoroughly the new functionality, but to determine that the developer has applied some rationality (sanity) while producing the software. For instance, if your scientific calculator gives the result of 2 + 2 =5! Then, there is no point testing the advanced functionalities like sin 30 + </a:t>
            </a:r>
            <a:r>
              <a:rPr lang="en-US" dirty="0" err="1"/>
              <a:t>cos</a:t>
            </a:r>
            <a:r>
              <a:rPr lang="en-US" dirty="0"/>
              <a:t> 50.</a:t>
            </a:r>
            <a:endParaRPr lang="en-US" dirty="0"/>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1"/>
          <a:srcRect/>
          <a:stretch>
            <a:fillRect/>
          </a:stretch>
        </p:blipFill>
        <p:spPr bwMode="auto">
          <a:xfrm>
            <a:off x="914400" y="914400"/>
            <a:ext cx="7010400" cy="5410200"/>
          </a:xfrm>
          <a:prstGeom prst="rect">
            <a:avLst/>
          </a:prstGeom>
          <a:noFill/>
          <a:ln w="9525">
            <a:noFill/>
            <a:miter lim="800000"/>
            <a:headEnd/>
            <a:tailEnd/>
          </a:ln>
          <a:effec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 Software Build?</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 </a:t>
            </a:r>
            <a:r>
              <a:rPr lang="en-US" dirty="0"/>
              <a:t>you are developing a simple computer program which consists of only one source code file, you merely need to compile and link this one file, to produce an executable file. This process is very simple.</a:t>
            </a:r>
            <a:br>
              <a:rPr lang="en-US" dirty="0"/>
            </a:br>
            <a:r>
              <a:rPr lang="en-US" dirty="0"/>
              <a:t>Usually this is not the case. A typical Software Project consists of hundreds or even thousands of source code files. Creating an executable program from these source files is a complicated and time-consuming task.</a:t>
            </a:r>
            <a:br>
              <a:rPr lang="en-US" dirty="0"/>
            </a:br>
            <a:r>
              <a:rPr lang="en-US" dirty="0"/>
              <a:t>You need to use "build" software to create an executable program and the process is called " </a:t>
            </a:r>
            <a:r>
              <a:rPr lang="en-US" i="1" dirty="0"/>
              <a:t>Software Build</a:t>
            </a:r>
            <a:r>
              <a:rPr lang="en-US" dirty="0"/>
              <a:t>"</a:t>
            </a:r>
            <a:endParaRPr lang="en-US" dirty="0"/>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hlinkClick r:id="rId1" tooltip="Maintenance Testing"/>
              </a:rPr>
              <a:t>Maintenance Testing</a:t>
            </a:r>
            <a:br>
              <a:rPr lang="en-US" b="1" dirty="0" smtClean="0"/>
            </a:br>
            <a:endParaRPr lang="en-US" dirty="0"/>
          </a:p>
        </p:txBody>
      </p:sp>
      <p:sp>
        <p:nvSpPr>
          <p:cNvPr id="3" name="Content Placeholder 2"/>
          <p:cNvSpPr>
            <a:spLocks noGrp="1"/>
          </p:cNvSpPr>
          <p:nvPr>
            <p:ph idx="1"/>
          </p:nvPr>
        </p:nvSpPr>
        <p:spPr>
          <a:xfrm>
            <a:off x="457200" y="1066800"/>
            <a:ext cx="8229600" cy="5486400"/>
          </a:xfrm>
        </p:spPr>
        <p:txBody>
          <a:bodyPr>
            <a:normAutofit fontScale="77500" lnSpcReduction="20000"/>
          </a:bodyPr>
          <a:lstStyle/>
          <a:p>
            <a:r>
              <a:rPr lang="en-US" dirty="0" smtClean="0"/>
              <a:t>Maintenance Testing is done on the already deployed software. The deployed software needs to be enhanced, changed or migrated to other hardware. The Testing done during this enhancement, change and migration cycle is known as maintenance testing.</a:t>
            </a:r>
            <a:endParaRPr lang="en-US" dirty="0" smtClean="0"/>
          </a:p>
          <a:p>
            <a:r>
              <a:rPr lang="en-US" dirty="0" smtClean="0"/>
              <a:t>Once the software is deployed in operational environment it needs some maintenance from time to time in order to avoid system breakdown, most of the banking software systems needs to be operational 24*7*365. So it is very necessary to do maintenance testing of software applications.</a:t>
            </a:r>
            <a:endParaRPr lang="en-US" dirty="0" smtClean="0"/>
          </a:p>
          <a:p>
            <a:r>
              <a:rPr lang="en-US" dirty="0" smtClean="0"/>
              <a:t>In maintenance testing, tester should consider 2 parts.</a:t>
            </a:r>
            <a:endParaRPr lang="en-US" dirty="0" smtClean="0"/>
          </a:p>
          <a:p>
            <a:r>
              <a:rPr lang="en-US" dirty="0" smtClean="0"/>
              <a:t>Any changes made in software should be tested thoroughly.</a:t>
            </a:r>
            <a:endParaRPr lang="en-US" dirty="0" smtClean="0"/>
          </a:p>
          <a:p>
            <a:r>
              <a:rPr lang="en-US" dirty="0" smtClean="0"/>
              <a:t>The changes made in software does not affect the existing functionality of the software, so regression testing is also done.</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Why is Maintenance Testing required</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User may need some more new features in the existing software which requires modifications to be done in the existing software and these modifications need to be tested.</a:t>
            </a:r>
            <a:endParaRPr lang="en-US" dirty="0" smtClean="0"/>
          </a:p>
          <a:p>
            <a:r>
              <a:rPr lang="en-US" dirty="0" smtClean="0"/>
              <a:t>End user might want to migrate the software to other latest hardware platform or change the environment like OS version, Database version etc. which requires testing the whole application on new platforms and environment.</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7030A0"/>
                </a:solidFill>
              </a:rPr>
              <a:t>SDLC - Spiral Model</a:t>
            </a:r>
            <a:br>
              <a:rPr lang="en-US" dirty="0">
                <a:solidFill>
                  <a:srgbClr val="7030A0"/>
                </a:solidFill>
              </a:rPr>
            </a:br>
            <a:endParaRPr lang="en-US"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r>
              <a:rPr lang="en-US" dirty="0"/>
              <a:t>The spiral model combines the idea of iterative development with the systematic, controlled aspects of the waterfall model.</a:t>
            </a:r>
            <a:endParaRPr lang="en-US" dirty="0"/>
          </a:p>
          <a:p>
            <a:r>
              <a:rPr lang="en-US" dirty="0"/>
              <a:t>Spiral model is a combination of iterative development process model and sequential linear development model i.e. waterfall model with very high emphasis on risk analysis.</a:t>
            </a:r>
            <a:endParaRPr lang="en-US" dirty="0"/>
          </a:p>
          <a:p>
            <a:r>
              <a:rPr lang="en-US" dirty="0"/>
              <a:t>It allows for incremental releases of the product, or incremental refinement through each iteration around the spiral.</a:t>
            </a: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Spiral Model design</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spiral model has four phases. A software project repeatedly passes through these phases in iterations called Spirals.</a:t>
            </a:r>
            <a:endParaRPr lang="en-US" dirty="0"/>
          </a:p>
          <a:p>
            <a:r>
              <a:rPr lang="en-US" b="1" dirty="0" err="1"/>
              <a:t>Identification:</a:t>
            </a:r>
            <a:r>
              <a:rPr lang="en-US" dirty="0" err="1"/>
              <a:t>This</a:t>
            </a:r>
            <a:r>
              <a:rPr lang="en-US" dirty="0"/>
              <a:t> phase starts with gathering the business requirements in the baseline spiral. In the subsequent spirals as the product matures, identification of system requirements, subsystem requirements and unit requirements are all done in this phase.</a:t>
            </a:r>
            <a:endParaRPr lang="en-US" dirty="0"/>
          </a:p>
          <a:p>
            <a:r>
              <a:rPr lang="en-US" dirty="0"/>
              <a:t>This also includes understanding the system requirements by continuous communication between the customer and the system analyst. At the end of the spiral the product is deployed in the identified market.</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Design </a:t>
            </a:r>
            <a:r>
              <a:rPr lang="en-US" dirty="0"/>
              <a:t>phase starts with the conceptual design in the baseline spiral and involves architectural design, logical design of modules, physical product design and final design in the subsequent spirals.</a:t>
            </a:r>
            <a:endParaRPr lang="en-US" dirty="0"/>
          </a:p>
          <a:p>
            <a:r>
              <a:rPr lang="en-US" b="1" dirty="0"/>
              <a:t>Construct or </a:t>
            </a:r>
            <a:r>
              <a:rPr lang="en-US" b="1" dirty="0" err="1"/>
              <a:t>Build:</a:t>
            </a:r>
            <a:r>
              <a:rPr lang="en-US" dirty="0" err="1"/>
              <a:t>Construct</a:t>
            </a:r>
            <a:r>
              <a:rPr lang="en-US" dirty="0"/>
              <a:t> phase refers to production of the actual software product at every spiral. In the baseline spiral when the product is just thought of and the design is being developed a POC (Proof of Concept) is developed in this phase to get customer feedback.</a:t>
            </a:r>
            <a:endParaRPr lang="en-US" dirty="0"/>
          </a:p>
          <a:p>
            <a:r>
              <a:rPr lang="en-US" dirty="0"/>
              <a:t>Then in the subsequent spirals with higher clarity on requirements and design details a working model of the software called build is produced with a version number. These builds are sent to customer for feedback.</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and Risk Analysis</a:t>
            </a:r>
            <a:endParaRPr lang="en-US" dirty="0"/>
          </a:p>
        </p:txBody>
      </p:sp>
      <p:sp>
        <p:nvSpPr>
          <p:cNvPr id="3" name="Content Placeholder 2"/>
          <p:cNvSpPr>
            <a:spLocks noGrp="1"/>
          </p:cNvSpPr>
          <p:nvPr>
            <p:ph idx="1"/>
          </p:nvPr>
        </p:nvSpPr>
        <p:spPr/>
        <p:txBody>
          <a:bodyPr>
            <a:normAutofit lnSpcReduction="10000"/>
          </a:bodyPr>
          <a:lstStyle/>
          <a:p>
            <a:r>
              <a:rPr lang="en-US" b="1" dirty="0" smtClean="0"/>
              <a:t>:</a:t>
            </a:r>
            <a:r>
              <a:rPr lang="en-US" dirty="0"/>
              <a:t>Risk Analysis includes identifying, estimating, and monitoring technical feasibility and management risks, such as schedule slippage and cost overrun. After testing the build, at the end of first iteration, the customer evaluates the software and provides feedback.</a:t>
            </a:r>
            <a:endParaRPr lang="en-US" dirty="0"/>
          </a:p>
          <a:p>
            <a:r>
              <a:rPr lang="en-US" dirty="0"/>
              <a:t>Following is a diagrammatic representation of spiral model listing the activities in each phase:</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1"/>
          <a:srcRect/>
          <a:stretch>
            <a:fillRect/>
          </a:stretch>
        </p:blipFill>
        <p:spPr bwMode="auto">
          <a:xfrm>
            <a:off x="1066800" y="990600"/>
            <a:ext cx="7162800" cy="541019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Based on the customer evaluation, software development process enters into the next iteration and subsequently follows the linear approach to implement the feedback suggested by the customer. The process of iterations along the spiral continues throughout the life of the software.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SDLC Model</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Spiral Model Application</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t>Spiral </a:t>
            </a:r>
            <a:r>
              <a:rPr lang="en-US" dirty="0"/>
              <a:t>Model is very widely used in the software industry as it is in synch with the natural development process of any product i.e. learning with maturity and also involves minimum risk for the customer as well as the development firms. Following are the typical uses of Spiral model:</a:t>
            </a:r>
            <a:endParaRPr lang="en-US" dirty="0"/>
          </a:p>
          <a:p>
            <a:r>
              <a:rPr lang="en-US" dirty="0"/>
              <a:t>When costs there is a budget constraint and risk evaluation is important.</a:t>
            </a:r>
            <a:endParaRPr lang="en-US" dirty="0"/>
          </a:p>
          <a:p>
            <a:r>
              <a:rPr lang="en-US" dirty="0"/>
              <a:t>For medium to high-risk projects.</a:t>
            </a:r>
            <a:endParaRPr lang="en-US" dirty="0"/>
          </a:p>
          <a:p>
            <a:r>
              <a:rPr lang="en-US" dirty="0"/>
              <a:t>Long-term project commitment because of potential changes to economic priorities as the requirements change with time.</a:t>
            </a:r>
            <a:endParaRPr lang="en-US" dirty="0"/>
          </a:p>
          <a:p>
            <a:r>
              <a:rPr lang="en-US" dirty="0"/>
              <a:t>Customer is not sure of their requirements which is usually the case.</a:t>
            </a:r>
            <a:endParaRPr lang="en-US" dirty="0"/>
          </a:p>
          <a:p>
            <a:r>
              <a:rPr lang="en-US" dirty="0"/>
              <a:t>Requirements are complex and need evaluation to get clarity.</a:t>
            </a:r>
            <a:endParaRPr lang="en-US" dirty="0"/>
          </a:p>
          <a:p>
            <a:r>
              <a:rPr lang="en-US" dirty="0"/>
              <a:t>New product line which should be released in phases to get enough customer feedback.</a:t>
            </a:r>
            <a:endParaRPr lang="en-US" dirty="0"/>
          </a:p>
          <a:p>
            <a:r>
              <a:rPr lang="en-US" dirty="0"/>
              <a:t>Significant changes are expected in the product during the development cycle.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Spiral Model Pros and Cons</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advantage of spiral lifecycle model is that it allows for elements of the product to be added in when they become available or known. This assures that there is no conflict with previous requirements and design.</a:t>
            </a:r>
            <a:endParaRPr lang="en-US" dirty="0"/>
          </a:p>
          <a:p>
            <a:r>
              <a:rPr lang="en-US" dirty="0"/>
              <a:t>This method is consistent with approaches that have multiple software builds and releases and allows for making an orderly transition to a maintenance activity. Another positive aspect is that the spiral model forces early user involvement in the system development effort.</a:t>
            </a:r>
            <a:endParaRPr lang="en-US" dirty="0"/>
          </a:p>
          <a:p>
            <a:r>
              <a:rPr lang="en-US" dirty="0"/>
              <a:t>On the other side, it takes very strict management to complete such products and there is a risk of running the spiral in indefinite loop. So the discipline of change and the extent of taking change requests is very important to develop and deploy the product successfully.</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1"/>
          <a:srcRect/>
          <a:stretch>
            <a:fillRect/>
          </a:stretch>
        </p:blipFill>
        <p:spPr bwMode="auto">
          <a:xfrm>
            <a:off x="914400" y="609600"/>
            <a:ext cx="7086599" cy="6019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SDLC - V-Model</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V - model is SDLC model where execution of processes happens in a sequential manner in V-shape. It is also known as Verification and Validation model.</a:t>
            </a:r>
            <a:endParaRPr lang="en-US" dirty="0"/>
          </a:p>
          <a:p>
            <a:r>
              <a:rPr lang="en-US" dirty="0"/>
              <a:t>V - Model is an extension of the waterfall model and is based on association of a testing phase for each corresponding development stage. This means that for every single phase in the development cycle there is a directly associated testing phase. This is a highly disciplined model and next phase starts only after completion of the previous phase.</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V- Model design</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Under </a:t>
            </a:r>
            <a:r>
              <a:rPr lang="en-US" dirty="0"/>
              <a:t>V-Model, the corresponding testing phase of the development phase is planned in parallel. So there are Verification phases on one side of the .V. and Validation phases on the other side. Coding phase joins the two sides of the V-Model.</a:t>
            </a:r>
            <a:endParaRPr lang="en-US" dirty="0"/>
          </a:p>
          <a:p>
            <a:r>
              <a:rPr lang="en-US" dirty="0"/>
              <a:t>The below figure illustrates the different phases in V-Model of SDLC.</a:t>
            </a: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1"/>
          <a:srcRect/>
          <a:stretch>
            <a:fillRect/>
          </a:stretch>
        </p:blipFill>
        <p:spPr bwMode="auto">
          <a:xfrm>
            <a:off x="533400" y="457200"/>
            <a:ext cx="7924800" cy="594359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Verification Phases</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Following </a:t>
            </a:r>
            <a:r>
              <a:rPr lang="en-US" dirty="0"/>
              <a:t>are the Verification phases in V-Model:</a:t>
            </a:r>
            <a:endParaRPr lang="en-US" dirty="0"/>
          </a:p>
          <a:p>
            <a:r>
              <a:rPr lang="en-US" b="1" dirty="0"/>
              <a:t>Business Requirement Analysis:</a:t>
            </a:r>
            <a:r>
              <a:rPr lang="en-US" dirty="0"/>
              <a:t> This is the first phase in the development cycle where the product requirements are understood from the customer perspective. This phase involves detailed communication with the customer to understand his expectations and exact requirement. This is a very important activity and need to be managed well, as most of the customers are not sure about what exactly they need. The acceptance test design planning is done at this stage as business requirements can be used as an input for acceptance testing.</a:t>
            </a: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Design:</a:t>
            </a:r>
            <a:endParaRPr lang="en-US" dirty="0"/>
          </a:p>
        </p:txBody>
      </p:sp>
      <p:sp>
        <p:nvSpPr>
          <p:cNvPr id="3" name="Content Placeholder 2"/>
          <p:cNvSpPr>
            <a:spLocks noGrp="1"/>
          </p:cNvSpPr>
          <p:nvPr>
            <p:ph idx="1"/>
          </p:nvPr>
        </p:nvSpPr>
        <p:spPr/>
        <p:txBody>
          <a:bodyPr>
            <a:normAutofit fontScale="70000" lnSpcReduction="20000"/>
          </a:bodyPr>
          <a:lstStyle/>
          <a:p>
            <a:r>
              <a:rPr lang="en-US" dirty="0"/>
              <a:t> Once you have the clear and detailed product requirements, </a:t>
            </a:r>
            <a:r>
              <a:rPr lang="en-US" dirty="0" err="1"/>
              <a:t>it.s</a:t>
            </a:r>
            <a:r>
              <a:rPr lang="en-US" dirty="0"/>
              <a:t> time to design the complete system. System design would comprise of understanding and detailing the complete hardware and communication setup for the product under development. System test plan is developed based on the system design. Doing this at an earlier stage leaves more time for actual test execution later.</a:t>
            </a:r>
            <a:endParaRPr lang="en-US" dirty="0"/>
          </a:p>
          <a:p>
            <a:r>
              <a:rPr lang="en-US" sz="5100" b="1" dirty="0"/>
              <a:t>Architectural Design:</a:t>
            </a:r>
            <a:r>
              <a:rPr lang="en-US" sz="5100" dirty="0"/>
              <a:t> </a:t>
            </a:r>
            <a:endParaRPr lang="en-US" sz="5100" dirty="0" smtClean="0"/>
          </a:p>
          <a:p>
            <a:r>
              <a:rPr lang="en-US" dirty="0" smtClean="0"/>
              <a:t>Architectural </a:t>
            </a:r>
            <a:r>
              <a:rPr lang="en-US" dirty="0"/>
              <a:t>specifications are understood and designed in this phase. Usually more than one technical approach is proposed and based on the technical and financial feasibility the final decision is taken. System design is broken down further into modules taking up different functionality. This is also referred to as High Level Design (HLD).</a:t>
            </a:r>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data transfer and communication between the internal modules and with the outside world (other systems) is clearly understood and defined in this stage. With this information, integration tests can be designed and documented during this stage.</a:t>
            </a:r>
            <a:endParaRPr lang="en-US" dirty="0"/>
          </a:p>
          <a:p>
            <a:r>
              <a:rPr lang="en-US" b="1" dirty="0"/>
              <a:t>Module </a:t>
            </a:r>
            <a:r>
              <a:rPr lang="en-US" b="1" dirty="0" err="1"/>
              <a:t>Design:</a:t>
            </a:r>
            <a:r>
              <a:rPr lang="en-US" dirty="0" err="1"/>
              <a:t>In</a:t>
            </a:r>
            <a:r>
              <a:rPr lang="en-US" dirty="0"/>
              <a:t> this phase the detailed internal design for all the system modules is specified, referred to as Low Level Design (LLD). It is important that the design is compatible with the other modules in the system architecture and the other external systems. Unit tests are an essential part of any development process and helps eliminate the maximum faults and errors at a very early stage. Unit tests can be designed at this stage based on the internal module designs.</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Coding Phase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actual coding of the system modules designed in the design phase is taken up in the Coding phase. The best suitable programming language is decided based on the system and architectural requirements. The coding is performed based on the coding guidelines and standards. The code goes through numerous code reviews and is optimized for best performance before the final build is checked into the repository.</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Waterfall Model</a:t>
            </a:r>
            <a:endParaRPr lang="en-US"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The Waterfall Model was first Process Model to be introduced. It is also referred to as a linear-sequential life cycle model. It is very simple to understand and use. In a waterfall model, each phase must be completed before the next phase can begin and there is no overlapping in the phases.</a:t>
            </a:r>
            <a:endParaRPr lang="en-US" dirty="0"/>
          </a:p>
          <a:p>
            <a:r>
              <a:rPr lang="en-US" dirty="0"/>
              <a:t>Waterfall model is the earliest SDLC approach that was used for software development .</a:t>
            </a:r>
            <a:endParaRPr lang="en-US" dirty="0"/>
          </a:p>
          <a:p>
            <a:r>
              <a:rPr lang="en-US" dirty="0"/>
              <a:t>The waterfall Model illustrates the software development process in a linear sequential flow; hence it is also referred to as a linear-sequential life cycle model. This means that any phase in the development process begins only if the previous phase is complete. In waterfall model phases do not overlap.</a:t>
            </a:r>
            <a:endParaRPr lang="en-US" dirty="0"/>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Validation Phases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Following </a:t>
            </a:r>
            <a:r>
              <a:rPr lang="en-US" dirty="0"/>
              <a:t>are the Validation phases in V-Model:</a:t>
            </a:r>
            <a:endParaRPr lang="en-US" dirty="0"/>
          </a:p>
          <a:p>
            <a:r>
              <a:rPr lang="en-US" b="1" dirty="0"/>
              <a:t>Unit Testing:</a:t>
            </a:r>
            <a:r>
              <a:rPr lang="en-US" dirty="0"/>
              <a:t> Unit tests designed in the module design phase are executed on the code during this validation phase. Unit testing is the testing at code level and helps eliminate bugs at an early stage, though all defects cannot be uncovered by unit testing.</a:t>
            </a:r>
            <a:endParaRPr lang="en-US" dirty="0"/>
          </a:p>
          <a:p>
            <a:r>
              <a:rPr lang="en-US" b="1" dirty="0"/>
              <a:t>Integration Testing:</a:t>
            </a:r>
            <a:r>
              <a:rPr lang="en-US" dirty="0"/>
              <a:t> Integration testing is associated with the architectural design phase. Integration tests are performed to test the coexistence and communication of the internal modules within the system.</a:t>
            </a: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Testing: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 System testing is directly associated with the System design phase. System tests check the entire system functionality and the communication of the system under development with external systems. Most of the software and hardware compatibility issues can be uncovered during system test execution.</a:t>
            </a:r>
            <a:endParaRPr lang="en-US" dirty="0"/>
          </a:p>
          <a:p>
            <a:r>
              <a:rPr lang="en-US" b="1" dirty="0"/>
              <a:t>Acceptance Testing:</a:t>
            </a:r>
            <a:r>
              <a:rPr lang="en-US" dirty="0"/>
              <a:t> Acceptance testing is associated with the business requirement analysis phase and involves testing the product in user environment. Acceptance tests uncover the compatibility issues with the other systems available in the user environment. It also discovers the non functional issues such as load and performance defects in the actual user environment.</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V- Model Application</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V- </a:t>
            </a:r>
            <a:r>
              <a:rPr lang="en-US" dirty="0"/>
              <a:t>Model application is almost same as waterfall model, as both the models are of sequential type. Requirements have to be very clear before the project starts, because it is usually expensive to go back and make changes. This model is used in the medical development field, as it is strictly disciplined domain. Following are the suitable scenarios to use V-Model:</a:t>
            </a:r>
            <a:endParaRPr lang="en-US" dirty="0"/>
          </a:p>
          <a:p>
            <a:r>
              <a:rPr lang="en-US" dirty="0"/>
              <a:t>Requirements are well defined, clearly documented and fixed.</a:t>
            </a:r>
            <a:endParaRPr lang="en-US" dirty="0"/>
          </a:p>
          <a:p>
            <a:r>
              <a:rPr lang="en-US" dirty="0"/>
              <a:t>Product definition is stable.</a:t>
            </a:r>
            <a:endParaRPr lang="en-US" dirty="0"/>
          </a:p>
          <a:p>
            <a:r>
              <a:rPr lang="en-US" dirty="0"/>
              <a:t>Technology is not dynamic and is well understood by the project team.</a:t>
            </a:r>
            <a:endParaRPr lang="en-US" dirty="0"/>
          </a:p>
          <a:p>
            <a:r>
              <a:rPr lang="en-US" dirty="0"/>
              <a:t>There are no ambiguous or undefined requirements.</a:t>
            </a:r>
            <a:endParaRPr lang="en-US" dirty="0"/>
          </a:p>
          <a:p>
            <a:r>
              <a:rPr lang="en-US" dirty="0"/>
              <a:t>The project is short.</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 Model Pros and Cons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advantage of V-Model is that </a:t>
            </a:r>
            <a:r>
              <a:rPr lang="en-US" dirty="0" err="1"/>
              <a:t>it.s</a:t>
            </a:r>
            <a:r>
              <a:rPr lang="en-US" dirty="0"/>
              <a:t> very easy to understand and apply. The simplicity of this model also makes it easier to manage. The disadvantage is that the model is not flexible to changes and just in case there is a requirement change, which is very common in </a:t>
            </a:r>
            <a:r>
              <a:rPr lang="en-US" dirty="0" err="1"/>
              <a:t>today.s</a:t>
            </a:r>
            <a:r>
              <a:rPr lang="en-US" dirty="0"/>
              <a:t> dynamic world, it becomes very expensive to make the change.</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1"/>
          <a:srcRect/>
          <a:stretch>
            <a:fillRect/>
          </a:stretch>
        </p:blipFill>
        <p:spPr bwMode="auto">
          <a:xfrm>
            <a:off x="914400" y="990600"/>
            <a:ext cx="6858000" cy="5486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Iterative Model</a:t>
            </a:r>
            <a:endParaRPr lang="en-US" dirty="0">
              <a:solidFill>
                <a:srgbClr val="FF000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609600" y="457200"/>
            <a:ext cx="7162800" cy="5943600"/>
          </a:xfrm>
        </p:spPr>
        <p:txBody>
          <a:bodyPr>
            <a:normAutofit fontScale="92500" lnSpcReduction="20000"/>
          </a:bodyPr>
          <a:lstStyle/>
          <a:p>
            <a:pPr algn="l"/>
            <a:r>
              <a:rPr lang="en-US" dirty="0"/>
              <a:t>In the Iterative model, iterative process starts with a simple implementation of a small set of the software requirements and iteratively enhances the evolving versions until the complete system is implemented and ready to be deployed.</a:t>
            </a:r>
            <a:endParaRPr lang="en-US" dirty="0"/>
          </a:p>
          <a:p>
            <a:pPr algn="l"/>
            <a:r>
              <a:rPr lang="en-US" dirty="0"/>
              <a:t>An iterative life cycle model does not attempt to start with a full specification of requirements. Instead, development begins by specifying and implementing just part of the software, which is then reviewed to identify further requirements. This process is then repeated, producing a new version of the software at the end of each iteration of the model.</a:t>
            </a:r>
            <a:endParaRPr lang="en-US" dirty="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1"/>
            <a:ext cx="7772400" cy="762000"/>
          </a:xfrm>
        </p:spPr>
        <p:txBody>
          <a:bodyPr>
            <a:normAutofit fontScale="90000"/>
          </a:bodyPr>
          <a:lstStyle/>
          <a:p>
            <a:r>
              <a:rPr lang="en-US" dirty="0" smtClean="0"/>
              <a:t>Iterative Model - Design</a:t>
            </a:r>
            <a:br>
              <a:rPr lang="en-US" dirty="0" smtClean="0"/>
            </a:br>
            <a:endParaRPr lang="en-US" dirty="0"/>
          </a:p>
        </p:txBody>
      </p:sp>
      <p:sp>
        <p:nvSpPr>
          <p:cNvPr id="3" name="Subtitle 2"/>
          <p:cNvSpPr>
            <a:spLocks noGrp="1"/>
          </p:cNvSpPr>
          <p:nvPr>
            <p:ph type="subTitle" idx="1"/>
          </p:nvPr>
        </p:nvSpPr>
        <p:spPr>
          <a:xfrm>
            <a:off x="304800" y="990600"/>
            <a:ext cx="7467600" cy="5029200"/>
          </a:xfrm>
        </p:spPr>
        <p:txBody>
          <a:bodyPr>
            <a:normAutofit fontScale="92500" lnSpcReduction="20000"/>
          </a:bodyPr>
          <a:lstStyle/>
          <a:p>
            <a:pPr algn="l"/>
            <a:r>
              <a:rPr lang="en-US" dirty="0" smtClean="0"/>
              <a:t>Iterative </a:t>
            </a:r>
            <a:r>
              <a:rPr lang="en-US" dirty="0"/>
              <a:t>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endParaRPr lang="en-US" dirty="0"/>
          </a:p>
          <a:p>
            <a:pPr algn="l"/>
            <a:r>
              <a:rPr lang="en-US" dirty="0"/>
              <a:t>The following illustration is a representation of the Iterative and Incremental model −</a:t>
            </a:r>
            <a:endParaRPr lang="en-US" dirty="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1"/>
          <a:srcRect/>
          <a:stretch>
            <a:fillRect/>
          </a:stretch>
        </p:blipFill>
        <p:spPr bwMode="auto">
          <a:xfrm>
            <a:off x="914400" y="1676400"/>
            <a:ext cx="6591300" cy="4419600"/>
          </a:xfrm>
          <a:prstGeom prst="rect">
            <a:avLst/>
          </a:prstGeom>
          <a:noFill/>
          <a:ln w="9525">
            <a:noFill/>
            <a:miter lim="800000"/>
            <a:headEnd/>
            <a:tailEnd/>
          </a:ln>
          <a:effectLst/>
        </p:spPr>
      </p:pic>
      <p:sp>
        <p:nvSpPr>
          <p:cNvPr id="5" name="Rectangle 4"/>
          <p:cNvSpPr/>
          <p:nvPr/>
        </p:nvSpPr>
        <p:spPr>
          <a:xfrm>
            <a:off x="152400" y="304800"/>
            <a:ext cx="6324600" cy="646331"/>
          </a:xfrm>
          <a:prstGeom prst="rect">
            <a:avLst/>
          </a:prstGeom>
        </p:spPr>
        <p:txBody>
          <a:bodyPr wrap="square">
            <a:spAutoFit/>
          </a:bodyPr>
          <a:lstStyle/>
          <a:p>
            <a:r>
              <a:rPr lang="en-US" dirty="0"/>
              <a:t>The following illustration is a representation of the Iterative and Incremental model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2050" name="Picture 2"/>
          <p:cNvPicPr>
            <a:picLocks noChangeAspect="1" noChangeArrowheads="1"/>
          </p:cNvPicPr>
          <p:nvPr/>
        </p:nvPicPr>
        <p:blipFill>
          <a:blip r:embed="rId1"/>
          <a:srcRect/>
          <a:stretch>
            <a:fillRect/>
          </a:stretch>
        </p:blipFill>
        <p:spPr bwMode="auto">
          <a:xfrm>
            <a:off x="1143000" y="1524000"/>
            <a:ext cx="6857999" cy="3505200"/>
          </a:xfrm>
          <a:prstGeom prst="rect">
            <a:avLst/>
          </a:prstGeom>
          <a:noFill/>
          <a:ln w="9525">
            <a:noFill/>
            <a:miter lim="800000"/>
            <a:headEnd/>
            <a:tailEnd/>
          </a:ln>
          <a:effectLst/>
        </p:spPr>
      </p:pic>
      <p:sp>
        <p:nvSpPr>
          <p:cNvPr id="5" name="Rectangle 4"/>
          <p:cNvSpPr/>
          <p:nvPr/>
        </p:nvSpPr>
        <p:spPr>
          <a:xfrm>
            <a:off x="2667000" y="6019800"/>
            <a:ext cx="2814040" cy="369332"/>
          </a:xfrm>
          <a:prstGeom prst="rect">
            <a:avLst/>
          </a:prstGeom>
        </p:spPr>
        <p:txBody>
          <a:bodyPr wrap="square">
            <a:spAutoFit/>
          </a:bodyPr>
          <a:lstStyle/>
          <a:p>
            <a:r>
              <a:rPr lang="en-US" b="1" dirty="0"/>
              <a:t>Diagram of Iterative model: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50"/>
                </a:solidFill>
              </a:rPr>
              <a:t>Waterfall Model design</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Waterfall </a:t>
            </a:r>
            <a:r>
              <a:rPr lang="en-US" dirty="0"/>
              <a:t>approach was first SDLC Model to be used widely in Software Engineering to ensure success of the project. In "The Waterfall" approach, the whole process of software development is divided into separate phases. In Waterfall model, typically, the outcome of one phase acts as the input for the next phase sequentially.</a:t>
            </a:r>
            <a:endParaRPr lang="en-US" dirty="0"/>
          </a:p>
          <a:p>
            <a:r>
              <a:rPr lang="en-US" dirty="0"/>
              <a:t>Following is a diagrammatic representation of different phases of waterfall model.</a:t>
            </a:r>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685800" y="685800"/>
            <a:ext cx="7086600" cy="5562600"/>
          </a:xfrm>
        </p:spPr>
        <p:txBody>
          <a:bodyPr>
            <a:normAutofit/>
          </a:bodyPr>
          <a:lstStyle/>
          <a:p>
            <a:pPr algn="l"/>
            <a:r>
              <a:rPr lang="en-US" dirty="0"/>
              <a:t>Iterative and Incremental development is a combination of both iterative design or iterative method and incremental build model for development. "During software development, more than one iteration of the software development cycle may be in progress at the same time." This process may be described as an "evolutionary acquisition" or "incremental build" approach."</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762000" y="762000"/>
            <a:ext cx="7010400" cy="5181600"/>
          </a:xfrm>
        </p:spPr>
        <p:txBody>
          <a:bodyPr/>
          <a:lstStyle/>
          <a:p>
            <a:pPr algn="l"/>
            <a:r>
              <a:rPr lang="en-US" dirty="0"/>
              <a:t>In this incremental model, the whole requirement is divided into various builds. During each iteration, the development module goes through the requirements, design, implementation and testing phases. Each subsequent release of the module adds function to the previous release. The process continues till the complete system is ready as per the requirement.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609600" y="1143000"/>
            <a:ext cx="7162800" cy="4876800"/>
          </a:xfrm>
        </p:spPr>
        <p:txBody>
          <a:bodyPr>
            <a:normAutofit lnSpcReduction="10000"/>
          </a:bodyPr>
          <a:lstStyle/>
          <a:p>
            <a:pPr algn="l"/>
            <a:r>
              <a:rPr lang="en-US" dirty="0"/>
              <a:t>The key to a successful use of an iterative software development lifecycle is rigorous validation of requirements, and verification &amp; testing of each version of the software against those requirements within each cycle of the model. As the software evolves through successive cycles, tests must be repeated and extended to verify each version of the software.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685800"/>
          </a:xfrm>
        </p:spPr>
        <p:txBody>
          <a:bodyPr>
            <a:normAutofit fontScale="90000"/>
          </a:bodyPr>
          <a:lstStyle/>
          <a:p>
            <a:r>
              <a:rPr lang="en-US" dirty="0"/>
              <a:t>Iterative Model - Application</a:t>
            </a:r>
            <a:br>
              <a:rPr lang="en-US" dirty="0"/>
            </a:br>
            <a:endParaRPr lang="en-US" dirty="0"/>
          </a:p>
        </p:txBody>
      </p:sp>
      <p:sp>
        <p:nvSpPr>
          <p:cNvPr id="3" name="Subtitle 2"/>
          <p:cNvSpPr>
            <a:spLocks noGrp="1"/>
          </p:cNvSpPr>
          <p:nvPr>
            <p:ph type="subTitle" idx="1"/>
          </p:nvPr>
        </p:nvSpPr>
        <p:spPr>
          <a:xfrm>
            <a:off x="304800" y="990600"/>
            <a:ext cx="7467600" cy="5181600"/>
          </a:xfrm>
        </p:spPr>
        <p:txBody>
          <a:bodyPr>
            <a:normAutofit fontScale="70000" lnSpcReduction="20000"/>
          </a:bodyPr>
          <a:lstStyle/>
          <a:p>
            <a:pPr algn="l"/>
            <a:r>
              <a:rPr lang="en-US" dirty="0"/>
              <a:t>Like other SDLC models, Iterative and incremental development has some specific applications in the software industry. This model is most often used in the following scenarios −</a:t>
            </a:r>
            <a:endParaRPr lang="en-US" dirty="0"/>
          </a:p>
          <a:p>
            <a:pPr algn="l">
              <a:buFont typeface="Arial" panose="020B0604020202020204" pitchFamily="34" charset="0"/>
              <a:buChar char="•"/>
            </a:pPr>
            <a:r>
              <a:rPr lang="en-US" dirty="0"/>
              <a:t>Requirements of the complete system are clearly defined and understood.</a:t>
            </a:r>
            <a:endParaRPr lang="en-US" dirty="0"/>
          </a:p>
          <a:p>
            <a:pPr algn="l">
              <a:buFont typeface="Arial" panose="020B0604020202020204" pitchFamily="34" charset="0"/>
              <a:buChar char="•"/>
            </a:pPr>
            <a:r>
              <a:rPr lang="en-US" dirty="0"/>
              <a:t>Major requirements must be defined; however, some functionalities or requested enhancements may evolve with time.</a:t>
            </a:r>
            <a:endParaRPr lang="en-US" dirty="0"/>
          </a:p>
          <a:p>
            <a:pPr algn="l">
              <a:buFont typeface="Arial" panose="020B0604020202020204" pitchFamily="34" charset="0"/>
              <a:buChar char="•"/>
            </a:pPr>
            <a:r>
              <a:rPr lang="en-US" dirty="0"/>
              <a:t>There is a time to the market constraint.</a:t>
            </a:r>
            <a:endParaRPr lang="en-US" dirty="0"/>
          </a:p>
          <a:p>
            <a:pPr algn="l">
              <a:buFont typeface="Arial" panose="020B0604020202020204" pitchFamily="34" charset="0"/>
              <a:buChar char="•"/>
            </a:pPr>
            <a:r>
              <a:rPr lang="en-US" dirty="0"/>
              <a:t>A new technology is being used and is being learnt by the development team while working on the project.</a:t>
            </a:r>
            <a:endParaRPr lang="en-US" dirty="0"/>
          </a:p>
          <a:p>
            <a:pPr algn="l">
              <a:buFont typeface="Arial" panose="020B0604020202020204" pitchFamily="34" charset="0"/>
              <a:buChar char="•"/>
            </a:pPr>
            <a:r>
              <a:rPr lang="en-US" dirty="0"/>
              <a:t>Resources with needed skill sets are not available and are planned to be used on contract basis for specific iterations.</a:t>
            </a:r>
            <a:endParaRPr lang="en-US" dirty="0"/>
          </a:p>
          <a:p>
            <a:pPr algn="l">
              <a:buFont typeface="Arial" panose="020B0604020202020204" pitchFamily="34" charset="0"/>
              <a:buChar char="•"/>
            </a:pPr>
            <a:r>
              <a:rPr lang="en-US" dirty="0"/>
              <a:t>There are some high-risk features and goals which may change in the future.</a:t>
            </a:r>
            <a:endParaRPr lang="en-US" dirty="0"/>
          </a:p>
          <a:p>
            <a:pPr>
              <a:buFont typeface="Arial" panose="020B0604020202020204" pitchFamily="34" charset="0"/>
              <a:buChar cha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914400"/>
          </a:xfrm>
        </p:spPr>
        <p:txBody>
          <a:bodyPr>
            <a:normAutofit fontScale="90000"/>
          </a:bodyPr>
          <a:lstStyle/>
          <a:p>
            <a:r>
              <a:rPr lang="en-US" dirty="0" smtClean="0"/>
              <a:t>Iterative Model - Pros and Cons</a:t>
            </a:r>
            <a:br>
              <a:rPr lang="en-US" dirty="0" smtClean="0"/>
            </a:br>
            <a:endParaRPr lang="en-US" dirty="0"/>
          </a:p>
        </p:txBody>
      </p:sp>
      <p:sp>
        <p:nvSpPr>
          <p:cNvPr id="3" name="Subtitle 2"/>
          <p:cNvSpPr>
            <a:spLocks noGrp="1"/>
          </p:cNvSpPr>
          <p:nvPr>
            <p:ph type="subTitle" idx="1"/>
          </p:nvPr>
        </p:nvSpPr>
        <p:spPr>
          <a:xfrm>
            <a:off x="457200" y="914400"/>
            <a:ext cx="7315200" cy="5334000"/>
          </a:xfrm>
        </p:spPr>
        <p:txBody>
          <a:bodyPr>
            <a:normAutofit fontScale="92500" lnSpcReduction="20000"/>
          </a:bodyPr>
          <a:lstStyle/>
          <a:p>
            <a:pPr algn="l"/>
            <a:r>
              <a:rPr lang="en-US" dirty="0" smtClean="0"/>
              <a:t>The </a:t>
            </a:r>
            <a:r>
              <a:rPr lang="en-US" dirty="0"/>
              <a:t>advantage of this model is that there is a working model of the system at a very early stage of development, which makes it easier to find functional or design flaws. Finding issues at an early stage of development enables to take corrective measures in a limited budget.</a:t>
            </a:r>
            <a:endParaRPr lang="en-US" dirty="0"/>
          </a:p>
          <a:p>
            <a:pPr algn="l"/>
            <a:r>
              <a:rPr lang="en-US" dirty="0"/>
              <a:t>The disadvantage with this SDLC model is that it is applicable only to large and bulky software development projects. This is because it is hard to break a small software system into further small serviceable increments/modules.</a:t>
            </a:r>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normAutofit/>
          </a:bodyPr>
          <a:lstStyle/>
          <a:p>
            <a:r>
              <a:rPr lang="en-US" sz="2000" dirty="0" smtClean="0"/>
              <a:t>The advantages of the Iterative and Incremental SDLC Model are as follows −</a:t>
            </a:r>
            <a:br>
              <a:rPr lang="en-US" dirty="0" smtClean="0"/>
            </a:br>
            <a:endParaRPr lang="en-US" dirty="0"/>
          </a:p>
        </p:txBody>
      </p:sp>
      <p:sp>
        <p:nvSpPr>
          <p:cNvPr id="3" name="Subtitle 2"/>
          <p:cNvSpPr>
            <a:spLocks noGrp="1"/>
          </p:cNvSpPr>
          <p:nvPr>
            <p:ph type="subTitle" idx="1"/>
          </p:nvPr>
        </p:nvSpPr>
        <p:spPr>
          <a:xfrm>
            <a:off x="838200" y="1447800"/>
            <a:ext cx="6934200" cy="4495800"/>
          </a:xfrm>
        </p:spPr>
        <p:txBody>
          <a:bodyPr>
            <a:normAutofit fontScale="85000" lnSpcReduction="20000"/>
          </a:bodyPr>
          <a:lstStyle/>
          <a:p>
            <a:pPr algn="l"/>
            <a:r>
              <a:rPr lang="en-US" dirty="0" smtClean="0"/>
              <a:t>Some </a:t>
            </a:r>
            <a:r>
              <a:rPr lang="en-US" dirty="0"/>
              <a:t>working functionality can be developed quickly and early in the life cycle.</a:t>
            </a:r>
            <a:endParaRPr lang="en-US" dirty="0"/>
          </a:p>
          <a:p>
            <a:pPr algn="l"/>
            <a:r>
              <a:rPr lang="en-US" dirty="0"/>
              <a:t>Results are obtained early and periodically.</a:t>
            </a:r>
            <a:endParaRPr lang="en-US" dirty="0"/>
          </a:p>
          <a:p>
            <a:pPr algn="l"/>
            <a:r>
              <a:rPr lang="en-US" dirty="0"/>
              <a:t>Parallel development can be planned.</a:t>
            </a:r>
            <a:endParaRPr lang="en-US" dirty="0"/>
          </a:p>
          <a:p>
            <a:pPr algn="l"/>
            <a:r>
              <a:rPr lang="en-US" dirty="0"/>
              <a:t>Progress can be measured.</a:t>
            </a:r>
            <a:endParaRPr lang="en-US" dirty="0"/>
          </a:p>
          <a:p>
            <a:pPr algn="l"/>
            <a:r>
              <a:rPr lang="en-US" dirty="0"/>
              <a:t>Less costly to change the scope/requirements.</a:t>
            </a:r>
            <a:endParaRPr lang="en-US" dirty="0"/>
          </a:p>
          <a:p>
            <a:pPr algn="l"/>
            <a:r>
              <a:rPr lang="en-US" dirty="0"/>
              <a:t>Testing and debugging during smaller iteration is easy.</a:t>
            </a:r>
            <a:endParaRPr lang="en-US" dirty="0"/>
          </a:p>
          <a:p>
            <a:pPr algn="l"/>
            <a:r>
              <a:rPr lang="en-US" dirty="0"/>
              <a:t>Risks are identified and resolved during iteration; and each iteration is an easily managed milestone.</a:t>
            </a:r>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914400" y="457200"/>
            <a:ext cx="6858000" cy="5486400"/>
          </a:xfrm>
        </p:spPr>
        <p:txBody>
          <a:bodyPr>
            <a:normAutofit fontScale="77500" lnSpcReduction="20000"/>
          </a:bodyPr>
          <a:lstStyle/>
          <a:p>
            <a:pPr algn="l"/>
            <a:r>
              <a:rPr lang="en-US" dirty="0"/>
              <a:t>Easier to manage risk - High risk part is done first.</a:t>
            </a:r>
            <a:endParaRPr lang="en-US" dirty="0"/>
          </a:p>
          <a:p>
            <a:pPr algn="l"/>
            <a:r>
              <a:rPr lang="en-US" dirty="0"/>
              <a:t>With every increment, operational product is delivered.</a:t>
            </a:r>
            <a:endParaRPr lang="en-US" dirty="0"/>
          </a:p>
          <a:p>
            <a:pPr algn="l"/>
            <a:r>
              <a:rPr lang="en-US" dirty="0"/>
              <a:t>Issues, challenges and risks identified from each increment can be utilized/applied to the next increment.</a:t>
            </a:r>
            <a:endParaRPr lang="en-US" dirty="0"/>
          </a:p>
          <a:p>
            <a:pPr algn="l"/>
            <a:r>
              <a:rPr lang="en-US" dirty="0"/>
              <a:t>Risk analysis is better.</a:t>
            </a:r>
            <a:endParaRPr lang="en-US" dirty="0"/>
          </a:p>
          <a:p>
            <a:pPr algn="l"/>
            <a:r>
              <a:rPr lang="en-US" dirty="0"/>
              <a:t>It supports changing requirements.</a:t>
            </a:r>
            <a:endParaRPr lang="en-US" dirty="0"/>
          </a:p>
          <a:p>
            <a:pPr algn="l"/>
            <a:r>
              <a:rPr lang="en-US" dirty="0"/>
              <a:t>Initial Operating time is less.</a:t>
            </a:r>
            <a:endParaRPr lang="en-US" dirty="0"/>
          </a:p>
          <a:p>
            <a:pPr algn="l"/>
            <a:r>
              <a:rPr lang="en-US" dirty="0"/>
              <a:t>Better suited for large and mission-critical projects.</a:t>
            </a:r>
            <a:endParaRPr lang="en-US" dirty="0"/>
          </a:p>
          <a:p>
            <a:pPr algn="l"/>
            <a:r>
              <a:rPr lang="en-US" dirty="0"/>
              <a:t>During the life cycle, software is produced early which facilitates customer evaluation and feedback</a:t>
            </a:r>
            <a:endParaRPr lang="en-US" dirty="0"/>
          </a:p>
          <a:p>
            <a:pPr algn="l"/>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br>
              <a:rPr lang="en-US" dirty="0" smtClean="0"/>
            </a:br>
            <a:r>
              <a:rPr lang="en-US" sz="2200" dirty="0" smtClean="0"/>
              <a:t> The disadvantages of the Iterative and Incremental SDLC Model are as follows −</a:t>
            </a:r>
            <a:endParaRPr lang="en-US" sz="2200" dirty="0"/>
          </a:p>
        </p:txBody>
      </p:sp>
      <p:sp>
        <p:nvSpPr>
          <p:cNvPr id="3" name="Subtitle 2"/>
          <p:cNvSpPr>
            <a:spLocks noGrp="1"/>
          </p:cNvSpPr>
          <p:nvPr>
            <p:ph type="subTitle" idx="1"/>
          </p:nvPr>
        </p:nvSpPr>
        <p:spPr>
          <a:xfrm>
            <a:off x="533400" y="1981200"/>
            <a:ext cx="7239000" cy="4267200"/>
          </a:xfrm>
        </p:spPr>
        <p:txBody>
          <a:bodyPr>
            <a:normAutofit fontScale="62500" lnSpcReduction="20000"/>
          </a:bodyPr>
          <a:lstStyle/>
          <a:p>
            <a:pPr algn="l"/>
            <a:r>
              <a:rPr lang="en-US" dirty="0" smtClean="0"/>
              <a:t>More </a:t>
            </a:r>
            <a:r>
              <a:rPr lang="en-US" dirty="0"/>
              <a:t>resources may be required.</a:t>
            </a:r>
            <a:endParaRPr lang="en-US" dirty="0"/>
          </a:p>
          <a:p>
            <a:pPr algn="l">
              <a:buFont typeface="Arial" panose="020B0604020202020204" pitchFamily="34" charset="0"/>
              <a:buChar char="•"/>
            </a:pPr>
            <a:r>
              <a:rPr lang="en-US" dirty="0"/>
              <a:t>Although cost of change is lesser, but it is not very suitable for changing requirements.</a:t>
            </a:r>
            <a:endParaRPr lang="en-US" dirty="0"/>
          </a:p>
          <a:p>
            <a:pPr algn="l">
              <a:buFont typeface="Arial" panose="020B0604020202020204" pitchFamily="34" charset="0"/>
              <a:buChar char="•"/>
            </a:pPr>
            <a:r>
              <a:rPr lang="en-US" dirty="0"/>
              <a:t>More management attention is required.</a:t>
            </a:r>
            <a:endParaRPr lang="en-US" dirty="0"/>
          </a:p>
          <a:p>
            <a:pPr algn="l">
              <a:buFont typeface="Arial" panose="020B0604020202020204" pitchFamily="34" charset="0"/>
              <a:buChar char="•"/>
            </a:pPr>
            <a:r>
              <a:rPr lang="en-US" dirty="0"/>
              <a:t>System architecture or design issues may arise because not all requirements are gathered in the beginning of the entire life cycle.</a:t>
            </a:r>
            <a:endParaRPr lang="en-US" dirty="0"/>
          </a:p>
          <a:p>
            <a:pPr algn="l">
              <a:buFont typeface="Arial" panose="020B0604020202020204" pitchFamily="34" charset="0"/>
              <a:buChar char="•"/>
            </a:pPr>
            <a:r>
              <a:rPr lang="en-US" dirty="0"/>
              <a:t>Defining increments may require definition of the complete system.</a:t>
            </a:r>
            <a:endParaRPr lang="en-US" dirty="0"/>
          </a:p>
          <a:p>
            <a:pPr algn="l">
              <a:buFont typeface="Arial" panose="020B0604020202020204" pitchFamily="34" charset="0"/>
              <a:buChar char="•"/>
            </a:pPr>
            <a:r>
              <a:rPr lang="en-US" dirty="0"/>
              <a:t>Not suitable for smaller projects.</a:t>
            </a:r>
            <a:endParaRPr lang="en-US" dirty="0"/>
          </a:p>
          <a:p>
            <a:pPr algn="l">
              <a:buFont typeface="Arial" panose="020B0604020202020204" pitchFamily="34" charset="0"/>
              <a:buChar char="•"/>
            </a:pPr>
            <a:r>
              <a:rPr lang="en-US" dirty="0"/>
              <a:t>Management complexity is more.</a:t>
            </a:r>
            <a:endParaRPr lang="en-US" dirty="0"/>
          </a:p>
          <a:p>
            <a:pPr algn="l">
              <a:buFont typeface="Arial" panose="020B0604020202020204" pitchFamily="34" charset="0"/>
              <a:buChar char="•"/>
            </a:pPr>
            <a:r>
              <a:rPr lang="en-US" dirty="0"/>
              <a:t>End of project may not be known which is a risk.</a:t>
            </a:r>
            <a:endParaRPr lang="en-US" dirty="0"/>
          </a:p>
          <a:p>
            <a:pPr algn="l">
              <a:buFont typeface="Arial" panose="020B0604020202020204" pitchFamily="34" charset="0"/>
              <a:buChar char="•"/>
            </a:pPr>
            <a:r>
              <a:rPr lang="en-US" dirty="0"/>
              <a:t>Highly skilled resources are required for risk analysis.</a:t>
            </a:r>
            <a:endParaRPr lang="en-US" dirty="0"/>
          </a:p>
          <a:p>
            <a:pPr algn="l">
              <a:buFont typeface="Arial" panose="020B0604020202020204" pitchFamily="34" charset="0"/>
              <a:buChar char="•"/>
            </a:pPr>
            <a:r>
              <a:rPr lang="en-US" dirty="0"/>
              <a:t>Projects progress is highly dependent upon the risk analysis phase.</a:t>
            </a:r>
            <a:endParaRPr lang="en-US" dirty="0"/>
          </a:p>
          <a:p>
            <a:pPr algn="l"/>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Incremental Model</a:t>
            </a:r>
            <a:endParaRPr lang="en-US"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381000" y="762000"/>
            <a:ext cx="7391400" cy="5486400"/>
          </a:xfrm>
        </p:spPr>
        <p:txBody>
          <a:bodyPr>
            <a:normAutofit lnSpcReduction="10000"/>
          </a:bodyPr>
          <a:lstStyle/>
          <a:p>
            <a:pPr algn="l"/>
            <a:r>
              <a:rPr lang="en-US" dirty="0"/>
              <a:t>In incremental model the whole requirement is divided into various builds. Multiple development cycles take place here, making the life cycle a </a:t>
            </a:r>
            <a:r>
              <a:rPr lang="en-US" b="1" dirty="0">
                <a:hlinkClick r:id="rId1" tooltip="What is Waterfall model- advantages, disadvantages and when to use it?"/>
              </a:rPr>
              <a:t>“multi-waterfall” cycle</a:t>
            </a:r>
            <a:r>
              <a:rPr lang="en-US" dirty="0"/>
              <a:t>.  Cycles are divided up into smaller, more easily managed modules. Incremental model is a type of software development model like </a:t>
            </a:r>
            <a:r>
              <a:rPr lang="en-US" b="1" dirty="0">
                <a:hlinkClick r:id="rId2"/>
              </a:rPr>
              <a:t>V-model</a:t>
            </a:r>
            <a:r>
              <a:rPr lang="en-US" dirty="0"/>
              <a:t>, </a:t>
            </a:r>
            <a:r>
              <a:rPr lang="en-US" b="1" dirty="0">
                <a:hlinkClick r:id="rId3"/>
              </a:rPr>
              <a:t>Agile model</a:t>
            </a:r>
            <a:r>
              <a:rPr lang="en-US" dirty="0"/>
              <a:t> etc.</a:t>
            </a:r>
            <a:endParaRPr lang="en-US" dirty="0"/>
          </a:p>
          <a:p>
            <a:pPr algn="l"/>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Waterfall Model</a:t>
            </a:r>
            <a:endParaRPr lang="en-US" dirty="0">
              <a:solidFill>
                <a:srgbClr val="FF0000"/>
              </a:solidFill>
            </a:endParaRPr>
          </a:p>
        </p:txBody>
      </p:sp>
      <p:pic>
        <p:nvPicPr>
          <p:cNvPr id="1026" name="Picture 2"/>
          <p:cNvPicPr>
            <a:picLocks noGrp="1" noChangeAspect="1" noChangeArrowheads="1"/>
          </p:cNvPicPr>
          <p:nvPr>
            <p:ph idx="1"/>
          </p:nvPr>
        </p:nvPicPr>
        <p:blipFill>
          <a:blip r:embed="rId1"/>
          <a:srcRect/>
          <a:stretch>
            <a:fillRect/>
          </a:stretch>
        </p:blipFill>
        <p:spPr bwMode="auto">
          <a:xfrm>
            <a:off x="838200" y="1524000"/>
            <a:ext cx="7086600" cy="4876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685800" y="838200"/>
            <a:ext cx="7086600" cy="5257800"/>
          </a:xfrm>
        </p:spPr>
        <p:txBody>
          <a:bodyPr>
            <a:normAutofit lnSpcReduction="10000"/>
          </a:bodyPr>
          <a:lstStyle/>
          <a:p>
            <a:pPr algn="l"/>
            <a:r>
              <a:rPr lang="en-US" dirty="0"/>
              <a:t>In this model, each module passes through the requirements, design, implementation and </a:t>
            </a:r>
            <a:r>
              <a:rPr lang="en-US" b="1" dirty="0">
                <a:hlinkClick r:id="rId1" tooltip="software testing"/>
              </a:rPr>
              <a:t>testing</a:t>
            </a:r>
            <a:r>
              <a:rPr lang="en-US" dirty="0"/>
              <a:t> phases. A working version of software is produced during the first module, so you have working software early on during the </a:t>
            </a:r>
            <a:r>
              <a:rPr lang="en-US" b="1" dirty="0">
                <a:hlinkClick r:id="rId2" tooltip="What are the Software Development Life Cycle phases?"/>
              </a:rPr>
              <a:t>software life cycle</a:t>
            </a:r>
            <a:r>
              <a:rPr lang="en-US" dirty="0"/>
              <a:t>. Each subsequent release of the module adds function to the previous release. The process continues till the complete system is achieved.</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304800" y="2057400"/>
            <a:ext cx="7467600" cy="4191000"/>
          </a:xfrm>
        </p:spPr>
        <p:txBody>
          <a:bodyPr>
            <a:normAutofit fontScale="77500" lnSpcReduction="20000"/>
          </a:bodyPr>
          <a:lstStyle/>
          <a:p>
            <a:pPr algn="l"/>
            <a:r>
              <a:rPr lang="en-US" dirty="0"/>
              <a:t>In the diagram above when we work </a:t>
            </a:r>
            <a:r>
              <a:rPr lang="en-US" b="1" dirty="0"/>
              <a:t>incrementally </a:t>
            </a:r>
            <a:r>
              <a:rPr lang="en-US" dirty="0"/>
              <a:t>we are adding piece by piece but expect that each piece is fully finished. Thus keep on adding the pieces until it’s complete. As in the image above a person has thought of the application. Then he started building it and in the first iteration the first module of the application or product is totally ready and can be demoed to the customers. Likewise in the second iteration the other module is ready and integrated with the first module. Similarly, in the third iteration the whole product is ready and integrated. Hence, the product got ready step by step.</a:t>
            </a:r>
            <a:endParaRPr lang="en-US" dirty="0"/>
          </a:p>
        </p:txBody>
      </p:sp>
      <p:pic>
        <p:nvPicPr>
          <p:cNvPr id="3074" name="Picture 2"/>
          <p:cNvPicPr>
            <a:picLocks noChangeAspect="1" noChangeArrowheads="1"/>
          </p:cNvPicPr>
          <p:nvPr/>
        </p:nvPicPr>
        <p:blipFill>
          <a:blip r:embed="rId1"/>
          <a:srcRect/>
          <a:stretch>
            <a:fillRect/>
          </a:stretch>
        </p:blipFill>
        <p:spPr bwMode="auto">
          <a:xfrm>
            <a:off x="1447800" y="838200"/>
            <a:ext cx="4495800" cy="11430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b="1" dirty="0"/>
              <a:t>Diagram of Incremental model:</a:t>
            </a:r>
            <a:endParaRPr lang="en-US" dirty="0"/>
          </a:p>
        </p:txBody>
      </p:sp>
      <p:sp>
        <p:nvSpPr>
          <p:cNvPr id="3" name="Subtitle 2"/>
          <p:cNvSpPr>
            <a:spLocks noGrp="1"/>
          </p:cNvSpPr>
          <p:nvPr>
            <p:ph type="subTitle" idx="1"/>
          </p:nvPr>
        </p:nvSpPr>
        <p:spPr/>
        <p:txBody>
          <a:bodyPr/>
          <a:lstStyle/>
          <a:p>
            <a:endParaRPr lang="en-US" dirty="0"/>
          </a:p>
        </p:txBody>
      </p:sp>
      <p:pic>
        <p:nvPicPr>
          <p:cNvPr id="4098" name="Picture 2"/>
          <p:cNvPicPr>
            <a:picLocks noChangeAspect="1" noChangeArrowheads="1"/>
          </p:cNvPicPr>
          <p:nvPr/>
        </p:nvPicPr>
        <p:blipFill>
          <a:blip r:embed="rId1"/>
          <a:srcRect/>
          <a:stretch>
            <a:fillRect/>
          </a:stretch>
        </p:blipFill>
        <p:spPr bwMode="auto">
          <a:xfrm>
            <a:off x="914400" y="1828800"/>
            <a:ext cx="6305550" cy="43434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7772400" cy="1470025"/>
          </a:xfrm>
        </p:spPr>
        <p:txBody>
          <a:bodyPr>
            <a:normAutofit fontScale="90000"/>
          </a:bodyPr>
          <a:lstStyle/>
          <a:p>
            <a:r>
              <a:rPr lang="en-US" b="1" dirty="0" smtClean="0"/>
              <a:t>Advantages of Incremental model:</a:t>
            </a:r>
            <a:br>
              <a:rPr lang="en-US" dirty="0" smtClean="0"/>
            </a:br>
            <a:endParaRPr lang="en-US" dirty="0"/>
          </a:p>
        </p:txBody>
      </p:sp>
      <p:sp>
        <p:nvSpPr>
          <p:cNvPr id="3" name="Subtitle 2"/>
          <p:cNvSpPr>
            <a:spLocks noGrp="1"/>
          </p:cNvSpPr>
          <p:nvPr>
            <p:ph type="subTitle" idx="1"/>
          </p:nvPr>
        </p:nvSpPr>
        <p:spPr>
          <a:xfrm>
            <a:off x="1371600" y="1828800"/>
            <a:ext cx="6400800" cy="4343400"/>
          </a:xfrm>
        </p:spPr>
        <p:txBody>
          <a:bodyPr>
            <a:normAutofit fontScale="77500" lnSpcReduction="20000"/>
          </a:bodyPr>
          <a:lstStyle/>
          <a:p>
            <a:pPr algn="l">
              <a:buFont typeface="Arial" panose="020B0604020202020204" pitchFamily="34" charset="0"/>
              <a:buChar char="•"/>
            </a:pPr>
            <a:r>
              <a:rPr lang="en-US" dirty="0" smtClean="0"/>
              <a:t>Generates </a:t>
            </a:r>
            <a:r>
              <a:rPr lang="en-US" dirty="0"/>
              <a:t>working software quickly and early during the software life cycle.</a:t>
            </a:r>
            <a:endParaRPr lang="en-US" dirty="0"/>
          </a:p>
          <a:p>
            <a:pPr algn="l">
              <a:buFont typeface="Arial" panose="020B0604020202020204" pitchFamily="34" charset="0"/>
              <a:buChar char="•"/>
            </a:pPr>
            <a:r>
              <a:rPr lang="en-US" dirty="0"/>
              <a:t>This model is more flexible – less costly to change scope and requirements.</a:t>
            </a:r>
            <a:endParaRPr lang="en-US" dirty="0"/>
          </a:p>
          <a:p>
            <a:pPr algn="l">
              <a:buFont typeface="Arial" panose="020B0604020202020204" pitchFamily="34" charset="0"/>
              <a:buChar char="•"/>
            </a:pPr>
            <a:r>
              <a:rPr lang="en-US" dirty="0"/>
              <a:t>It is easier to test and debug during a smaller iteration.</a:t>
            </a:r>
            <a:endParaRPr lang="en-US" dirty="0"/>
          </a:p>
          <a:p>
            <a:pPr algn="l">
              <a:buFont typeface="Arial" panose="020B0604020202020204" pitchFamily="34" charset="0"/>
              <a:buChar char="•"/>
            </a:pPr>
            <a:r>
              <a:rPr lang="en-US" dirty="0"/>
              <a:t>In this model customer can respond to each built.</a:t>
            </a:r>
            <a:endParaRPr lang="en-US" dirty="0"/>
          </a:p>
          <a:p>
            <a:pPr algn="l">
              <a:buFont typeface="Arial" panose="020B0604020202020204" pitchFamily="34" charset="0"/>
              <a:buChar char="•"/>
            </a:pPr>
            <a:r>
              <a:rPr lang="en-US" dirty="0"/>
              <a:t>Lowers initial delivery cost.</a:t>
            </a:r>
            <a:endParaRPr lang="en-US" dirty="0"/>
          </a:p>
          <a:p>
            <a:pPr algn="l">
              <a:buFont typeface="Arial" panose="020B0604020202020204" pitchFamily="34" charset="0"/>
              <a:buChar char="•"/>
            </a:pPr>
            <a:r>
              <a:rPr lang="en-US" dirty="0"/>
              <a:t>Easier to manage risk because risky pieces are identified and handled during it’d iteration.</a:t>
            </a:r>
            <a:endParaRPr lang="en-US" dirty="0"/>
          </a:p>
          <a:p>
            <a:pPr algn="l">
              <a:buFont typeface="Arial" panose="020B0604020202020204" pitchFamily="34" charset="0"/>
              <a:buChar char="•"/>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Disadvantages of Incremental model:</a:t>
            </a:r>
            <a:br>
              <a:rPr lang="en-US" dirty="0" smtClean="0"/>
            </a:br>
            <a:endParaRPr lang="en-US" dirty="0"/>
          </a:p>
        </p:txBody>
      </p:sp>
      <p:sp>
        <p:nvSpPr>
          <p:cNvPr id="3" name="Subtitle 2"/>
          <p:cNvSpPr>
            <a:spLocks noGrp="1"/>
          </p:cNvSpPr>
          <p:nvPr>
            <p:ph type="subTitle" idx="1"/>
          </p:nvPr>
        </p:nvSpPr>
        <p:spPr/>
        <p:txBody>
          <a:bodyPr>
            <a:normAutofit fontScale="70000" lnSpcReduction="20000"/>
          </a:bodyPr>
          <a:lstStyle/>
          <a:p>
            <a:pPr algn="l">
              <a:buFont typeface="Arial" panose="020B0604020202020204" pitchFamily="34" charset="0"/>
              <a:buChar char="•"/>
            </a:pPr>
            <a:r>
              <a:rPr lang="en-US" dirty="0" smtClean="0"/>
              <a:t>Needs </a:t>
            </a:r>
            <a:r>
              <a:rPr lang="en-US" dirty="0"/>
              <a:t>good planning and design.</a:t>
            </a:r>
            <a:endParaRPr lang="en-US" dirty="0"/>
          </a:p>
          <a:p>
            <a:pPr algn="l">
              <a:buFont typeface="Arial" panose="020B0604020202020204" pitchFamily="34" charset="0"/>
              <a:buChar char="•"/>
            </a:pPr>
            <a:r>
              <a:rPr lang="en-US" dirty="0"/>
              <a:t>Needs a clear and complete definition of the whole system before it can be broken down and built incrementally.</a:t>
            </a:r>
            <a:endParaRPr lang="en-US" dirty="0"/>
          </a:p>
          <a:p>
            <a:pPr algn="l">
              <a:buFont typeface="Arial" panose="020B0604020202020204" pitchFamily="34" charset="0"/>
              <a:buChar char="•"/>
            </a:pPr>
            <a:r>
              <a:rPr lang="en-US" dirty="0"/>
              <a:t>Total cost is higher than </a:t>
            </a:r>
            <a:r>
              <a:rPr lang="en-US" b="1" dirty="0">
                <a:hlinkClick r:id="rId1" tooltip="What is Waterfall model- advantages, disadvantages and when to use it?"/>
              </a:rPr>
              <a:t>waterfall</a:t>
            </a:r>
            <a:r>
              <a:rPr lang="en-US" dirty="0"/>
              <a:t>.</a:t>
            </a:r>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1470025"/>
          </a:xfrm>
        </p:spPr>
        <p:txBody>
          <a:bodyPr>
            <a:normAutofit fontScale="90000"/>
          </a:bodyPr>
          <a:lstStyle/>
          <a:p>
            <a:r>
              <a:rPr lang="en-US" b="1" dirty="0" smtClean="0"/>
              <a:t>When to use the Incremental model:</a:t>
            </a:r>
            <a:br>
              <a:rPr lang="en-US" dirty="0" smtClean="0"/>
            </a:br>
            <a:endParaRPr lang="en-US" dirty="0"/>
          </a:p>
        </p:txBody>
      </p:sp>
      <p:sp>
        <p:nvSpPr>
          <p:cNvPr id="3" name="Subtitle 2"/>
          <p:cNvSpPr>
            <a:spLocks noGrp="1"/>
          </p:cNvSpPr>
          <p:nvPr>
            <p:ph type="subTitle" idx="1"/>
          </p:nvPr>
        </p:nvSpPr>
        <p:spPr>
          <a:xfrm>
            <a:off x="1371600" y="2362200"/>
            <a:ext cx="6400800" cy="3276600"/>
          </a:xfrm>
        </p:spPr>
        <p:txBody>
          <a:bodyPr>
            <a:normAutofit fontScale="70000" lnSpcReduction="20000"/>
          </a:bodyPr>
          <a:lstStyle/>
          <a:p>
            <a:pPr algn="l">
              <a:buFont typeface="Arial" panose="020B0604020202020204" pitchFamily="34" charset="0"/>
              <a:buChar char="•"/>
            </a:pPr>
            <a:r>
              <a:rPr lang="en-US" dirty="0" smtClean="0"/>
              <a:t>This </a:t>
            </a:r>
            <a:r>
              <a:rPr lang="en-US" dirty="0"/>
              <a:t>model can be used when the requirements of the complete system are clearly defined and understood.</a:t>
            </a:r>
            <a:endParaRPr lang="en-US" dirty="0"/>
          </a:p>
          <a:p>
            <a:pPr algn="l">
              <a:buFont typeface="Arial" panose="020B0604020202020204" pitchFamily="34" charset="0"/>
              <a:buChar char="•"/>
            </a:pPr>
            <a:r>
              <a:rPr lang="en-US" dirty="0"/>
              <a:t>Major requirements must be defined; however, some details can evolve with time.</a:t>
            </a:r>
            <a:endParaRPr lang="en-US" dirty="0"/>
          </a:p>
          <a:p>
            <a:pPr algn="l">
              <a:buFont typeface="Arial" panose="020B0604020202020204" pitchFamily="34" charset="0"/>
              <a:buChar char="•"/>
            </a:pPr>
            <a:r>
              <a:rPr lang="en-US" dirty="0"/>
              <a:t>There is a need to get a product to the market early.</a:t>
            </a:r>
            <a:endParaRPr lang="en-US" dirty="0"/>
          </a:p>
          <a:p>
            <a:pPr algn="l">
              <a:buFont typeface="Arial" panose="020B0604020202020204" pitchFamily="34" charset="0"/>
              <a:buChar char="•"/>
            </a:pPr>
            <a:r>
              <a:rPr lang="en-US" dirty="0"/>
              <a:t>A new technology is being used</a:t>
            </a:r>
            <a:endParaRPr lang="en-US" dirty="0"/>
          </a:p>
          <a:p>
            <a:pPr algn="l">
              <a:buFont typeface="Arial" panose="020B0604020202020204" pitchFamily="34" charset="0"/>
              <a:buChar char="•"/>
            </a:pPr>
            <a:r>
              <a:rPr lang="en-US" dirty="0"/>
              <a:t>Resources with needed skill set are not available</a:t>
            </a:r>
            <a:endParaRPr lang="en-US" dirty="0"/>
          </a:p>
          <a:p>
            <a:pPr algn="l">
              <a:buFont typeface="Arial" panose="020B0604020202020204" pitchFamily="34" charset="0"/>
              <a:buChar char="•"/>
            </a:pPr>
            <a:r>
              <a:rPr lang="en-US" dirty="0"/>
              <a:t>There are some high risk features and goals.</a:t>
            </a:r>
            <a:endParaRPr lang="en-US"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solidFill>
                  <a:srgbClr val="FF0000"/>
                </a:solidFill>
                <a:latin typeface="Algerian" pitchFamily="82" charset="0"/>
              </a:rPr>
              <a:t>Test Levels</a:t>
            </a:r>
            <a:endParaRPr lang="en-US" sz="6600" dirty="0">
              <a:solidFill>
                <a:srgbClr val="FF0000"/>
              </a:solidFill>
              <a:latin typeface="Algerian" pitchFamily="82"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sz="4000" dirty="0" smtClean="0"/>
              <a:t>It is done during or at the end of the development process to determine whether the product satisfies specified requirements.</a:t>
            </a:r>
            <a:endParaRPr lang="en-US" sz="4000" dirty="0" smtClean="0"/>
          </a:p>
          <a:p>
            <a:r>
              <a:rPr lang="en-US" sz="4000" dirty="0" smtClean="0"/>
              <a:t>Validation and verification processes goes hand in hand but visibly validation process starts after verification process ends ( After coding of the product ends</a:t>
            </a:r>
            <a:r>
              <a:rPr lang="en-US" dirty="0" smtClean="0"/>
              <a: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Validation</a:t>
            </a:r>
            <a:endParaRPr lang="en-US" dirty="0">
              <a:solidFill>
                <a:srgbClr val="7030A0"/>
              </a:solidFill>
            </a:endParaRPr>
          </a:p>
        </p:txBody>
      </p:sp>
      <p:sp>
        <p:nvSpPr>
          <p:cNvPr id="3" name="Content Placeholder 2"/>
          <p:cNvSpPr>
            <a:spLocks noGrp="1"/>
          </p:cNvSpPr>
          <p:nvPr>
            <p:ph idx="1"/>
          </p:nvPr>
        </p:nvSpPr>
        <p:spPr>
          <a:xfrm>
            <a:off x="457200" y="1600200"/>
            <a:ext cx="8229600" cy="4800600"/>
          </a:xfrm>
        </p:spPr>
        <p:txBody>
          <a:bodyPr>
            <a:normAutofit/>
          </a:bodyPr>
          <a:lstStyle/>
          <a:p>
            <a:r>
              <a:rPr lang="en-US" sz="3400" dirty="0" smtClean="0"/>
              <a:t>The phases involved in validation process are:</a:t>
            </a:r>
            <a:endParaRPr lang="en-US" sz="3400" dirty="0" smtClean="0"/>
          </a:p>
          <a:p>
            <a:r>
              <a:rPr lang="en-US" sz="3400" dirty="0" smtClean="0"/>
              <a:t>1) Code Validation/ Code Testing</a:t>
            </a:r>
            <a:endParaRPr lang="en-US" sz="3400" dirty="0" smtClean="0"/>
          </a:p>
          <a:p>
            <a:r>
              <a:rPr lang="en-US" sz="3400" dirty="0" smtClean="0"/>
              <a:t>2) Integration Validation/ Integration Testing</a:t>
            </a:r>
            <a:endParaRPr lang="en-US" sz="3400" dirty="0" smtClean="0"/>
          </a:p>
          <a:p>
            <a:r>
              <a:rPr lang="en-US" sz="3400" dirty="0" smtClean="0"/>
              <a:t>3) Functional Validation/ Functional Testing</a:t>
            </a:r>
            <a:endParaRPr lang="en-US" sz="3400" dirty="0" smtClean="0"/>
          </a:p>
          <a:p>
            <a:r>
              <a:rPr lang="en-US" sz="3400" dirty="0" smtClean="0"/>
              <a:t>4) System or User Acceptance Validation( UA Testing) </a:t>
            </a:r>
            <a:endParaRPr lang="en-US" sz="3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sequential phases in Waterfall model are: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Requirement </a:t>
            </a:r>
            <a:r>
              <a:rPr lang="en-US" b="1" dirty="0"/>
              <a:t>Gathering and analysis:</a:t>
            </a:r>
            <a:r>
              <a:rPr lang="en-US" dirty="0"/>
              <a:t> All possible requirements of the system to be developed are captured in this phase and documented in a requirement specification doc.</a:t>
            </a:r>
            <a:endParaRPr lang="en-US" dirty="0"/>
          </a:p>
          <a:p>
            <a:r>
              <a:rPr lang="en-US" b="1" dirty="0"/>
              <a:t>System Design:</a:t>
            </a:r>
            <a:r>
              <a:rPr lang="en-US" dirty="0"/>
              <a:t> The requirement specifications from first phase are studied in this phase and system design is prepared. System Design helps in specifying hardware and system requirements and also helps in defining overall system architecture.</a:t>
            </a:r>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1)Unit Testing</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r>
              <a:rPr lang="en-US" sz="4400" dirty="0" smtClean="0"/>
              <a:t>Unit Testing is the small piece of software that can be tested in isolation Testing of such unit is called Unit</a:t>
            </a:r>
            <a:r>
              <a:rPr lang="en-US" sz="4400" dirty="0"/>
              <a:t> Testing</a:t>
            </a:r>
            <a:r>
              <a:rPr lang="en-US" dirty="0" smtClean="0"/>
              <a:t>.</a:t>
            </a:r>
            <a:endParaRPr lang="en-US" dirty="0"/>
          </a:p>
          <a:p>
            <a:r>
              <a:rPr lang="en-US" sz="4000" dirty="0" smtClean="0"/>
              <a:t>It is a procedure used to validate that individual unit of source code is working properly.</a:t>
            </a:r>
            <a:endParaRPr lang="en-US" sz="4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a:t>
            </a:r>
            <a:endParaRPr lang="en-US" dirty="0"/>
          </a:p>
        </p:txBody>
      </p:sp>
      <p:sp>
        <p:nvSpPr>
          <p:cNvPr id="3" name="Content Placeholder 2"/>
          <p:cNvSpPr>
            <a:spLocks noGrp="1"/>
          </p:cNvSpPr>
          <p:nvPr>
            <p:ph idx="1"/>
          </p:nvPr>
        </p:nvSpPr>
        <p:spPr/>
        <p:txBody>
          <a:bodyPr>
            <a:normAutofit fontScale="92500"/>
          </a:bodyPr>
          <a:lstStyle/>
          <a:p>
            <a:r>
              <a:rPr lang="en-US" sz="3500" dirty="0" smtClean="0">
                <a:solidFill>
                  <a:srgbClr val="00B050"/>
                </a:solidFill>
              </a:rPr>
              <a:t>Black Box</a:t>
            </a:r>
            <a:endParaRPr lang="en-US" sz="3500" dirty="0" smtClean="0">
              <a:solidFill>
                <a:srgbClr val="00B050"/>
              </a:solidFill>
            </a:endParaRPr>
          </a:p>
          <a:p>
            <a:r>
              <a:rPr lang="en-US" sz="3500" dirty="0" smtClean="0">
                <a:solidFill>
                  <a:srgbClr val="00B050"/>
                </a:solidFill>
              </a:rPr>
              <a:t>White Box</a:t>
            </a:r>
            <a:endParaRPr lang="en-US" sz="3500" dirty="0" smtClean="0">
              <a:solidFill>
                <a:srgbClr val="00B050"/>
              </a:solidFill>
            </a:endParaRPr>
          </a:p>
          <a:p>
            <a:endParaRPr lang="en-US" dirty="0"/>
          </a:p>
          <a:p>
            <a:endParaRPr lang="en-US" dirty="0" smtClean="0"/>
          </a:p>
          <a:p>
            <a:r>
              <a:rPr lang="en-US" sz="4000" dirty="0" smtClean="0">
                <a:solidFill>
                  <a:srgbClr val="FF0000"/>
                </a:solidFill>
              </a:rPr>
              <a:t>Benefits:</a:t>
            </a:r>
            <a:endParaRPr lang="en-US" sz="4000" dirty="0" smtClean="0">
              <a:solidFill>
                <a:srgbClr val="FF0000"/>
              </a:solidFill>
            </a:endParaRPr>
          </a:p>
          <a:p>
            <a:r>
              <a:rPr lang="en-US" sz="4000" dirty="0" smtClean="0"/>
              <a:t>Ensures code meets the requirements.</a:t>
            </a:r>
            <a:endParaRPr lang="en-US" sz="4000" dirty="0" smtClean="0"/>
          </a:p>
          <a:p>
            <a:r>
              <a:rPr lang="en-US" sz="4000" dirty="0" smtClean="0"/>
              <a:t>Simplifies integration</a:t>
            </a:r>
            <a:endParaRPr lang="en-US" sz="4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sp>
        <p:nvSpPr>
          <p:cNvPr id="4" name="Rectangle 3"/>
          <p:cNvSpPr/>
          <p:nvPr/>
        </p:nvSpPr>
        <p:spPr>
          <a:xfrm>
            <a:off x="2286000" y="2362200"/>
            <a:ext cx="44196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67000" y="2667000"/>
            <a:ext cx="3505200" cy="1938992"/>
          </a:xfrm>
          <a:prstGeom prst="rect">
            <a:avLst/>
          </a:prstGeom>
          <a:noFill/>
        </p:spPr>
        <p:txBody>
          <a:bodyPr wrap="square" rtlCol="0">
            <a:spAutoFit/>
          </a:bodyPr>
          <a:lstStyle/>
          <a:p>
            <a:r>
              <a:rPr lang="en-US" sz="2400" dirty="0" smtClean="0"/>
              <a:t>Interface</a:t>
            </a:r>
            <a:endParaRPr lang="en-US" sz="2400" dirty="0" smtClean="0"/>
          </a:p>
          <a:p>
            <a:r>
              <a:rPr lang="en-US" sz="2400" dirty="0" smtClean="0"/>
              <a:t>Local Data structure</a:t>
            </a:r>
            <a:endParaRPr lang="en-US" sz="2400" dirty="0" smtClean="0"/>
          </a:p>
          <a:p>
            <a:r>
              <a:rPr lang="en-US" sz="2400" dirty="0" smtClean="0"/>
              <a:t>Boundary Condition</a:t>
            </a:r>
            <a:endParaRPr lang="en-US" sz="2400" dirty="0" smtClean="0"/>
          </a:p>
          <a:p>
            <a:r>
              <a:rPr lang="en-US" sz="2400" dirty="0" smtClean="0"/>
              <a:t>Independent Paths</a:t>
            </a:r>
            <a:endParaRPr lang="en-US" sz="2400" dirty="0" smtClean="0"/>
          </a:p>
          <a:p>
            <a:r>
              <a:rPr lang="en-US" sz="2400" dirty="0" smtClean="0"/>
              <a:t>Error Handling</a:t>
            </a:r>
            <a:endParaRPr lang="en-US" sz="2400" dirty="0"/>
          </a:p>
        </p:txBody>
      </p:sp>
      <p:cxnSp>
        <p:nvCxnSpPr>
          <p:cNvPr id="7" name="Straight Connector 6"/>
          <p:cNvCxnSpPr>
            <a:endCxn id="4" idx="1"/>
          </p:cNvCxnSpPr>
          <p:nvPr/>
        </p:nvCxnSpPr>
        <p:spPr>
          <a:xfrm>
            <a:off x="685800" y="3962400"/>
            <a:ext cx="1600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 y="3505200"/>
            <a:ext cx="1676400" cy="461665"/>
          </a:xfrm>
          <a:prstGeom prst="rect">
            <a:avLst/>
          </a:prstGeom>
          <a:noFill/>
        </p:spPr>
        <p:txBody>
          <a:bodyPr wrap="square" rtlCol="0">
            <a:spAutoFit/>
          </a:bodyPr>
          <a:lstStyle/>
          <a:p>
            <a:r>
              <a:rPr lang="en-US" sz="2400" dirty="0" smtClean="0"/>
              <a:t>Test Case</a:t>
            </a:r>
            <a:endParaRPr lang="en-US" sz="2400" dirty="0"/>
          </a:p>
        </p:txBody>
      </p:sp>
      <p:cxnSp>
        <p:nvCxnSpPr>
          <p:cNvPr id="10" name="Straight Connector 9"/>
          <p:cNvCxnSpPr>
            <a:stCxn id="4" idx="3"/>
          </p:cNvCxnSpPr>
          <p:nvPr/>
        </p:nvCxnSpPr>
        <p:spPr>
          <a:xfrm>
            <a:off x="6705600" y="3962400"/>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81800" y="3429000"/>
            <a:ext cx="1295400" cy="523220"/>
          </a:xfrm>
          <a:prstGeom prst="rect">
            <a:avLst/>
          </a:prstGeom>
          <a:noFill/>
        </p:spPr>
        <p:txBody>
          <a:bodyPr wrap="square" rtlCol="0">
            <a:spAutoFit/>
          </a:bodyPr>
          <a:lstStyle/>
          <a:p>
            <a:r>
              <a:rPr lang="en-US" sz="2800" dirty="0" smtClean="0"/>
              <a:t>Result</a:t>
            </a:r>
            <a:endParaRPr lang="en-US" sz="2800" dirty="0"/>
          </a:p>
        </p:txBody>
      </p:sp>
      <p:sp>
        <p:nvSpPr>
          <p:cNvPr id="14" name="TextBox 13"/>
          <p:cNvSpPr txBox="1"/>
          <p:nvPr/>
        </p:nvSpPr>
        <p:spPr>
          <a:xfrm>
            <a:off x="2209800" y="5715000"/>
            <a:ext cx="4038600" cy="584775"/>
          </a:xfrm>
          <a:prstGeom prst="rect">
            <a:avLst/>
          </a:prstGeom>
          <a:noFill/>
        </p:spPr>
        <p:txBody>
          <a:bodyPr wrap="square" rtlCol="0">
            <a:spAutoFit/>
          </a:bodyPr>
          <a:lstStyle/>
          <a:p>
            <a:r>
              <a:rPr lang="en-US" sz="3200" dirty="0" smtClean="0"/>
              <a:t>Module (One Unit)</a:t>
            </a:r>
            <a:endParaRPr lang="en-US" sz="3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7030A0"/>
                </a:solidFill>
              </a:rPr>
              <a:t>Integration Testing</a:t>
            </a:r>
            <a:endParaRPr lang="en-US" sz="4800" dirty="0">
              <a:solidFill>
                <a:srgbClr val="7030A0"/>
              </a:solidFill>
            </a:endParaRPr>
          </a:p>
        </p:txBody>
      </p:sp>
      <p:sp>
        <p:nvSpPr>
          <p:cNvPr id="3" name="Content Placeholder 2"/>
          <p:cNvSpPr>
            <a:spLocks noGrp="1"/>
          </p:cNvSpPr>
          <p:nvPr>
            <p:ph idx="1"/>
          </p:nvPr>
        </p:nvSpPr>
        <p:spPr/>
        <p:txBody>
          <a:bodyPr>
            <a:noAutofit/>
          </a:bodyPr>
          <a:lstStyle/>
          <a:p>
            <a:r>
              <a:rPr lang="en-US" sz="4000" dirty="0" smtClean="0"/>
              <a:t>Starts at module level when various module are integrated with each other to form a sub- system or system.</a:t>
            </a:r>
            <a:endParaRPr lang="en-US" sz="4000" dirty="0" smtClean="0"/>
          </a:p>
          <a:p>
            <a:r>
              <a:rPr lang="en-US" sz="4000" dirty="0" smtClean="0"/>
              <a:t>More stress is given on interface between the module. Focuses on design and construction of software architecture. </a:t>
            </a:r>
            <a:endParaRPr lang="en-US" sz="4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Four basic approaches to testing while integration module.</a:t>
            </a:r>
            <a:endParaRPr lang="en-US" dirty="0" smtClean="0"/>
          </a:p>
          <a:p>
            <a:r>
              <a:rPr lang="en-US" sz="4000" dirty="0" smtClean="0"/>
              <a:t>1. Bottom Up Integration Testing</a:t>
            </a:r>
            <a:endParaRPr lang="en-US" sz="4000" dirty="0" smtClean="0"/>
          </a:p>
          <a:p>
            <a:r>
              <a:rPr lang="en-US" sz="4000" dirty="0" smtClean="0"/>
              <a:t>2. Top Down Integration Testing</a:t>
            </a:r>
            <a:endParaRPr lang="en-US" sz="4000" dirty="0" smtClean="0"/>
          </a:p>
          <a:p>
            <a:r>
              <a:rPr lang="en-US" sz="4000" dirty="0" smtClean="0"/>
              <a:t>3. Critical Part first Integration Testing</a:t>
            </a:r>
            <a:endParaRPr lang="en-US" sz="4000" dirty="0" smtClean="0"/>
          </a:p>
          <a:p>
            <a:r>
              <a:rPr lang="en-US" sz="4000" dirty="0" smtClean="0"/>
              <a:t>4. Big Bang Integration Testing</a:t>
            </a:r>
            <a:endParaRPr lang="en-US" sz="4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1. Bottom Up</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The Program is combined and tested from the bottom of tree to the top.</a:t>
            </a:r>
            <a:endParaRPr lang="en-US" dirty="0" smtClean="0"/>
          </a:p>
          <a:p>
            <a:r>
              <a:rPr lang="en-US" dirty="0" smtClean="0"/>
              <a:t>Requires a MODULE DRIVER for each module put together sub trees and test unit whole tree.</a:t>
            </a:r>
            <a:endParaRPr lang="en-US" dirty="0" smtClean="0"/>
          </a:p>
          <a:p>
            <a:r>
              <a:rPr lang="en-US" dirty="0" smtClean="0"/>
              <a:t>Very common and effective approach especially when combined with </a:t>
            </a:r>
            <a:r>
              <a:rPr lang="en-US" dirty="0" err="1" smtClean="0"/>
              <a:t>oo</a:t>
            </a:r>
            <a:r>
              <a:rPr lang="en-US" dirty="0" smtClean="0"/>
              <a:t> design.</a:t>
            </a:r>
            <a:endParaRPr lang="en-US" dirty="0" smtClean="0"/>
          </a:p>
          <a:p>
            <a:r>
              <a:rPr lang="en-US" dirty="0" smtClean="0"/>
              <a:t>Each component at the lowest level of the system hierarchy is tested individually first, then next component to be tested You can starts with the DB or network Layer.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Driver</a:t>
            </a:r>
            <a:endParaRPr lang="en-US" dirty="0"/>
          </a:p>
        </p:txBody>
      </p:sp>
      <p:sp>
        <p:nvSpPr>
          <p:cNvPr id="3" name="Content Placeholder 2"/>
          <p:cNvSpPr>
            <a:spLocks noGrp="1"/>
          </p:cNvSpPr>
          <p:nvPr>
            <p:ph idx="1"/>
          </p:nvPr>
        </p:nvSpPr>
        <p:spPr/>
        <p:txBody>
          <a:bodyPr/>
          <a:lstStyle/>
          <a:p>
            <a:r>
              <a:rPr lang="en-US" dirty="0" smtClean="0"/>
              <a:t>Driver are simple programs or calling module designed specifically for testing that make calls to these lower layer or low level component.</a:t>
            </a:r>
            <a:endParaRPr lang="en-US" dirty="0" smtClean="0"/>
          </a:p>
          <a:p>
            <a:r>
              <a:rPr lang="en-US" dirty="0" smtClean="0"/>
              <a:t>Developed for temporary use.</a:t>
            </a:r>
            <a:endParaRPr lang="en-US" dirty="0" smtClean="0"/>
          </a:p>
          <a:p>
            <a:r>
              <a:rPr lang="en-US" dirty="0" smtClean="0"/>
              <a:t>It has to be replaced when the actual top level modules is ready </a:t>
            </a:r>
            <a:endParaRPr lang="en-US" dirty="0" smtClean="0"/>
          </a:p>
          <a:p>
            <a:r>
              <a:rPr lang="en-US" dirty="0" smtClean="0"/>
              <a:t>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Leave Management System:</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ectangle 4"/>
          <p:cNvSpPr/>
          <p:nvPr/>
        </p:nvSpPr>
        <p:spPr>
          <a:xfrm>
            <a:off x="1143000" y="5410200"/>
            <a:ext cx="26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Driver</a:t>
            </a:r>
            <a:endParaRPr 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Cons </a:t>
            </a:r>
            <a:endParaRPr lang="en-US" dirty="0"/>
          </a:p>
        </p:txBody>
      </p:sp>
      <p:sp>
        <p:nvSpPr>
          <p:cNvPr id="3" name="Content Placeholder 2"/>
          <p:cNvSpPr>
            <a:spLocks noGrp="1"/>
          </p:cNvSpPr>
          <p:nvPr>
            <p:ph idx="1"/>
          </p:nvPr>
        </p:nvSpPr>
        <p:spPr/>
        <p:txBody>
          <a:bodyPr/>
          <a:lstStyle/>
          <a:p>
            <a:r>
              <a:rPr lang="en-US" sz="4000" dirty="0" smtClean="0">
                <a:solidFill>
                  <a:srgbClr val="7030A0"/>
                </a:solidFill>
              </a:rPr>
              <a:t>Pros </a:t>
            </a:r>
            <a:endParaRPr lang="en-US" sz="4000" dirty="0" smtClean="0">
              <a:solidFill>
                <a:srgbClr val="7030A0"/>
              </a:solidFill>
            </a:endParaRPr>
          </a:p>
          <a:p>
            <a:r>
              <a:rPr lang="en-US" sz="4000" dirty="0" smtClean="0"/>
              <a:t>Completeness each piece being tested is complete in itself.</a:t>
            </a:r>
            <a:endParaRPr lang="en-US" sz="4000" dirty="0" smtClean="0"/>
          </a:p>
          <a:p>
            <a:r>
              <a:rPr lang="en-US" sz="4000" dirty="0" smtClean="0"/>
              <a:t>Advantages if major flaws occur towards the bottom of the program.</a:t>
            </a:r>
            <a:endParaRPr lang="en-US" sz="4000" dirty="0" smtClean="0"/>
          </a:p>
          <a:p>
            <a:r>
              <a:rPr lang="en-US" sz="4000" dirty="0" smtClean="0"/>
              <a:t>Test condition are easier to create.</a:t>
            </a:r>
            <a:endParaRPr lang="en-US" sz="4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Driver modules must be produced.</a:t>
            </a:r>
            <a:endParaRPr lang="en-US" dirty="0" smtClean="0"/>
          </a:p>
          <a:p>
            <a:r>
              <a:rPr lang="en-US" dirty="0" smtClean="0"/>
              <a:t>The program as an entity does not exit until the last module is added.</a:t>
            </a:r>
            <a:endParaRPr lang="en-US" dirty="0" smtClean="0"/>
          </a:p>
          <a:p>
            <a:r>
              <a:rPr lang="en-US" dirty="0" smtClean="0"/>
              <a:t>Major control and decision problems will be identified later in the testing phase.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09600"/>
            <a:ext cx="8229600" cy="5516563"/>
          </a:xfrm>
        </p:spPr>
        <p:txBody>
          <a:bodyPr>
            <a:normAutofit lnSpcReduction="10000"/>
          </a:bodyPr>
          <a:lstStyle/>
          <a:p>
            <a:r>
              <a:rPr lang="en-US" b="1" dirty="0"/>
              <a:t>Implementation:</a:t>
            </a:r>
            <a:r>
              <a:rPr lang="en-US" dirty="0"/>
              <a:t> With inputs from system design, the system is first developed in small programs called units, which are integrated in the next phase. Each unit is developed and tested for its functionality which is referred to as Unit Testing.</a:t>
            </a:r>
            <a:endParaRPr lang="en-US" dirty="0"/>
          </a:p>
          <a:p>
            <a:r>
              <a:rPr lang="en-US" b="1" dirty="0"/>
              <a:t>Integration and Testing:</a:t>
            </a:r>
            <a:r>
              <a:rPr lang="en-US" dirty="0"/>
              <a:t> All the units developed in the implementation phase are integrated into a system after testing of each unit. Post integration the entire system is tested for any faults and failures.</a:t>
            </a:r>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Top Down</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Top Down integration is an increment al approach to construction of program structure.</a:t>
            </a:r>
            <a:endParaRPr lang="en-US" dirty="0" smtClean="0"/>
          </a:p>
          <a:p>
            <a:r>
              <a:rPr lang="en-US" dirty="0" smtClean="0"/>
              <a:t>Design to implement and test the top module using stubs (dummy modules)</a:t>
            </a:r>
            <a:endParaRPr lang="en-US" dirty="0" smtClean="0"/>
          </a:p>
          <a:p>
            <a:r>
              <a:rPr lang="en-US" dirty="0" smtClean="0"/>
              <a:t>Module are implemented by moving down words in control hierarchy, beginning  with main control module.</a:t>
            </a:r>
            <a:endParaRPr lang="en-US" dirty="0" smtClean="0"/>
          </a:p>
          <a:p>
            <a:r>
              <a:rPr lang="en-US" dirty="0" smtClean="0"/>
              <a:t>For substituting lower modules, stubs  are used.</a:t>
            </a:r>
            <a:endParaRPr lang="en-US" dirty="0" smtClean="0"/>
          </a:p>
          <a:p>
            <a:endParaRPr lang="en-US" dirty="0"/>
          </a:p>
          <a:p>
            <a:r>
              <a:rPr lang="en-US" dirty="0" smtClean="0"/>
              <a:t>The special purpose program is called as a stub.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the lowest level of the component performs the input and output operations stubs for them may be almost identical to the actual component they replace.</a:t>
            </a:r>
            <a:endParaRPr lang="en-US" dirty="0" smtClean="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Leave Management System:</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ectangle 4"/>
          <p:cNvSpPr/>
          <p:nvPr/>
        </p:nvSpPr>
        <p:spPr>
          <a:xfrm>
            <a:off x="4724400" y="5562600"/>
            <a:ext cx="26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Stub</a:t>
            </a:r>
            <a:endParaRPr lang="en-US" sz="4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normAutofit/>
          </a:bodyPr>
          <a:lstStyle/>
          <a:p>
            <a:r>
              <a:rPr lang="en-US" sz="4000" dirty="0" smtClean="0"/>
              <a:t>Any design faults or major questions about functional feasibility can be addressed at the beginning of testing instead of that.</a:t>
            </a:r>
            <a:endParaRPr lang="en-US" sz="4000" dirty="0" smtClean="0"/>
          </a:p>
          <a:p>
            <a:r>
              <a:rPr lang="en-US" sz="4000" dirty="0" smtClean="0"/>
              <a:t>Early skeleton program allows demonstration and boast moral.</a:t>
            </a:r>
            <a:endParaRPr lang="en-US" sz="4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noAutofit/>
          </a:bodyPr>
          <a:lstStyle/>
          <a:p>
            <a:r>
              <a:rPr lang="en-US" sz="4000" dirty="0" smtClean="0"/>
              <a:t>Writing stub can be difficult because they must allow all possible condition to be tested.</a:t>
            </a:r>
            <a:endParaRPr lang="en-US" sz="4000" dirty="0" smtClean="0"/>
          </a:p>
          <a:p>
            <a:r>
              <a:rPr lang="en-US" sz="4000" dirty="0" smtClean="0"/>
              <a:t>Stub may itself needed to be tested to ensure it is correct.</a:t>
            </a:r>
            <a:endParaRPr lang="en-US" sz="4000" dirty="0" smtClean="0"/>
          </a:p>
          <a:p>
            <a:r>
              <a:rPr lang="en-US" sz="4000" dirty="0" smtClean="0"/>
              <a:t>Very large no of stubs may be required.</a:t>
            </a:r>
            <a:endParaRPr lang="en-US" sz="4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First</a:t>
            </a:r>
            <a:endParaRPr lang="en-US" dirty="0"/>
          </a:p>
        </p:txBody>
      </p:sp>
      <p:sp>
        <p:nvSpPr>
          <p:cNvPr id="3" name="Content Placeholder 2"/>
          <p:cNvSpPr>
            <a:spLocks noGrp="1"/>
          </p:cNvSpPr>
          <p:nvPr>
            <p:ph idx="1"/>
          </p:nvPr>
        </p:nvSpPr>
        <p:spPr/>
        <p:txBody>
          <a:bodyPr>
            <a:noAutofit/>
          </a:bodyPr>
          <a:lstStyle/>
          <a:p>
            <a:r>
              <a:rPr lang="en-US" sz="3600" dirty="0" smtClean="0"/>
              <a:t>Design, Implement and test the critical part of the system first.</a:t>
            </a:r>
            <a:endParaRPr lang="en-US" sz="3600" dirty="0" smtClean="0"/>
          </a:p>
          <a:p>
            <a:r>
              <a:rPr lang="en-US" sz="3600" dirty="0" smtClean="0"/>
              <a:t>Important for time critical system, where the performance of critical part makes up for performance of the whole system.</a:t>
            </a:r>
            <a:endParaRPr lang="en-US" sz="3600" dirty="0" smtClean="0"/>
          </a:p>
          <a:p>
            <a:r>
              <a:rPr lang="en-US" sz="3600" dirty="0" smtClean="0"/>
              <a:t>Concentrating on entire application in not always possible, due to limitations of time and resources.</a:t>
            </a:r>
            <a:endParaRPr lang="en-US" sz="36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US" dirty="0" smtClean="0"/>
              <a:t>The Optimal way of testing is to concentrate on critical part of the system first.</a:t>
            </a:r>
            <a:endParaRPr lang="en-US" dirty="0"/>
          </a:p>
        </p:txBody>
      </p:sp>
      <p:sp>
        <p:nvSpPr>
          <p:cNvPr id="3" name="Content Placeholder 2"/>
          <p:cNvSpPr>
            <a:spLocks noGrp="1"/>
          </p:cNvSpPr>
          <p:nvPr>
            <p:ph idx="1"/>
          </p:nvPr>
        </p:nvSpPr>
        <p:spPr/>
        <p:txBody>
          <a:bodyPr/>
          <a:lstStyle/>
          <a:p>
            <a:pPr>
              <a:buNone/>
            </a:pPr>
            <a:r>
              <a:rPr lang="en-US" sz="3600" dirty="0" smtClean="0"/>
              <a:t>The critical module can be identified as</a:t>
            </a:r>
            <a:endParaRPr lang="en-US" sz="3600" dirty="0" smtClean="0"/>
          </a:p>
          <a:p>
            <a:pPr marL="514350" indent="-514350">
              <a:buAutoNum type="arabicParenR"/>
            </a:pPr>
            <a:r>
              <a:rPr lang="en-US" sz="3600" dirty="0" smtClean="0"/>
              <a:t>Addresses several software requirements</a:t>
            </a:r>
            <a:endParaRPr lang="en-US" sz="3600" dirty="0" smtClean="0"/>
          </a:p>
          <a:p>
            <a:pPr marL="514350" indent="-514350">
              <a:buAutoNum type="arabicParenR"/>
            </a:pPr>
            <a:r>
              <a:rPr lang="en-US" sz="3600" dirty="0" smtClean="0"/>
              <a:t>Resides relatively high on program structure .</a:t>
            </a:r>
            <a:endParaRPr lang="en-US" sz="3600" dirty="0" smtClean="0"/>
          </a:p>
          <a:p>
            <a:pPr marL="514350" indent="-514350">
              <a:buAutoNum type="arabicParenR"/>
            </a:pPr>
            <a:r>
              <a:rPr lang="en-US" sz="3600" dirty="0" smtClean="0"/>
              <a:t>Complex logic.</a:t>
            </a:r>
            <a:endParaRPr lang="en-US" sz="3600" dirty="0" smtClean="0"/>
          </a:p>
          <a:p>
            <a:pPr marL="514350" indent="-514350">
              <a:buAutoNum type="arabicParenR"/>
            </a:pPr>
            <a:r>
              <a:rPr lang="en-US" sz="3600" dirty="0" smtClean="0"/>
              <a:t>Has definite performance </a:t>
            </a:r>
            <a:r>
              <a:rPr lang="en-US" sz="3600" dirty="0" err="1" smtClean="0"/>
              <a:t>requiremets</a:t>
            </a:r>
            <a:r>
              <a:rPr lang="en-US" dirty="0" smtClean="0"/>
              <a: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Big Bang</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sz="3600" dirty="0" smtClean="0"/>
              <a:t>A common approach in non process oriented organization.</a:t>
            </a:r>
            <a:endParaRPr lang="en-US" sz="3600" dirty="0" smtClean="0"/>
          </a:p>
          <a:p>
            <a:r>
              <a:rPr lang="en-US" sz="3600" dirty="0" smtClean="0"/>
              <a:t>All modules are integrated at once.</a:t>
            </a:r>
            <a:endParaRPr lang="en-US" sz="3600" dirty="0" smtClean="0"/>
          </a:p>
          <a:p>
            <a:r>
              <a:rPr lang="en-US" sz="3600" dirty="0" smtClean="0"/>
              <a:t>The big bang module is based on the theory in which universe was created in a single huge explosion of infinite  energy.</a:t>
            </a:r>
            <a:endParaRPr lang="en-US" sz="3600" dirty="0" smtClean="0"/>
          </a:p>
          <a:p>
            <a:r>
              <a:rPr lang="en-US" sz="3600" dirty="0" smtClean="0"/>
              <a:t>All efforts is spent in developing the s/w and writing code.</a:t>
            </a:r>
            <a:endParaRPr lang="en-US" sz="3600" dirty="0" smtClean="0"/>
          </a:p>
          <a:p>
            <a:r>
              <a:rPr lang="en-US" sz="3600" dirty="0" smtClean="0"/>
              <a:t>In this model max no of people, resources are put together are put together to built up the product.</a:t>
            </a:r>
            <a:endParaRPr lang="en-US" sz="3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lstStyle/>
          <a:p>
            <a:r>
              <a:rPr lang="en-US" dirty="0" smtClean="0"/>
              <a:t>It is very simple to understand.</a:t>
            </a:r>
            <a:endParaRPr lang="en-US" dirty="0" smtClean="0"/>
          </a:p>
          <a:p>
            <a:r>
              <a:rPr lang="en-US" dirty="0" smtClean="0"/>
              <a:t>A very little planning, scheduling and formal development.</a:t>
            </a:r>
            <a:endParaRPr lang="en-US" dirty="0" smtClean="0"/>
          </a:p>
          <a:p>
            <a:r>
              <a:rPr lang="en-US" dirty="0" smtClean="0"/>
              <a:t>Process is not required.</a:t>
            </a:r>
            <a:endParaRPr lang="en-US" dirty="0" smtClean="0"/>
          </a:p>
          <a:p>
            <a:r>
              <a:rPr lang="en-US" dirty="0" smtClean="0"/>
              <a:t>No formal testing is done.</a:t>
            </a:r>
            <a:endParaRPr lang="en-US" dirty="0" smtClean="0"/>
          </a:p>
          <a:p>
            <a:r>
              <a:rPr lang="en-US" dirty="0" smtClean="0"/>
              <a:t>No stubs and drivers  is required.</a:t>
            </a:r>
            <a:endParaRPr lang="en-US" dirty="0" smtClean="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Hard to debug, hard to check interface.</a:t>
            </a:r>
            <a:endParaRPr lang="en-US" dirty="0" smtClean="0"/>
          </a:p>
          <a:p>
            <a:r>
              <a:rPr lang="en-US" dirty="0" smtClean="0"/>
              <a:t>Location of defects is difficult to handle.</a:t>
            </a:r>
            <a:endParaRPr lang="en-US" dirty="0" smtClean="0"/>
          </a:p>
          <a:p>
            <a:r>
              <a:rPr lang="en-US" dirty="0" smtClean="0"/>
              <a:t>Very difficult to fix bugs.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a:t>Deployment of system:</a:t>
            </a:r>
            <a:r>
              <a:rPr lang="en-US" dirty="0"/>
              <a:t> Once the functional and non functional testing is done, the product is deployed in the customer environment or released into the market.</a:t>
            </a:r>
            <a:endParaRPr lang="en-US" dirty="0"/>
          </a:p>
          <a:p>
            <a:r>
              <a:rPr lang="en-US" b="1" dirty="0"/>
              <a:t>Maintenance:</a:t>
            </a:r>
            <a:r>
              <a:rPr lang="en-US" dirty="0"/>
              <a:t> There are some issues which come up in the client environment. To fix those issues patches are released. Also to enhance the product some better versions are released. Maintenance is done to deliver these changes in the customer environment.</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Testing?</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a:t>
            </a:r>
            <a:r>
              <a:rPr lang="en-US" b="1" dirty="0" smtClean="0"/>
              <a:t>   </a:t>
            </a:r>
            <a:r>
              <a:rPr lang="en-US" dirty="0" smtClean="0"/>
              <a:t>System Testing (ST) is a black box testing technique performed to evaluate the complete system the system's compliance against specified requirements. In System testing, the functionalities of the system are tested from an end-to-end perspective.</a:t>
            </a:r>
            <a:endParaRPr lang="en-US" dirty="0" smtClean="0"/>
          </a:p>
          <a:p>
            <a:r>
              <a:rPr lang="en-US" dirty="0" smtClean="0"/>
              <a:t>System Testing is usually carried out by a team that is independent of the development team in order to measure the quality of the system unbiased. It includes both functional and Non-Functional testing.</a:t>
            </a:r>
            <a:endParaRPr lang="en-US" dirty="0" smtClean="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b="1" dirty="0" smtClean="0"/>
              <a:t>System Testing </a:t>
            </a:r>
            <a:r>
              <a:rPr lang="en-US" dirty="0" smtClean="0"/>
              <a:t>is a </a:t>
            </a:r>
            <a:r>
              <a:rPr lang="en-US" dirty="0" smtClean="0">
                <a:hlinkClick r:id="rId1"/>
              </a:rPr>
              <a:t>level of the software testing</a:t>
            </a:r>
            <a:r>
              <a:rPr lang="en-US" dirty="0" smtClean="0"/>
              <a:t> where a complete and integrated software is tested.</a:t>
            </a:r>
            <a:endParaRPr lang="en-US" dirty="0" smtClean="0"/>
          </a:p>
          <a:p>
            <a:r>
              <a:rPr lang="en-US" dirty="0" smtClean="0"/>
              <a:t>The purpose of this test is to evaluate the system’s compliance with the specified requirements.</a:t>
            </a:r>
            <a:endParaRPr lang="en-US" dirty="0"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Types of System Tests:</a:t>
            </a:r>
            <a:br>
              <a:rPr lang="en-US" b="1" dirty="0" smtClean="0"/>
            </a:br>
            <a:endParaRPr lang="en-US" dirty="0"/>
          </a:p>
        </p:txBody>
      </p:sp>
      <p:pic>
        <p:nvPicPr>
          <p:cNvPr id="1026" name="Picture 2"/>
          <p:cNvPicPr>
            <a:picLocks noGrp="1" noChangeAspect="1" noChangeArrowheads="1"/>
          </p:cNvPicPr>
          <p:nvPr>
            <p:ph idx="1"/>
          </p:nvPr>
        </p:nvPicPr>
        <p:blipFill>
          <a:blip r:embed="rId1"/>
          <a:srcRect/>
          <a:stretch>
            <a:fillRect/>
          </a:stretch>
        </p:blipFill>
        <p:spPr bwMode="auto">
          <a:xfrm>
            <a:off x="1295401" y="762000"/>
            <a:ext cx="60198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 Acceptance Testing </a:t>
            </a:r>
            <a:br>
              <a:rPr lang="en-US" b="1" dirty="0" smtClean="0"/>
            </a:br>
            <a:endParaRPr lang="en-US" dirty="0"/>
          </a:p>
        </p:txBody>
      </p:sp>
      <p:sp>
        <p:nvSpPr>
          <p:cNvPr id="3" name="Content Placeholder 2"/>
          <p:cNvSpPr>
            <a:spLocks noGrp="1"/>
          </p:cNvSpPr>
          <p:nvPr>
            <p:ph idx="1"/>
          </p:nvPr>
        </p:nvSpPr>
        <p:spPr/>
        <p:txBody>
          <a:bodyPr>
            <a:normAutofit/>
          </a:bodyPr>
          <a:lstStyle/>
          <a:p>
            <a:r>
              <a:rPr lang="en-US" sz="3600" dirty="0" smtClean="0"/>
              <a:t>User acceptance is a type of testing performed by the Client to certify the system with respect to the requirements that was agreed upon. This testing happens in the final phase of testing before moving the software application to Market or Production environment. </a:t>
            </a:r>
            <a:endParaRPr lang="en-US" sz="36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3600" dirty="0" smtClean="0"/>
              <a:t>The main purpose of this testing is to validate the end to end business flow. It does NOT focus on the cosmetic errors, Spelling mistakes or System testing. This testing is carried out in separate testing environment with production like data setup. It is a kind of black box testing where two or more end users will be involved. </a:t>
            </a:r>
            <a:endParaRPr lang="en-US" sz="36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How is UAT Performed</a:t>
            </a:r>
            <a:br>
              <a:rPr lang="en-US" b="1" dirty="0" smtClean="0"/>
            </a:br>
            <a:r>
              <a:rPr lang="en-US" b="1" dirty="0" smtClean="0"/>
              <a:t>Prerequisites of User Acceptance Testing</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b="1" dirty="0" smtClean="0"/>
              <a:t>:</a:t>
            </a:r>
            <a:r>
              <a:rPr lang="en-US" sz="5100" dirty="0" smtClean="0"/>
              <a:t>Following are the entry criteria for User Acceptance Testing: </a:t>
            </a:r>
            <a:endParaRPr lang="en-US" sz="5100" dirty="0" smtClean="0"/>
          </a:p>
          <a:p>
            <a:r>
              <a:rPr lang="en-US" sz="5100" dirty="0" smtClean="0"/>
              <a:t>Business Requirements must be available.</a:t>
            </a:r>
            <a:endParaRPr lang="en-US" sz="5100" dirty="0" smtClean="0"/>
          </a:p>
          <a:p>
            <a:r>
              <a:rPr lang="en-US" sz="5100" dirty="0" smtClean="0"/>
              <a:t>Application Code should be fully developed</a:t>
            </a:r>
            <a:endParaRPr lang="en-US" sz="5100" dirty="0" smtClean="0"/>
          </a:p>
          <a:p>
            <a:r>
              <a:rPr lang="en-US" sz="5100" dirty="0" smtClean="0"/>
              <a:t>Unit Testing, Integration Testing &amp; System Testing should be completed</a:t>
            </a:r>
            <a:endParaRPr lang="en-US" sz="5100" dirty="0" smtClean="0"/>
          </a:p>
          <a:p>
            <a:r>
              <a:rPr lang="en-US" sz="5100" dirty="0" smtClean="0"/>
              <a:t>No Showstoppers, High, Medium defects in System Integration Test Phase -</a:t>
            </a:r>
            <a:endParaRPr lang="en-US" sz="5100"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Only Cosmetic error are acceptable before UAT</a:t>
            </a:r>
            <a:endParaRPr lang="en-US" dirty="0" smtClean="0"/>
          </a:p>
          <a:p>
            <a:r>
              <a:rPr lang="en-US" dirty="0" smtClean="0"/>
              <a:t>Regression Testing should be completed with no major defects</a:t>
            </a:r>
            <a:endParaRPr lang="en-US" dirty="0" smtClean="0"/>
          </a:p>
          <a:p>
            <a:r>
              <a:rPr lang="en-US" dirty="0" smtClean="0"/>
              <a:t>All the reported defects should be fixed and tested before UAT</a:t>
            </a:r>
            <a:endParaRPr lang="en-US" dirty="0" smtClean="0"/>
          </a:p>
          <a:p>
            <a:r>
              <a:rPr lang="en-US" dirty="0" smtClean="0"/>
              <a:t>Traceability matrix for all testing should be completed</a:t>
            </a:r>
            <a:endParaRPr lang="en-US" dirty="0" smtClean="0"/>
          </a:p>
          <a:p>
            <a:r>
              <a:rPr lang="en-US" dirty="0" smtClean="0"/>
              <a:t>UAT Environment must be ready</a:t>
            </a:r>
            <a:endParaRPr lang="en-US" dirty="0" smtClean="0"/>
          </a:p>
          <a:p>
            <a:endParaRPr lang="en-US"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1"/>
          <a:srcRect/>
          <a:stretch>
            <a:fillRect/>
          </a:stretch>
        </p:blipFill>
        <p:spPr bwMode="auto">
          <a:xfrm>
            <a:off x="457200" y="304800"/>
            <a:ext cx="78486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1"/>
          <a:srcRect/>
          <a:stretch>
            <a:fillRect/>
          </a:stretch>
        </p:blipFill>
        <p:spPr bwMode="auto">
          <a:xfrm>
            <a:off x="609600" y="381001"/>
            <a:ext cx="79248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itle 3"/>
          <p:cNvSpPr>
            <a:spLocks noGrp="1"/>
          </p:cNvSpPr>
          <p:nvPr>
            <p:ph type="title"/>
          </p:nvPr>
        </p:nvSpPr>
        <p:spPr>
          <a:xfrm>
            <a:off x="457200" y="274638"/>
            <a:ext cx="8229600" cy="769441"/>
          </a:xfrm>
          <a:prstGeom prst="rect">
            <a:avLst/>
          </a:prstGeom>
        </p:spPr>
        <p:txBody>
          <a:bodyPr wrap="square">
            <a:spAutoFit/>
          </a:bodyPr>
          <a:lstStyle/>
          <a:p>
            <a:r>
              <a:rPr lang="en-US" b="1" dirty="0" smtClean="0">
                <a:solidFill>
                  <a:srgbClr val="FF0000"/>
                </a:solidFill>
              </a:rPr>
              <a:t>What is Functional Testing?</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r>
              <a:rPr lang="en-US" dirty="0" smtClean="0"/>
              <a:t>.</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fontScale="85000" lnSpcReduction="10000"/>
          </a:bodyPr>
          <a:lstStyle/>
          <a:p>
            <a:r>
              <a:rPr lang="en-US" dirty="0" smtClean="0"/>
              <a:t>Functional testing is a type of testing which verifies that each </a:t>
            </a:r>
            <a:r>
              <a:rPr lang="en-US" b="1" dirty="0" smtClean="0"/>
              <a:t>function</a:t>
            </a:r>
            <a:r>
              <a:rPr lang="en-US" dirty="0" smtClean="0"/>
              <a:t> of the software application operates in conformance with the requirement specification. This testing mainly involves black box testing and it is not concerned about the source code of the application.</a:t>
            </a:r>
            <a:br>
              <a:rPr lang="en-US" dirty="0" smtClean="0"/>
            </a:br>
            <a:r>
              <a:rPr lang="en-US" dirty="0" smtClean="0"/>
              <a:t>Each and every functionality of the system is tested by providing appropriate input, verifying the output and comparing the actual results with the expected results. This testing involves checking of User Interface, APIs, Database, security, client/ server applications and functionality of the Application Under Test. The testing can be done either manually or using automation </a:t>
            </a:r>
            <a:endParaRPr lang="en-US" dirty="0" smtClean="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b="1" dirty="0" smtClean="0"/>
            </a:br>
            <a:r>
              <a:rPr lang="en-US" b="1" dirty="0" smtClean="0">
                <a:solidFill>
                  <a:srgbClr val="FF0000"/>
                </a:solidFill>
              </a:rPr>
              <a:t>What do you test in Functional Testing?</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prime objective of Functional testing is   checking the functionalities of the software system. It mainly concentrates on - </a:t>
            </a:r>
            <a:endParaRPr lang="en-US" dirty="0" smtClean="0"/>
          </a:p>
          <a:p>
            <a:r>
              <a:rPr lang="en-US" b="1" dirty="0" smtClean="0"/>
              <a:t>Mainline functions</a:t>
            </a:r>
            <a:r>
              <a:rPr lang="en-US" dirty="0" smtClean="0"/>
              <a:t>:  Testing the main functions of an application</a:t>
            </a:r>
            <a:endParaRPr lang="en-US" dirty="0" smtClean="0"/>
          </a:p>
          <a:p>
            <a:r>
              <a:rPr lang="en-US" b="1" dirty="0" smtClean="0"/>
              <a:t>Basic Usability</a:t>
            </a:r>
            <a:r>
              <a:rPr lang="en-US" dirty="0" smtClean="0"/>
              <a:t>: It involves basic usability testing of the system. It checks whether an user can freely navigate through the screens without any difficulties.</a:t>
            </a:r>
            <a:endParaRPr lang="en-US" dirty="0" smtClean="0"/>
          </a:p>
          <a:p>
            <a:r>
              <a:rPr lang="en-US" b="1" dirty="0" smtClean="0"/>
              <a:t>Accessibility</a:t>
            </a:r>
            <a:r>
              <a:rPr lang="en-US" dirty="0" smtClean="0"/>
              <a:t>:  Checks the accessibility of the system for the user</a:t>
            </a:r>
            <a:endParaRPr lang="en-US" dirty="0" smtClean="0"/>
          </a:p>
          <a:p>
            <a:r>
              <a:rPr lang="en-US" b="1" dirty="0" smtClean="0"/>
              <a:t>Error Conditions</a:t>
            </a:r>
            <a:r>
              <a:rPr lang="en-US" dirty="0" smtClean="0"/>
              <a:t>: Usage of testing techniques to check for error conditions.  It checks whether suitable error messages are displayed.</a:t>
            </a:r>
            <a:endParaRPr lang="en-US" dirty="0" smtClean="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1"/>
          <a:srcRect/>
          <a:stretch>
            <a:fillRect/>
          </a:stretch>
        </p:blipFill>
        <p:spPr bwMode="auto">
          <a:xfrm>
            <a:off x="457200" y="457200"/>
            <a:ext cx="7772400" cy="586740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What is Non-Functional Testing?</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Non-functional testing is a type of testing to check non-functional aspects (performance, usability, reliability, etc.) of a software application. It is explicitly designed to test the readiness of a system as per nonfunctional parameters which are never addressed by functional testing. </a:t>
            </a:r>
            <a:endParaRPr lang="en-US" dirty="0" smtClean="0"/>
          </a:p>
          <a:p>
            <a:r>
              <a:rPr lang="en-US" dirty="0" smtClean="0"/>
              <a:t>A good example of non-functional test would be to check how many people can simultaneously login into a software. </a:t>
            </a:r>
            <a:endParaRPr lang="en-US" dirty="0" smtClean="0"/>
          </a:p>
          <a:p>
            <a:r>
              <a:rPr lang="en-US" dirty="0" smtClean="0"/>
              <a:t>Non-functional testing is equally important as functional testing and affects client satisfaction. </a:t>
            </a:r>
            <a:endParaRPr lang="en-US" dirty="0" smtClean="0"/>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1"/>
          <a:srcRect/>
          <a:stretch>
            <a:fillRect/>
          </a:stretch>
        </p:blipFill>
        <p:spPr bwMode="auto">
          <a:xfrm>
            <a:off x="152400" y="381000"/>
            <a:ext cx="7848600" cy="6172200"/>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1"/>
          <a:srcRect/>
          <a:stretch>
            <a:fillRect/>
          </a:stretch>
        </p:blipFill>
        <p:spPr bwMode="auto">
          <a:xfrm>
            <a:off x="533400" y="1295400"/>
            <a:ext cx="7010400" cy="495300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5791200"/>
          </a:xfrm>
        </p:spPr>
        <p:txBody>
          <a:bodyPr>
            <a:normAutofit fontScale="90000"/>
          </a:bodyPr>
          <a:lstStyle/>
          <a:p>
            <a:pPr algn="l"/>
            <a:r>
              <a:rPr lang="en-US" sz="3100" b="1" dirty="0">
                <a:solidFill>
                  <a:srgbClr val="FF0000"/>
                </a:solidFill>
              </a:rPr>
              <a:t>What is Usability Testing?</a:t>
            </a:r>
            <a:br>
              <a:rPr lang="en-US" sz="3100" b="1" dirty="0"/>
            </a:br>
            <a:r>
              <a:rPr lang="en-US" sz="3100" dirty="0"/>
              <a:t>Usability Testing is a type of software testing where, a small set of target end-users, of a software system, "use" it to expose usability defects. This testing mainly focuses on the user's ease to use the application, flexibility in handling controls and ability of the system to meet its objectives. It is also called User Experience Testing.</a:t>
            </a:r>
            <a:br>
              <a:rPr lang="en-US" sz="3100" dirty="0"/>
            </a:br>
            <a:r>
              <a:rPr lang="en-US" sz="3100" dirty="0"/>
              <a:t>This testing is recommended during the initial design phase of  SDLC, which gives more visibility on the expectations of the users.</a:t>
            </a:r>
            <a:br>
              <a:rPr lang="en-US" sz="3100" dirty="0"/>
            </a:br>
            <a:r>
              <a:rPr lang="en-US" sz="3100" dirty="0"/>
              <a:t>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b="1" dirty="0" smtClean="0"/>
              <a:t>Need for Usability Testing</a:t>
            </a:r>
            <a:br>
              <a:rPr lang="en-US" b="1" dirty="0" smtClean="0"/>
            </a:br>
            <a:endParaRPr lang="en-US" dirty="0"/>
          </a:p>
        </p:txBody>
      </p:sp>
      <p:sp>
        <p:nvSpPr>
          <p:cNvPr id="3" name="Content Placeholder 2"/>
          <p:cNvSpPr>
            <a:spLocks noGrp="1"/>
          </p:cNvSpPr>
          <p:nvPr>
            <p:ph idx="1"/>
          </p:nvPr>
        </p:nvSpPr>
        <p:spPr>
          <a:xfrm>
            <a:off x="457200" y="2895600"/>
            <a:ext cx="8229600" cy="3230563"/>
          </a:xfrm>
        </p:spPr>
        <p:txBody>
          <a:bodyPr>
            <a:normAutofit fontScale="55000" lnSpcReduction="20000"/>
          </a:bodyPr>
          <a:lstStyle/>
          <a:p>
            <a:r>
              <a:rPr lang="en-US" dirty="0"/>
              <a:t> </a:t>
            </a:r>
            <a:endParaRPr lang="en-US" dirty="0" smtClean="0"/>
          </a:p>
          <a:p>
            <a:r>
              <a:rPr lang="en-US" dirty="0" smtClean="0"/>
              <a:t>Aesthetics </a:t>
            </a:r>
            <a:r>
              <a:rPr lang="en-US" dirty="0"/>
              <a:t>and design are important. How well a product looks usually determines how well it works.</a:t>
            </a:r>
            <a:endParaRPr lang="en-US" dirty="0"/>
          </a:p>
          <a:p>
            <a:r>
              <a:rPr lang="en-US" dirty="0"/>
              <a:t>There are many software applications / websites, which miserably fail, once launched, due to following reasons -</a:t>
            </a:r>
            <a:endParaRPr lang="en-US" dirty="0"/>
          </a:p>
          <a:p>
            <a:r>
              <a:rPr lang="en-US" dirty="0"/>
              <a:t>Where do I click next?</a:t>
            </a:r>
            <a:endParaRPr lang="en-US" dirty="0"/>
          </a:p>
          <a:p>
            <a:r>
              <a:rPr lang="en-US" dirty="0"/>
              <a:t>Which page needs to be navigated?</a:t>
            </a:r>
            <a:endParaRPr lang="en-US" dirty="0"/>
          </a:p>
          <a:p>
            <a:r>
              <a:rPr lang="en-US" dirty="0"/>
              <a:t>Which Icon or Jargon represents what?</a:t>
            </a:r>
            <a:endParaRPr lang="en-US" dirty="0"/>
          </a:p>
          <a:p>
            <a:r>
              <a:rPr lang="en-US" dirty="0"/>
              <a:t>Error messages are not consistent or effectively displayed</a:t>
            </a:r>
            <a:endParaRPr lang="en-US" dirty="0"/>
          </a:p>
          <a:p>
            <a:r>
              <a:rPr lang="en-US" dirty="0"/>
              <a:t>Session time not sufficient.</a:t>
            </a:r>
            <a:endParaRPr lang="en-US" dirty="0"/>
          </a:p>
          <a:p>
            <a:r>
              <a:rPr lang="en-US" dirty="0"/>
              <a:t>Usability Testing identifies usability errors in the   system early in development cycle and can save a product from failure.</a:t>
            </a:r>
            <a:endParaRPr lang="en-US" dirty="0"/>
          </a:p>
          <a:p>
            <a:endParaRPr lang="en-US" dirty="0"/>
          </a:p>
        </p:txBody>
      </p:sp>
      <p:pic>
        <p:nvPicPr>
          <p:cNvPr id="1026" name="Picture 2" descr="https://cdn.guru99.com/images/need_of_usability_testing.png"/>
          <p:cNvPicPr>
            <a:picLocks noChangeAspect="1" noChangeArrowheads="1"/>
          </p:cNvPicPr>
          <p:nvPr/>
        </p:nvPicPr>
        <p:blipFill>
          <a:blip r:embed="rId1"/>
          <a:srcRect/>
          <a:stretch>
            <a:fillRect/>
          </a:stretch>
        </p:blipFill>
        <p:spPr bwMode="auto">
          <a:xfrm>
            <a:off x="2286000" y="533400"/>
            <a:ext cx="3733800" cy="2286000"/>
          </a:xfrm>
          <a:prstGeom prst="rect">
            <a:avLst/>
          </a:prstGeom>
          <a:noFill/>
        </p:spPr>
      </p:pic>
      <p:sp>
        <p:nvSpPr>
          <p:cNvPr id="6" name="Rectangle 5"/>
          <p:cNvSpPr/>
          <p:nvPr/>
        </p:nvSpPr>
        <p:spPr>
          <a:xfrm>
            <a:off x="5105400" y="25146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UsabilityTesting</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b="1" dirty="0" smtClean="0"/>
            </a:br>
            <a:r>
              <a:rPr lang="en-US" b="1" dirty="0" smtClean="0"/>
              <a:t>Goals </a:t>
            </a:r>
            <a:r>
              <a:rPr lang="en-US" b="1" dirty="0"/>
              <a:t>of Usability Testing</a:t>
            </a:r>
            <a:br>
              <a:rPr lang="en-US" b="1" dirty="0"/>
            </a:br>
            <a:endParaRPr lang="en-US" dirty="0"/>
          </a:p>
        </p:txBody>
      </p:sp>
      <p:pic>
        <p:nvPicPr>
          <p:cNvPr id="6146" name="Picture 2"/>
          <p:cNvPicPr>
            <a:picLocks noGrp="1" noChangeAspect="1" noChangeArrowheads="1"/>
          </p:cNvPicPr>
          <p:nvPr>
            <p:ph idx="1"/>
          </p:nvPr>
        </p:nvPicPr>
        <p:blipFill>
          <a:blip r:embed="rId1"/>
          <a:srcRect/>
          <a:stretch>
            <a:fillRect/>
          </a:stretch>
        </p:blipFill>
        <p:spPr bwMode="auto">
          <a:xfrm>
            <a:off x="685800" y="1752600"/>
            <a:ext cx="6448425" cy="3581400"/>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What is Performance Testing?</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a:t>Software Performance testing is type of testing perform to determine the performance of system to major the measure, validate or verify quality attributes of the system like responsiveness, Speed, Scalability, Stability under variety of load conditions. </a:t>
            </a:r>
            <a:endParaRPr lang="en-US" dirty="0" smtClean="0"/>
          </a:p>
          <a:p>
            <a:r>
              <a:rPr lang="en-US" dirty="0" smtClean="0"/>
              <a:t>The </a:t>
            </a:r>
            <a:r>
              <a:rPr lang="en-US" dirty="0"/>
              <a:t>system is tested under a mixture of load conditions and check the time required responding by the system under varying workloads. </a:t>
            </a:r>
            <a:endParaRPr lang="en-US" dirty="0" smtClean="0"/>
          </a:p>
          <a:p>
            <a:r>
              <a:rPr lang="en-US" dirty="0" smtClean="0"/>
              <a:t>Software </a:t>
            </a:r>
            <a:r>
              <a:rPr lang="en-US" dirty="0"/>
              <a:t>performance testing involves the testing of application under test to ensure that application is working as expected under variety of load conditions. </a:t>
            </a:r>
            <a:endParaRPr lang="en-US" dirty="0" smtClean="0"/>
          </a:p>
          <a:p>
            <a:r>
              <a:rPr lang="en-US" dirty="0" smtClean="0"/>
              <a:t>The </a:t>
            </a:r>
            <a:r>
              <a:rPr lang="en-US" dirty="0"/>
              <a:t>goal of performance testing is not only find the bugs in the system but also eliminate the performance bottlenecks from the system.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48376</Words>
  <Application>WPS Presentation</Application>
  <PresentationFormat>On-screen Show (4:3)</PresentationFormat>
  <Paragraphs>736</Paragraphs>
  <Slides>136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136</vt:i4>
      </vt:variant>
    </vt:vector>
  </HeadingPairs>
  <TitlesOfParts>
    <vt:vector size="145" baseType="lpstr">
      <vt:lpstr>Arial</vt:lpstr>
      <vt:lpstr>SimSun</vt:lpstr>
      <vt:lpstr>Wingdings</vt:lpstr>
      <vt:lpstr>Calibri</vt:lpstr>
      <vt:lpstr>Microsoft YaHei</vt:lpstr>
      <vt:lpstr>Arial Unicode MS</vt:lpstr>
      <vt:lpstr>Algerian</vt:lpstr>
      <vt:lpstr>Segoe Print</vt:lpstr>
      <vt:lpstr>Office Theme</vt:lpstr>
      <vt:lpstr>Chapter 2 Testing Throughout the Software Life Cycle</vt:lpstr>
      <vt:lpstr>SDLC Model</vt:lpstr>
      <vt:lpstr>Waterfall Model</vt:lpstr>
      <vt:lpstr>Waterfall Model design </vt:lpstr>
      <vt:lpstr>Waterfall Model</vt:lpstr>
      <vt:lpstr>The sequential phases in Waterfall model are:</vt:lpstr>
      <vt:lpstr>PowerPoint 演示文稿</vt:lpstr>
      <vt:lpstr>PowerPoint 演示文稿</vt:lpstr>
      <vt:lpstr>PowerPoint 演示文稿</vt:lpstr>
      <vt:lpstr>Waterfall Model Application </vt:lpstr>
      <vt:lpstr>Waterfall Model Pros &amp; Cons </vt:lpstr>
      <vt:lpstr>Disadvantage </vt:lpstr>
      <vt:lpstr>PowerPoint 演示文稿</vt:lpstr>
      <vt:lpstr>SDLC - Spiral Model </vt:lpstr>
      <vt:lpstr>Spiral Model design </vt:lpstr>
      <vt:lpstr>Design:</vt:lpstr>
      <vt:lpstr>Evaluation and Risk Analysis</vt:lpstr>
      <vt:lpstr>PowerPoint 演示文稿</vt:lpstr>
      <vt:lpstr>PowerPoint 演示文稿</vt:lpstr>
      <vt:lpstr>Spiral Model Application </vt:lpstr>
      <vt:lpstr>Spiral Model Pros and Cons </vt:lpstr>
      <vt:lpstr>PowerPoint 演示文稿</vt:lpstr>
      <vt:lpstr>SDLC - V-Model </vt:lpstr>
      <vt:lpstr>V- Model design </vt:lpstr>
      <vt:lpstr>PowerPoint 演示文稿</vt:lpstr>
      <vt:lpstr>Verification Phases </vt:lpstr>
      <vt:lpstr>System Design:</vt:lpstr>
      <vt:lpstr>PowerPoint 演示文稿</vt:lpstr>
      <vt:lpstr>Coding Phase </vt:lpstr>
      <vt:lpstr>Validation Phases </vt:lpstr>
      <vt:lpstr>System Testing:</vt:lpstr>
      <vt:lpstr>V- Model Application </vt:lpstr>
      <vt:lpstr>V- Model Pros and Cons </vt:lpstr>
      <vt:lpstr>PowerPoint 演示文稿</vt:lpstr>
      <vt:lpstr>Iterative Model</vt:lpstr>
      <vt:lpstr>PowerPoint 演示文稿</vt:lpstr>
      <vt:lpstr>Iterative Model - Design </vt:lpstr>
      <vt:lpstr>PowerPoint 演示文稿</vt:lpstr>
      <vt:lpstr>PowerPoint 演示文稿</vt:lpstr>
      <vt:lpstr>PowerPoint 演示文稿</vt:lpstr>
      <vt:lpstr>PowerPoint 演示文稿</vt:lpstr>
      <vt:lpstr>PowerPoint 演示文稿</vt:lpstr>
      <vt:lpstr>Iterative Model - Application </vt:lpstr>
      <vt:lpstr>Iterative Model - Pros and Cons </vt:lpstr>
      <vt:lpstr>The advantages of the Iterative and Incremental SDLC Model are as follows − </vt:lpstr>
      <vt:lpstr>PowerPoint 演示文稿</vt:lpstr>
      <vt:lpstr>  The disadvantages of the Iterative and Incremental SDLC Model are as follows −</vt:lpstr>
      <vt:lpstr>Incremental Model</vt:lpstr>
      <vt:lpstr>PowerPoint 演示文稿</vt:lpstr>
      <vt:lpstr>PowerPoint 演示文稿</vt:lpstr>
      <vt:lpstr>PowerPoint 演示文稿</vt:lpstr>
      <vt:lpstr>Diagram of Incremental model:</vt:lpstr>
      <vt:lpstr>Advantages of Incremental model: </vt:lpstr>
      <vt:lpstr>Disadvantages of Incremental model: </vt:lpstr>
      <vt:lpstr>When to use the Incremental model: </vt:lpstr>
      <vt:lpstr>Test Levels</vt:lpstr>
      <vt:lpstr>PowerPoint 演示文稿</vt:lpstr>
      <vt:lpstr>Validation</vt:lpstr>
      <vt:lpstr>Validation</vt:lpstr>
      <vt:lpstr>1)Unit Testing</vt:lpstr>
      <vt:lpstr>Approaches </vt:lpstr>
      <vt:lpstr>Unit Testing</vt:lpstr>
      <vt:lpstr>Integration Testing</vt:lpstr>
      <vt:lpstr>Integration Testing</vt:lpstr>
      <vt:lpstr>1. Bottom Up</vt:lpstr>
      <vt:lpstr>Component Driver</vt:lpstr>
      <vt:lpstr>Leave Management System: </vt:lpstr>
      <vt:lpstr>Pros- Cons </vt:lpstr>
      <vt:lpstr>Cons</vt:lpstr>
      <vt:lpstr>Top Down</vt:lpstr>
      <vt:lpstr>PowerPoint 演示文稿</vt:lpstr>
      <vt:lpstr>Leave Management System: </vt:lpstr>
      <vt:lpstr>Pros</vt:lpstr>
      <vt:lpstr>Cons</vt:lpstr>
      <vt:lpstr>Critical Path First</vt:lpstr>
      <vt:lpstr>The Optimal way of testing is to concentrate on critical part of the system first.</vt:lpstr>
      <vt:lpstr>Big Bang</vt:lpstr>
      <vt:lpstr>Pros</vt:lpstr>
      <vt:lpstr>Cons</vt:lpstr>
      <vt:lpstr>System Testing?</vt:lpstr>
      <vt:lpstr>PowerPoint 演示文稿</vt:lpstr>
      <vt:lpstr>Types of System Tests: </vt:lpstr>
      <vt:lpstr>User Acceptance Testing  </vt:lpstr>
      <vt:lpstr>PowerPoint 演示文稿</vt:lpstr>
      <vt:lpstr>How is UAT Performed Prerequisites of User Acceptance Testing</vt:lpstr>
      <vt:lpstr>PowerPoint 演示文稿</vt:lpstr>
      <vt:lpstr>PowerPoint 演示文稿</vt:lpstr>
      <vt:lpstr>PowerPoint 演示文稿</vt:lpstr>
      <vt:lpstr>What is Functional Testing?</vt:lpstr>
      <vt:lpstr>PowerPoint 演示文稿</vt:lpstr>
      <vt:lpstr> What do you test in Functional Testing? </vt:lpstr>
      <vt:lpstr>PowerPoint 演示文稿</vt:lpstr>
      <vt:lpstr>What is Non-Functional Testing? </vt:lpstr>
      <vt:lpstr>PowerPoint 演示文稿</vt:lpstr>
      <vt:lpstr>PowerPoint 演示文稿</vt:lpstr>
      <vt:lpstr>What is Usability Testing? Usability Testing is a type of software testing where, a small set of target end-users, of a software system, "use" it to expose usability defects. This testing mainly focuses on the user's ease to use the application, flexibility in handling controls and ability of the system to meet its objectives. It is also called User Experience Testing. This testing is recommended during the initial design phase of  SDLC, which gives more visibility on the expectations of the users.   </vt:lpstr>
      <vt:lpstr>Need for Usability Testing </vt:lpstr>
      <vt:lpstr> Goals of Usability Testing </vt:lpstr>
      <vt:lpstr>What is Performance Testing? </vt:lpstr>
      <vt:lpstr>Why do performance testing? </vt:lpstr>
      <vt:lpstr>Types of Performance Testing: </vt:lpstr>
      <vt:lpstr>1) Load Testing: </vt:lpstr>
      <vt:lpstr>Simple examples of load testing: </vt:lpstr>
      <vt:lpstr>2) Stress Testing: </vt:lpstr>
      <vt:lpstr>PowerPoint 演示文稿</vt:lpstr>
      <vt:lpstr>3) Spike testing: </vt:lpstr>
      <vt:lpstr>4) Endurance testing: </vt:lpstr>
      <vt:lpstr>5) Scalability Testing: </vt:lpstr>
      <vt:lpstr>6) Volume testing: </vt:lpstr>
      <vt:lpstr>Top Performance Testing Tools: </vt:lpstr>
      <vt:lpstr>What is Security Testing </vt:lpstr>
      <vt:lpstr>PowerPoint 演示文稿</vt:lpstr>
      <vt:lpstr>What is Configuration Testing? </vt:lpstr>
      <vt:lpstr>Objectives of Configuration Testing </vt:lpstr>
      <vt:lpstr>What is Compatibility Testing? </vt:lpstr>
      <vt:lpstr>Types of Compatibility Tests </vt:lpstr>
      <vt:lpstr>PowerPoint 演示文稿</vt:lpstr>
      <vt:lpstr>What is Recovery Testing? </vt:lpstr>
      <vt:lpstr>Availability testing </vt:lpstr>
      <vt:lpstr>PowerPoint 演示文稿</vt:lpstr>
      <vt:lpstr>What is Globalization (Internationalization) Testing? </vt:lpstr>
      <vt:lpstr>What is Localization Testing? </vt:lpstr>
      <vt:lpstr>PowerPoint 演示文稿</vt:lpstr>
      <vt:lpstr>What is Mutation Testing? </vt:lpstr>
      <vt:lpstr>How to execute mutation testing? </vt:lpstr>
      <vt:lpstr>PowerPoint 演示文稿</vt:lpstr>
      <vt:lpstr>What is Progressive Testing? </vt:lpstr>
      <vt:lpstr>Regression and Retesting</vt:lpstr>
      <vt:lpstr>Smoke and Sanity Testing</vt:lpstr>
      <vt:lpstr>PowerPoint 演示文稿</vt:lpstr>
      <vt:lpstr>What is Smoke Testing? </vt:lpstr>
      <vt:lpstr>What is Sanity Testing? </vt:lpstr>
      <vt:lpstr>PowerPoint 演示文稿</vt:lpstr>
      <vt:lpstr>What is a Software Build? </vt:lpstr>
      <vt:lpstr>Maintenance Testing </vt:lpstr>
      <vt:lpstr>Why is Maintenance Testing required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Usability Testing? Usability Testing is a type of software testing where, a small set of target end-users, of a software system, "use" it to expose usability defects. This testing mainly focuses on the user's ease to use the application, flexibility in handling controls and ability of the system to meet its objectives. It is also called User Experience Testing. This testing is recommended during the initial design phase of  SDLC, which gives more visibility on the expectations of the users.</dc:title>
  <dc:creator>Latif</dc:creator>
  <cp:lastModifiedBy>Java</cp:lastModifiedBy>
  <cp:revision>18</cp:revision>
  <dcterms:created xsi:type="dcterms:W3CDTF">2017-11-04T09:49:00Z</dcterms:created>
  <dcterms:modified xsi:type="dcterms:W3CDTF">2019-04-27T04:29:32Z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