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79A161-0984-446D-A649-19121C2A5611}">
  <a:tblStyle styleId="{AB79A161-0984-446D-A649-19121C2A5611}"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FF7"/>
          </a:solidFill>
        </a:fill>
      </a:tcStyle>
    </a:band1H>
    <a:band2H>
      <a:tcTxStyle/>
    </a:band2H>
    <a:band1V>
      <a:tcTxStyle/>
      <a:tcStyle>
        <a:fill>
          <a:solidFill>
            <a:srgbClr val="E9EFF7"/>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 styleId="{2247F2C9-AD6E-4807-816A-69A687C7B92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c1bf4496a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ac1bf4496a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c2c4ae35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ac2c4ae35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ac2c4ae35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ac2c4ae35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c2c4ae35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ac2c4ae35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c1bf4496a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ac1bf4496a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1e9d4644f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1e9d4644f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1e9d4644f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1e9d4644f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ac1bf4496a_2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ac1bf4496a_2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ac1bf4496a_2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ac1bf4496a_2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ac1bf4496a_6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ac1bf4496a_6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ac1bf4496a_2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ac1bf4496a_2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c1bf4496a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ac1bf4496a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c1bf4496a_6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1ac1bf4496a_6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ac1bf4496a_2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1ac1bf4496a_2_4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c1bf4496a_8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c1bf4496a_8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c1bf4496a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c1bf4496a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c1bf4496a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ac1bf4496a_2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c1bf4496a_2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ac1bf4496a_2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c1bf4496a_2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ac1bf4496a_2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c1bf4496a_6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ac1bf4496a_6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c1bf4496a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ac1bf4496a_2_3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0667"/>
              <a:buFont typeface="Calibri"/>
              <a:buNone/>
              <a:defRPr sz="10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4267"/>
              <a:buNone/>
              <a:defRPr sz="4267"/>
            </a:lvl1pPr>
            <a:lvl2pPr lvl="1" algn="ctr">
              <a:lnSpc>
                <a:spcPct val="90000"/>
              </a:lnSpc>
              <a:spcBef>
                <a:spcPts val="500"/>
              </a:spcBef>
              <a:spcAft>
                <a:spcPts val="0"/>
              </a:spcAft>
              <a:buClr>
                <a:schemeClr val="dk1"/>
              </a:buClr>
              <a:buSzPts val="3556"/>
              <a:buNone/>
              <a:defRPr sz="3556"/>
            </a:lvl2pPr>
            <a:lvl3pPr lvl="2" algn="ctr">
              <a:lnSpc>
                <a:spcPct val="90000"/>
              </a:lnSpc>
              <a:spcBef>
                <a:spcPts val="500"/>
              </a:spcBef>
              <a:spcAft>
                <a:spcPts val="0"/>
              </a:spcAft>
              <a:buClr>
                <a:schemeClr val="dk1"/>
              </a:buClr>
              <a:buSzPts val="3200"/>
              <a:buNone/>
              <a:defRPr sz="3200"/>
            </a:lvl3pPr>
            <a:lvl4pPr lvl="3" algn="ctr">
              <a:lnSpc>
                <a:spcPct val="90000"/>
              </a:lnSpc>
              <a:spcBef>
                <a:spcPts val="500"/>
              </a:spcBef>
              <a:spcAft>
                <a:spcPts val="0"/>
              </a:spcAft>
              <a:buClr>
                <a:schemeClr val="dk1"/>
              </a:buClr>
              <a:buSzPts val="2844"/>
              <a:buNone/>
              <a:defRPr sz="2844"/>
            </a:lvl4pPr>
            <a:lvl5pPr lvl="4" algn="ctr">
              <a:lnSpc>
                <a:spcPct val="90000"/>
              </a:lnSpc>
              <a:spcBef>
                <a:spcPts val="500"/>
              </a:spcBef>
              <a:spcAft>
                <a:spcPts val="0"/>
              </a:spcAft>
              <a:buClr>
                <a:schemeClr val="dk1"/>
              </a:buClr>
              <a:buSzPts val="2844"/>
              <a:buNone/>
              <a:defRPr sz="2844"/>
            </a:lvl5pPr>
            <a:lvl6pPr lvl="5" algn="ctr">
              <a:lnSpc>
                <a:spcPct val="90000"/>
              </a:lnSpc>
              <a:spcBef>
                <a:spcPts val="500"/>
              </a:spcBef>
              <a:spcAft>
                <a:spcPts val="0"/>
              </a:spcAft>
              <a:buClr>
                <a:schemeClr val="dk1"/>
              </a:buClr>
              <a:buSzPts val="2844"/>
              <a:buNone/>
              <a:defRPr sz="2844"/>
            </a:lvl6pPr>
            <a:lvl7pPr lvl="6" algn="ctr">
              <a:lnSpc>
                <a:spcPct val="90000"/>
              </a:lnSpc>
              <a:spcBef>
                <a:spcPts val="500"/>
              </a:spcBef>
              <a:spcAft>
                <a:spcPts val="0"/>
              </a:spcAft>
              <a:buClr>
                <a:schemeClr val="dk1"/>
              </a:buClr>
              <a:buSzPts val="2844"/>
              <a:buNone/>
              <a:defRPr sz="2844"/>
            </a:lvl7pPr>
            <a:lvl8pPr lvl="7" algn="ctr">
              <a:lnSpc>
                <a:spcPct val="90000"/>
              </a:lnSpc>
              <a:spcBef>
                <a:spcPts val="500"/>
              </a:spcBef>
              <a:spcAft>
                <a:spcPts val="0"/>
              </a:spcAft>
              <a:buClr>
                <a:schemeClr val="dk1"/>
              </a:buClr>
              <a:buSzPts val="2844"/>
              <a:buNone/>
              <a:defRPr sz="2844"/>
            </a:lvl8pPr>
            <a:lvl9pPr lvl="8" algn="ctr">
              <a:lnSpc>
                <a:spcPct val="90000"/>
              </a:lnSpc>
              <a:spcBef>
                <a:spcPts val="500"/>
              </a:spcBef>
              <a:spcAft>
                <a:spcPts val="0"/>
              </a:spcAft>
              <a:buClr>
                <a:schemeClr val="dk1"/>
              </a:buClr>
              <a:buSzPts val="2844"/>
              <a:buNone/>
              <a:defRPr sz="2844"/>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15"/>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667"/>
              <a:buFont typeface="Calibri"/>
              <a:buNone/>
              <a:defRPr sz="10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4267"/>
              <a:buNone/>
              <a:defRPr sz="4267">
                <a:solidFill>
                  <a:srgbClr val="888888"/>
                </a:solidFill>
              </a:defRPr>
            </a:lvl1pPr>
            <a:lvl2pPr indent="-228600" lvl="1" marL="914400" algn="l">
              <a:lnSpc>
                <a:spcPct val="90000"/>
              </a:lnSpc>
              <a:spcBef>
                <a:spcPts val="500"/>
              </a:spcBef>
              <a:spcAft>
                <a:spcPts val="0"/>
              </a:spcAft>
              <a:buClr>
                <a:srgbClr val="888888"/>
              </a:buClr>
              <a:buSzPts val="3556"/>
              <a:buNone/>
              <a:defRPr sz="3556">
                <a:solidFill>
                  <a:srgbClr val="888888"/>
                </a:solidFill>
              </a:defRPr>
            </a:lvl2pPr>
            <a:lvl3pPr indent="-228600" lvl="2" marL="1371600" algn="l">
              <a:lnSpc>
                <a:spcPct val="90000"/>
              </a:lnSpc>
              <a:spcBef>
                <a:spcPts val="500"/>
              </a:spcBef>
              <a:spcAft>
                <a:spcPts val="0"/>
              </a:spcAft>
              <a:buClr>
                <a:srgbClr val="888888"/>
              </a:buClr>
              <a:buSzPts val="3200"/>
              <a:buNone/>
              <a:defRPr sz="3200">
                <a:solidFill>
                  <a:srgbClr val="888888"/>
                </a:solidFill>
              </a:defRPr>
            </a:lvl3pPr>
            <a:lvl4pPr indent="-228600" lvl="3" marL="1828800" algn="l">
              <a:lnSpc>
                <a:spcPct val="90000"/>
              </a:lnSpc>
              <a:spcBef>
                <a:spcPts val="500"/>
              </a:spcBef>
              <a:spcAft>
                <a:spcPts val="0"/>
              </a:spcAft>
              <a:buClr>
                <a:srgbClr val="888888"/>
              </a:buClr>
              <a:buSzPts val="2844"/>
              <a:buNone/>
              <a:defRPr sz="2844">
                <a:solidFill>
                  <a:srgbClr val="888888"/>
                </a:solidFill>
              </a:defRPr>
            </a:lvl4pPr>
            <a:lvl5pPr indent="-228600" lvl="4" marL="2286000" algn="l">
              <a:lnSpc>
                <a:spcPct val="90000"/>
              </a:lnSpc>
              <a:spcBef>
                <a:spcPts val="500"/>
              </a:spcBef>
              <a:spcAft>
                <a:spcPts val="0"/>
              </a:spcAft>
              <a:buClr>
                <a:srgbClr val="888888"/>
              </a:buClr>
              <a:buSzPts val="2844"/>
              <a:buNone/>
              <a:defRPr sz="2844">
                <a:solidFill>
                  <a:srgbClr val="888888"/>
                </a:solidFill>
              </a:defRPr>
            </a:lvl5pPr>
            <a:lvl6pPr indent="-228600" lvl="5" marL="2743200" algn="l">
              <a:lnSpc>
                <a:spcPct val="90000"/>
              </a:lnSpc>
              <a:spcBef>
                <a:spcPts val="500"/>
              </a:spcBef>
              <a:spcAft>
                <a:spcPts val="0"/>
              </a:spcAft>
              <a:buClr>
                <a:srgbClr val="888888"/>
              </a:buClr>
              <a:buSzPts val="2844"/>
              <a:buNone/>
              <a:defRPr sz="2844">
                <a:solidFill>
                  <a:srgbClr val="888888"/>
                </a:solidFill>
              </a:defRPr>
            </a:lvl6pPr>
            <a:lvl7pPr indent="-228600" lvl="6" marL="3200400" algn="l">
              <a:lnSpc>
                <a:spcPct val="90000"/>
              </a:lnSpc>
              <a:spcBef>
                <a:spcPts val="500"/>
              </a:spcBef>
              <a:spcAft>
                <a:spcPts val="0"/>
              </a:spcAft>
              <a:buClr>
                <a:srgbClr val="888888"/>
              </a:buClr>
              <a:buSzPts val="2844"/>
              <a:buNone/>
              <a:defRPr sz="2844">
                <a:solidFill>
                  <a:srgbClr val="888888"/>
                </a:solidFill>
              </a:defRPr>
            </a:lvl7pPr>
            <a:lvl8pPr indent="-228600" lvl="7" marL="3657600" algn="l">
              <a:lnSpc>
                <a:spcPct val="90000"/>
              </a:lnSpc>
              <a:spcBef>
                <a:spcPts val="500"/>
              </a:spcBef>
              <a:spcAft>
                <a:spcPts val="0"/>
              </a:spcAft>
              <a:buClr>
                <a:srgbClr val="888888"/>
              </a:buClr>
              <a:buSzPts val="2844"/>
              <a:buNone/>
              <a:defRPr sz="2844">
                <a:solidFill>
                  <a:srgbClr val="888888"/>
                </a:solidFill>
              </a:defRPr>
            </a:lvl8pPr>
            <a:lvl9pPr indent="-228600" lvl="8" marL="4114800" algn="l">
              <a:lnSpc>
                <a:spcPct val="90000"/>
              </a:lnSpc>
              <a:spcBef>
                <a:spcPts val="500"/>
              </a:spcBef>
              <a:spcAft>
                <a:spcPts val="0"/>
              </a:spcAft>
              <a:buClr>
                <a:srgbClr val="888888"/>
              </a:buClr>
              <a:buSzPts val="2844"/>
              <a:buNone/>
              <a:defRPr sz="2844">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88" name="Google Shape;88;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589851" lvl="0" marL="457200" algn="l">
              <a:lnSpc>
                <a:spcPct val="90000"/>
              </a:lnSpc>
              <a:spcBef>
                <a:spcPts val="1000"/>
              </a:spcBef>
              <a:spcAft>
                <a:spcPts val="0"/>
              </a:spcAft>
              <a:buClr>
                <a:schemeClr val="dk1"/>
              </a:buClr>
              <a:buSzPts val="5689"/>
              <a:buChar char="•"/>
              <a:defRPr sz="5689"/>
            </a:lvl1pPr>
            <a:lvl2pPr indent="-544703" lvl="1" marL="914400" algn="l">
              <a:lnSpc>
                <a:spcPct val="90000"/>
              </a:lnSpc>
              <a:spcBef>
                <a:spcPts val="500"/>
              </a:spcBef>
              <a:spcAft>
                <a:spcPts val="0"/>
              </a:spcAft>
              <a:buClr>
                <a:schemeClr val="dk1"/>
              </a:buClr>
              <a:buSzPts val="4978"/>
              <a:buChar char="•"/>
              <a:defRPr sz="4978"/>
            </a:lvl2pPr>
            <a:lvl3pPr indent="-499554" lvl="2" marL="1371600" algn="l">
              <a:lnSpc>
                <a:spcPct val="90000"/>
              </a:lnSpc>
              <a:spcBef>
                <a:spcPts val="500"/>
              </a:spcBef>
              <a:spcAft>
                <a:spcPts val="0"/>
              </a:spcAft>
              <a:buClr>
                <a:schemeClr val="dk1"/>
              </a:buClr>
              <a:buSzPts val="4267"/>
              <a:buChar char="•"/>
              <a:defRPr sz="4267"/>
            </a:lvl3pPr>
            <a:lvl4pPr indent="-454406" lvl="3" marL="1828800" algn="l">
              <a:lnSpc>
                <a:spcPct val="90000"/>
              </a:lnSpc>
              <a:spcBef>
                <a:spcPts val="500"/>
              </a:spcBef>
              <a:spcAft>
                <a:spcPts val="0"/>
              </a:spcAft>
              <a:buClr>
                <a:schemeClr val="dk1"/>
              </a:buClr>
              <a:buSzPts val="3556"/>
              <a:buChar char="•"/>
              <a:defRPr sz="3556"/>
            </a:lvl4pPr>
            <a:lvl5pPr indent="-454406" lvl="4" marL="2286000" algn="l">
              <a:lnSpc>
                <a:spcPct val="90000"/>
              </a:lnSpc>
              <a:spcBef>
                <a:spcPts val="500"/>
              </a:spcBef>
              <a:spcAft>
                <a:spcPts val="0"/>
              </a:spcAft>
              <a:buClr>
                <a:schemeClr val="dk1"/>
              </a:buClr>
              <a:buSzPts val="3556"/>
              <a:buChar char="•"/>
              <a:defRPr sz="3556"/>
            </a:lvl5pPr>
            <a:lvl6pPr indent="-454406" lvl="5" marL="2743200" algn="l">
              <a:lnSpc>
                <a:spcPct val="90000"/>
              </a:lnSpc>
              <a:spcBef>
                <a:spcPts val="500"/>
              </a:spcBef>
              <a:spcAft>
                <a:spcPts val="0"/>
              </a:spcAft>
              <a:buClr>
                <a:schemeClr val="dk1"/>
              </a:buClr>
              <a:buSzPts val="3556"/>
              <a:buChar char="•"/>
              <a:defRPr sz="3556"/>
            </a:lvl6pPr>
            <a:lvl7pPr indent="-454406" lvl="6" marL="3200400" algn="l">
              <a:lnSpc>
                <a:spcPct val="90000"/>
              </a:lnSpc>
              <a:spcBef>
                <a:spcPts val="500"/>
              </a:spcBef>
              <a:spcAft>
                <a:spcPts val="0"/>
              </a:spcAft>
              <a:buClr>
                <a:schemeClr val="dk1"/>
              </a:buClr>
              <a:buSzPts val="3556"/>
              <a:buChar char="•"/>
              <a:defRPr sz="3556"/>
            </a:lvl7pPr>
            <a:lvl8pPr indent="-454406" lvl="7" marL="3657600" algn="l">
              <a:lnSpc>
                <a:spcPct val="90000"/>
              </a:lnSpc>
              <a:spcBef>
                <a:spcPts val="500"/>
              </a:spcBef>
              <a:spcAft>
                <a:spcPts val="0"/>
              </a:spcAft>
              <a:buClr>
                <a:schemeClr val="dk1"/>
              </a:buClr>
              <a:buSzPts val="3556"/>
              <a:buChar char="•"/>
              <a:defRPr sz="3556"/>
            </a:lvl8pPr>
            <a:lvl9pPr indent="-454406" lvl="8" marL="4114800" algn="l">
              <a:lnSpc>
                <a:spcPct val="90000"/>
              </a:lnSpc>
              <a:spcBef>
                <a:spcPts val="500"/>
              </a:spcBef>
              <a:spcAft>
                <a:spcPts val="0"/>
              </a:spcAft>
              <a:buClr>
                <a:schemeClr val="dk1"/>
              </a:buClr>
              <a:buSzPts val="3556"/>
              <a:buChar char="•"/>
              <a:defRPr sz="3556"/>
            </a:lvl9pPr>
          </a:lstStyle>
          <a:p/>
        </p:txBody>
      </p:sp>
      <p:sp>
        <p:nvSpPr>
          <p:cNvPr id="106" name="Google Shape;106;p22"/>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107" name="Google Shape;107;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p:nvPr>
            <p:ph idx="2" type="pic"/>
          </p:nvPr>
        </p:nvSpPr>
        <p:spPr>
          <a:xfrm>
            <a:off x="3887391" y="740569"/>
            <a:ext cx="4629150" cy="3655219"/>
          </a:xfrm>
          <a:prstGeom prst="rect">
            <a:avLst/>
          </a:prstGeom>
          <a:noFill/>
          <a:ln>
            <a:noFill/>
          </a:ln>
        </p:spPr>
      </p:sp>
      <p:sp>
        <p:nvSpPr>
          <p:cNvPr id="113" name="Google Shape;113;p23"/>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114" name="Google Shape;114;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4"/>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2.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0.jp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43.png"/><Relationship Id="rId5" Type="http://schemas.openxmlformats.org/officeDocument/2006/relationships/image" Target="../media/image45.png"/><Relationship Id="rId6" Type="http://schemas.openxmlformats.org/officeDocument/2006/relationships/image" Target="../media/image37.png"/><Relationship Id="rId7"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2.png"/><Relationship Id="rId7"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39.png"/><Relationship Id="rId5"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46.png"/><Relationship Id="rId5"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44.png"/><Relationship Id="rId5"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30.png"/><Relationship Id="rId7" Type="http://schemas.openxmlformats.org/officeDocument/2006/relationships/image" Target="../media/image35.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1.jpg"/><Relationship Id="rId5"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6"/>
          <p:cNvSpPr txBox="1"/>
          <p:nvPr>
            <p:ph type="ctrTitle"/>
          </p:nvPr>
        </p:nvSpPr>
        <p:spPr>
          <a:xfrm>
            <a:off x="893358" y="197459"/>
            <a:ext cx="7343400" cy="1139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lang="en" sz="2400">
                <a:solidFill>
                  <a:srgbClr val="385623"/>
                </a:solidFill>
                <a:highlight>
                  <a:srgbClr val="FFFFFF"/>
                </a:highlight>
                <a:latin typeface="Cambria"/>
                <a:ea typeface="Cambria"/>
                <a:cs typeface="Cambria"/>
                <a:sym typeface="Cambria"/>
              </a:rPr>
              <a:t>Instacart Data Analysis</a:t>
            </a:r>
            <a:endParaRPr b="1" sz="3600">
              <a:solidFill>
                <a:srgbClr val="385623"/>
              </a:solidFill>
              <a:latin typeface="Cambria"/>
              <a:ea typeface="Cambria"/>
              <a:cs typeface="Cambria"/>
              <a:sym typeface="Cambria"/>
            </a:endParaRPr>
          </a:p>
        </p:txBody>
      </p:sp>
      <p:sp>
        <p:nvSpPr>
          <p:cNvPr id="134" name="Google Shape;134;p26"/>
          <p:cNvSpPr txBox="1"/>
          <p:nvPr>
            <p:ph idx="1" type="subTitle"/>
          </p:nvPr>
        </p:nvSpPr>
        <p:spPr>
          <a:xfrm>
            <a:off x="5117426" y="2571750"/>
            <a:ext cx="2737865" cy="1780669"/>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1000"/>
              </a:spcBef>
              <a:spcAft>
                <a:spcPts val="0"/>
              </a:spcAft>
              <a:buClr>
                <a:schemeClr val="dk1"/>
              </a:buClr>
              <a:buSzPts val="1200"/>
              <a:buNone/>
            </a:pPr>
            <a:r>
              <a:rPr b="1" lang="en" sz="1200">
                <a:solidFill>
                  <a:srgbClr val="548135"/>
                </a:solidFill>
              </a:rPr>
              <a:t>Presented By,</a:t>
            </a:r>
            <a:endParaRPr sz="1200">
              <a:solidFill>
                <a:srgbClr val="548135"/>
              </a:solidFill>
            </a:endParaRPr>
          </a:p>
          <a:p>
            <a:pPr indent="0" lvl="0" marL="0" rtl="0" algn="ctr">
              <a:lnSpc>
                <a:spcPct val="90000"/>
              </a:lnSpc>
              <a:spcBef>
                <a:spcPts val="1000"/>
              </a:spcBef>
              <a:spcAft>
                <a:spcPts val="0"/>
              </a:spcAft>
              <a:buClr>
                <a:srgbClr val="548135"/>
              </a:buClr>
              <a:buSzPts val="1200"/>
              <a:buNone/>
            </a:pPr>
            <a:r>
              <a:rPr b="1" lang="en" sz="1200">
                <a:solidFill>
                  <a:srgbClr val="548135"/>
                </a:solidFill>
              </a:rPr>
              <a:t>Group 1</a:t>
            </a:r>
            <a:endParaRPr/>
          </a:p>
          <a:p>
            <a:pPr indent="0" lvl="0" marL="0" rtl="0" algn="ctr">
              <a:lnSpc>
                <a:spcPct val="100000"/>
              </a:lnSpc>
              <a:spcBef>
                <a:spcPts val="1000"/>
              </a:spcBef>
              <a:spcAft>
                <a:spcPts val="0"/>
              </a:spcAft>
              <a:buClr>
                <a:schemeClr val="dk1"/>
              </a:buClr>
              <a:buSzPts val="1200"/>
              <a:buNone/>
            </a:pPr>
            <a:r>
              <a:rPr lang="en" sz="1200">
                <a:solidFill>
                  <a:srgbClr val="548135"/>
                </a:solidFill>
              </a:rPr>
              <a:t>Akshaya Srinivasan</a:t>
            </a:r>
            <a:endParaRPr sz="1200">
              <a:solidFill>
                <a:srgbClr val="548135"/>
              </a:solidFill>
            </a:endParaRPr>
          </a:p>
          <a:p>
            <a:pPr indent="0" lvl="0" marL="0" rtl="0" algn="ctr">
              <a:lnSpc>
                <a:spcPct val="100000"/>
              </a:lnSpc>
              <a:spcBef>
                <a:spcPts val="1000"/>
              </a:spcBef>
              <a:spcAft>
                <a:spcPts val="0"/>
              </a:spcAft>
              <a:buClr>
                <a:schemeClr val="dk1"/>
              </a:buClr>
              <a:buSzPts val="1200"/>
              <a:buNone/>
            </a:pPr>
            <a:r>
              <a:rPr lang="en" sz="1200">
                <a:solidFill>
                  <a:srgbClr val="548135"/>
                </a:solidFill>
              </a:rPr>
              <a:t>Manisha Paliwal</a:t>
            </a:r>
            <a:endParaRPr sz="1200">
              <a:solidFill>
                <a:srgbClr val="548135"/>
              </a:solidFill>
            </a:endParaRPr>
          </a:p>
          <a:p>
            <a:pPr indent="0" lvl="0" marL="0" rtl="0" algn="ctr">
              <a:lnSpc>
                <a:spcPct val="100000"/>
              </a:lnSpc>
              <a:spcBef>
                <a:spcPts val="1000"/>
              </a:spcBef>
              <a:spcAft>
                <a:spcPts val="0"/>
              </a:spcAft>
              <a:buClr>
                <a:schemeClr val="dk1"/>
              </a:buClr>
              <a:buSzPts val="1200"/>
              <a:buNone/>
            </a:pPr>
            <a:r>
              <a:rPr lang="en" sz="1200">
                <a:solidFill>
                  <a:srgbClr val="548135"/>
                </a:solidFill>
              </a:rPr>
              <a:t>Praphul Kenkere Omkarmurthy</a:t>
            </a:r>
            <a:endParaRPr sz="1200">
              <a:solidFill>
                <a:srgbClr val="548135"/>
              </a:solidFill>
            </a:endParaRPr>
          </a:p>
          <a:p>
            <a:pPr indent="0" lvl="0" marL="0" rtl="0" algn="ctr">
              <a:lnSpc>
                <a:spcPct val="100000"/>
              </a:lnSpc>
              <a:spcBef>
                <a:spcPts val="1000"/>
              </a:spcBef>
              <a:spcAft>
                <a:spcPts val="0"/>
              </a:spcAft>
              <a:buClr>
                <a:schemeClr val="dk1"/>
              </a:buClr>
              <a:buSzPts val="1200"/>
              <a:buNone/>
            </a:pPr>
            <a:r>
              <a:rPr lang="en" sz="1200">
                <a:solidFill>
                  <a:srgbClr val="548135"/>
                </a:solidFill>
              </a:rPr>
              <a:t>Sonal Sharma</a:t>
            </a:r>
            <a:endParaRPr sz="1200">
              <a:solidFill>
                <a:srgbClr val="548135"/>
              </a:solidFill>
            </a:endParaRPr>
          </a:p>
        </p:txBody>
      </p:sp>
      <p:sp>
        <p:nvSpPr>
          <p:cNvPr id="135" name="Google Shape;135;p26"/>
          <p:cNvSpPr txBox="1"/>
          <p:nvPr/>
        </p:nvSpPr>
        <p:spPr>
          <a:xfrm>
            <a:off x="2159828" y="1111930"/>
            <a:ext cx="4810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rgbClr val="548135"/>
                </a:solidFill>
                <a:latin typeface="Cambria"/>
                <a:ea typeface="Cambria"/>
                <a:cs typeface="Cambria"/>
                <a:sym typeface="Cambria"/>
              </a:rPr>
              <a:t>Project</a:t>
            </a:r>
            <a:r>
              <a:rPr b="0" i="0" lang="en" sz="1800" u="none" cap="none" strike="noStrike">
                <a:solidFill>
                  <a:srgbClr val="548135"/>
                </a:solidFill>
                <a:latin typeface="Cambria"/>
                <a:ea typeface="Cambria"/>
                <a:cs typeface="Cambria"/>
                <a:sym typeface="Cambria"/>
              </a:rPr>
              <a:t> Presentation</a:t>
            </a:r>
            <a:endParaRPr b="0" i="0" sz="1400" u="none" cap="none" strike="noStrike">
              <a:solidFill>
                <a:srgbClr val="548135"/>
              </a:solidFill>
              <a:latin typeface="Cambria"/>
              <a:ea typeface="Cambria"/>
              <a:cs typeface="Cambria"/>
              <a:sym typeface="Cambria"/>
            </a:endParaRPr>
          </a:p>
        </p:txBody>
      </p:sp>
      <p:sp>
        <p:nvSpPr>
          <p:cNvPr id="136" name="Google Shape;136;p26"/>
          <p:cNvSpPr txBox="1"/>
          <p:nvPr/>
        </p:nvSpPr>
        <p:spPr>
          <a:xfrm>
            <a:off x="340799" y="4921808"/>
            <a:ext cx="8448600" cy="256500"/>
          </a:xfrm>
          <a:prstGeom prst="rect">
            <a:avLst/>
          </a:prstGeom>
          <a:noFill/>
          <a:ln>
            <a:noFill/>
          </a:ln>
        </p:spPr>
        <p:txBody>
          <a:bodyPr anchorCtr="0" anchor="t" bIns="91425" lIns="91425" spcFirstLastPara="1" rIns="91425" wrap="square" tIns="91425">
            <a:spAutoFit/>
          </a:bodyPr>
          <a:lstStyle/>
          <a:p>
            <a:pPr indent="0" lvl="0" marL="0" marR="0" rtl="0" algn="l">
              <a:lnSpc>
                <a:spcPct val="190000"/>
              </a:lnSpc>
              <a:spcBef>
                <a:spcPts val="0"/>
              </a:spcBef>
              <a:spcAft>
                <a:spcPts val="0"/>
              </a:spcAft>
              <a:buNone/>
            </a:pPr>
            <a:r>
              <a:rPr b="1" lang="en" sz="466">
                <a:solidFill>
                  <a:schemeClr val="dk1"/>
                </a:solidFill>
                <a:latin typeface="Lato"/>
                <a:ea typeface="Lato"/>
                <a:cs typeface="Lato"/>
                <a:sym typeface="Lato"/>
              </a:rPr>
              <a:t>https://cdn.outsource2india.com/featured-images/outsource-market-basket-analysis-services.jpg</a:t>
            </a:r>
            <a:endParaRPr b="1" i="0" sz="1800" u="none" cap="none" strike="noStrike">
              <a:solidFill>
                <a:schemeClr val="dk1"/>
              </a:solidFill>
              <a:latin typeface="Calibri"/>
              <a:ea typeface="Calibri"/>
              <a:cs typeface="Calibri"/>
              <a:sym typeface="Calibri"/>
            </a:endParaRPr>
          </a:p>
        </p:txBody>
      </p:sp>
      <p:pic>
        <p:nvPicPr>
          <p:cNvPr id="137" name="Google Shape;137;p26"/>
          <p:cNvPicPr preferRelativeResize="0"/>
          <p:nvPr/>
        </p:nvPicPr>
        <p:blipFill>
          <a:blip r:embed="rId3">
            <a:alphaModFix/>
          </a:blip>
          <a:stretch>
            <a:fillRect/>
          </a:stretch>
        </p:blipFill>
        <p:spPr>
          <a:xfrm>
            <a:off x="1049625" y="1393787"/>
            <a:ext cx="4221329" cy="2744871"/>
          </a:xfrm>
          <a:prstGeom prst="rect">
            <a:avLst/>
          </a:prstGeom>
          <a:noFill/>
          <a:ln>
            <a:noFill/>
          </a:ln>
        </p:spPr>
      </p:pic>
      <p:pic>
        <p:nvPicPr>
          <p:cNvPr id="138" name="Google Shape;138;p26"/>
          <p:cNvPicPr preferRelativeResize="0"/>
          <p:nvPr/>
        </p:nvPicPr>
        <p:blipFill>
          <a:blip r:embed="rId4">
            <a:alphaModFix/>
          </a:blip>
          <a:stretch>
            <a:fillRect/>
          </a:stretch>
        </p:blipFill>
        <p:spPr>
          <a:xfrm>
            <a:off x="1278225" y="4076725"/>
            <a:ext cx="3248049" cy="77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35"/>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35"/>
          <p:cNvSpPr txBox="1"/>
          <p:nvPr/>
        </p:nvSpPr>
        <p:spPr>
          <a:xfrm>
            <a:off x="885203" y="23513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Market Basket Analysis </a:t>
            </a:r>
            <a:endParaRPr/>
          </a:p>
        </p:txBody>
      </p:sp>
      <p:pic>
        <p:nvPicPr>
          <p:cNvPr descr="Hockey Stick Curve Graph with solid fill" id="290" name="Google Shape;290;p35"/>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sp>
        <p:nvSpPr>
          <p:cNvPr id="291" name="Google Shape;291;p35"/>
          <p:cNvSpPr txBox="1"/>
          <p:nvPr/>
        </p:nvSpPr>
        <p:spPr>
          <a:xfrm>
            <a:off x="539225" y="766050"/>
            <a:ext cx="3435300" cy="3078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chemeClr val="lt1"/>
                </a:solidFill>
                <a:latin typeface="Cambria"/>
                <a:ea typeface="Cambria"/>
                <a:cs typeface="Cambria"/>
                <a:sym typeface="Cambria"/>
              </a:rPr>
              <a:t>Product Specific Analysis</a:t>
            </a:r>
            <a:endParaRPr b="1" i="0" sz="1400" u="none" cap="none" strike="noStrike">
              <a:solidFill>
                <a:schemeClr val="lt1"/>
              </a:solidFill>
              <a:latin typeface="Cambria"/>
              <a:ea typeface="Cambria"/>
              <a:cs typeface="Cambria"/>
              <a:sym typeface="Cambria"/>
            </a:endParaRPr>
          </a:p>
        </p:txBody>
      </p:sp>
      <p:sp>
        <p:nvSpPr>
          <p:cNvPr id="292" name="Google Shape;292;p35"/>
          <p:cNvSpPr txBox="1"/>
          <p:nvPr/>
        </p:nvSpPr>
        <p:spPr>
          <a:xfrm>
            <a:off x="569650" y="1161750"/>
            <a:ext cx="3405000" cy="36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457200" marR="0" rtl="0" algn="l">
              <a:lnSpc>
                <a:spcPct val="100000"/>
              </a:lnSpc>
              <a:spcBef>
                <a:spcPts val="900"/>
              </a:spcBef>
              <a:spcAft>
                <a:spcPts val="0"/>
              </a:spcAft>
              <a:buNone/>
            </a:pPr>
            <a:r>
              <a:t/>
            </a:r>
            <a:endParaRPr sz="1200"/>
          </a:p>
          <a:p>
            <a:pPr indent="-292100" lvl="0" marL="285750" marR="0" rtl="0" algn="l">
              <a:lnSpc>
                <a:spcPct val="100000"/>
              </a:lnSpc>
              <a:spcBef>
                <a:spcPts val="900"/>
              </a:spcBef>
              <a:spcAft>
                <a:spcPts val="0"/>
              </a:spcAft>
              <a:buSzPts val="1200"/>
              <a:buChar char="•"/>
            </a:pPr>
            <a:r>
              <a:rPr lang="en" sz="1200"/>
              <a:t>Using apriori method identify associations between the top 75 most frequent products​</a:t>
            </a:r>
            <a:endParaRPr sz="1200"/>
          </a:p>
          <a:p>
            <a:pPr indent="-292100" lvl="0" marL="285750" marR="0" rtl="0" algn="l">
              <a:lnSpc>
                <a:spcPct val="100000"/>
              </a:lnSpc>
              <a:spcBef>
                <a:spcPts val="900"/>
              </a:spcBef>
              <a:spcAft>
                <a:spcPts val="0"/>
              </a:spcAft>
              <a:buSzPts val="1200"/>
              <a:buChar char="•"/>
            </a:pPr>
            <a:r>
              <a:rPr i="1" lang="en" sz="1200"/>
              <a:t>Using confidence level : </a:t>
            </a:r>
            <a:r>
              <a:rPr lang="en" sz="1200"/>
              <a:t>Association  between products is very low with maximum value at 37% ​</a:t>
            </a:r>
            <a:endParaRPr sz="1200"/>
          </a:p>
          <a:p>
            <a:pPr indent="-292100" lvl="0" marL="285750" marR="0" rtl="0" algn="l">
              <a:lnSpc>
                <a:spcPct val="100000"/>
              </a:lnSpc>
              <a:spcBef>
                <a:spcPts val="900"/>
              </a:spcBef>
              <a:spcAft>
                <a:spcPts val="0"/>
              </a:spcAft>
              <a:buSzPts val="1200"/>
              <a:buChar char="•"/>
            </a:pPr>
            <a:r>
              <a:rPr i="1" lang="en" sz="1200"/>
              <a:t>Using Lift with threshold of 0.8:</a:t>
            </a:r>
            <a:r>
              <a:rPr lang="en" sz="1200"/>
              <a:t> 66 product pairs were determined​</a:t>
            </a:r>
            <a:endParaRPr sz="1200"/>
          </a:p>
          <a:p>
            <a:pPr indent="-292100" lvl="0" marL="285750" marR="0" rtl="0" algn="l">
              <a:lnSpc>
                <a:spcPct val="100000"/>
              </a:lnSpc>
              <a:spcBef>
                <a:spcPts val="900"/>
              </a:spcBef>
              <a:spcAft>
                <a:spcPts val="0"/>
              </a:spcAft>
              <a:buSzPts val="1200"/>
              <a:buChar char="•"/>
            </a:pPr>
            <a:r>
              <a:rPr lang="en" sz="1200"/>
              <a:t>Top 20 product pairs with highest lift are as shown​</a:t>
            </a:r>
            <a:endParaRPr sz="1200"/>
          </a:p>
          <a:p>
            <a:pPr indent="-292100" lvl="0" marL="285750" marR="0" rtl="0" algn="l">
              <a:lnSpc>
                <a:spcPct val="100000"/>
              </a:lnSpc>
              <a:spcBef>
                <a:spcPts val="900"/>
              </a:spcBef>
              <a:spcAft>
                <a:spcPts val="0"/>
              </a:spcAft>
              <a:buSzPts val="1200"/>
              <a:buChar char="•"/>
            </a:pPr>
            <a:r>
              <a:rPr lang="en" sz="1200"/>
              <a:t>Limes and lemons are mostly purchased together​</a:t>
            </a:r>
            <a:endParaRPr sz="1200"/>
          </a:p>
          <a:p>
            <a:pPr indent="-292100" lvl="0" marL="285750" marR="0" rtl="0" algn="l">
              <a:lnSpc>
                <a:spcPct val="100000"/>
              </a:lnSpc>
              <a:spcBef>
                <a:spcPts val="900"/>
              </a:spcBef>
              <a:spcAft>
                <a:spcPts val="0"/>
              </a:spcAft>
              <a:buSzPts val="1200"/>
              <a:buChar char="•"/>
            </a:pPr>
            <a:r>
              <a:rPr lang="en" sz="1200"/>
              <a:t>Organic fruits are most associated with each other</a:t>
            </a:r>
            <a:endParaRPr sz="1200"/>
          </a:p>
          <a:p>
            <a:pPr indent="0" lvl="0" marL="0" marR="0" rtl="0" algn="l">
              <a:lnSpc>
                <a:spcPct val="100000"/>
              </a:lnSpc>
              <a:spcBef>
                <a:spcPts val="900"/>
              </a:spcBef>
              <a:spcAft>
                <a:spcPts val="0"/>
              </a:spcAft>
              <a:buNone/>
            </a:pPr>
            <a:r>
              <a:t/>
            </a:r>
            <a:endParaRPr sz="1200"/>
          </a:p>
        </p:txBody>
      </p:sp>
      <p:pic>
        <p:nvPicPr>
          <p:cNvPr id="293" name="Google Shape;293;p35"/>
          <p:cNvPicPr preferRelativeResize="0"/>
          <p:nvPr/>
        </p:nvPicPr>
        <p:blipFill>
          <a:blip r:embed="rId4">
            <a:alphaModFix/>
          </a:blip>
          <a:stretch>
            <a:fillRect/>
          </a:stretch>
        </p:blipFill>
        <p:spPr>
          <a:xfrm>
            <a:off x="4333575" y="766050"/>
            <a:ext cx="4440025" cy="981075"/>
          </a:xfrm>
          <a:prstGeom prst="rect">
            <a:avLst/>
          </a:prstGeom>
          <a:noFill/>
          <a:ln cap="flat" cmpd="sng" w="9525">
            <a:solidFill>
              <a:schemeClr val="dk1"/>
            </a:solidFill>
            <a:prstDash val="solid"/>
            <a:round/>
            <a:headEnd len="sm" w="sm" type="none"/>
            <a:tailEnd len="sm" w="sm" type="none"/>
          </a:ln>
        </p:spPr>
      </p:pic>
      <p:pic>
        <p:nvPicPr>
          <p:cNvPr id="294" name="Google Shape;294;p35"/>
          <p:cNvPicPr preferRelativeResize="0"/>
          <p:nvPr/>
        </p:nvPicPr>
        <p:blipFill>
          <a:blip r:embed="rId5">
            <a:alphaModFix/>
          </a:blip>
          <a:stretch>
            <a:fillRect/>
          </a:stretch>
        </p:blipFill>
        <p:spPr>
          <a:xfrm>
            <a:off x="4333575" y="1828800"/>
            <a:ext cx="4440025" cy="30040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36"/>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0" name="Google Shape;300;p36"/>
          <p:cNvSpPr txBox="1"/>
          <p:nvPr/>
        </p:nvSpPr>
        <p:spPr>
          <a:xfrm>
            <a:off x="885203" y="23513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Market Basket Analysis - </a:t>
            </a:r>
            <a:r>
              <a:rPr b="1" lang="en" sz="2600">
                <a:solidFill>
                  <a:srgbClr val="548135"/>
                </a:solidFill>
                <a:latin typeface="Cambria"/>
                <a:ea typeface="Cambria"/>
                <a:cs typeface="Cambria"/>
                <a:sym typeface="Cambria"/>
              </a:rPr>
              <a:t>Recommendation</a:t>
            </a:r>
            <a:endParaRPr/>
          </a:p>
        </p:txBody>
      </p:sp>
      <p:pic>
        <p:nvPicPr>
          <p:cNvPr descr="Hockey Stick Curve Graph with solid fill" id="301" name="Google Shape;301;p36"/>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sp>
        <p:nvSpPr>
          <p:cNvPr id="302" name="Google Shape;302;p36"/>
          <p:cNvSpPr txBox="1"/>
          <p:nvPr/>
        </p:nvSpPr>
        <p:spPr>
          <a:xfrm>
            <a:off x="539225" y="766050"/>
            <a:ext cx="7473000" cy="3078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chemeClr val="lt1"/>
                </a:solidFill>
                <a:latin typeface="Cambria"/>
                <a:ea typeface="Cambria"/>
                <a:cs typeface="Cambria"/>
                <a:sym typeface="Cambria"/>
              </a:rPr>
              <a:t>Basket ← Suggestion</a:t>
            </a:r>
            <a:endParaRPr b="1" i="0" sz="1400" u="none" cap="none" strike="noStrike">
              <a:solidFill>
                <a:schemeClr val="lt1"/>
              </a:solidFill>
              <a:latin typeface="Cambria"/>
              <a:ea typeface="Cambria"/>
              <a:cs typeface="Cambria"/>
              <a:sym typeface="Cambria"/>
            </a:endParaRPr>
          </a:p>
        </p:txBody>
      </p:sp>
      <p:sp>
        <p:nvSpPr>
          <p:cNvPr id="303" name="Google Shape;303;p36"/>
          <p:cNvSpPr txBox="1"/>
          <p:nvPr/>
        </p:nvSpPr>
        <p:spPr>
          <a:xfrm>
            <a:off x="539225" y="1110625"/>
            <a:ext cx="3015300" cy="1793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900"/>
              </a:spcBef>
              <a:spcAft>
                <a:spcPts val="0"/>
              </a:spcAft>
              <a:buSzPts val="1100"/>
              <a:buChar char="•"/>
            </a:pPr>
            <a:r>
              <a:rPr lang="en" sz="1100"/>
              <a:t>Sample recommendation system is built using fpgrowth with confidence of 80%  ​</a:t>
            </a:r>
            <a:endParaRPr sz="1100"/>
          </a:p>
          <a:p>
            <a:pPr indent="-285750" lvl="0" marL="285750" marR="0" rtl="0" algn="l">
              <a:lnSpc>
                <a:spcPct val="100000"/>
              </a:lnSpc>
              <a:spcBef>
                <a:spcPts val="900"/>
              </a:spcBef>
              <a:spcAft>
                <a:spcPts val="0"/>
              </a:spcAft>
              <a:buSzPts val="1100"/>
              <a:buChar char="•"/>
            </a:pPr>
            <a:r>
              <a:rPr lang="en" sz="1100"/>
              <a:t>Recommendations are generated as shown in example below​</a:t>
            </a:r>
            <a:endParaRPr sz="1100"/>
          </a:p>
          <a:p>
            <a:pPr indent="-285750" lvl="0" marL="285750" marR="0" rtl="0" algn="l">
              <a:lnSpc>
                <a:spcPct val="100000"/>
              </a:lnSpc>
              <a:spcBef>
                <a:spcPts val="900"/>
              </a:spcBef>
              <a:spcAft>
                <a:spcPts val="0"/>
              </a:spcAft>
              <a:buSzPts val="1100"/>
              <a:buChar char="•"/>
            </a:pPr>
            <a:r>
              <a:rPr lang="en" sz="1100"/>
              <a:t>Based on products existing in a basket , the system provides list of recommended products that can be added </a:t>
            </a:r>
            <a:endParaRPr sz="1100"/>
          </a:p>
          <a:p>
            <a:pPr indent="0" lvl="0" marL="457200" marR="0" rtl="0" algn="l">
              <a:lnSpc>
                <a:spcPct val="100000"/>
              </a:lnSpc>
              <a:spcBef>
                <a:spcPts val="900"/>
              </a:spcBef>
              <a:spcAft>
                <a:spcPts val="0"/>
              </a:spcAft>
              <a:buNone/>
            </a:pPr>
            <a:r>
              <a:t/>
            </a:r>
            <a:endParaRPr sz="1100"/>
          </a:p>
        </p:txBody>
      </p:sp>
      <p:pic>
        <p:nvPicPr>
          <p:cNvPr id="304" name="Google Shape;304;p36"/>
          <p:cNvPicPr preferRelativeResize="0"/>
          <p:nvPr/>
        </p:nvPicPr>
        <p:blipFill>
          <a:blip r:embed="rId4">
            <a:alphaModFix/>
          </a:blip>
          <a:stretch>
            <a:fillRect/>
          </a:stretch>
        </p:blipFill>
        <p:spPr>
          <a:xfrm>
            <a:off x="3698300" y="1123950"/>
            <a:ext cx="4313925" cy="1736150"/>
          </a:xfrm>
          <a:prstGeom prst="rect">
            <a:avLst/>
          </a:prstGeom>
          <a:noFill/>
          <a:ln cap="flat" cmpd="sng" w="9525">
            <a:solidFill>
              <a:schemeClr val="dk1"/>
            </a:solidFill>
            <a:prstDash val="solid"/>
            <a:round/>
            <a:headEnd len="sm" w="sm" type="none"/>
            <a:tailEnd len="sm" w="sm" type="none"/>
          </a:ln>
        </p:spPr>
      </p:pic>
      <p:pic>
        <p:nvPicPr>
          <p:cNvPr id="305" name="Google Shape;305;p36"/>
          <p:cNvPicPr preferRelativeResize="0"/>
          <p:nvPr/>
        </p:nvPicPr>
        <p:blipFill>
          <a:blip r:embed="rId5">
            <a:alphaModFix/>
          </a:blip>
          <a:stretch>
            <a:fillRect/>
          </a:stretch>
        </p:blipFill>
        <p:spPr>
          <a:xfrm>
            <a:off x="1186675" y="2977000"/>
            <a:ext cx="6459276" cy="20418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37"/>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1" name="Google Shape;311;p37"/>
          <p:cNvSpPr txBox="1"/>
          <p:nvPr/>
        </p:nvSpPr>
        <p:spPr>
          <a:xfrm>
            <a:off x="885203" y="23513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Market Basket Analysis </a:t>
            </a:r>
            <a:endParaRPr/>
          </a:p>
        </p:txBody>
      </p:sp>
      <p:pic>
        <p:nvPicPr>
          <p:cNvPr descr="Hockey Stick Curve Graph with solid fill" id="312" name="Google Shape;312;p37"/>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sp>
        <p:nvSpPr>
          <p:cNvPr id="313" name="Google Shape;313;p37"/>
          <p:cNvSpPr txBox="1"/>
          <p:nvPr/>
        </p:nvSpPr>
        <p:spPr>
          <a:xfrm>
            <a:off x="539225" y="766050"/>
            <a:ext cx="7885800" cy="3078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chemeClr val="lt1"/>
                </a:solidFill>
                <a:latin typeface="Cambria"/>
                <a:ea typeface="Cambria"/>
                <a:cs typeface="Cambria"/>
                <a:sym typeface="Cambria"/>
              </a:rPr>
              <a:t>Department Specific Analysis</a:t>
            </a:r>
            <a:endParaRPr b="1" i="0" sz="1400" u="none" cap="none" strike="noStrike">
              <a:solidFill>
                <a:schemeClr val="lt1"/>
              </a:solidFill>
              <a:latin typeface="Cambria"/>
              <a:ea typeface="Cambria"/>
              <a:cs typeface="Cambria"/>
              <a:sym typeface="Cambria"/>
            </a:endParaRPr>
          </a:p>
        </p:txBody>
      </p:sp>
      <p:sp>
        <p:nvSpPr>
          <p:cNvPr id="314" name="Google Shape;314;p37"/>
          <p:cNvSpPr txBox="1"/>
          <p:nvPr/>
        </p:nvSpPr>
        <p:spPr>
          <a:xfrm>
            <a:off x="569650" y="1161750"/>
            <a:ext cx="7885800" cy="1362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92100" lvl="0" marL="285750" marR="0" rtl="0" algn="l">
              <a:lnSpc>
                <a:spcPct val="100000"/>
              </a:lnSpc>
              <a:spcBef>
                <a:spcPts val="900"/>
              </a:spcBef>
              <a:spcAft>
                <a:spcPts val="0"/>
              </a:spcAft>
              <a:buSzPts val="1200"/>
              <a:buChar char="•"/>
            </a:pPr>
            <a:r>
              <a:rPr lang="en" sz="1200"/>
              <a:t>When opening a new store, it helps to determine a superset of products ( </a:t>
            </a:r>
            <a:r>
              <a:rPr lang="en" sz="1200"/>
              <a:t>categorized</a:t>
            </a:r>
            <a:r>
              <a:rPr lang="en" sz="1200"/>
              <a:t> as  departments) that are closely associated to determine primary and supporting categories that can be incorporated in store</a:t>
            </a:r>
            <a:endParaRPr sz="1200"/>
          </a:p>
          <a:p>
            <a:pPr indent="-292100" lvl="0" marL="285750" marR="0" rtl="0" algn="l">
              <a:lnSpc>
                <a:spcPct val="100000"/>
              </a:lnSpc>
              <a:spcBef>
                <a:spcPts val="900"/>
              </a:spcBef>
              <a:spcAft>
                <a:spcPts val="0"/>
              </a:spcAft>
              <a:buSzPts val="1200"/>
              <a:buChar char="•"/>
            </a:pPr>
            <a:r>
              <a:rPr lang="en" sz="1200"/>
              <a:t>Using apriori method identify associations between 20 departments that were available in dataset​</a:t>
            </a:r>
            <a:endParaRPr sz="1200"/>
          </a:p>
          <a:p>
            <a:pPr indent="-292100" lvl="0" marL="285750" marR="0" rtl="0" algn="l">
              <a:lnSpc>
                <a:spcPct val="100000"/>
              </a:lnSpc>
              <a:spcBef>
                <a:spcPts val="900"/>
              </a:spcBef>
              <a:spcAft>
                <a:spcPts val="0"/>
              </a:spcAft>
              <a:buSzPts val="1200"/>
              <a:buChar char="•"/>
            </a:pPr>
            <a:r>
              <a:rPr lang="en" sz="1200"/>
              <a:t>Using Lift with threshold of 1, 8 department pairs were determined​</a:t>
            </a:r>
            <a:endParaRPr sz="1200"/>
          </a:p>
          <a:p>
            <a:pPr indent="-292100" lvl="0" marL="285750" marR="0" rtl="0" algn="l">
              <a:lnSpc>
                <a:spcPct val="100000"/>
              </a:lnSpc>
              <a:spcBef>
                <a:spcPts val="900"/>
              </a:spcBef>
              <a:spcAft>
                <a:spcPts val="0"/>
              </a:spcAft>
              <a:buSzPts val="1200"/>
              <a:buChar char="•"/>
            </a:pPr>
            <a:r>
              <a:rPr lang="en" sz="1200"/>
              <a:t>Out of 20 departments we see dairy eggs , deli and produce are closely associated , followed by beverages</a:t>
            </a:r>
            <a:endParaRPr sz="1200"/>
          </a:p>
        </p:txBody>
      </p:sp>
      <p:pic>
        <p:nvPicPr>
          <p:cNvPr id="315" name="Google Shape;315;p37"/>
          <p:cNvPicPr preferRelativeResize="0"/>
          <p:nvPr/>
        </p:nvPicPr>
        <p:blipFill>
          <a:blip r:embed="rId4">
            <a:alphaModFix/>
          </a:blip>
          <a:stretch>
            <a:fillRect/>
          </a:stretch>
        </p:blipFill>
        <p:spPr>
          <a:xfrm>
            <a:off x="1093775" y="2715575"/>
            <a:ext cx="6693599" cy="18880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38"/>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1" name="Google Shape;321;p38"/>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Customer Segmentation</a:t>
            </a:r>
            <a:endParaRPr/>
          </a:p>
        </p:txBody>
      </p:sp>
      <p:pic>
        <p:nvPicPr>
          <p:cNvPr descr="Hockey Stick Curve Graph with solid fill" id="322" name="Google Shape;322;p38"/>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pic>
        <p:nvPicPr>
          <p:cNvPr id="323" name="Google Shape;323;p38"/>
          <p:cNvPicPr preferRelativeResize="0"/>
          <p:nvPr/>
        </p:nvPicPr>
        <p:blipFill>
          <a:blip r:embed="rId4">
            <a:alphaModFix/>
          </a:blip>
          <a:stretch>
            <a:fillRect/>
          </a:stretch>
        </p:blipFill>
        <p:spPr>
          <a:xfrm>
            <a:off x="527000" y="2220850"/>
            <a:ext cx="3435001" cy="2771949"/>
          </a:xfrm>
          <a:prstGeom prst="rect">
            <a:avLst/>
          </a:prstGeom>
          <a:noFill/>
          <a:ln>
            <a:noFill/>
          </a:ln>
        </p:spPr>
      </p:pic>
      <p:pic>
        <p:nvPicPr>
          <p:cNvPr id="324" name="Google Shape;324;p38"/>
          <p:cNvPicPr preferRelativeResize="0"/>
          <p:nvPr/>
        </p:nvPicPr>
        <p:blipFill>
          <a:blip r:embed="rId5">
            <a:alphaModFix/>
          </a:blip>
          <a:stretch>
            <a:fillRect/>
          </a:stretch>
        </p:blipFill>
        <p:spPr>
          <a:xfrm>
            <a:off x="744850" y="790900"/>
            <a:ext cx="3101676" cy="1202125"/>
          </a:xfrm>
          <a:prstGeom prst="rect">
            <a:avLst/>
          </a:prstGeom>
          <a:noFill/>
          <a:ln>
            <a:noFill/>
          </a:ln>
        </p:spPr>
      </p:pic>
      <p:pic>
        <p:nvPicPr>
          <p:cNvPr id="325" name="Google Shape;325;p38"/>
          <p:cNvPicPr preferRelativeResize="0"/>
          <p:nvPr/>
        </p:nvPicPr>
        <p:blipFill rotWithShape="1">
          <a:blip r:embed="rId6">
            <a:alphaModFix/>
          </a:blip>
          <a:srcRect b="0" l="1185" r="0" t="0"/>
          <a:stretch/>
        </p:blipFill>
        <p:spPr>
          <a:xfrm>
            <a:off x="5072425" y="2571750"/>
            <a:ext cx="3642201" cy="2308849"/>
          </a:xfrm>
          <a:prstGeom prst="rect">
            <a:avLst/>
          </a:prstGeom>
          <a:noFill/>
          <a:ln>
            <a:noFill/>
          </a:ln>
        </p:spPr>
      </p:pic>
      <p:pic>
        <p:nvPicPr>
          <p:cNvPr id="326" name="Google Shape;326;p38"/>
          <p:cNvPicPr preferRelativeResize="0"/>
          <p:nvPr/>
        </p:nvPicPr>
        <p:blipFill rotWithShape="1">
          <a:blip r:embed="rId7">
            <a:alphaModFix/>
          </a:blip>
          <a:srcRect b="5237" l="2420" r="3381" t="2876"/>
          <a:stretch/>
        </p:blipFill>
        <p:spPr>
          <a:xfrm>
            <a:off x="5072425" y="506350"/>
            <a:ext cx="3642200" cy="1901050"/>
          </a:xfrm>
          <a:prstGeom prst="rect">
            <a:avLst/>
          </a:prstGeom>
          <a:noFill/>
          <a:ln>
            <a:noFill/>
          </a:ln>
        </p:spPr>
      </p:pic>
      <p:sp>
        <p:nvSpPr>
          <p:cNvPr id="327" name="Google Shape;327;p38"/>
          <p:cNvSpPr txBox="1"/>
          <p:nvPr/>
        </p:nvSpPr>
        <p:spPr>
          <a:xfrm>
            <a:off x="6333875" y="2571750"/>
            <a:ext cx="1616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K-Means Clustering with 4 clusters</a:t>
            </a:r>
            <a:endParaRPr sz="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3" name="Google Shape;333;p39"/>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Top ten aisles for each cluster</a:t>
            </a:r>
            <a:endParaRPr/>
          </a:p>
        </p:txBody>
      </p:sp>
      <p:pic>
        <p:nvPicPr>
          <p:cNvPr descr="Hockey Stick Curve Graph with solid fill" id="334" name="Google Shape;334;p39"/>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pic>
        <p:nvPicPr>
          <p:cNvPr id="335" name="Google Shape;335;p39"/>
          <p:cNvPicPr preferRelativeResize="0"/>
          <p:nvPr/>
        </p:nvPicPr>
        <p:blipFill>
          <a:blip r:embed="rId4">
            <a:alphaModFix/>
          </a:blip>
          <a:stretch>
            <a:fillRect/>
          </a:stretch>
        </p:blipFill>
        <p:spPr>
          <a:xfrm>
            <a:off x="389500" y="888425"/>
            <a:ext cx="1904626" cy="1839300"/>
          </a:xfrm>
          <a:prstGeom prst="rect">
            <a:avLst/>
          </a:prstGeom>
          <a:noFill/>
          <a:ln>
            <a:noFill/>
          </a:ln>
        </p:spPr>
      </p:pic>
      <p:pic>
        <p:nvPicPr>
          <p:cNvPr id="336" name="Google Shape;336;p39"/>
          <p:cNvPicPr preferRelativeResize="0"/>
          <p:nvPr/>
        </p:nvPicPr>
        <p:blipFill>
          <a:blip r:embed="rId5">
            <a:alphaModFix/>
          </a:blip>
          <a:stretch>
            <a:fillRect/>
          </a:stretch>
        </p:blipFill>
        <p:spPr>
          <a:xfrm>
            <a:off x="2423100" y="872350"/>
            <a:ext cx="1843375" cy="1839300"/>
          </a:xfrm>
          <a:prstGeom prst="rect">
            <a:avLst/>
          </a:prstGeom>
          <a:noFill/>
          <a:ln>
            <a:noFill/>
          </a:ln>
        </p:spPr>
      </p:pic>
      <p:pic>
        <p:nvPicPr>
          <p:cNvPr id="337" name="Google Shape;337;p39"/>
          <p:cNvPicPr preferRelativeResize="0"/>
          <p:nvPr/>
        </p:nvPicPr>
        <p:blipFill>
          <a:blip r:embed="rId6">
            <a:alphaModFix/>
          </a:blip>
          <a:stretch>
            <a:fillRect/>
          </a:stretch>
        </p:blipFill>
        <p:spPr>
          <a:xfrm>
            <a:off x="4395450" y="872350"/>
            <a:ext cx="1843375" cy="1839300"/>
          </a:xfrm>
          <a:prstGeom prst="rect">
            <a:avLst/>
          </a:prstGeom>
          <a:noFill/>
          <a:ln>
            <a:noFill/>
          </a:ln>
        </p:spPr>
      </p:pic>
      <p:pic>
        <p:nvPicPr>
          <p:cNvPr id="338" name="Google Shape;338;p39"/>
          <p:cNvPicPr preferRelativeResize="0"/>
          <p:nvPr/>
        </p:nvPicPr>
        <p:blipFill>
          <a:blip r:embed="rId7">
            <a:alphaModFix/>
          </a:blip>
          <a:stretch>
            <a:fillRect/>
          </a:stretch>
        </p:blipFill>
        <p:spPr>
          <a:xfrm>
            <a:off x="6367800" y="872350"/>
            <a:ext cx="2095925" cy="1839300"/>
          </a:xfrm>
          <a:prstGeom prst="rect">
            <a:avLst/>
          </a:prstGeom>
          <a:noFill/>
          <a:ln>
            <a:noFill/>
          </a:ln>
        </p:spPr>
      </p:pic>
      <p:sp>
        <p:nvSpPr>
          <p:cNvPr id="339" name="Google Shape;339;p39"/>
          <p:cNvSpPr txBox="1"/>
          <p:nvPr/>
        </p:nvSpPr>
        <p:spPr>
          <a:xfrm>
            <a:off x="389500" y="3051925"/>
            <a:ext cx="7888500" cy="1477500"/>
          </a:xfrm>
          <a:prstGeom prst="rect">
            <a:avLst/>
          </a:prstGeom>
          <a:noFill/>
          <a:ln cap="flat" cmpd="sng" w="9525">
            <a:solidFill>
              <a:srgbClr val="54813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Companies can target products from soft drinks aisles to customers in the first cluster, since it’s one of the top purchased aisles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Similarly, Eggs is one of the top aisles only for Cluster 2. Hence, customers from cluster 2 can be targeted with ads for the same, and be recommended with products from the eggs aisle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40" name="Google Shape;340;p39"/>
          <p:cNvSpPr/>
          <p:nvPr/>
        </p:nvSpPr>
        <p:spPr>
          <a:xfrm>
            <a:off x="1865425" y="888425"/>
            <a:ext cx="428700" cy="364200"/>
          </a:xfrm>
          <a:prstGeom prst="rect">
            <a:avLst/>
          </a:prstGeom>
          <a:solidFill>
            <a:schemeClr val="lt1"/>
          </a:solidFill>
          <a:ln>
            <a:noFill/>
          </a:ln>
          <a:effectLst>
            <a:outerShdw blurRad="57150" rotWithShape="0" algn="bl" dir="5400000" dist="19050">
              <a:srgbClr val="FF99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100"/>
              <a:t>C0</a:t>
            </a:r>
            <a:endParaRPr sz="1100"/>
          </a:p>
        </p:txBody>
      </p:sp>
      <p:sp>
        <p:nvSpPr>
          <p:cNvPr id="341" name="Google Shape;341;p39"/>
          <p:cNvSpPr/>
          <p:nvPr/>
        </p:nvSpPr>
        <p:spPr>
          <a:xfrm>
            <a:off x="3837775" y="872350"/>
            <a:ext cx="428700" cy="364200"/>
          </a:xfrm>
          <a:prstGeom prst="rect">
            <a:avLst/>
          </a:prstGeom>
          <a:solidFill>
            <a:schemeClr val="lt1"/>
          </a:solidFill>
          <a:ln>
            <a:noFill/>
          </a:ln>
          <a:effectLst>
            <a:outerShdw blurRad="57150" rotWithShape="0" algn="bl" dir="5400000" dist="19050">
              <a:srgbClr val="FF99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100"/>
              <a:t>C1</a:t>
            </a:r>
            <a:endParaRPr sz="1100"/>
          </a:p>
        </p:txBody>
      </p:sp>
      <p:sp>
        <p:nvSpPr>
          <p:cNvPr id="342" name="Google Shape;342;p39"/>
          <p:cNvSpPr/>
          <p:nvPr/>
        </p:nvSpPr>
        <p:spPr>
          <a:xfrm>
            <a:off x="5810125" y="872350"/>
            <a:ext cx="428700" cy="364200"/>
          </a:xfrm>
          <a:prstGeom prst="rect">
            <a:avLst/>
          </a:prstGeom>
          <a:solidFill>
            <a:schemeClr val="lt1"/>
          </a:solidFill>
          <a:ln>
            <a:noFill/>
          </a:ln>
          <a:effectLst>
            <a:outerShdw blurRad="57150" rotWithShape="0" algn="bl" dir="5400000" dist="19050">
              <a:srgbClr val="FF99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100"/>
              <a:t>C2</a:t>
            </a:r>
            <a:endParaRPr sz="1100"/>
          </a:p>
        </p:txBody>
      </p:sp>
      <p:sp>
        <p:nvSpPr>
          <p:cNvPr id="343" name="Google Shape;343;p39"/>
          <p:cNvSpPr/>
          <p:nvPr/>
        </p:nvSpPr>
        <p:spPr>
          <a:xfrm>
            <a:off x="8035025" y="872350"/>
            <a:ext cx="428700" cy="364200"/>
          </a:xfrm>
          <a:prstGeom prst="rect">
            <a:avLst/>
          </a:prstGeom>
          <a:solidFill>
            <a:schemeClr val="lt1"/>
          </a:solidFill>
          <a:ln>
            <a:noFill/>
          </a:ln>
          <a:effectLst>
            <a:outerShdw blurRad="57150" rotWithShape="0" algn="bl" dir="5400000" dist="19050">
              <a:srgbClr val="FF99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100"/>
              <a:t>C3</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p:nvPr/>
        </p:nvSpPr>
        <p:spPr>
          <a:xfrm>
            <a:off x="0" y="0"/>
            <a:ext cx="91416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9" name="Google Shape;349;p40"/>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Customer Segmentation - Insights</a:t>
            </a:r>
            <a:endParaRPr/>
          </a:p>
        </p:txBody>
      </p:sp>
      <p:pic>
        <p:nvPicPr>
          <p:cNvPr descr="Hockey Stick Curve Graph with solid fill" id="350" name="Google Shape;350;p40"/>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pic>
        <p:nvPicPr>
          <p:cNvPr id="351" name="Google Shape;351;p40"/>
          <p:cNvPicPr preferRelativeResize="0"/>
          <p:nvPr/>
        </p:nvPicPr>
        <p:blipFill rotWithShape="1">
          <a:blip r:embed="rId4">
            <a:alphaModFix/>
          </a:blip>
          <a:srcRect b="0" l="0" r="7381" t="0"/>
          <a:stretch/>
        </p:blipFill>
        <p:spPr>
          <a:xfrm>
            <a:off x="418350" y="1210925"/>
            <a:ext cx="8378424" cy="1481775"/>
          </a:xfrm>
          <a:prstGeom prst="rect">
            <a:avLst/>
          </a:prstGeom>
          <a:noFill/>
          <a:ln>
            <a:noFill/>
          </a:ln>
        </p:spPr>
      </p:pic>
      <p:sp>
        <p:nvSpPr>
          <p:cNvPr id="352" name="Google Shape;352;p40"/>
          <p:cNvSpPr txBox="1"/>
          <p:nvPr/>
        </p:nvSpPr>
        <p:spPr>
          <a:xfrm>
            <a:off x="418350" y="2998150"/>
            <a:ext cx="8307300" cy="1262100"/>
          </a:xfrm>
          <a:prstGeom prst="rect">
            <a:avLst/>
          </a:prstGeom>
          <a:noFill/>
          <a:ln cap="flat" cmpd="sng" w="9525">
            <a:solidFill>
              <a:srgbClr val="38562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Closer inspection suggests that fresh fruits and fresh vegetables are among the top selling aisles across all clusters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Companies to target customers by recommending them </a:t>
            </a:r>
            <a:r>
              <a:rPr lang="en">
                <a:solidFill>
                  <a:schemeClr val="dk1"/>
                </a:solidFill>
                <a:latin typeface="Calibri"/>
                <a:ea typeface="Calibri"/>
                <a:cs typeface="Calibri"/>
                <a:sym typeface="Calibri"/>
              </a:rPr>
              <a:t>products from </a:t>
            </a:r>
            <a:r>
              <a:rPr lang="en">
                <a:latin typeface="Calibri"/>
                <a:ea typeface="Calibri"/>
                <a:cs typeface="Calibri"/>
                <a:sym typeface="Calibri"/>
              </a:rPr>
              <a:t>both most and </a:t>
            </a:r>
            <a:r>
              <a:rPr lang="en">
                <a:latin typeface="Calibri"/>
                <a:ea typeface="Calibri"/>
                <a:cs typeface="Calibri"/>
                <a:sym typeface="Calibri"/>
              </a:rPr>
              <a:t>least</a:t>
            </a:r>
            <a:r>
              <a:rPr lang="en">
                <a:latin typeface="Calibri"/>
                <a:ea typeface="Calibri"/>
                <a:cs typeface="Calibri"/>
                <a:sym typeface="Calibri"/>
              </a:rPr>
              <a:t> </a:t>
            </a:r>
            <a:r>
              <a:rPr lang="en">
                <a:latin typeface="Calibri"/>
                <a:ea typeface="Calibri"/>
                <a:cs typeface="Calibri"/>
                <a:sym typeface="Calibri"/>
              </a:rPr>
              <a:t>sold</a:t>
            </a:r>
            <a:r>
              <a:rPr lang="en">
                <a:latin typeface="Calibri"/>
                <a:ea typeface="Calibri"/>
                <a:cs typeface="Calibri"/>
                <a:sym typeface="Calibri"/>
              </a:rPr>
              <a:t> aisle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 cluster 3, products from soy </a:t>
            </a:r>
            <a:r>
              <a:rPr lang="en">
                <a:latin typeface="Calibri"/>
                <a:ea typeface="Calibri"/>
                <a:cs typeface="Calibri"/>
                <a:sym typeface="Calibri"/>
              </a:rPr>
              <a:t>lactose free</a:t>
            </a:r>
            <a:r>
              <a:rPr lang="en">
                <a:latin typeface="Calibri"/>
                <a:ea typeface="Calibri"/>
                <a:cs typeface="Calibri"/>
                <a:sym typeface="Calibri"/>
              </a:rPr>
              <a:t> is the least sold aisle, companies can leverage this insight to increase the sales of the least sold product by recommending such items</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41"/>
          <p:cNvSpPr/>
          <p:nvPr/>
        </p:nvSpPr>
        <p:spPr>
          <a:xfrm>
            <a:off x="479700" y="3331275"/>
            <a:ext cx="8216100" cy="1548300"/>
          </a:xfrm>
          <a:prstGeom prst="rect">
            <a:avLst/>
          </a:prstGeom>
          <a:no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1"/>
          <p:cNvSpPr/>
          <p:nvPr/>
        </p:nvSpPr>
        <p:spPr>
          <a:xfrm>
            <a:off x="448478" y="836442"/>
            <a:ext cx="8243100" cy="2095500"/>
          </a:xfrm>
          <a:prstGeom prst="rect">
            <a:avLst/>
          </a:prstGeom>
          <a:noFill/>
          <a:ln cap="flat" cmpd="sng" w="12700">
            <a:solidFill>
              <a:srgbClr val="0380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9" name="Google Shape;359;p41"/>
          <p:cNvSpPr txBox="1"/>
          <p:nvPr/>
        </p:nvSpPr>
        <p:spPr>
          <a:xfrm>
            <a:off x="465925" y="3320475"/>
            <a:ext cx="4267800" cy="15699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Arial"/>
              <a:buChar char="•"/>
            </a:pPr>
            <a:r>
              <a:rPr lang="en" sz="1200">
                <a:latin typeface="Calibri"/>
                <a:ea typeface="Calibri"/>
                <a:cs typeface="Calibri"/>
                <a:sym typeface="Calibri"/>
              </a:rPr>
              <a:t>Selected the best parameters using hyperparameter tuning and k-Fold cross-validation</a:t>
            </a:r>
            <a:endParaRPr sz="1200">
              <a:latin typeface="Calibri"/>
              <a:ea typeface="Calibri"/>
              <a:cs typeface="Calibri"/>
              <a:sym typeface="Calibri"/>
            </a:endParaRPr>
          </a:p>
          <a:p>
            <a:pPr indent="-171450" lvl="0" marL="1714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Accordingly, pruning the tree to a depth of 10 and using entropy as the impurity measure worked best for this case</a:t>
            </a:r>
            <a:endParaRPr sz="1200">
              <a:latin typeface="Calibri"/>
              <a:ea typeface="Calibri"/>
              <a:cs typeface="Calibri"/>
              <a:sym typeface="Calibri"/>
            </a:endParaRPr>
          </a:p>
          <a:p>
            <a:pPr indent="-171450" lvl="0" marL="1714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Best combination of parameters: max_depth = 10, min_samples_leaf = 50, criterion = entropy</a:t>
            </a:r>
            <a:endParaRPr sz="1200">
              <a:latin typeface="Calibri"/>
              <a:ea typeface="Calibri"/>
              <a:cs typeface="Calibri"/>
              <a:sym typeface="Calibri"/>
            </a:endParaRPr>
          </a:p>
          <a:p>
            <a:pPr indent="-171450" lvl="0" marL="1714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Achieved an initial accuracy of 64% and a final accuracy of 71% after hyperparameter tuning</a:t>
            </a:r>
            <a:endParaRPr sz="1200">
              <a:latin typeface="Calibri"/>
              <a:ea typeface="Calibri"/>
              <a:cs typeface="Calibri"/>
              <a:sym typeface="Calibri"/>
            </a:endParaRPr>
          </a:p>
        </p:txBody>
      </p:sp>
      <p:sp>
        <p:nvSpPr>
          <p:cNvPr id="360" name="Google Shape;360;p41"/>
          <p:cNvSpPr txBox="1"/>
          <p:nvPr/>
        </p:nvSpPr>
        <p:spPr>
          <a:xfrm>
            <a:off x="479706" y="3063542"/>
            <a:ext cx="8216100" cy="276900"/>
          </a:xfrm>
          <a:prstGeom prst="rect">
            <a:avLst/>
          </a:prstGeom>
          <a:solidFill>
            <a:srgbClr val="548135"/>
          </a:solid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200">
                <a:solidFill>
                  <a:srgbClr val="FFFFFF"/>
                </a:solidFill>
                <a:latin typeface="Cambria"/>
                <a:ea typeface="Cambria"/>
                <a:cs typeface="Cambria"/>
                <a:sym typeface="Cambria"/>
              </a:rPr>
              <a:t>Decision Tree Classifier</a:t>
            </a:r>
            <a:endParaRPr b="1" i="0" sz="1200" u="none" cap="none" strike="noStrike">
              <a:solidFill>
                <a:srgbClr val="FFFFFF"/>
              </a:solidFill>
              <a:latin typeface="Cambria"/>
              <a:ea typeface="Cambria"/>
              <a:cs typeface="Cambria"/>
              <a:sym typeface="Cambria"/>
            </a:endParaRPr>
          </a:p>
        </p:txBody>
      </p:sp>
      <p:sp>
        <p:nvSpPr>
          <p:cNvPr id="361" name="Google Shape;361;p41"/>
          <p:cNvSpPr txBox="1"/>
          <p:nvPr/>
        </p:nvSpPr>
        <p:spPr>
          <a:xfrm>
            <a:off x="451965" y="802750"/>
            <a:ext cx="8244000" cy="276900"/>
          </a:xfrm>
          <a:prstGeom prst="rect">
            <a:avLst/>
          </a:prstGeom>
          <a:solidFill>
            <a:srgbClr val="0380A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200">
                <a:solidFill>
                  <a:srgbClr val="FFFFFF"/>
                </a:solidFill>
                <a:latin typeface="Cambria"/>
                <a:ea typeface="Cambria"/>
                <a:cs typeface="Cambria"/>
                <a:sym typeface="Cambria"/>
              </a:rPr>
              <a:t>Data Preprocessing</a:t>
            </a:r>
            <a:endParaRPr/>
          </a:p>
        </p:txBody>
      </p:sp>
      <p:sp>
        <p:nvSpPr>
          <p:cNvPr id="362" name="Google Shape;362;p41"/>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Reorder Prediction Using Classification</a:t>
            </a:r>
            <a:endParaRPr/>
          </a:p>
        </p:txBody>
      </p:sp>
      <p:pic>
        <p:nvPicPr>
          <p:cNvPr descr="Brain in head with solid fill" id="363" name="Google Shape;363;p41"/>
          <p:cNvPicPr preferRelativeResize="0"/>
          <p:nvPr/>
        </p:nvPicPr>
        <p:blipFill rotWithShape="1">
          <a:blip r:embed="rId3">
            <a:alphaModFix/>
          </a:blip>
          <a:srcRect b="0" l="0" r="0" t="0"/>
          <a:stretch/>
        </p:blipFill>
        <p:spPr>
          <a:xfrm>
            <a:off x="417777" y="233576"/>
            <a:ext cx="495701" cy="495701"/>
          </a:xfrm>
          <a:prstGeom prst="rect">
            <a:avLst/>
          </a:prstGeom>
          <a:noFill/>
          <a:ln>
            <a:noFill/>
          </a:ln>
        </p:spPr>
      </p:pic>
      <p:pic>
        <p:nvPicPr>
          <p:cNvPr id="364" name="Google Shape;364;p41"/>
          <p:cNvPicPr preferRelativeResize="0"/>
          <p:nvPr/>
        </p:nvPicPr>
        <p:blipFill>
          <a:blip r:embed="rId4">
            <a:alphaModFix/>
          </a:blip>
          <a:stretch>
            <a:fillRect/>
          </a:stretch>
        </p:blipFill>
        <p:spPr>
          <a:xfrm>
            <a:off x="4733726" y="3472050"/>
            <a:ext cx="2023726" cy="1256850"/>
          </a:xfrm>
          <a:prstGeom prst="rect">
            <a:avLst/>
          </a:prstGeom>
          <a:noFill/>
          <a:ln>
            <a:noFill/>
          </a:ln>
        </p:spPr>
      </p:pic>
      <p:pic>
        <p:nvPicPr>
          <p:cNvPr id="365" name="Google Shape;365;p41"/>
          <p:cNvPicPr preferRelativeResize="0"/>
          <p:nvPr/>
        </p:nvPicPr>
        <p:blipFill>
          <a:blip r:embed="rId5">
            <a:alphaModFix/>
          </a:blip>
          <a:stretch>
            <a:fillRect/>
          </a:stretch>
        </p:blipFill>
        <p:spPr>
          <a:xfrm>
            <a:off x="6857320" y="3472050"/>
            <a:ext cx="1758580" cy="1256850"/>
          </a:xfrm>
          <a:prstGeom prst="rect">
            <a:avLst/>
          </a:prstGeom>
          <a:noFill/>
          <a:ln cap="flat" cmpd="sng" w="9525">
            <a:solidFill>
              <a:srgbClr val="000000"/>
            </a:solidFill>
            <a:prstDash val="solid"/>
            <a:round/>
            <a:headEnd len="sm" w="sm" type="none"/>
            <a:tailEnd len="sm" w="sm" type="none"/>
          </a:ln>
        </p:spPr>
      </p:pic>
      <p:sp>
        <p:nvSpPr>
          <p:cNvPr id="366" name="Google Shape;366;p41"/>
          <p:cNvSpPr/>
          <p:nvPr/>
        </p:nvSpPr>
        <p:spPr>
          <a:xfrm>
            <a:off x="541900" y="1494078"/>
            <a:ext cx="1092600" cy="1088100"/>
          </a:xfrm>
          <a:prstGeom prst="rect">
            <a:avLst/>
          </a:prstGeom>
          <a:solidFill>
            <a:srgbClr val="548135"/>
          </a:solidFill>
          <a:ln cap="flat" cmpd="sng" w="12700">
            <a:solidFill>
              <a:srgbClr val="54813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Merging</a:t>
            </a:r>
            <a:r>
              <a:rPr b="1" lang="en" sz="1200">
                <a:solidFill>
                  <a:schemeClr val="lt1"/>
                </a:solidFill>
              </a:rPr>
              <a:t> all datasets</a:t>
            </a:r>
            <a:endParaRPr b="1" sz="1200">
              <a:solidFill>
                <a:schemeClr val="lt1"/>
              </a:solidFill>
            </a:endParaRPr>
          </a:p>
        </p:txBody>
      </p:sp>
      <p:sp>
        <p:nvSpPr>
          <p:cNvPr id="367" name="Google Shape;367;p41"/>
          <p:cNvSpPr/>
          <p:nvPr/>
        </p:nvSpPr>
        <p:spPr>
          <a:xfrm>
            <a:off x="1947125" y="1490475"/>
            <a:ext cx="1092600" cy="1088100"/>
          </a:xfrm>
          <a:prstGeom prst="rect">
            <a:avLst/>
          </a:prstGeom>
          <a:solidFill>
            <a:srgbClr val="0380AD"/>
          </a:solidFill>
          <a:ln cap="flat" cmpd="sng" w="12700">
            <a:solidFill>
              <a:srgbClr val="0380AD"/>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chemeClr val="lt1"/>
                </a:solidFill>
              </a:rPr>
              <a:t>Ordinal Encoding</a:t>
            </a:r>
            <a:endParaRPr b="1" sz="1200">
              <a:solidFill>
                <a:schemeClr val="lt1"/>
              </a:solidFill>
            </a:endParaRPr>
          </a:p>
        </p:txBody>
      </p:sp>
      <p:sp>
        <p:nvSpPr>
          <p:cNvPr id="368" name="Google Shape;368;p41"/>
          <p:cNvSpPr/>
          <p:nvPr/>
        </p:nvSpPr>
        <p:spPr>
          <a:xfrm>
            <a:off x="3360975" y="1490472"/>
            <a:ext cx="1092600" cy="1088100"/>
          </a:xfrm>
          <a:prstGeom prst="rect">
            <a:avLst/>
          </a:prstGeom>
          <a:solidFill>
            <a:srgbClr val="548135"/>
          </a:solidFill>
          <a:ln cap="flat" cmpd="sng" w="12700">
            <a:solidFill>
              <a:srgbClr val="548135"/>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chemeClr val="lt1"/>
                </a:solidFill>
              </a:rPr>
              <a:t>Stratified sampling on user_id</a:t>
            </a:r>
            <a:endParaRPr b="1" sz="1200">
              <a:solidFill>
                <a:schemeClr val="lt1"/>
              </a:solidFill>
            </a:endParaRPr>
          </a:p>
        </p:txBody>
      </p:sp>
      <p:sp>
        <p:nvSpPr>
          <p:cNvPr id="369" name="Google Shape;369;p41"/>
          <p:cNvSpPr/>
          <p:nvPr/>
        </p:nvSpPr>
        <p:spPr>
          <a:xfrm>
            <a:off x="4733725" y="1493950"/>
            <a:ext cx="1092600" cy="1088100"/>
          </a:xfrm>
          <a:prstGeom prst="rect">
            <a:avLst/>
          </a:prstGeom>
          <a:solidFill>
            <a:srgbClr val="0380AD"/>
          </a:solidFill>
          <a:ln cap="flat" cmpd="sng" w="12700">
            <a:solidFill>
              <a:srgbClr val="0380AD"/>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chemeClr val="lt1"/>
                </a:solidFill>
              </a:rPr>
              <a:t>Standardize the data</a:t>
            </a:r>
            <a:endParaRPr b="1" sz="1200">
              <a:solidFill>
                <a:schemeClr val="lt1"/>
              </a:solidFill>
            </a:endParaRPr>
          </a:p>
        </p:txBody>
      </p:sp>
      <p:sp>
        <p:nvSpPr>
          <p:cNvPr id="370" name="Google Shape;370;p41"/>
          <p:cNvSpPr/>
          <p:nvPr/>
        </p:nvSpPr>
        <p:spPr>
          <a:xfrm>
            <a:off x="7407075" y="1490472"/>
            <a:ext cx="1092600" cy="1088100"/>
          </a:xfrm>
          <a:prstGeom prst="rect">
            <a:avLst/>
          </a:prstGeom>
          <a:solidFill>
            <a:srgbClr val="0380AD"/>
          </a:solidFill>
          <a:ln cap="flat" cmpd="sng" w="12700">
            <a:solidFill>
              <a:srgbClr val="0380AD"/>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chemeClr val="lt1"/>
                </a:solidFill>
              </a:rPr>
              <a:t>Dimensionality Reduction using PCA</a:t>
            </a:r>
            <a:endParaRPr b="1" sz="1200">
              <a:solidFill>
                <a:schemeClr val="lt1"/>
              </a:solidFill>
            </a:endParaRPr>
          </a:p>
        </p:txBody>
      </p:sp>
      <p:sp>
        <p:nvSpPr>
          <p:cNvPr id="371" name="Google Shape;371;p41"/>
          <p:cNvSpPr/>
          <p:nvPr/>
        </p:nvSpPr>
        <p:spPr>
          <a:xfrm>
            <a:off x="6032300" y="1490472"/>
            <a:ext cx="1092600" cy="1088100"/>
          </a:xfrm>
          <a:prstGeom prst="rect">
            <a:avLst/>
          </a:prstGeom>
          <a:solidFill>
            <a:srgbClr val="548135"/>
          </a:solidFill>
          <a:ln cap="flat" cmpd="sng" w="12700">
            <a:solidFill>
              <a:srgbClr val="548135"/>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chemeClr val="lt1"/>
                </a:solidFill>
              </a:rPr>
              <a:t>Feature Selection using RFE (Random Forest as base model)</a:t>
            </a:r>
            <a:endParaRPr b="1" sz="1200">
              <a:solidFill>
                <a:schemeClr val="lt1"/>
              </a:solidFill>
            </a:endParaRPr>
          </a:p>
        </p:txBody>
      </p:sp>
      <p:cxnSp>
        <p:nvCxnSpPr>
          <p:cNvPr id="372" name="Google Shape;372;p41"/>
          <p:cNvCxnSpPr>
            <a:stCxn id="366" idx="3"/>
            <a:endCxn id="367" idx="1"/>
          </p:cNvCxnSpPr>
          <p:nvPr/>
        </p:nvCxnSpPr>
        <p:spPr>
          <a:xfrm flipH="1" rot="10800000">
            <a:off x="1634500" y="2034528"/>
            <a:ext cx="312600" cy="36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41"/>
          <p:cNvCxnSpPr>
            <a:stCxn id="367" idx="3"/>
            <a:endCxn id="368" idx="1"/>
          </p:cNvCxnSpPr>
          <p:nvPr/>
        </p:nvCxnSpPr>
        <p:spPr>
          <a:xfrm>
            <a:off x="3039725" y="2034525"/>
            <a:ext cx="321300" cy="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41"/>
          <p:cNvCxnSpPr>
            <a:stCxn id="368" idx="3"/>
            <a:endCxn id="369" idx="1"/>
          </p:cNvCxnSpPr>
          <p:nvPr/>
        </p:nvCxnSpPr>
        <p:spPr>
          <a:xfrm>
            <a:off x="4453575" y="2034522"/>
            <a:ext cx="280200" cy="36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41"/>
          <p:cNvCxnSpPr>
            <a:endCxn id="371" idx="1"/>
          </p:cNvCxnSpPr>
          <p:nvPr/>
        </p:nvCxnSpPr>
        <p:spPr>
          <a:xfrm flipH="1" rot="10800000">
            <a:off x="5826200" y="2034522"/>
            <a:ext cx="206100" cy="3600"/>
          </a:xfrm>
          <a:prstGeom prst="straightConnector1">
            <a:avLst/>
          </a:prstGeom>
          <a:noFill/>
          <a:ln cap="flat" cmpd="sng" w="9525">
            <a:solidFill>
              <a:schemeClr val="dk2"/>
            </a:solidFill>
            <a:prstDash val="solid"/>
            <a:round/>
            <a:headEnd len="med" w="med" type="none"/>
            <a:tailEnd len="med" w="med" type="triangle"/>
          </a:ln>
        </p:spPr>
      </p:cxnSp>
      <p:cxnSp>
        <p:nvCxnSpPr>
          <p:cNvPr id="376" name="Google Shape;376;p41"/>
          <p:cNvCxnSpPr>
            <a:stCxn id="371" idx="3"/>
            <a:endCxn id="370" idx="1"/>
          </p:cNvCxnSpPr>
          <p:nvPr/>
        </p:nvCxnSpPr>
        <p:spPr>
          <a:xfrm>
            <a:off x="7124900" y="2034522"/>
            <a:ext cx="282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42"/>
          <p:cNvSpPr/>
          <p:nvPr/>
        </p:nvSpPr>
        <p:spPr>
          <a:xfrm>
            <a:off x="542125" y="1171887"/>
            <a:ext cx="8243100" cy="3740700"/>
          </a:xfrm>
          <a:prstGeom prst="rect">
            <a:avLst/>
          </a:prstGeom>
          <a:noFill/>
          <a:ln cap="flat" cmpd="sng" w="12700">
            <a:solidFill>
              <a:srgbClr val="0380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2" name="Google Shape;382;p42"/>
          <p:cNvSpPr txBox="1"/>
          <p:nvPr/>
        </p:nvSpPr>
        <p:spPr>
          <a:xfrm>
            <a:off x="628625" y="1489275"/>
            <a:ext cx="4111500" cy="1200600"/>
          </a:xfrm>
          <a:prstGeom prst="rect">
            <a:avLst/>
          </a:prstGeom>
          <a:noFill/>
          <a:ln>
            <a:noFill/>
          </a:ln>
        </p:spPr>
        <p:txBody>
          <a:bodyPr anchorCtr="0" anchor="t" bIns="45700" lIns="91425" spcFirstLastPara="1" rIns="91425" wrap="square" tIns="45700">
            <a:spAutoFit/>
          </a:bodyPr>
          <a:lstStyle/>
          <a:p>
            <a:pPr indent="-304800" lvl="0" marL="228600" rtl="0" algn="l">
              <a:spcBef>
                <a:spcPts val="0"/>
              </a:spcBef>
              <a:spcAft>
                <a:spcPts val="0"/>
              </a:spcAft>
              <a:buSzPts val="1200"/>
              <a:buChar char="•"/>
            </a:pPr>
            <a:r>
              <a:rPr lang="en" sz="1200">
                <a:solidFill>
                  <a:schemeClr val="dk1"/>
                </a:solidFill>
                <a:latin typeface="Calibri"/>
                <a:ea typeface="Calibri"/>
                <a:cs typeface="Calibri"/>
                <a:sym typeface="Calibri"/>
              </a:rPr>
              <a:t>Selected the best parameters using hyperparameter tuning and k-Fold cross-validation</a:t>
            </a:r>
            <a:endParaRPr/>
          </a:p>
          <a:p>
            <a:pPr indent="-304800" lvl="0" marL="228600" rtl="0" algn="l">
              <a:spcBef>
                <a:spcPts val="0"/>
              </a:spcBef>
              <a:spcAft>
                <a:spcPts val="0"/>
              </a:spcAft>
              <a:buSzPts val="1200"/>
              <a:buChar char="•"/>
            </a:pPr>
            <a:r>
              <a:rPr lang="en" sz="1200">
                <a:solidFill>
                  <a:schemeClr val="dk1"/>
                </a:solidFill>
                <a:latin typeface="Calibri"/>
                <a:ea typeface="Calibri"/>
                <a:cs typeface="Calibri"/>
                <a:sym typeface="Calibri"/>
              </a:rPr>
              <a:t>Best combination of parameters: max_depth = 10, min_samples_leaf = 50, criterion = entropy</a:t>
            </a:r>
            <a:endParaRPr sz="1200">
              <a:solidFill>
                <a:schemeClr val="dk1"/>
              </a:solidFill>
              <a:latin typeface="Calibri"/>
              <a:ea typeface="Calibri"/>
              <a:cs typeface="Calibri"/>
              <a:sym typeface="Calibri"/>
            </a:endParaRPr>
          </a:p>
          <a:p>
            <a:pPr indent="-304800" lvl="0" marL="228600" rtl="0" algn="l">
              <a:spcBef>
                <a:spcPts val="0"/>
              </a:spcBef>
              <a:spcAft>
                <a:spcPts val="0"/>
              </a:spcAft>
              <a:buSzPts val="1200"/>
              <a:buChar char="•"/>
            </a:pPr>
            <a:r>
              <a:rPr lang="en" sz="1200">
                <a:solidFill>
                  <a:schemeClr val="dk1"/>
                </a:solidFill>
                <a:latin typeface="Calibri"/>
                <a:ea typeface="Calibri"/>
                <a:cs typeface="Calibri"/>
                <a:sym typeface="Calibri"/>
              </a:rPr>
              <a:t>Achieved an initial accuracy of 69% and a final accuracy of 72% after hyperparameter tuning</a:t>
            </a:r>
            <a:endParaRPr sz="1200">
              <a:latin typeface="Calibri"/>
              <a:ea typeface="Calibri"/>
              <a:cs typeface="Calibri"/>
              <a:sym typeface="Calibri"/>
            </a:endParaRPr>
          </a:p>
        </p:txBody>
      </p:sp>
      <p:sp>
        <p:nvSpPr>
          <p:cNvPr id="383" name="Google Shape;383;p42"/>
          <p:cNvSpPr txBox="1"/>
          <p:nvPr/>
        </p:nvSpPr>
        <p:spPr>
          <a:xfrm>
            <a:off x="923828" y="231482"/>
            <a:ext cx="753981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Machine Learning Models</a:t>
            </a:r>
            <a:endParaRPr/>
          </a:p>
        </p:txBody>
      </p:sp>
      <p:pic>
        <p:nvPicPr>
          <p:cNvPr descr="Brain in head with solid fill" id="384" name="Google Shape;384;p42"/>
          <p:cNvPicPr preferRelativeResize="0"/>
          <p:nvPr/>
        </p:nvPicPr>
        <p:blipFill rotWithShape="1">
          <a:blip r:embed="rId3">
            <a:alphaModFix/>
          </a:blip>
          <a:srcRect b="0" l="0" r="0" t="0"/>
          <a:stretch/>
        </p:blipFill>
        <p:spPr>
          <a:xfrm>
            <a:off x="417777" y="233576"/>
            <a:ext cx="495701" cy="495701"/>
          </a:xfrm>
          <a:prstGeom prst="rect">
            <a:avLst/>
          </a:prstGeom>
          <a:noFill/>
          <a:ln>
            <a:noFill/>
          </a:ln>
        </p:spPr>
      </p:pic>
      <p:sp>
        <p:nvSpPr>
          <p:cNvPr id="385" name="Google Shape;385;p42"/>
          <p:cNvSpPr txBox="1"/>
          <p:nvPr/>
        </p:nvSpPr>
        <p:spPr>
          <a:xfrm>
            <a:off x="550068" y="1021891"/>
            <a:ext cx="8244000" cy="276900"/>
          </a:xfrm>
          <a:prstGeom prst="rect">
            <a:avLst/>
          </a:prstGeom>
          <a:solidFill>
            <a:srgbClr val="0380AD"/>
          </a:solidFill>
          <a:ln cap="flat" cmpd="sng" w="9525">
            <a:solidFill>
              <a:srgbClr val="0380A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Cambria"/>
                <a:ea typeface="Cambria"/>
                <a:cs typeface="Cambria"/>
                <a:sym typeface="Cambria"/>
              </a:rPr>
              <a:t>Random Forest Classifier</a:t>
            </a:r>
            <a:endParaRPr/>
          </a:p>
        </p:txBody>
      </p:sp>
      <p:pic>
        <p:nvPicPr>
          <p:cNvPr id="386" name="Google Shape;386;p42"/>
          <p:cNvPicPr preferRelativeResize="0"/>
          <p:nvPr/>
        </p:nvPicPr>
        <p:blipFill>
          <a:blip r:embed="rId4">
            <a:alphaModFix/>
          </a:blip>
          <a:stretch>
            <a:fillRect/>
          </a:stretch>
        </p:blipFill>
        <p:spPr>
          <a:xfrm>
            <a:off x="800548" y="2987850"/>
            <a:ext cx="3634850" cy="1638400"/>
          </a:xfrm>
          <a:prstGeom prst="rect">
            <a:avLst/>
          </a:prstGeom>
          <a:noFill/>
          <a:ln cap="flat" cmpd="sng" w="12700">
            <a:solidFill>
              <a:srgbClr val="0380AD"/>
            </a:solidFill>
            <a:prstDash val="solid"/>
            <a:miter lim="8000"/>
            <a:headEnd len="sm" w="sm" type="none"/>
            <a:tailEnd len="sm" w="sm" type="none"/>
          </a:ln>
        </p:spPr>
      </p:pic>
      <p:pic>
        <p:nvPicPr>
          <p:cNvPr id="387" name="Google Shape;387;p42"/>
          <p:cNvPicPr preferRelativeResize="0"/>
          <p:nvPr/>
        </p:nvPicPr>
        <p:blipFill>
          <a:blip r:embed="rId5">
            <a:alphaModFix/>
          </a:blip>
          <a:stretch>
            <a:fillRect/>
          </a:stretch>
        </p:blipFill>
        <p:spPr>
          <a:xfrm>
            <a:off x="5233748" y="1489275"/>
            <a:ext cx="3229901" cy="3293850"/>
          </a:xfrm>
          <a:prstGeom prst="rect">
            <a:avLst/>
          </a:prstGeom>
          <a:noFill/>
          <a:ln cap="flat" cmpd="sng" w="12700">
            <a:solidFill>
              <a:srgbClr val="0380AD"/>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43"/>
          <p:cNvSpPr txBox="1"/>
          <p:nvPr/>
        </p:nvSpPr>
        <p:spPr>
          <a:xfrm>
            <a:off x="515481" y="1019953"/>
            <a:ext cx="8212200" cy="1754700"/>
          </a:xfrm>
          <a:prstGeom prst="rect">
            <a:avLst/>
          </a:prstGeom>
          <a:no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393" name="Google Shape;393;p43"/>
          <p:cNvSpPr txBox="1"/>
          <p:nvPr/>
        </p:nvSpPr>
        <p:spPr>
          <a:xfrm>
            <a:off x="515481" y="1019953"/>
            <a:ext cx="8216100" cy="276900"/>
          </a:xfrm>
          <a:prstGeom prst="rect">
            <a:avLst/>
          </a:prstGeom>
          <a:solidFill>
            <a:srgbClr val="548135"/>
          </a:solid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Cambria"/>
                <a:ea typeface="Cambria"/>
                <a:cs typeface="Cambria"/>
                <a:sym typeface="Cambria"/>
              </a:rPr>
              <a:t>K-Nearest Neighbor Classifier​</a:t>
            </a:r>
            <a:endParaRPr b="1" i="0" sz="1100" u="none" cap="none" strike="noStrike">
              <a:solidFill>
                <a:schemeClr val="lt1"/>
              </a:solidFill>
              <a:latin typeface="Cambria"/>
              <a:ea typeface="Cambria"/>
              <a:cs typeface="Cambria"/>
              <a:sym typeface="Cambria"/>
            </a:endParaRPr>
          </a:p>
        </p:txBody>
      </p:sp>
      <p:sp>
        <p:nvSpPr>
          <p:cNvPr id="394" name="Google Shape;394;p43"/>
          <p:cNvSpPr txBox="1"/>
          <p:nvPr/>
        </p:nvSpPr>
        <p:spPr>
          <a:xfrm>
            <a:off x="515475" y="1484500"/>
            <a:ext cx="4148400" cy="1169700"/>
          </a:xfrm>
          <a:prstGeom prst="rect">
            <a:avLst/>
          </a:prstGeom>
          <a:noFill/>
          <a:ln>
            <a:noFill/>
          </a:ln>
        </p:spPr>
        <p:txBody>
          <a:bodyPr anchorCtr="0" anchor="t" bIns="45700" lIns="91425" spcFirstLastPara="1" rIns="91425" wrap="square" tIns="45700">
            <a:spAutoFit/>
          </a:bodyPr>
          <a:lstStyle/>
          <a:p>
            <a:pPr indent="-234950" lvl="0" marL="234950" marR="0" rtl="0" algn="l">
              <a:lnSpc>
                <a:spcPct val="100000"/>
              </a:lnSpc>
              <a:spcBef>
                <a:spcPts val="1200"/>
              </a:spcBef>
              <a:spcAft>
                <a:spcPts val="0"/>
              </a:spcAft>
              <a:buClr>
                <a:srgbClr val="000000"/>
              </a:buClr>
              <a:buSzPts val="1200"/>
              <a:buFont typeface="Arial"/>
              <a:buChar char="•"/>
            </a:pPr>
            <a:r>
              <a:rPr b="0" i="0" lang="en" sz="1200" u="none" cap="none" strike="noStrike">
                <a:solidFill>
                  <a:srgbClr val="000000"/>
                </a:solidFill>
                <a:latin typeface="Calibri"/>
                <a:ea typeface="Calibri"/>
                <a:cs typeface="Calibri"/>
                <a:sym typeface="Calibri"/>
              </a:rPr>
              <a:t>Identified </a:t>
            </a:r>
            <a:r>
              <a:rPr lang="en" sz="1200">
                <a:latin typeface="Calibri"/>
                <a:ea typeface="Calibri"/>
                <a:cs typeface="Calibri"/>
                <a:sym typeface="Calibri"/>
              </a:rPr>
              <a:t>3</a:t>
            </a:r>
            <a:r>
              <a:rPr b="0" i="0" lang="en" sz="1200" u="none" cap="none" strike="noStrike">
                <a:solidFill>
                  <a:srgbClr val="000000"/>
                </a:solidFill>
                <a:latin typeface="Calibri"/>
                <a:ea typeface="Calibri"/>
                <a:cs typeface="Calibri"/>
                <a:sym typeface="Calibri"/>
              </a:rPr>
              <a:t> as the optimal value of k and the Euclidean as the distance metric using hyperparameter testing and validation</a:t>
            </a:r>
            <a:endParaRPr/>
          </a:p>
          <a:p>
            <a:pPr indent="-234950" lvl="0" marL="234950" marR="0" rtl="0" algn="l">
              <a:lnSpc>
                <a:spcPct val="100000"/>
              </a:lnSpc>
              <a:spcBef>
                <a:spcPts val="1200"/>
              </a:spcBef>
              <a:spcAft>
                <a:spcPts val="0"/>
              </a:spcAft>
              <a:buClr>
                <a:srgbClr val="000000"/>
              </a:buClr>
              <a:buSzPts val="1200"/>
              <a:buFont typeface="Arial"/>
              <a:buChar char="•"/>
            </a:pPr>
            <a:r>
              <a:rPr lang="en" sz="1200">
                <a:latin typeface="Calibri"/>
                <a:ea typeface="Calibri"/>
                <a:cs typeface="Calibri"/>
                <a:sym typeface="Calibri"/>
              </a:rPr>
              <a:t>Observed an initial accuracy of 63% and a final accuracy of 67% after hyperparameter tuning</a:t>
            </a:r>
            <a:endParaRPr/>
          </a:p>
        </p:txBody>
      </p:sp>
      <p:sp>
        <p:nvSpPr>
          <p:cNvPr id="395" name="Google Shape;395;p43"/>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Machine Learning Models</a:t>
            </a:r>
            <a:endParaRPr/>
          </a:p>
        </p:txBody>
      </p:sp>
      <p:pic>
        <p:nvPicPr>
          <p:cNvPr descr="Brain in head with solid fill" id="396" name="Google Shape;396;p43"/>
          <p:cNvPicPr preferRelativeResize="0"/>
          <p:nvPr/>
        </p:nvPicPr>
        <p:blipFill rotWithShape="1">
          <a:blip r:embed="rId3">
            <a:alphaModFix/>
          </a:blip>
          <a:srcRect b="0" l="0" r="0" t="0"/>
          <a:stretch/>
        </p:blipFill>
        <p:spPr>
          <a:xfrm>
            <a:off x="417777" y="233576"/>
            <a:ext cx="495701" cy="495701"/>
          </a:xfrm>
          <a:prstGeom prst="rect">
            <a:avLst/>
          </a:prstGeom>
          <a:noFill/>
          <a:ln>
            <a:noFill/>
          </a:ln>
        </p:spPr>
      </p:pic>
      <p:pic>
        <p:nvPicPr>
          <p:cNvPr id="397" name="Google Shape;397;p43"/>
          <p:cNvPicPr preferRelativeResize="0"/>
          <p:nvPr/>
        </p:nvPicPr>
        <p:blipFill>
          <a:blip r:embed="rId4">
            <a:alphaModFix/>
          </a:blip>
          <a:stretch>
            <a:fillRect/>
          </a:stretch>
        </p:blipFill>
        <p:spPr>
          <a:xfrm>
            <a:off x="4770400" y="1370501"/>
            <a:ext cx="1887249" cy="1283700"/>
          </a:xfrm>
          <a:prstGeom prst="rect">
            <a:avLst/>
          </a:prstGeom>
          <a:noFill/>
          <a:ln>
            <a:noFill/>
          </a:ln>
        </p:spPr>
      </p:pic>
      <p:pic>
        <p:nvPicPr>
          <p:cNvPr id="398" name="Google Shape;398;p43"/>
          <p:cNvPicPr preferRelativeResize="0"/>
          <p:nvPr/>
        </p:nvPicPr>
        <p:blipFill>
          <a:blip r:embed="rId5">
            <a:alphaModFix/>
          </a:blip>
          <a:stretch>
            <a:fillRect/>
          </a:stretch>
        </p:blipFill>
        <p:spPr>
          <a:xfrm>
            <a:off x="6824320" y="1370501"/>
            <a:ext cx="1798209" cy="1283700"/>
          </a:xfrm>
          <a:prstGeom prst="rect">
            <a:avLst/>
          </a:prstGeom>
          <a:noFill/>
          <a:ln cap="flat" cmpd="sng" w="9525">
            <a:solidFill>
              <a:schemeClr val="dk1"/>
            </a:solidFill>
            <a:prstDash val="solid"/>
            <a:round/>
            <a:headEnd len="sm" w="sm" type="none"/>
            <a:tailEnd len="sm" w="sm" type="none"/>
          </a:ln>
        </p:spPr>
      </p:pic>
      <p:sp>
        <p:nvSpPr>
          <p:cNvPr id="399" name="Google Shape;399;p43"/>
          <p:cNvSpPr/>
          <p:nvPr/>
        </p:nvSpPr>
        <p:spPr>
          <a:xfrm>
            <a:off x="493975" y="2965575"/>
            <a:ext cx="8243100" cy="1976100"/>
          </a:xfrm>
          <a:prstGeom prst="rect">
            <a:avLst/>
          </a:prstGeom>
          <a:noFill/>
          <a:ln cap="flat" cmpd="sng" w="12700">
            <a:solidFill>
              <a:srgbClr val="0380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0" name="Google Shape;400;p43"/>
          <p:cNvSpPr txBox="1"/>
          <p:nvPr/>
        </p:nvSpPr>
        <p:spPr>
          <a:xfrm>
            <a:off x="493515" y="2965575"/>
            <a:ext cx="8244000" cy="276900"/>
          </a:xfrm>
          <a:prstGeom prst="rect">
            <a:avLst/>
          </a:prstGeom>
          <a:solidFill>
            <a:srgbClr val="0380A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200">
                <a:solidFill>
                  <a:srgbClr val="FFFFFF"/>
                </a:solidFill>
                <a:latin typeface="Cambria"/>
                <a:ea typeface="Cambria"/>
                <a:cs typeface="Cambria"/>
                <a:sym typeface="Cambria"/>
              </a:rPr>
              <a:t>Comments</a:t>
            </a:r>
            <a:endParaRPr/>
          </a:p>
        </p:txBody>
      </p:sp>
      <p:sp>
        <p:nvSpPr>
          <p:cNvPr id="401" name="Google Shape;401;p43"/>
          <p:cNvSpPr txBox="1"/>
          <p:nvPr/>
        </p:nvSpPr>
        <p:spPr>
          <a:xfrm>
            <a:off x="601200" y="3301025"/>
            <a:ext cx="7941600" cy="1569900"/>
          </a:xfrm>
          <a:prstGeom prst="rect">
            <a:avLst/>
          </a:prstGeom>
          <a:noFill/>
          <a:ln>
            <a:noFill/>
          </a:ln>
        </p:spPr>
        <p:txBody>
          <a:bodyPr anchorCtr="0" anchor="t" bIns="45700" lIns="91425" spcFirstLastPara="1" rIns="91425" wrap="square" tIns="45700">
            <a:spAutoFit/>
          </a:bodyPr>
          <a:lstStyle/>
          <a:p>
            <a:pPr indent="-234950" lvl="0" marL="234950" marR="0" rtl="0" algn="l">
              <a:lnSpc>
                <a:spcPct val="100000"/>
              </a:lnSpc>
              <a:spcBef>
                <a:spcPts val="0"/>
              </a:spcBef>
              <a:spcAft>
                <a:spcPts val="0"/>
              </a:spcAft>
              <a:buClr>
                <a:srgbClr val="000000"/>
              </a:buClr>
              <a:buSzPts val="1200"/>
              <a:buFont typeface="Arial"/>
              <a:buChar char="•"/>
            </a:pPr>
            <a:r>
              <a:rPr lang="en" sz="1200">
                <a:latin typeface="Calibri"/>
                <a:ea typeface="Calibri"/>
                <a:cs typeface="Calibri"/>
                <a:sym typeface="Calibri"/>
              </a:rPr>
              <a:t>The data volume is ~32M, hence we experimented with all the models with a sample size of  ~1M and ~3M, and the best performance was observed for the ~3M sample</a:t>
            </a:r>
            <a:endParaRPr sz="1200">
              <a:latin typeface="Calibri"/>
              <a:ea typeface="Calibri"/>
              <a:cs typeface="Calibri"/>
              <a:sym typeface="Calibri"/>
            </a:endParaRPr>
          </a:p>
          <a:p>
            <a:pPr indent="-234950" lvl="0" marL="234950" marR="0" rtl="0" algn="l">
              <a:lnSpc>
                <a:spcPct val="100000"/>
              </a:lnSpc>
              <a:spcBef>
                <a:spcPts val="0"/>
              </a:spcBef>
              <a:spcAft>
                <a:spcPts val="0"/>
              </a:spcAft>
              <a:buClr>
                <a:srgbClr val="000000"/>
              </a:buClr>
              <a:buSzPts val="1200"/>
              <a:buFont typeface="Arial"/>
              <a:buChar char="•"/>
            </a:pPr>
            <a:r>
              <a:rPr lang="en" sz="1200">
                <a:latin typeface="Calibri"/>
                <a:ea typeface="Calibri"/>
                <a:cs typeface="Calibri"/>
                <a:sym typeface="Calibri"/>
              </a:rPr>
              <a:t>We used precision, accuracy, recall, F1 score and AUC -ROC curve to evaluate model performances. Random Forest proved to be the best </a:t>
            </a:r>
            <a:r>
              <a:rPr lang="en" sz="1200">
                <a:latin typeface="Calibri"/>
                <a:ea typeface="Calibri"/>
                <a:cs typeface="Calibri"/>
                <a:sym typeface="Calibri"/>
              </a:rPr>
              <a:t>performing</a:t>
            </a:r>
            <a:r>
              <a:rPr lang="en" sz="1200">
                <a:latin typeface="Calibri"/>
                <a:ea typeface="Calibri"/>
                <a:cs typeface="Calibri"/>
                <a:sym typeface="Calibri"/>
              </a:rPr>
              <a:t> model with an accuracy of 72% for this data and use case</a:t>
            </a:r>
            <a:endParaRPr sz="1200">
              <a:latin typeface="Calibri"/>
              <a:ea typeface="Calibri"/>
              <a:cs typeface="Calibri"/>
              <a:sym typeface="Calibri"/>
            </a:endParaRPr>
          </a:p>
          <a:p>
            <a:pPr indent="-234950" lvl="0" marL="2349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Identifying customers who will reorder helps companies in optimizing their marketing </a:t>
            </a:r>
            <a:r>
              <a:rPr lang="en" sz="1200">
                <a:latin typeface="Calibri"/>
                <a:ea typeface="Calibri"/>
                <a:cs typeface="Calibri"/>
                <a:sym typeface="Calibri"/>
              </a:rPr>
              <a:t>strategy and take up retention actions. </a:t>
            </a:r>
            <a:endParaRPr sz="1200">
              <a:latin typeface="Calibri"/>
              <a:ea typeface="Calibri"/>
              <a:cs typeface="Calibri"/>
              <a:sym typeface="Calibri"/>
            </a:endParaRPr>
          </a:p>
          <a:p>
            <a:pPr indent="-234950" lvl="0" marL="2349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Although we see day of week, and hour at which the order was placed has significance on the number of orders placed (from EDA), they do not specifically have significance towards reordering of items</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44"/>
          <p:cNvSpPr txBox="1"/>
          <p:nvPr/>
        </p:nvSpPr>
        <p:spPr>
          <a:xfrm>
            <a:off x="923828" y="231482"/>
            <a:ext cx="753981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Conclusion and Future Work</a:t>
            </a:r>
            <a:endParaRPr/>
          </a:p>
        </p:txBody>
      </p:sp>
      <p:pic>
        <p:nvPicPr>
          <p:cNvPr descr="End with solid fill" id="407" name="Google Shape;407;p44"/>
          <p:cNvPicPr preferRelativeResize="0"/>
          <p:nvPr/>
        </p:nvPicPr>
        <p:blipFill rotWithShape="1">
          <a:blip r:embed="rId3">
            <a:alphaModFix/>
          </a:blip>
          <a:srcRect b="0" l="0" r="0" t="0"/>
          <a:stretch/>
        </p:blipFill>
        <p:spPr>
          <a:xfrm>
            <a:off x="417777" y="233576"/>
            <a:ext cx="495701" cy="495701"/>
          </a:xfrm>
          <a:prstGeom prst="rect">
            <a:avLst/>
          </a:prstGeom>
          <a:noFill/>
          <a:ln>
            <a:noFill/>
          </a:ln>
        </p:spPr>
      </p:pic>
      <p:sp>
        <p:nvSpPr>
          <p:cNvPr id="408" name="Google Shape;408;p44"/>
          <p:cNvSpPr txBox="1"/>
          <p:nvPr/>
        </p:nvSpPr>
        <p:spPr>
          <a:xfrm>
            <a:off x="413886" y="1329936"/>
            <a:ext cx="8208300" cy="1754700"/>
          </a:xfrm>
          <a:prstGeom prst="rect">
            <a:avLst/>
          </a:prstGeom>
          <a:noFill/>
          <a:ln cap="flat" cmpd="sng" w="9525">
            <a:solidFill>
              <a:srgbClr val="0380AD"/>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lang="en" sz="1200">
                <a:latin typeface="Calibri"/>
                <a:ea typeface="Calibri"/>
                <a:cs typeface="Calibri"/>
                <a:sym typeface="Calibri"/>
              </a:rPr>
              <a:t>Market Basket Analysis, Customer Segmentation and Reorder prediction can all be instrumental for companies like Instacart to improve their retail presence with such basic order, user and product data</a:t>
            </a:r>
            <a:endParaRPr sz="1200">
              <a:latin typeface="Calibri"/>
              <a:ea typeface="Calibri"/>
              <a:cs typeface="Calibri"/>
              <a:sym typeface="Calibri"/>
            </a:endParaRPr>
          </a:p>
          <a:p>
            <a:pPr indent="-285750" lvl="0" marL="2857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Market Basket Analysis helps in identifying products that can be recommended to customers and gives insights towards product placements in the store for the shops. While the latter is not in the control of platforms like Instacart, recommendation is something they can certainly do</a:t>
            </a:r>
            <a:endParaRPr sz="1200">
              <a:latin typeface="Calibri"/>
              <a:ea typeface="Calibri"/>
              <a:cs typeface="Calibri"/>
              <a:sym typeface="Calibri"/>
            </a:endParaRPr>
          </a:p>
          <a:p>
            <a:pPr indent="-285750" lvl="0" marL="2857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Customer segmentation helps in identifying customers that have similar preferences, and hence can be targeted with ads that have similar motives</a:t>
            </a:r>
            <a:endParaRPr sz="1200">
              <a:latin typeface="Calibri"/>
              <a:ea typeface="Calibri"/>
              <a:cs typeface="Calibri"/>
              <a:sym typeface="Calibri"/>
            </a:endParaRPr>
          </a:p>
          <a:p>
            <a:pPr indent="-285750" lvl="0" marL="285750" marR="0" rtl="0" algn="l">
              <a:lnSpc>
                <a:spcPct val="100000"/>
              </a:lnSpc>
              <a:spcBef>
                <a:spcPts val="0"/>
              </a:spcBef>
              <a:spcAft>
                <a:spcPts val="0"/>
              </a:spcAft>
              <a:buSzPts val="1200"/>
              <a:buFont typeface="Calibri"/>
              <a:buChar char="•"/>
            </a:pPr>
            <a:r>
              <a:rPr lang="en" sz="1200">
                <a:latin typeface="Calibri"/>
                <a:ea typeface="Calibri"/>
                <a:cs typeface="Calibri"/>
                <a:sym typeface="Calibri"/>
              </a:rPr>
              <a:t>Reorder prediction helps largely for shops to forecast demand of products and identify customers who might churn and will need to be targeted with retention activities</a:t>
            </a:r>
            <a:endParaRPr sz="1200">
              <a:latin typeface="Calibri"/>
              <a:ea typeface="Calibri"/>
              <a:cs typeface="Calibri"/>
              <a:sym typeface="Calibri"/>
            </a:endParaRPr>
          </a:p>
        </p:txBody>
      </p:sp>
      <p:sp>
        <p:nvSpPr>
          <p:cNvPr id="409" name="Google Shape;409;p44"/>
          <p:cNvSpPr txBox="1"/>
          <p:nvPr/>
        </p:nvSpPr>
        <p:spPr>
          <a:xfrm>
            <a:off x="413886" y="3280158"/>
            <a:ext cx="8216106" cy="276999"/>
          </a:xfrm>
          <a:prstGeom prst="rect">
            <a:avLst/>
          </a:prstGeom>
          <a:solidFill>
            <a:srgbClr val="548135"/>
          </a:solid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Cambria"/>
                <a:ea typeface="Cambria"/>
                <a:cs typeface="Cambria"/>
                <a:sym typeface="Cambria"/>
              </a:rPr>
              <a:t>Future Work</a:t>
            </a:r>
            <a:endParaRPr b="1" i="0" sz="1100" u="none" cap="none" strike="noStrike">
              <a:solidFill>
                <a:schemeClr val="lt1"/>
              </a:solidFill>
              <a:latin typeface="Cambria"/>
              <a:ea typeface="Cambria"/>
              <a:cs typeface="Cambria"/>
              <a:sym typeface="Cambria"/>
            </a:endParaRPr>
          </a:p>
        </p:txBody>
      </p:sp>
      <p:sp>
        <p:nvSpPr>
          <p:cNvPr id="410" name="Google Shape;410;p44"/>
          <p:cNvSpPr txBox="1"/>
          <p:nvPr/>
        </p:nvSpPr>
        <p:spPr>
          <a:xfrm>
            <a:off x="409992" y="1048969"/>
            <a:ext cx="8212123" cy="280967"/>
          </a:xfrm>
          <a:prstGeom prst="rect">
            <a:avLst/>
          </a:prstGeom>
          <a:solidFill>
            <a:srgbClr val="0380A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Cambria"/>
                <a:ea typeface="Cambria"/>
                <a:cs typeface="Cambria"/>
                <a:sym typeface="Cambria"/>
              </a:rPr>
              <a:t>Conclusion</a:t>
            </a:r>
            <a:endParaRPr/>
          </a:p>
        </p:txBody>
      </p:sp>
      <p:sp>
        <p:nvSpPr>
          <p:cNvPr id="411" name="Google Shape;411;p44"/>
          <p:cNvSpPr txBox="1"/>
          <p:nvPr/>
        </p:nvSpPr>
        <p:spPr>
          <a:xfrm>
            <a:off x="413886" y="3557157"/>
            <a:ext cx="8208300" cy="1087800"/>
          </a:xfrm>
          <a:prstGeom prst="rect">
            <a:avLst/>
          </a:prstGeom>
          <a:noFill/>
          <a:ln cap="flat" cmpd="sng" w="9525">
            <a:solidFill>
              <a:srgbClr val="548135"/>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1000"/>
              </a:spcBef>
              <a:spcAft>
                <a:spcPts val="0"/>
              </a:spcAft>
              <a:buClr>
                <a:srgbClr val="000000"/>
              </a:buClr>
              <a:buSzPts val="1200"/>
              <a:buFont typeface="Arial"/>
              <a:buChar char="•"/>
            </a:pPr>
            <a:r>
              <a:rPr lang="en" sz="1200">
                <a:latin typeface="Calibri"/>
                <a:ea typeface="Calibri"/>
                <a:cs typeface="Calibri"/>
                <a:sym typeface="Calibri"/>
              </a:rPr>
              <a:t>While the Ensemble model such as RF has outperformed DT and KNN, there is further scope in increasing the reorder prediction model accuracy. Stratifying reorder prediction by </a:t>
            </a:r>
            <a:r>
              <a:rPr lang="en" sz="1200">
                <a:latin typeface="Calibri"/>
                <a:ea typeface="Calibri"/>
                <a:cs typeface="Calibri"/>
                <a:sym typeface="Calibri"/>
              </a:rPr>
              <a:t>department</a:t>
            </a:r>
            <a:r>
              <a:rPr lang="en" sz="1200">
                <a:latin typeface="Calibri"/>
                <a:ea typeface="Calibri"/>
                <a:cs typeface="Calibri"/>
                <a:sym typeface="Calibri"/>
              </a:rPr>
              <a:t> might help in better identifying order patterns</a:t>
            </a:r>
            <a:endParaRPr sz="1200">
              <a:latin typeface="Calibri"/>
              <a:ea typeface="Calibri"/>
              <a:cs typeface="Calibri"/>
              <a:sym typeface="Calibri"/>
            </a:endParaRPr>
          </a:p>
          <a:p>
            <a:pPr indent="-285750" lvl="0" marL="285750" marR="0" rtl="0" algn="l">
              <a:lnSpc>
                <a:spcPct val="100000"/>
              </a:lnSpc>
              <a:spcBef>
                <a:spcPts val="1000"/>
              </a:spcBef>
              <a:spcAft>
                <a:spcPts val="0"/>
              </a:spcAft>
              <a:buSzPts val="1200"/>
              <a:buFont typeface="Calibri"/>
              <a:buChar char="•"/>
            </a:pPr>
            <a:r>
              <a:rPr lang="en" sz="1200">
                <a:latin typeface="Calibri"/>
                <a:ea typeface="Calibri"/>
                <a:cs typeface="Calibri"/>
                <a:sym typeface="Calibri"/>
              </a:rPr>
              <a:t>Although more resources are required, batch processing can be used to help the model learn from all the available data</a:t>
            </a:r>
            <a:endParaRPr sz="1200">
              <a:latin typeface="Calibri"/>
              <a:ea typeface="Calibri"/>
              <a:cs typeface="Calibri"/>
              <a:sym typeface="Calibri"/>
            </a:endParaRPr>
          </a:p>
          <a:p>
            <a:pPr indent="-285750" lvl="0" marL="285750" marR="0" rtl="0" algn="l">
              <a:lnSpc>
                <a:spcPct val="100000"/>
              </a:lnSpc>
              <a:spcBef>
                <a:spcPts val="1000"/>
              </a:spcBef>
              <a:spcAft>
                <a:spcPts val="0"/>
              </a:spcAft>
              <a:buClr>
                <a:srgbClr val="000000"/>
              </a:buClr>
              <a:buSzPts val="1200"/>
              <a:buFont typeface="Arial"/>
              <a:buChar char="•"/>
            </a:pPr>
            <a:r>
              <a:rPr lang="en" sz="1200">
                <a:latin typeface="Calibri"/>
                <a:ea typeface="Calibri"/>
                <a:cs typeface="Calibri"/>
                <a:sym typeface="Calibri"/>
              </a:rPr>
              <a:t>THe </a:t>
            </a:r>
            <a:r>
              <a:rPr lang="en" sz="1200">
                <a:latin typeface="Calibri"/>
                <a:ea typeface="Calibri"/>
                <a:cs typeface="Calibri"/>
                <a:sym typeface="Calibri"/>
              </a:rPr>
              <a:t>performance</a:t>
            </a:r>
            <a:r>
              <a:rPr lang="en" sz="1200">
                <a:latin typeface="Calibri"/>
                <a:ea typeface="Calibri"/>
                <a:cs typeface="Calibri"/>
                <a:sym typeface="Calibri"/>
              </a:rPr>
              <a:t> of K-Means clusters generated can be tested further with newer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914400" y="263406"/>
            <a:ext cx="83715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2"/>
              </a:buClr>
              <a:buSzPts val="3200"/>
              <a:buFont typeface="Calibri"/>
              <a:buNone/>
            </a:pPr>
            <a:r>
              <a:rPr b="1" lang="en" sz="2600">
                <a:solidFill>
                  <a:srgbClr val="548135"/>
                </a:solidFill>
                <a:latin typeface="Cambria"/>
                <a:ea typeface="Cambria"/>
                <a:cs typeface="Cambria"/>
                <a:sym typeface="Cambria"/>
              </a:rPr>
              <a:t>Project Background</a:t>
            </a:r>
            <a:endParaRPr/>
          </a:p>
        </p:txBody>
      </p:sp>
      <p:pic>
        <p:nvPicPr>
          <p:cNvPr descr="Person with idea with solid fill" id="144" name="Google Shape;144;p27"/>
          <p:cNvPicPr preferRelativeResize="0"/>
          <p:nvPr/>
        </p:nvPicPr>
        <p:blipFill rotWithShape="1">
          <a:blip r:embed="rId3">
            <a:alphaModFix/>
          </a:blip>
          <a:srcRect b="0" l="0" r="0" t="0"/>
          <a:stretch/>
        </p:blipFill>
        <p:spPr>
          <a:xfrm>
            <a:off x="469067" y="227180"/>
            <a:ext cx="504586" cy="504586"/>
          </a:xfrm>
          <a:prstGeom prst="rect">
            <a:avLst/>
          </a:prstGeom>
          <a:noFill/>
          <a:ln>
            <a:noFill/>
          </a:ln>
        </p:spPr>
      </p:pic>
      <p:grpSp>
        <p:nvGrpSpPr>
          <p:cNvPr id="145" name="Google Shape;145;p27"/>
          <p:cNvGrpSpPr/>
          <p:nvPr/>
        </p:nvGrpSpPr>
        <p:grpSpPr>
          <a:xfrm>
            <a:off x="1905900" y="1444675"/>
            <a:ext cx="6097919" cy="3248657"/>
            <a:chOff x="0" y="308"/>
            <a:chExt cx="5314554" cy="2524013"/>
          </a:xfrm>
        </p:grpSpPr>
        <p:cxnSp>
          <p:nvCxnSpPr>
            <p:cNvPr id="146" name="Google Shape;146;p27"/>
            <p:cNvCxnSpPr/>
            <p:nvPr/>
          </p:nvCxnSpPr>
          <p:spPr>
            <a:xfrm>
              <a:off x="0" y="308"/>
              <a:ext cx="5212320" cy="0"/>
            </a:xfrm>
            <a:prstGeom prst="straightConnector1">
              <a:avLst/>
            </a:prstGeom>
            <a:solidFill>
              <a:schemeClr val="lt1"/>
            </a:solidFill>
            <a:ln cap="flat" cmpd="sng" w="12700">
              <a:solidFill>
                <a:srgbClr val="528CBE"/>
              </a:solidFill>
              <a:prstDash val="solid"/>
              <a:miter lim="800000"/>
              <a:headEnd len="sm" w="sm" type="none"/>
              <a:tailEnd len="sm" w="sm" type="none"/>
            </a:ln>
          </p:spPr>
        </p:cxnSp>
        <p:sp>
          <p:nvSpPr>
            <p:cNvPr id="147" name="Google Shape;147;p27"/>
            <p:cNvSpPr/>
            <p:nvPr/>
          </p:nvSpPr>
          <p:spPr>
            <a:xfrm>
              <a:off x="0" y="308"/>
              <a:ext cx="1042464" cy="5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0" y="308"/>
              <a:ext cx="1042464" cy="504802"/>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 sz="1400" u="none" cap="none" strike="noStrike">
                  <a:solidFill>
                    <a:srgbClr val="0380AD"/>
                  </a:solidFill>
                  <a:latin typeface="Cambria"/>
                  <a:ea typeface="Cambria"/>
                  <a:cs typeface="Cambria"/>
                  <a:sym typeface="Cambria"/>
                </a:rPr>
                <a:t>What?</a:t>
              </a:r>
              <a:endParaRPr/>
            </a:p>
          </p:txBody>
        </p:sp>
        <p:sp>
          <p:nvSpPr>
            <p:cNvPr id="149" name="Google Shape;149;p27"/>
            <p:cNvSpPr/>
            <p:nvPr/>
          </p:nvSpPr>
          <p:spPr>
            <a:xfrm>
              <a:off x="1120648" y="23231"/>
              <a:ext cx="4091671" cy="4584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txBox="1"/>
            <p:nvPr/>
          </p:nvSpPr>
          <p:spPr>
            <a:xfrm>
              <a:off x="1081554" y="23228"/>
              <a:ext cx="4233000" cy="4584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dk1"/>
                </a:buClr>
                <a:buSzPts val="1200"/>
                <a:buFont typeface="Calibri"/>
                <a:buNone/>
              </a:pPr>
              <a:r>
                <a:rPr lang="en" sz="1200"/>
                <a:t>Analyze 3 million grocery orders from more than 200k Instacart users to see which previously purchased item will be in user’s next order, segment similar customers, predict reorders and churned customers</a:t>
              </a:r>
              <a:endParaRPr i="0" sz="1200" u="none" cap="none" strike="noStrike">
                <a:solidFill>
                  <a:srgbClr val="000000"/>
                </a:solidFill>
              </a:endParaRPr>
            </a:p>
          </p:txBody>
        </p:sp>
        <p:cxnSp>
          <p:nvCxnSpPr>
            <p:cNvPr id="151" name="Google Shape;151;p27"/>
            <p:cNvCxnSpPr/>
            <p:nvPr/>
          </p:nvCxnSpPr>
          <p:spPr>
            <a:xfrm>
              <a:off x="1042464" y="481694"/>
              <a:ext cx="4169856"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cxnSp>
          <p:nvCxnSpPr>
            <p:cNvPr id="152" name="Google Shape;152;p27"/>
            <p:cNvCxnSpPr/>
            <p:nvPr/>
          </p:nvCxnSpPr>
          <p:spPr>
            <a:xfrm>
              <a:off x="0" y="505111"/>
              <a:ext cx="5212320" cy="0"/>
            </a:xfrm>
            <a:prstGeom prst="straightConnector1">
              <a:avLst/>
            </a:prstGeom>
            <a:solidFill>
              <a:schemeClr val="lt1"/>
            </a:solidFill>
            <a:ln cap="flat" cmpd="sng" w="12700">
              <a:solidFill>
                <a:srgbClr val="528CBE"/>
              </a:solidFill>
              <a:prstDash val="solid"/>
              <a:miter lim="800000"/>
              <a:headEnd len="sm" w="sm" type="none"/>
              <a:tailEnd len="sm" w="sm" type="none"/>
            </a:ln>
          </p:spPr>
        </p:cxnSp>
        <p:sp>
          <p:nvSpPr>
            <p:cNvPr id="153" name="Google Shape;153;p27"/>
            <p:cNvSpPr/>
            <p:nvPr/>
          </p:nvSpPr>
          <p:spPr>
            <a:xfrm>
              <a:off x="0" y="505111"/>
              <a:ext cx="1042464" cy="5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nvSpPr>
          <p:spPr>
            <a:xfrm>
              <a:off x="0" y="505123"/>
              <a:ext cx="1042500" cy="504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 sz="1400" u="none" cap="none" strike="noStrike">
                  <a:solidFill>
                    <a:srgbClr val="0380AD"/>
                  </a:solidFill>
                  <a:latin typeface="Cambria"/>
                  <a:ea typeface="Cambria"/>
                  <a:cs typeface="Cambria"/>
                  <a:sym typeface="Cambria"/>
                </a:rPr>
                <a:t>Why?</a:t>
              </a:r>
              <a:endParaRPr/>
            </a:p>
          </p:txBody>
        </p:sp>
        <p:sp>
          <p:nvSpPr>
            <p:cNvPr id="155" name="Google Shape;155;p27"/>
            <p:cNvSpPr/>
            <p:nvPr/>
          </p:nvSpPr>
          <p:spPr>
            <a:xfrm>
              <a:off x="1120648" y="528034"/>
              <a:ext cx="4091671" cy="4584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nvSpPr>
          <p:spPr>
            <a:xfrm>
              <a:off x="1120648" y="528034"/>
              <a:ext cx="4091671" cy="45846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lang="en" sz="1200"/>
                <a:t>To study customer </a:t>
              </a:r>
              <a:r>
                <a:rPr lang="en" sz="1200"/>
                <a:t>purchase</a:t>
              </a:r>
              <a:r>
                <a:rPr lang="en" sz="1200"/>
                <a:t> patterns, better product marketing and cross-selling</a:t>
              </a:r>
              <a:endParaRPr/>
            </a:p>
          </p:txBody>
        </p:sp>
        <p:cxnSp>
          <p:nvCxnSpPr>
            <p:cNvPr id="157" name="Google Shape;157;p27"/>
            <p:cNvCxnSpPr/>
            <p:nvPr/>
          </p:nvCxnSpPr>
          <p:spPr>
            <a:xfrm>
              <a:off x="1042464" y="986497"/>
              <a:ext cx="4169856"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cxnSp>
          <p:nvCxnSpPr>
            <p:cNvPr id="158" name="Google Shape;158;p27"/>
            <p:cNvCxnSpPr/>
            <p:nvPr/>
          </p:nvCxnSpPr>
          <p:spPr>
            <a:xfrm>
              <a:off x="0" y="1009914"/>
              <a:ext cx="5212320" cy="0"/>
            </a:xfrm>
            <a:prstGeom prst="straightConnector1">
              <a:avLst/>
            </a:prstGeom>
            <a:solidFill>
              <a:schemeClr val="lt1"/>
            </a:solidFill>
            <a:ln cap="flat" cmpd="sng" w="12700">
              <a:solidFill>
                <a:srgbClr val="528CBE"/>
              </a:solidFill>
              <a:prstDash val="solid"/>
              <a:miter lim="800000"/>
              <a:headEnd len="sm" w="sm" type="none"/>
              <a:tailEnd len="sm" w="sm" type="none"/>
            </a:ln>
          </p:spPr>
        </p:cxnSp>
        <p:sp>
          <p:nvSpPr>
            <p:cNvPr id="159" name="Google Shape;159;p27"/>
            <p:cNvSpPr/>
            <p:nvPr/>
          </p:nvSpPr>
          <p:spPr>
            <a:xfrm>
              <a:off x="0" y="1009914"/>
              <a:ext cx="1042464" cy="5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1120648" y="1032837"/>
              <a:ext cx="4091671" cy="4584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nvSpPr>
          <p:spPr>
            <a:xfrm>
              <a:off x="1120648" y="1032837"/>
              <a:ext cx="4091671" cy="45846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a:p>
          </p:txBody>
        </p:sp>
        <p:cxnSp>
          <p:nvCxnSpPr>
            <p:cNvPr id="162" name="Google Shape;162;p27"/>
            <p:cNvCxnSpPr/>
            <p:nvPr/>
          </p:nvCxnSpPr>
          <p:spPr>
            <a:xfrm>
              <a:off x="1042464" y="1491300"/>
              <a:ext cx="4169856"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cxnSp>
          <p:nvCxnSpPr>
            <p:cNvPr id="163" name="Google Shape;163;p27"/>
            <p:cNvCxnSpPr/>
            <p:nvPr/>
          </p:nvCxnSpPr>
          <p:spPr>
            <a:xfrm>
              <a:off x="0" y="1514716"/>
              <a:ext cx="5212320" cy="0"/>
            </a:xfrm>
            <a:prstGeom prst="straightConnector1">
              <a:avLst/>
            </a:prstGeom>
            <a:solidFill>
              <a:schemeClr val="lt1"/>
            </a:solidFill>
            <a:ln cap="flat" cmpd="sng" w="12700">
              <a:solidFill>
                <a:srgbClr val="528CBE"/>
              </a:solidFill>
              <a:prstDash val="solid"/>
              <a:miter lim="800000"/>
              <a:headEnd len="sm" w="sm" type="none"/>
              <a:tailEnd len="sm" w="sm" type="none"/>
            </a:ln>
          </p:spPr>
        </p:cxnSp>
        <p:sp>
          <p:nvSpPr>
            <p:cNvPr id="164" name="Google Shape;164;p27"/>
            <p:cNvSpPr/>
            <p:nvPr/>
          </p:nvSpPr>
          <p:spPr>
            <a:xfrm>
              <a:off x="0" y="1514716"/>
              <a:ext cx="1042464" cy="5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txBox="1"/>
            <p:nvPr/>
          </p:nvSpPr>
          <p:spPr>
            <a:xfrm>
              <a:off x="13" y="1009904"/>
              <a:ext cx="1042500" cy="504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 sz="1400" u="none" cap="none" strike="noStrike">
                  <a:solidFill>
                    <a:srgbClr val="0380AD"/>
                  </a:solidFill>
                  <a:latin typeface="Cambria"/>
                  <a:ea typeface="Cambria"/>
                  <a:cs typeface="Cambria"/>
                  <a:sym typeface="Cambria"/>
                </a:rPr>
                <a:t>Solution needed?</a:t>
              </a:r>
              <a:endParaRPr/>
            </a:p>
          </p:txBody>
        </p:sp>
        <p:sp>
          <p:nvSpPr>
            <p:cNvPr id="166" name="Google Shape;166;p27"/>
            <p:cNvSpPr/>
            <p:nvPr/>
          </p:nvSpPr>
          <p:spPr>
            <a:xfrm>
              <a:off x="1120648" y="1537640"/>
              <a:ext cx="4091671" cy="4584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1081561" y="1044540"/>
              <a:ext cx="4091700" cy="45840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chemeClr val="dk1"/>
                </a:buClr>
                <a:buSzPts val="1200"/>
                <a:buFont typeface="Arial"/>
                <a:buNone/>
              </a:pPr>
              <a:r>
                <a:rPr lang="en" sz="1200">
                  <a:solidFill>
                    <a:schemeClr val="dk1"/>
                  </a:solidFill>
                </a:rPr>
                <a:t>Market Basket Analysis, Customer Segmentation and Reorder Prediction</a:t>
              </a:r>
              <a:endParaRPr>
                <a:solidFill>
                  <a:schemeClr val="dk1"/>
                </a:solidFill>
              </a:endParaRPr>
            </a:p>
            <a:p>
              <a:pPr indent="0" lvl="0" marL="0" marR="0" rtl="0" algn="l">
                <a:lnSpc>
                  <a:spcPct val="90000"/>
                </a:lnSpc>
                <a:spcBef>
                  <a:spcPts val="0"/>
                </a:spcBef>
                <a:spcAft>
                  <a:spcPts val="0"/>
                </a:spcAft>
                <a:buClr>
                  <a:srgbClr val="000000"/>
                </a:buClr>
                <a:buSzPts val="1200"/>
                <a:buFont typeface="Arial"/>
                <a:buNone/>
              </a:pPr>
              <a:r>
                <a:t/>
              </a:r>
              <a:endParaRPr sz="1200"/>
            </a:p>
          </p:txBody>
        </p:sp>
        <p:cxnSp>
          <p:nvCxnSpPr>
            <p:cNvPr id="168" name="Google Shape;168;p27"/>
            <p:cNvCxnSpPr/>
            <p:nvPr/>
          </p:nvCxnSpPr>
          <p:spPr>
            <a:xfrm>
              <a:off x="1042464" y="1996103"/>
              <a:ext cx="4169856"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cxnSp>
          <p:nvCxnSpPr>
            <p:cNvPr id="169" name="Google Shape;169;p27"/>
            <p:cNvCxnSpPr/>
            <p:nvPr/>
          </p:nvCxnSpPr>
          <p:spPr>
            <a:xfrm>
              <a:off x="0" y="2019519"/>
              <a:ext cx="5212320" cy="0"/>
            </a:xfrm>
            <a:prstGeom prst="straightConnector1">
              <a:avLst/>
            </a:prstGeom>
            <a:solidFill>
              <a:schemeClr val="lt1"/>
            </a:solidFill>
            <a:ln cap="flat" cmpd="sng" w="12700">
              <a:solidFill>
                <a:srgbClr val="528CBE"/>
              </a:solidFill>
              <a:prstDash val="solid"/>
              <a:miter lim="800000"/>
              <a:headEnd len="sm" w="sm" type="none"/>
              <a:tailEnd len="sm" w="sm" type="none"/>
            </a:ln>
          </p:spPr>
        </p:cxnSp>
        <p:sp>
          <p:nvSpPr>
            <p:cNvPr id="170" name="Google Shape;170;p27"/>
            <p:cNvSpPr/>
            <p:nvPr/>
          </p:nvSpPr>
          <p:spPr>
            <a:xfrm>
              <a:off x="0" y="2019519"/>
              <a:ext cx="1042464" cy="5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nvSpPr>
          <p:spPr>
            <a:xfrm>
              <a:off x="38" y="1538194"/>
              <a:ext cx="1042500" cy="504900"/>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lang="en">
                  <a:solidFill>
                    <a:srgbClr val="0380AD"/>
                  </a:solidFill>
                  <a:latin typeface="Cambria"/>
                  <a:ea typeface="Cambria"/>
                  <a:cs typeface="Cambria"/>
                  <a:sym typeface="Cambria"/>
                </a:rPr>
                <a:t>Performance</a:t>
              </a:r>
              <a:endParaRPr/>
            </a:p>
          </p:txBody>
        </p:sp>
        <p:sp>
          <p:nvSpPr>
            <p:cNvPr id="172" name="Google Shape;172;p27"/>
            <p:cNvSpPr/>
            <p:nvPr/>
          </p:nvSpPr>
          <p:spPr>
            <a:xfrm>
              <a:off x="1120648" y="2042443"/>
              <a:ext cx="4091671" cy="4584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nvSpPr>
          <p:spPr>
            <a:xfrm>
              <a:off x="1120648" y="1537893"/>
              <a:ext cx="4091700" cy="4584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Using </a:t>
              </a:r>
              <a:r>
                <a:rPr lang="en" sz="1200"/>
                <a:t>Data Mining, build various models and evaluate performance</a:t>
              </a:r>
              <a:endParaRPr sz="1200"/>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sp>
        <p:nvSpPr>
          <p:cNvPr id="416" name="Google Shape;416;p45"/>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Contribution of Team Members</a:t>
            </a:r>
            <a:endParaRPr/>
          </a:p>
        </p:txBody>
      </p:sp>
      <p:pic>
        <p:nvPicPr>
          <p:cNvPr descr="End with solid fill" id="417" name="Google Shape;417;p45"/>
          <p:cNvPicPr preferRelativeResize="0"/>
          <p:nvPr/>
        </p:nvPicPr>
        <p:blipFill rotWithShape="1">
          <a:blip r:embed="rId3">
            <a:alphaModFix/>
          </a:blip>
          <a:srcRect b="0" l="0" r="0" t="0"/>
          <a:stretch/>
        </p:blipFill>
        <p:spPr>
          <a:xfrm>
            <a:off x="417777" y="233576"/>
            <a:ext cx="495701" cy="495701"/>
          </a:xfrm>
          <a:prstGeom prst="rect">
            <a:avLst/>
          </a:prstGeom>
          <a:noFill/>
          <a:ln>
            <a:noFill/>
          </a:ln>
        </p:spPr>
      </p:pic>
      <p:graphicFrame>
        <p:nvGraphicFramePr>
          <p:cNvPr id="418" name="Google Shape;418;p45"/>
          <p:cNvGraphicFramePr/>
          <p:nvPr/>
        </p:nvGraphicFramePr>
        <p:xfrm>
          <a:off x="952500" y="1295500"/>
          <a:ext cx="3000000" cy="3000000"/>
        </p:xfrm>
        <a:graphic>
          <a:graphicData uri="http://schemas.openxmlformats.org/drawingml/2006/table">
            <a:tbl>
              <a:tblPr>
                <a:noFill/>
                <a:tableStyleId>{2247F2C9-AD6E-4807-816A-69A687C7B92B}</a:tableStyleId>
              </a:tblPr>
              <a:tblGrid>
                <a:gridCol w="2413000"/>
                <a:gridCol w="2413000"/>
                <a:gridCol w="2413000"/>
              </a:tblGrid>
              <a:tr h="381000">
                <a:tc>
                  <a:txBody>
                    <a:bodyPr/>
                    <a:lstStyle/>
                    <a:p>
                      <a:pPr indent="0" lvl="0" marL="0" rtl="0" algn="l">
                        <a:spcBef>
                          <a:spcPts val="0"/>
                        </a:spcBef>
                        <a:spcAft>
                          <a:spcPts val="0"/>
                        </a:spcAft>
                        <a:buNone/>
                      </a:pPr>
                      <a:r>
                        <a:rPr b="1" lang="en" sz="1200">
                          <a:solidFill>
                            <a:schemeClr val="lt1"/>
                          </a:solidFill>
                        </a:rPr>
                        <a:t>Task</a:t>
                      </a:r>
                      <a:endParaRPr b="1" sz="1200">
                        <a:solidFill>
                          <a:schemeClr val="lt1"/>
                        </a:solidFill>
                      </a:endParaRPr>
                    </a:p>
                  </a:txBody>
                  <a:tcPr marT="91425" marB="91425" marR="91425" marL="91425">
                    <a:solidFill>
                      <a:srgbClr val="548135"/>
                    </a:solidFill>
                  </a:tcPr>
                </a:tc>
                <a:tc>
                  <a:txBody>
                    <a:bodyPr/>
                    <a:lstStyle/>
                    <a:p>
                      <a:pPr indent="0" lvl="0" marL="0" rtl="0" algn="l">
                        <a:spcBef>
                          <a:spcPts val="0"/>
                        </a:spcBef>
                        <a:spcAft>
                          <a:spcPts val="0"/>
                        </a:spcAft>
                        <a:buNone/>
                      </a:pPr>
                      <a:r>
                        <a:rPr b="1" lang="en" sz="1200">
                          <a:solidFill>
                            <a:schemeClr val="lt1"/>
                          </a:solidFill>
                        </a:rPr>
                        <a:t>Primary Members</a:t>
                      </a:r>
                      <a:endParaRPr b="1" sz="1200">
                        <a:solidFill>
                          <a:schemeClr val="lt1"/>
                        </a:solidFill>
                      </a:endParaRPr>
                    </a:p>
                  </a:txBody>
                  <a:tcPr marT="91425" marB="91425" marR="91425" marL="91425">
                    <a:solidFill>
                      <a:srgbClr val="548135"/>
                    </a:solidFill>
                  </a:tcPr>
                </a:tc>
                <a:tc>
                  <a:txBody>
                    <a:bodyPr/>
                    <a:lstStyle/>
                    <a:p>
                      <a:pPr indent="0" lvl="0" marL="0" rtl="0" algn="l">
                        <a:spcBef>
                          <a:spcPts val="0"/>
                        </a:spcBef>
                        <a:spcAft>
                          <a:spcPts val="0"/>
                        </a:spcAft>
                        <a:buNone/>
                      </a:pPr>
                      <a:r>
                        <a:rPr b="1" lang="en" sz="1200">
                          <a:solidFill>
                            <a:schemeClr val="lt1"/>
                          </a:solidFill>
                        </a:rPr>
                        <a:t>Reviewing</a:t>
                      </a:r>
                      <a:r>
                        <a:rPr b="1" lang="en" sz="1200">
                          <a:solidFill>
                            <a:schemeClr val="lt1"/>
                          </a:solidFill>
                        </a:rPr>
                        <a:t> Members</a:t>
                      </a:r>
                      <a:endParaRPr b="1" sz="1200">
                        <a:solidFill>
                          <a:schemeClr val="lt1"/>
                        </a:solidFill>
                      </a:endParaRPr>
                    </a:p>
                  </a:txBody>
                  <a:tcPr marT="91425" marB="91425" marR="91425" marL="91425">
                    <a:solidFill>
                      <a:srgbClr val="548135"/>
                    </a:solidFill>
                  </a:tcPr>
                </a:tc>
              </a:tr>
              <a:tr h="381000">
                <a:tc>
                  <a:txBody>
                    <a:bodyPr/>
                    <a:lstStyle/>
                    <a:p>
                      <a:pPr indent="0" lvl="0" marL="0" rtl="0" algn="l">
                        <a:spcBef>
                          <a:spcPts val="0"/>
                        </a:spcBef>
                        <a:spcAft>
                          <a:spcPts val="0"/>
                        </a:spcAft>
                        <a:buNone/>
                      </a:pPr>
                      <a:r>
                        <a:rPr b="1" lang="en" sz="1000">
                          <a:solidFill>
                            <a:srgbClr val="0380AD"/>
                          </a:solidFill>
                        </a:rPr>
                        <a:t>Problem Definition and Data Collection</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Akshaya, Manisha, Praphul, Sonal</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a:t>
                      </a:r>
                      <a:endParaRPr b="1" sz="1000">
                        <a:solidFill>
                          <a:srgbClr val="0380AD"/>
                        </a:solidFill>
                      </a:endParaRPr>
                    </a:p>
                  </a:txBody>
                  <a:tcPr marT="91425" marB="91425" marR="91425" marL="91425"/>
                </a:tc>
              </a:tr>
              <a:tr h="381000">
                <a:tc>
                  <a:txBody>
                    <a:bodyPr/>
                    <a:lstStyle/>
                    <a:p>
                      <a:pPr indent="0" lvl="0" marL="0" rtl="0" algn="l">
                        <a:spcBef>
                          <a:spcPts val="0"/>
                        </a:spcBef>
                        <a:spcAft>
                          <a:spcPts val="0"/>
                        </a:spcAft>
                        <a:buNone/>
                      </a:pPr>
                      <a:r>
                        <a:rPr b="1" lang="en" sz="1000">
                          <a:solidFill>
                            <a:srgbClr val="0380AD"/>
                          </a:solidFill>
                        </a:rPr>
                        <a:t>Brainstorming for Approach</a:t>
                      </a:r>
                      <a:endParaRPr b="1" sz="1000">
                        <a:solidFill>
                          <a:srgbClr val="0380AD"/>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00">
                          <a:solidFill>
                            <a:srgbClr val="0380AD"/>
                          </a:solidFill>
                        </a:rPr>
                        <a:t>Akshaya, Manisha, Praphul, Sonal</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a:t>
                      </a:r>
                      <a:endParaRPr b="1" sz="1000">
                        <a:solidFill>
                          <a:srgbClr val="0380AD"/>
                        </a:solidFill>
                      </a:endParaRPr>
                    </a:p>
                  </a:txBody>
                  <a:tcPr marT="91425" marB="91425" marR="91425" marL="91425"/>
                </a:tc>
              </a:tr>
              <a:tr h="381000">
                <a:tc>
                  <a:txBody>
                    <a:bodyPr/>
                    <a:lstStyle/>
                    <a:p>
                      <a:pPr indent="0" lvl="0" marL="0" rtl="0" algn="l">
                        <a:spcBef>
                          <a:spcPts val="0"/>
                        </a:spcBef>
                        <a:spcAft>
                          <a:spcPts val="0"/>
                        </a:spcAft>
                        <a:buNone/>
                      </a:pPr>
                      <a:r>
                        <a:rPr b="1" lang="en" sz="1000">
                          <a:solidFill>
                            <a:srgbClr val="0380AD"/>
                          </a:solidFill>
                        </a:rPr>
                        <a:t>Data Pre-Processing</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Praphul, </a:t>
                      </a:r>
                      <a:r>
                        <a:rPr b="1" lang="en" sz="1000">
                          <a:solidFill>
                            <a:srgbClr val="0380AD"/>
                          </a:solidFill>
                        </a:rPr>
                        <a:t>Akshaya</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Sonal, Manisha</a:t>
                      </a:r>
                      <a:endParaRPr b="1" sz="1000">
                        <a:solidFill>
                          <a:srgbClr val="0380AD"/>
                        </a:solidFill>
                      </a:endParaRPr>
                    </a:p>
                  </a:txBody>
                  <a:tcPr marT="91425" marB="91425" marR="91425" marL="91425"/>
                </a:tc>
              </a:tr>
              <a:tr h="381000">
                <a:tc>
                  <a:txBody>
                    <a:bodyPr/>
                    <a:lstStyle/>
                    <a:p>
                      <a:pPr indent="0" lvl="0" marL="0" rtl="0" algn="l">
                        <a:spcBef>
                          <a:spcPts val="0"/>
                        </a:spcBef>
                        <a:spcAft>
                          <a:spcPts val="0"/>
                        </a:spcAft>
                        <a:buNone/>
                      </a:pPr>
                      <a:r>
                        <a:rPr b="1" lang="en" sz="1000">
                          <a:solidFill>
                            <a:srgbClr val="0380AD"/>
                          </a:solidFill>
                        </a:rPr>
                        <a:t>Market Basket Analysis</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Manisha, Akshaya</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Praphul, Sonal</a:t>
                      </a:r>
                      <a:endParaRPr b="1" sz="1000">
                        <a:solidFill>
                          <a:srgbClr val="0380AD"/>
                        </a:solidFill>
                      </a:endParaRPr>
                    </a:p>
                  </a:txBody>
                  <a:tcPr marT="91425" marB="91425" marR="91425" marL="91425"/>
                </a:tc>
              </a:tr>
              <a:tr h="381000">
                <a:tc>
                  <a:txBody>
                    <a:bodyPr/>
                    <a:lstStyle/>
                    <a:p>
                      <a:pPr indent="0" lvl="0" marL="0" rtl="0" algn="l">
                        <a:spcBef>
                          <a:spcPts val="0"/>
                        </a:spcBef>
                        <a:spcAft>
                          <a:spcPts val="0"/>
                        </a:spcAft>
                        <a:buNone/>
                      </a:pPr>
                      <a:r>
                        <a:rPr b="1" lang="en" sz="1000">
                          <a:solidFill>
                            <a:srgbClr val="0380AD"/>
                          </a:solidFill>
                        </a:rPr>
                        <a:t>Customer Segmentation</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Sonal, Praphul</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Akshaya, Manisha</a:t>
                      </a:r>
                      <a:endParaRPr b="1" sz="1000">
                        <a:solidFill>
                          <a:srgbClr val="0380AD"/>
                        </a:solidFill>
                      </a:endParaRPr>
                    </a:p>
                  </a:txBody>
                  <a:tcPr marT="91425" marB="91425" marR="91425" marL="91425"/>
                </a:tc>
              </a:tr>
              <a:tr h="381000">
                <a:tc>
                  <a:txBody>
                    <a:bodyPr/>
                    <a:lstStyle/>
                    <a:p>
                      <a:pPr indent="0" lvl="0" marL="0" rtl="0" algn="l">
                        <a:spcBef>
                          <a:spcPts val="0"/>
                        </a:spcBef>
                        <a:spcAft>
                          <a:spcPts val="0"/>
                        </a:spcAft>
                        <a:buNone/>
                      </a:pPr>
                      <a:r>
                        <a:rPr b="1" lang="en" sz="1000">
                          <a:solidFill>
                            <a:srgbClr val="0380AD"/>
                          </a:solidFill>
                        </a:rPr>
                        <a:t>Reorder Prediction</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Akshaya, Sonal</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Manisha, Praphul</a:t>
                      </a:r>
                      <a:endParaRPr b="1" sz="1000">
                        <a:solidFill>
                          <a:srgbClr val="0380AD"/>
                        </a:solidFill>
                      </a:endParaRPr>
                    </a:p>
                  </a:txBody>
                  <a:tcPr marT="91425" marB="91425" marR="91425" marL="91425"/>
                </a:tc>
              </a:tr>
              <a:tr h="381000">
                <a:tc>
                  <a:txBody>
                    <a:bodyPr/>
                    <a:lstStyle/>
                    <a:p>
                      <a:pPr indent="0" lvl="0" marL="0" rtl="0" algn="l">
                        <a:spcBef>
                          <a:spcPts val="0"/>
                        </a:spcBef>
                        <a:spcAft>
                          <a:spcPts val="0"/>
                        </a:spcAft>
                        <a:buNone/>
                      </a:pPr>
                      <a:r>
                        <a:rPr b="1" lang="en" sz="1000">
                          <a:solidFill>
                            <a:srgbClr val="0380AD"/>
                          </a:solidFill>
                        </a:rPr>
                        <a:t>Conclusion and Documentation</a:t>
                      </a:r>
                      <a:endParaRPr b="1" sz="1000">
                        <a:solidFill>
                          <a:srgbClr val="0380AD"/>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00">
                          <a:solidFill>
                            <a:srgbClr val="0380AD"/>
                          </a:solidFill>
                        </a:rPr>
                        <a:t>Akshaya, Manisha, Praphul, Sonal</a:t>
                      </a:r>
                      <a:endParaRPr b="1" sz="1000">
                        <a:solidFill>
                          <a:srgbClr val="0380AD"/>
                        </a:solidFill>
                      </a:endParaRPr>
                    </a:p>
                  </a:txBody>
                  <a:tcPr marT="91425" marB="91425" marR="91425" marL="91425"/>
                </a:tc>
                <a:tc>
                  <a:txBody>
                    <a:bodyPr/>
                    <a:lstStyle/>
                    <a:p>
                      <a:pPr indent="0" lvl="0" marL="0" rtl="0" algn="l">
                        <a:spcBef>
                          <a:spcPts val="0"/>
                        </a:spcBef>
                        <a:spcAft>
                          <a:spcPts val="0"/>
                        </a:spcAft>
                        <a:buNone/>
                      </a:pPr>
                      <a:r>
                        <a:rPr b="1" lang="en" sz="1000">
                          <a:solidFill>
                            <a:srgbClr val="0380AD"/>
                          </a:solidFill>
                        </a:rPr>
                        <a:t>-</a:t>
                      </a:r>
                      <a:endParaRPr b="1" sz="1000">
                        <a:solidFill>
                          <a:srgbClr val="0380AD"/>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ph type="ctrTitle"/>
          </p:nvPr>
        </p:nvSpPr>
        <p:spPr>
          <a:xfrm>
            <a:off x="2582944" y="2007909"/>
            <a:ext cx="3363013" cy="95153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 sz="4800">
                <a:solidFill>
                  <a:srgbClr val="548135"/>
                </a:solidFill>
                <a:latin typeface="Cambria"/>
                <a:ea typeface="Cambria"/>
                <a:cs typeface="Cambria"/>
                <a:sym typeface="Cambria"/>
              </a:rPr>
              <a:t>Thank You!</a:t>
            </a:r>
            <a:endParaRPr sz="16600">
              <a:solidFill>
                <a:srgbClr val="548135"/>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2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0" name="Google Shape;180;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1" name="Google Shape;181;p28"/>
          <p:cNvSpPr txBox="1"/>
          <p:nvPr/>
        </p:nvSpPr>
        <p:spPr>
          <a:xfrm>
            <a:off x="304800" y="2571750"/>
            <a:ext cx="3000000" cy="43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82" name="Google Shape;182;p28"/>
          <p:cNvPicPr preferRelativeResize="0"/>
          <p:nvPr/>
        </p:nvPicPr>
        <p:blipFill>
          <a:blip r:embed="rId4">
            <a:alphaModFix/>
          </a:blip>
          <a:stretch>
            <a:fillRect/>
          </a:stretch>
        </p:blipFill>
        <p:spPr>
          <a:xfrm>
            <a:off x="0" y="10"/>
            <a:ext cx="9144000" cy="907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1070700" y="20987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96968"/>
              <a:buFont typeface="Calibri"/>
              <a:buNone/>
            </a:pPr>
            <a:r>
              <a:rPr b="1" lang="en" sz="2600">
                <a:solidFill>
                  <a:srgbClr val="548135"/>
                </a:solidFill>
                <a:latin typeface="Cambria"/>
                <a:ea typeface="Cambria"/>
                <a:cs typeface="Cambria"/>
                <a:sym typeface="Cambria"/>
              </a:rPr>
              <a:t>Executive Summary</a:t>
            </a:r>
            <a:endParaRPr b="1" sz="2600">
              <a:solidFill>
                <a:srgbClr val="548135"/>
              </a:solidFill>
              <a:latin typeface="Cambria"/>
              <a:ea typeface="Cambria"/>
              <a:cs typeface="Cambria"/>
              <a:sym typeface="Cambria"/>
            </a:endParaRPr>
          </a:p>
          <a:p>
            <a:pPr indent="0" lvl="0" marL="0" rtl="0" algn="l">
              <a:spcBef>
                <a:spcPts val="0"/>
              </a:spcBef>
              <a:spcAft>
                <a:spcPts val="0"/>
              </a:spcAft>
              <a:buNone/>
            </a:pPr>
            <a:r>
              <a:t/>
            </a:r>
            <a:endParaRPr/>
          </a:p>
        </p:txBody>
      </p:sp>
      <p:pic>
        <p:nvPicPr>
          <p:cNvPr descr="Office worker female with solid fill" id="188" name="Google Shape;188;p29"/>
          <p:cNvPicPr preferRelativeResize="0"/>
          <p:nvPr/>
        </p:nvPicPr>
        <p:blipFill rotWithShape="1">
          <a:blip r:embed="rId3">
            <a:alphaModFix/>
          </a:blip>
          <a:srcRect b="0" l="0" r="0" t="0"/>
          <a:stretch/>
        </p:blipFill>
        <p:spPr>
          <a:xfrm>
            <a:off x="469067" y="227180"/>
            <a:ext cx="504586" cy="504586"/>
          </a:xfrm>
          <a:prstGeom prst="rect">
            <a:avLst/>
          </a:prstGeom>
          <a:noFill/>
          <a:ln>
            <a:noFill/>
          </a:ln>
        </p:spPr>
      </p:pic>
      <p:sp>
        <p:nvSpPr>
          <p:cNvPr id="189" name="Google Shape;189;p29"/>
          <p:cNvSpPr/>
          <p:nvPr/>
        </p:nvSpPr>
        <p:spPr>
          <a:xfrm>
            <a:off x="1772625" y="957725"/>
            <a:ext cx="1106100" cy="504600"/>
          </a:xfrm>
          <a:prstGeom prst="rect">
            <a:avLst/>
          </a:prstGeom>
          <a:solidFill>
            <a:srgbClr val="0380AD"/>
          </a:solid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  </a:t>
            </a:r>
            <a:r>
              <a:rPr b="1" lang="en" sz="1200">
                <a:solidFill>
                  <a:schemeClr val="lt1"/>
                </a:solidFill>
              </a:rPr>
              <a:t>134 </a:t>
            </a:r>
            <a:endParaRPr b="1" sz="1200">
              <a:solidFill>
                <a:schemeClr val="lt1"/>
              </a:solidFill>
            </a:endParaRPr>
          </a:p>
          <a:p>
            <a:pPr indent="0" lvl="0" marL="0" rtl="0" algn="ctr">
              <a:spcBef>
                <a:spcPts val="0"/>
              </a:spcBef>
              <a:spcAft>
                <a:spcPts val="0"/>
              </a:spcAft>
              <a:buNone/>
            </a:pPr>
            <a:r>
              <a:rPr b="1" lang="en" sz="1200">
                <a:solidFill>
                  <a:schemeClr val="lt1"/>
                </a:solidFill>
              </a:rPr>
              <a:t>Aisles</a:t>
            </a:r>
            <a:endParaRPr b="1" sz="1200">
              <a:solidFill>
                <a:schemeClr val="lt1"/>
              </a:solidFill>
            </a:endParaRPr>
          </a:p>
        </p:txBody>
      </p:sp>
      <p:sp>
        <p:nvSpPr>
          <p:cNvPr id="190" name="Google Shape;190;p29"/>
          <p:cNvSpPr/>
          <p:nvPr/>
        </p:nvSpPr>
        <p:spPr>
          <a:xfrm>
            <a:off x="2972475" y="957725"/>
            <a:ext cx="1106100" cy="504600"/>
          </a:xfrm>
          <a:prstGeom prst="rect">
            <a:avLst/>
          </a:prstGeom>
          <a:solidFill>
            <a:srgbClr val="548135"/>
          </a:solid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21 Departments</a:t>
            </a:r>
            <a:endParaRPr b="1" sz="1100">
              <a:solidFill>
                <a:schemeClr val="lt1"/>
              </a:solidFill>
            </a:endParaRPr>
          </a:p>
        </p:txBody>
      </p:sp>
      <p:sp>
        <p:nvSpPr>
          <p:cNvPr id="191" name="Google Shape;191;p29"/>
          <p:cNvSpPr/>
          <p:nvPr/>
        </p:nvSpPr>
        <p:spPr>
          <a:xfrm>
            <a:off x="2972475" y="1755025"/>
            <a:ext cx="1106100" cy="504600"/>
          </a:xfrm>
          <a:prstGeom prst="rect">
            <a:avLst/>
          </a:prstGeom>
          <a:solidFill>
            <a:srgbClr val="0380AD"/>
          </a:solid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3421083 Orders</a:t>
            </a:r>
            <a:endParaRPr b="1" sz="1000">
              <a:solidFill>
                <a:schemeClr val="lt1"/>
              </a:solidFill>
            </a:endParaRPr>
          </a:p>
        </p:txBody>
      </p:sp>
      <p:sp>
        <p:nvSpPr>
          <p:cNvPr id="192" name="Google Shape;192;p29"/>
          <p:cNvSpPr/>
          <p:nvPr/>
        </p:nvSpPr>
        <p:spPr>
          <a:xfrm>
            <a:off x="1772625" y="1755025"/>
            <a:ext cx="1106100" cy="504600"/>
          </a:xfrm>
          <a:prstGeom prst="rect">
            <a:avLst/>
          </a:prstGeom>
          <a:solidFill>
            <a:srgbClr val="548135"/>
          </a:solid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49688 Products</a:t>
            </a:r>
            <a:endParaRPr b="1" sz="1200">
              <a:solidFill>
                <a:schemeClr val="lt1"/>
              </a:solidFill>
            </a:endParaRPr>
          </a:p>
        </p:txBody>
      </p:sp>
      <p:pic>
        <p:nvPicPr>
          <p:cNvPr descr="Icon&#10;&#10;Description automatically generated" id="193" name="Google Shape;193;p29"/>
          <p:cNvPicPr preferRelativeResize="0"/>
          <p:nvPr/>
        </p:nvPicPr>
        <p:blipFill rotWithShape="1">
          <a:blip r:embed="rId4">
            <a:alphaModFix/>
          </a:blip>
          <a:srcRect b="0" l="0" r="0" t="0"/>
          <a:stretch/>
        </p:blipFill>
        <p:spPr>
          <a:xfrm>
            <a:off x="5015593" y="511331"/>
            <a:ext cx="3347357" cy="4315648"/>
          </a:xfrm>
          <a:prstGeom prst="rect">
            <a:avLst/>
          </a:prstGeom>
          <a:noFill/>
          <a:ln>
            <a:noFill/>
          </a:ln>
        </p:spPr>
      </p:pic>
      <p:pic>
        <p:nvPicPr>
          <p:cNvPr descr="Marker with solid fill" id="194" name="Google Shape;194;p29"/>
          <p:cNvPicPr preferRelativeResize="0"/>
          <p:nvPr/>
        </p:nvPicPr>
        <p:blipFill rotWithShape="1">
          <a:blip r:embed="rId5">
            <a:alphaModFix/>
          </a:blip>
          <a:srcRect b="0" l="0" r="0" t="0"/>
          <a:stretch/>
        </p:blipFill>
        <p:spPr>
          <a:xfrm>
            <a:off x="5824864" y="1452431"/>
            <a:ext cx="539217" cy="539217"/>
          </a:xfrm>
          <a:prstGeom prst="rect">
            <a:avLst/>
          </a:prstGeom>
          <a:noFill/>
          <a:ln>
            <a:noFill/>
          </a:ln>
        </p:spPr>
      </p:pic>
      <p:pic>
        <p:nvPicPr>
          <p:cNvPr descr="Marker with solid fill" id="195" name="Google Shape;195;p29"/>
          <p:cNvPicPr preferRelativeResize="0"/>
          <p:nvPr/>
        </p:nvPicPr>
        <p:blipFill rotWithShape="1">
          <a:blip r:embed="rId5">
            <a:alphaModFix/>
          </a:blip>
          <a:srcRect b="0" l="0" r="0" t="0"/>
          <a:stretch/>
        </p:blipFill>
        <p:spPr>
          <a:xfrm>
            <a:off x="6938951" y="1933356"/>
            <a:ext cx="539217" cy="539217"/>
          </a:xfrm>
          <a:prstGeom prst="rect">
            <a:avLst/>
          </a:prstGeom>
          <a:noFill/>
          <a:ln>
            <a:noFill/>
          </a:ln>
        </p:spPr>
      </p:pic>
      <p:pic>
        <p:nvPicPr>
          <p:cNvPr descr="Marker with solid fill" id="196" name="Google Shape;196;p29"/>
          <p:cNvPicPr preferRelativeResize="0"/>
          <p:nvPr/>
        </p:nvPicPr>
        <p:blipFill rotWithShape="1">
          <a:blip r:embed="rId5">
            <a:alphaModFix/>
          </a:blip>
          <a:srcRect b="0" l="0" r="0" t="0"/>
          <a:stretch/>
        </p:blipFill>
        <p:spPr>
          <a:xfrm>
            <a:off x="5436376" y="2675131"/>
            <a:ext cx="539217" cy="539217"/>
          </a:xfrm>
          <a:prstGeom prst="rect">
            <a:avLst/>
          </a:prstGeom>
          <a:noFill/>
          <a:ln>
            <a:noFill/>
          </a:ln>
        </p:spPr>
      </p:pic>
      <p:pic>
        <p:nvPicPr>
          <p:cNvPr descr="Marker with solid fill" id="197" name="Google Shape;197;p29"/>
          <p:cNvPicPr preferRelativeResize="0"/>
          <p:nvPr/>
        </p:nvPicPr>
        <p:blipFill rotWithShape="1">
          <a:blip r:embed="rId5">
            <a:alphaModFix/>
          </a:blip>
          <a:srcRect b="0" l="0" r="0" t="0"/>
          <a:stretch/>
        </p:blipFill>
        <p:spPr>
          <a:xfrm>
            <a:off x="6215051" y="3599056"/>
            <a:ext cx="539217" cy="539217"/>
          </a:xfrm>
          <a:prstGeom prst="rect">
            <a:avLst/>
          </a:prstGeom>
          <a:noFill/>
          <a:ln>
            <a:noFill/>
          </a:ln>
        </p:spPr>
      </p:pic>
      <p:pic>
        <p:nvPicPr>
          <p:cNvPr descr="Marker with solid fill" id="198" name="Google Shape;198;p29"/>
          <p:cNvPicPr preferRelativeResize="0"/>
          <p:nvPr/>
        </p:nvPicPr>
        <p:blipFill rotWithShape="1">
          <a:blip r:embed="rId5">
            <a:alphaModFix/>
          </a:blip>
          <a:srcRect b="0" l="0" r="0" t="0"/>
          <a:stretch/>
        </p:blipFill>
        <p:spPr>
          <a:xfrm>
            <a:off x="7968863" y="4138281"/>
            <a:ext cx="539217" cy="539217"/>
          </a:xfrm>
          <a:prstGeom prst="rect">
            <a:avLst/>
          </a:prstGeom>
          <a:noFill/>
          <a:ln>
            <a:noFill/>
          </a:ln>
        </p:spPr>
      </p:pic>
      <p:sp>
        <p:nvSpPr>
          <p:cNvPr id="199" name="Google Shape;199;p29"/>
          <p:cNvSpPr txBox="1"/>
          <p:nvPr/>
        </p:nvSpPr>
        <p:spPr>
          <a:xfrm>
            <a:off x="7035675" y="1001050"/>
            <a:ext cx="132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548135"/>
                </a:solidFill>
                <a:latin typeface="Cambria"/>
                <a:ea typeface="Cambria"/>
                <a:cs typeface="Cambria"/>
                <a:sym typeface="Cambria"/>
              </a:rPr>
              <a:t>Data Collection &amp; Pre-Processing</a:t>
            </a:r>
            <a:endParaRPr>
              <a:solidFill>
                <a:schemeClr val="dk1"/>
              </a:solidFill>
            </a:endParaRPr>
          </a:p>
        </p:txBody>
      </p:sp>
      <p:sp>
        <p:nvSpPr>
          <p:cNvPr id="200" name="Google Shape;200;p29"/>
          <p:cNvSpPr txBox="1"/>
          <p:nvPr/>
        </p:nvSpPr>
        <p:spPr>
          <a:xfrm>
            <a:off x="6807913" y="4375700"/>
            <a:ext cx="11061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100">
                <a:solidFill>
                  <a:srgbClr val="548135"/>
                </a:solidFill>
                <a:latin typeface="Cambria"/>
                <a:ea typeface="Cambria"/>
                <a:cs typeface="Cambria"/>
                <a:sym typeface="Cambria"/>
              </a:rPr>
              <a:t>Evaluation &amp; Conclusion</a:t>
            </a:r>
            <a:endParaRPr>
              <a:solidFill>
                <a:schemeClr val="dk1"/>
              </a:solidFill>
            </a:endParaRPr>
          </a:p>
        </p:txBody>
      </p:sp>
      <p:sp>
        <p:nvSpPr>
          <p:cNvPr id="201" name="Google Shape;201;p29"/>
          <p:cNvSpPr txBox="1"/>
          <p:nvPr/>
        </p:nvSpPr>
        <p:spPr>
          <a:xfrm>
            <a:off x="4078575" y="1347075"/>
            <a:ext cx="17463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100">
                <a:solidFill>
                  <a:srgbClr val="548135"/>
                </a:solidFill>
                <a:latin typeface="Cambria"/>
                <a:ea typeface="Cambria"/>
                <a:cs typeface="Cambria"/>
                <a:sym typeface="Cambria"/>
              </a:rPr>
              <a:t>Exploratory</a:t>
            </a:r>
            <a:r>
              <a:rPr b="1" lang="en" sz="1100">
                <a:solidFill>
                  <a:srgbClr val="548135"/>
                </a:solidFill>
                <a:latin typeface="Cambria"/>
                <a:ea typeface="Cambria"/>
                <a:cs typeface="Cambria"/>
                <a:sym typeface="Cambria"/>
              </a:rPr>
              <a:t> Data Analysis </a:t>
            </a:r>
            <a:endParaRPr>
              <a:solidFill>
                <a:schemeClr val="dk1"/>
              </a:solidFill>
            </a:endParaRPr>
          </a:p>
        </p:txBody>
      </p:sp>
      <p:sp>
        <p:nvSpPr>
          <p:cNvPr id="202" name="Google Shape;202;p29"/>
          <p:cNvSpPr txBox="1"/>
          <p:nvPr/>
        </p:nvSpPr>
        <p:spPr>
          <a:xfrm>
            <a:off x="7332925" y="1950775"/>
            <a:ext cx="1811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rgbClr val="548135"/>
                </a:solidFill>
                <a:latin typeface="Cambria"/>
                <a:ea typeface="Cambria"/>
                <a:cs typeface="Cambria"/>
                <a:sym typeface="Cambria"/>
              </a:rPr>
              <a:t>Market Basket Analysis </a:t>
            </a:r>
            <a:endParaRPr>
              <a:solidFill>
                <a:schemeClr val="dk1"/>
              </a:solidFill>
            </a:endParaRPr>
          </a:p>
        </p:txBody>
      </p:sp>
      <p:sp>
        <p:nvSpPr>
          <p:cNvPr id="203" name="Google Shape;203;p29"/>
          <p:cNvSpPr txBox="1"/>
          <p:nvPr/>
        </p:nvSpPr>
        <p:spPr>
          <a:xfrm>
            <a:off x="4198900" y="2630863"/>
            <a:ext cx="13923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100">
                <a:solidFill>
                  <a:srgbClr val="548135"/>
                </a:solidFill>
                <a:latin typeface="Cambria"/>
                <a:ea typeface="Cambria"/>
                <a:cs typeface="Cambria"/>
                <a:sym typeface="Cambria"/>
              </a:rPr>
              <a:t>Customer Segmentation</a:t>
            </a:r>
            <a:r>
              <a:rPr b="1" lang="en" sz="1100">
                <a:solidFill>
                  <a:srgbClr val="548135"/>
                </a:solidFill>
                <a:latin typeface="Cambria"/>
                <a:ea typeface="Cambria"/>
                <a:cs typeface="Cambria"/>
                <a:sym typeface="Cambria"/>
              </a:rPr>
              <a:t> </a:t>
            </a:r>
            <a:endParaRPr>
              <a:solidFill>
                <a:schemeClr val="dk1"/>
              </a:solidFill>
            </a:endParaRPr>
          </a:p>
        </p:txBody>
      </p:sp>
      <p:sp>
        <p:nvSpPr>
          <p:cNvPr id="204" name="Google Shape;204;p29"/>
          <p:cNvSpPr txBox="1"/>
          <p:nvPr/>
        </p:nvSpPr>
        <p:spPr>
          <a:xfrm>
            <a:off x="6591300" y="3400675"/>
            <a:ext cx="132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548135"/>
                </a:solidFill>
                <a:latin typeface="Cambria"/>
                <a:ea typeface="Cambria"/>
                <a:cs typeface="Cambria"/>
                <a:sym typeface="Cambria"/>
              </a:rPr>
              <a:t>Reorder Prediction</a:t>
            </a:r>
            <a:endParaRPr>
              <a:solidFill>
                <a:schemeClr val="dk1"/>
              </a:solidFill>
            </a:endParaRPr>
          </a:p>
        </p:txBody>
      </p:sp>
      <p:sp>
        <p:nvSpPr>
          <p:cNvPr id="205" name="Google Shape;205;p29"/>
          <p:cNvSpPr txBox="1"/>
          <p:nvPr/>
        </p:nvSpPr>
        <p:spPr>
          <a:xfrm>
            <a:off x="1070702" y="2700025"/>
            <a:ext cx="22512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900" u="none" cap="none" strike="noStrike">
                <a:solidFill>
                  <a:srgbClr val="548135"/>
                </a:solidFill>
                <a:latin typeface="Cambria"/>
                <a:ea typeface="Cambria"/>
                <a:cs typeface="Cambria"/>
                <a:sym typeface="Cambria"/>
              </a:rPr>
              <a:t>Data Preparation</a:t>
            </a:r>
            <a:endParaRPr sz="700"/>
          </a:p>
        </p:txBody>
      </p:sp>
      <p:pic>
        <p:nvPicPr>
          <p:cNvPr descr="Research with solid fill" id="206" name="Google Shape;206;p29"/>
          <p:cNvPicPr preferRelativeResize="0"/>
          <p:nvPr/>
        </p:nvPicPr>
        <p:blipFill rotWithShape="1">
          <a:blip r:embed="rId6">
            <a:alphaModFix/>
          </a:blip>
          <a:srcRect b="0" l="0" r="0" t="0"/>
          <a:stretch/>
        </p:blipFill>
        <p:spPr>
          <a:xfrm>
            <a:off x="619650" y="2715475"/>
            <a:ext cx="354000" cy="354000"/>
          </a:xfrm>
          <a:prstGeom prst="rect">
            <a:avLst/>
          </a:prstGeom>
          <a:noFill/>
          <a:ln>
            <a:noFill/>
          </a:ln>
        </p:spPr>
      </p:pic>
      <p:grpSp>
        <p:nvGrpSpPr>
          <p:cNvPr id="207" name="Google Shape;207;p29"/>
          <p:cNvGrpSpPr/>
          <p:nvPr/>
        </p:nvGrpSpPr>
        <p:grpSpPr>
          <a:xfrm>
            <a:off x="591835" y="3292875"/>
            <a:ext cx="4059051" cy="1357849"/>
            <a:chOff x="1450873" y="1596240"/>
            <a:chExt cx="6025013" cy="2398179"/>
          </a:xfrm>
        </p:grpSpPr>
        <p:grpSp>
          <p:nvGrpSpPr>
            <p:cNvPr id="208" name="Google Shape;208;p29"/>
            <p:cNvGrpSpPr/>
            <p:nvPr/>
          </p:nvGrpSpPr>
          <p:grpSpPr>
            <a:xfrm>
              <a:off x="1460286" y="1596240"/>
              <a:ext cx="6015600" cy="687600"/>
              <a:chOff x="1561267" y="1884923"/>
              <a:chExt cx="6015600" cy="687600"/>
            </a:xfrm>
          </p:grpSpPr>
          <p:sp>
            <p:nvSpPr>
              <p:cNvPr id="209" name="Google Shape;209;p29"/>
              <p:cNvSpPr/>
              <p:nvPr/>
            </p:nvSpPr>
            <p:spPr>
              <a:xfrm>
                <a:off x="1561267" y="1884923"/>
                <a:ext cx="6015600" cy="687600"/>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800" u="none" cap="none" strike="noStrike">
                    <a:solidFill>
                      <a:schemeClr val="lt1"/>
                    </a:solidFill>
                    <a:latin typeface="Arial"/>
                    <a:ea typeface="Arial"/>
                    <a:cs typeface="Arial"/>
                    <a:sym typeface="Arial"/>
                  </a:rPr>
                  <a:t>       Data Preparation</a:t>
                </a:r>
                <a:endParaRPr b="0" i="0" sz="1800" u="none" cap="none" strike="noStrike">
                  <a:solidFill>
                    <a:schemeClr val="lt1"/>
                  </a:solidFill>
                  <a:latin typeface="Arial"/>
                  <a:ea typeface="Arial"/>
                  <a:cs typeface="Arial"/>
                  <a:sym typeface="Arial"/>
                </a:endParaRPr>
              </a:p>
            </p:txBody>
          </p:sp>
          <p:pic>
            <p:nvPicPr>
              <p:cNvPr descr="Target Audience with solid fill" id="210" name="Google Shape;210;p29"/>
              <p:cNvPicPr preferRelativeResize="0"/>
              <p:nvPr/>
            </p:nvPicPr>
            <p:blipFill rotWithShape="1">
              <a:blip r:embed="rId7">
                <a:alphaModFix/>
              </a:blip>
              <a:srcRect b="0" l="0" r="0" t="0"/>
              <a:stretch/>
            </p:blipFill>
            <p:spPr>
              <a:xfrm>
                <a:off x="2732482" y="1970513"/>
                <a:ext cx="525456" cy="516422"/>
              </a:xfrm>
              <a:prstGeom prst="rect">
                <a:avLst/>
              </a:prstGeom>
              <a:noFill/>
              <a:ln>
                <a:noFill/>
              </a:ln>
            </p:spPr>
          </p:pic>
        </p:grpSp>
        <p:grpSp>
          <p:nvGrpSpPr>
            <p:cNvPr id="211" name="Google Shape;211;p29"/>
            <p:cNvGrpSpPr/>
            <p:nvPr/>
          </p:nvGrpSpPr>
          <p:grpSpPr>
            <a:xfrm>
              <a:off x="1450873" y="2495614"/>
              <a:ext cx="6019681" cy="1498805"/>
              <a:chOff x="2314666" y="1823774"/>
              <a:chExt cx="6019681" cy="1498805"/>
            </a:xfrm>
          </p:grpSpPr>
          <p:sp>
            <p:nvSpPr>
              <p:cNvPr id="212" name="Google Shape;212;p29"/>
              <p:cNvSpPr/>
              <p:nvPr/>
            </p:nvSpPr>
            <p:spPr>
              <a:xfrm>
                <a:off x="2314666" y="1823775"/>
                <a:ext cx="1509089" cy="1498804"/>
              </a:xfrm>
              <a:prstGeom prst="roundRect">
                <a:avLst>
                  <a:gd fmla="val 16667" name="adj"/>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Data </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Collection</a:t>
                </a:r>
                <a:endParaRPr b="0" i="0" sz="1100" u="none" cap="none" strike="noStrike">
                  <a:solidFill>
                    <a:schemeClr val="dk1"/>
                  </a:solidFill>
                  <a:latin typeface="Arial"/>
                  <a:ea typeface="Arial"/>
                  <a:cs typeface="Arial"/>
                  <a:sym typeface="Arial"/>
                </a:endParaRPr>
              </a:p>
            </p:txBody>
          </p:sp>
          <p:sp>
            <p:nvSpPr>
              <p:cNvPr id="213" name="Google Shape;213;p29"/>
              <p:cNvSpPr/>
              <p:nvPr/>
            </p:nvSpPr>
            <p:spPr>
              <a:xfrm>
                <a:off x="3822808" y="1823774"/>
                <a:ext cx="1509089" cy="1498804"/>
              </a:xfrm>
              <a:prstGeom prst="roundRect">
                <a:avLst>
                  <a:gd fmla="val 16667" name="adj"/>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Data</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Pre-Processing</a:t>
                </a:r>
                <a:endParaRPr b="0" i="0" sz="1100" u="none" cap="none" strike="noStrike">
                  <a:solidFill>
                    <a:schemeClr val="dk1"/>
                  </a:solidFill>
                  <a:latin typeface="Arial"/>
                  <a:ea typeface="Arial"/>
                  <a:cs typeface="Arial"/>
                  <a:sym typeface="Arial"/>
                </a:endParaRPr>
              </a:p>
            </p:txBody>
          </p:sp>
          <p:sp>
            <p:nvSpPr>
              <p:cNvPr id="214" name="Google Shape;214;p29"/>
              <p:cNvSpPr/>
              <p:nvPr/>
            </p:nvSpPr>
            <p:spPr>
              <a:xfrm>
                <a:off x="5321372" y="1823774"/>
                <a:ext cx="1509089" cy="1498804"/>
              </a:xfrm>
              <a:prstGeom prst="roundRect">
                <a:avLst>
                  <a:gd fmla="val 16667" name="adj"/>
                </a:avLst>
              </a:prstGeom>
              <a:solidFill>
                <a:srgbClr val="FFD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Data Transformation</a:t>
                </a:r>
                <a:endParaRPr b="0" i="0" sz="1100" u="none" cap="none" strike="noStrike">
                  <a:solidFill>
                    <a:schemeClr val="dk1"/>
                  </a:solidFill>
                  <a:latin typeface="Arial"/>
                  <a:ea typeface="Arial"/>
                  <a:cs typeface="Arial"/>
                  <a:sym typeface="Arial"/>
                </a:endParaRPr>
              </a:p>
            </p:txBody>
          </p:sp>
          <p:sp>
            <p:nvSpPr>
              <p:cNvPr id="215" name="Google Shape;215;p29"/>
              <p:cNvSpPr/>
              <p:nvPr/>
            </p:nvSpPr>
            <p:spPr>
              <a:xfrm>
                <a:off x="6825258" y="1823774"/>
                <a:ext cx="1509089" cy="1498804"/>
              </a:xfrm>
              <a:prstGeom prst="roundRect">
                <a:avLst>
                  <a:gd fmla="val 16667" name="adj"/>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Train-Test </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100" u="none" cap="none" strike="noStrike">
                    <a:solidFill>
                      <a:schemeClr val="dk1"/>
                    </a:solidFill>
                    <a:latin typeface="Arial"/>
                    <a:ea typeface="Arial"/>
                    <a:cs typeface="Arial"/>
                    <a:sym typeface="Arial"/>
                  </a:rPr>
                  <a:t>Split</a:t>
                </a:r>
                <a:endParaRPr b="0" i="0" sz="1100" u="none" cap="none" strike="noStrike">
                  <a:solidFill>
                    <a:schemeClr val="lt1"/>
                  </a:solidFill>
                  <a:latin typeface="Arial"/>
                  <a:ea typeface="Arial"/>
                  <a:cs typeface="Arial"/>
                  <a:sym typeface="Arial"/>
                </a:endParaRPr>
              </a:p>
            </p:txBody>
          </p:sp>
        </p:grpSp>
      </p:grpSp>
      <p:sp>
        <p:nvSpPr>
          <p:cNvPr id="216" name="Google Shape;216;p29"/>
          <p:cNvSpPr/>
          <p:nvPr/>
        </p:nvSpPr>
        <p:spPr>
          <a:xfrm>
            <a:off x="572775" y="957725"/>
            <a:ext cx="1106100" cy="504600"/>
          </a:xfrm>
          <a:prstGeom prst="rect">
            <a:avLst/>
          </a:prstGeom>
          <a:solidFill>
            <a:srgbClr val="548135"/>
          </a:solid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1 </a:t>
            </a:r>
            <a:endParaRPr b="1" sz="1200">
              <a:solidFill>
                <a:schemeClr val="lt1"/>
              </a:solidFill>
            </a:endParaRPr>
          </a:p>
          <a:p>
            <a:pPr indent="0" lvl="0" marL="0" rtl="0" algn="ctr">
              <a:spcBef>
                <a:spcPts val="0"/>
              </a:spcBef>
              <a:spcAft>
                <a:spcPts val="0"/>
              </a:spcAft>
              <a:buNone/>
            </a:pPr>
            <a:r>
              <a:rPr b="1" lang="en" sz="1200">
                <a:solidFill>
                  <a:schemeClr val="lt1"/>
                </a:solidFill>
              </a:rPr>
              <a:t>Store</a:t>
            </a:r>
            <a:endParaRPr b="1" sz="1200">
              <a:solidFill>
                <a:schemeClr val="lt1"/>
              </a:solidFill>
            </a:endParaRPr>
          </a:p>
        </p:txBody>
      </p:sp>
      <p:sp>
        <p:nvSpPr>
          <p:cNvPr id="217" name="Google Shape;217;p29"/>
          <p:cNvSpPr/>
          <p:nvPr/>
        </p:nvSpPr>
        <p:spPr>
          <a:xfrm>
            <a:off x="572775" y="1755025"/>
            <a:ext cx="1106100" cy="504600"/>
          </a:xfrm>
          <a:prstGeom prst="rect">
            <a:avLst/>
          </a:prstGeom>
          <a:solidFill>
            <a:srgbClr val="0380AD"/>
          </a:solidFill>
          <a:ln cap="flat" cmpd="sng" w="9525">
            <a:solidFill>
              <a:srgbClr val="5481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2</a:t>
            </a:r>
            <a:r>
              <a:rPr b="1" lang="en" sz="1000">
                <a:solidFill>
                  <a:schemeClr val="lt1"/>
                </a:solidFill>
              </a:rPr>
              <a:t>06209 </a:t>
            </a:r>
            <a:endParaRPr b="1" sz="1000">
              <a:solidFill>
                <a:schemeClr val="lt1"/>
              </a:solidFill>
            </a:endParaRPr>
          </a:p>
          <a:p>
            <a:pPr indent="0" lvl="0" marL="0" rtl="0" algn="ctr">
              <a:spcBef>
                <a:spcPts val="0"/>
              </a:spcBef>
              <a:spcAft>
                <a:spcPts val="0"/>
              </a:spcAft>
              <a:buNone/>
            </a:pPr>
            <a:r>
              <a:rPr b="1" lang="en" sz="1000">
                <a:solidFill>
                  <a:schemeClr val="lt1"/>
                </a:solidFill>
              </a:rPr>
              <a:t>Users</a:t>
            </a:r>
            <a:endParaRPr b="1" sz="1000">
              <a:solidFill>
                <a:schemeClr val="lt1"/>
              </a:solidFill>
            </a:endParaRPr>
          </a:p>
        </p:txBody>
      </p:sp>
      <p:pic>
        <p:nvPicPr>
          <p:cNvPr descr="Marker with solid fill" id="218" name="Google Shape;218;p29"/>
          <p:cNvPicPr preferRelativeResize="0"/>
          <p:nvPr/>
        </p:nvPicPr>
        <p:blipFill rotWithShape="1">
          <a:blip r:embed="rId5">
            <a:alphaModFix/>
          </a:blip>
          <a:srcRect b="0" l="0" r="0" t="0"/>
          <a:stretch/>
        </p:blipFill>
        <p:spPr>
          <a:xfrm>
            <a:off x="6591301" y="908443"/>
            <a:ext cx="539217" cy="539217"/>
          </a:xfrm>
          <a:prstGeom prst="rect">
            <a:avLst/>
          </a:prstGeom>
          <a:noFill/>
          <a:ln>
            <a:noFill/>
          </a:ln>
        </p:spPr>
      </p:pic>
      <p:sp>
        <p:nvSpPr>
          <p:cNvPr id="219" name="Google Shape;219;p29"/>
          <p:cNvSpPr txBox="1"/>
          <p:nvPr/>
        </p:nvSpPr>
        <p:spPr>
          <a:xfrm>
            <a:off x="5485425" y="157325"/>
            <a:ext cx="205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548135"/>
                </a:solidFill>
                <a:latin typeface="Cambria"/>
                <a:ea typeface="Cambria"/>
                <a:cs typeface="Cambria"/>
                <a:sym typeface="Cambria"/>
              </a:rPr>
              <a:t>Instacart Data Analysis</a:t>
            </a:r>
            <a:endParaRPr b="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30"/>
          <p:cNvSpPr txBox="1"/>
          <p:nvPr/>
        </p:nvSpPr>
        <p:spPr>
          <a:xfrm>
            <a:off x="923828" y="231482"/>
            <a:ext cx="753981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Literature Survey</a:t>
            </a:r>
            <a:endParaRPr/>
          </a:p>
        </p:txBody>
      </p:sp>
      <p:graphicFrame>
        <p:nvGraphicFramePr>
          <p:cNvPr id="225" name="Google Shape;225;p30"/>
          <p:cNvGraphicFramePr/>
          <p:nvPr/>
        </p:nvGraphicFramePr>
        <p:xfrm>
          <a:off x="504106" y="1005223"/>
          <a:ext cx="3000000" cy="3000000"/>
        </p:xfrm>
        <a:graphic>
          <a:graphicData uri="http://schemas.openxmlformats.org/drawingml/2006/table">
            <a:tbl>
              <a:tblPr bandRow="1" firstRow="1">
                <a:noFill/>
                <a:tableStyleId>{AB79A161-0984-446D-A649-19121C2A5611}</a:tableStyleId>
              </a:tblPr>
              <a:tblGrid>
                <a:gridCol w="2332875"/>
                <a:gridCol w="2172450"/>
                <a:gridCol w="3788725"/>
              </a:tblGrid>
              <a:tr h="429200">
                <a:tc>
                  <a:txBody>
                    <a:bodyPr/>
                    <a:lstStyle/>
                    <a:p>
                      <a:pPr indent="0" lvl="0" marL="0" marR="0" rtl="0" algn="ctr">
                        <a:spcBef>
                          <a:spcPts val="0"/>
                        </a:spcBef>
                        <a:spcAft>
                          <a:spcPts val="0"/>
                        </a:spcAft>
                        <a:buNone/>
                      </a:pPr>
                      <a:r>
                        <a:rPr lang="en" sz="1200" u="none" cap="none" strike="noStrike">
                          <a:latin typeface="Cambria"/>
                          <a:ea typeface="Cambria"/>
                          <a:cs typeface="Cambria"/>
                          <a:sym typeface="Cambria"/>
                        </a:rPr>
                        <a:t>Paper Title, Author and Publication</a:t>
                      </a:r>
                      <a:endParaRPr/>
                    </a:p>
                  </a:txBody>
                  <a:tcPr marT="91450" marB="9145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8761D"/>
                    </a:solidFill>
                  </a:tcPr>
                </a:tc>
                <a:tc>
                  <a:txBody>
                    <a:bodyPr/>
                    <a:lstStyle/>
                    <a:p>
                      <a:pPr indent="0" lvl="0" marL="0" marR="0" rtl="0" algn="ctr">
                        <a:spcBef>
                          <a:spcPts val="0"/>
                        </a:spcBef>
                        <a:spcAft>
                          <a:spcPts val="0"/>
                        </a:spcAft>
                        <a:buNone/>
                      </a:pPr>
                      <a:r>
                        <a:rPr lang="en" sz="1200" u="none" cap="none" strike="noStrike">
                          <a:latin typeface="Cambria"/>
                          <a:ea typeface="Cambria"/>
                          <a:cs typeface="Cambria"/>
                          <a:sym typeface="Cambria"/>
                        </a:rPr>
                        <a:t>Objective</a:t>
                      </a:r>
                      <a:endParaRPr/>
                    </a:p>
                  </a:txBody>
                  <a:tcPr marT="91450" marB="9145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8761D"/>
                    </a:solidFill>
                  </a:tcPr>
                </a:tc>
                <a:tc>
                  <a:txBody>
                    <a:bodyPr/>
                    <a:lstStyle/>
                    <a:p>
                      <a:pPr indent="0" lvl="0" marL="0" marR="0" rtl="0" algn="ctr">
                        <a:spcBef>
                          <a:spcPts val="0"/>
                        </a:spcBef>
                        <a:spcAft>
                          <a:spcPts val="0"/>
                        </a:spcAft>
                        <a:buNone/>
                      </a:pPr>
                      <a:r>
                        <a:rPr lang="en" sz="1200" u="none" cap="none" strike="noStrike">
                          <a:latin typeface="Cambria"/>
                          <a:ea typeface="Cambria"/>
                          <a:cs typeface="Cambria"/>
                          <a:sym typeface="Cambria"/>
                        </a:rPr>
                        <a:t>Methodology Used</a:t>
                      </a:r>
                      <a:endParaRPr/>
                    </a:p>
                  </a:txBody>
                  <a:tcPr marT="91450" marB="9145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38761D"/>
                    </a:solidFill>
                  </a:tcPr>
                </a:tc>
              </a:tr>
              <a:tr h="1510150">
                <a:tc>
                  <a:txBody>
                    <a:bodyPr/>
                    <a:lstStyle/>
                    <a:p>
                      <a:pPr indent="0" lvl="0" marL="0" marR="0" rtl="0" algn="l">
                        <a:lnSpc>
                          <a:spcPct val="100000"/>
                        </a:lnSpc>
                        <a:spcBef>
                          <a:spcPts val="0"/>
                        </a:spcBef>
                        <a:spcAft>
                          <a:spcPts val="0"/>
                        </a:spcAft>
                        <a:buClr>
                          <a:schemeClr val="dk1"/>
                        </a:buClr>
                        <a:buSzPts val="1100"/>
                        <a:buFont typeface="Calibri"/>
                        <a:buNone/>
                      </a:pPr>
                      <a:r>
                        <a:rPr lang="en" sz="1100"/>
                        <a:t>Market Basket Analysis with Data Mining Methods by Andrej Trnka </a:t>
                      </a:r>
                      <a:r>
                        <a:rPr b="0" lang="en" sz="1100" u="none" cap="none" strike="noStrike">
                          <a:latin typeface="Calibri"/>
                          <a:ea typeface="Calibri"/>
                          <a:cs typeface="Calibri"/>
                          <a:sym typeface="Calibri"/>
                        </a:rPr>
                        <a:t> </a:t>
                      </a:r>
                      <a:endParaRPr b="0" sz="1100" u="none" cap="none" strike="noStrike">
                        <a:latin typeface="Calibri"/>
                        <a:ea typeface="Calibri"/>
                        <a:cs typeface="Calibri"/>
                        <a:sym typeface="Calibri"/>
                      </a:endParaRPr>
                    </a:p>
                  </a:txBody>
                  <a:tcPr marT="91450" marB="914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lang="en" sz="1100"/>
                        <a:t>This paper </a:t>
                      </a:r>
                      <a:r>
                        <a:rPr lang="en" sz="1100"/>
                        <a:t>describes</a:t>
                      </a:r>
                      <a:r>
                        <a:rPr lang="en" sz="1100"/>
                        <a:t> the way of Market Basket Analysis implementation to Six Sigma methodology. </a:t>
                      </a:r>
                      <a:endParaRPr/>
                    </a:p>
                  </a:txBody>
                  <a:tcPr marT="91450" marB="914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AF6"/>
                    </a:solidFill>
                  </a:tcPr>
                </a:tc>
                <a:tc>
                  <a:txBody>
                    <a:bodyPr/>
                    <a:lstStyle/>
                    <a:p>
                      <a:pPr indent="-171450" lvl="0" marL="171450" marR="0" rtl="0" algn="l">
                        <a:spcBef>
                          <a:spcPts val="0"/>
                        </a:spcBef>
                        <a:spcAft>
                          <a:spcPts val="0"/>
                        </a:spcAft>
                        <a:buClr>
                          <a:schemeClr val="dk1"/>
                        </a:buClr>
                        <a:buSzPts val="1100"/>
                        <a:buFont typeface="Arial"/>
                        <a:buChar char="•"/>
                      </a:pPr>
                      <a:r>
                        <a:rPr lang="en" sz="1100"/>
                        <a:t>General Rule Induction algorithm to produce association rules </a:t>
                      </a:r>
                      <a:r>
                        <a:rPr lang="en" sz="1100"/>
                        <a:t>between</a:t>
                      </a:r>
                      <a:r>
                        <a:rPr lang="en" sz="1100"/>
                        <a:t> products.</a:t>
                      </a:r>
                      <a:endParaRPr sz="1100"/>
                    </a:p>
                    <a:p>
                      <a:pPr indent="0" lvl="0" marL="457200" marR="0" rtl="0" algn="l">
                        <a:spcBef>
                          <a:spcPts val="0"/>
                        </a:spcBef>
                        <a:spcAft>
                          <a:spcPts val="0"/>
                        </a:spcAft>
                        <a:buNone/>
                      </a:pPr>
                      <a:r>
                        <a:t/>
                      </a:r>
                      <a:endParaRPr sz="1100"/>
                    </a:p>
                    <a:p>
                      <a:pPr indent="-171450" lvl="0" marL="171450" marR="0" rtl="0" algn="l">
                        <a:spcBef>
                          <a:spcPts val="0"/>
                        </a:spcBef>
                        <a:spcAft>
                          <a:spcPts val="0"/>
                        </a:spcAft>
                        <a:buClr>
                          <a:schemeClr val="dk1"/>
                        </a:buClr>
                        <a:buSzPts val="1100"/>
                        <a:buFont typeface="Arial"/>
                        <a:buChar char="•"/>
                      </a:pPr>
                      <a:r>
                        <a:rPr lang="en" sz="1100"/>
                        <a:t>To show the dependence between the products, Web Plot is used.</a:t>
                      </a:r>
                      <a:endParaRPr sz="1100"/>
                    </a:p>
                    <a:p>
                      <a:pPr indent="0" lvl="0" marL="457200" marR="0" rtl="0" algn="l">
                        <a:spcBef>
                          <a:spcPts val="0"/>
                        </a:spcBef>
                        <a:spcAft>
                          <a:spcPts val="0"/>
                        </a:spcAft>
                        <a:buNone/>
                      </a:pPr>
                      <a:r>
                        <a:t/>
                      </a:r>
                      <a:endParaRPr sz="1100"/>
                    </a:p>
                    <a:p>
                      <a:pPr indent="-171450" lvl="0" marL="171450" marR="0" rtl="0" algn="l">
                        <a:spcBef>
                          <a:spcPts val="0"/>
                        </a:spcBef>
                        <a:spcAft>
                          <a:spcPts val="0"/>
                        </a:spcAft>
                        <a:buSzPts val="1100"/>
                        <a:buChar char="•"/>
                      </a:pPr>
                      <a:r>
                        <a:rPr lang="en" sz="1100"/>
                        <a:t>C5 algorithm was used to build rule-based profiles. </a:t>
                      </a:r>
                      <a:endParaRPr sz="1100"/>
                    </a:p>
                  </a:txBody>
                  <a:tcPr marT="91450" marB="914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AF6"/>
                    </a:solidFill>
                  </a:tcPr>
                </a:tc>
              </a:tr>
              <a:tr h="1369950">
                <a:tc>
                  <a:txBody>
                    <a:bodyPr/>
                    <a:lstStyle/>
                    <a:p>
                      <a:pPr indent="0" lvl="0" marL="0" marR="0" rtl="0" algn="l">
                        <a:lnSpc>
                          <a:spcPct val="100000"/>
                        </a:lnSpc>
                        <a:spcBef>
                          <a:spcPts val="0"/>
                        </a:spcBef>
                        <a:spcAft>
                          <a:spcPts val="0"/>
                        </a:spcAft>
                        <a:buClr>
                          <a:schemeClr val="dk1"/>
                        </a:buClr>
                        <a:buSzPts val="1100"/>
                        <a:buFont typeface="Calibri"/>
                        <a:buNone/>
                      </a:pPr>
                      <a:r>
                        <a:rPr lang="en" sz="1100"/>
                        <a:t>Trend Analysis of Association Rules in Different Time Periods by Ansari</a:t>
                      </a:r>
                      <a:endParaRPr sz="1100" u="none" cap="none" strike="noStrike">
                        <a:latin typeface="Calibri"/>
                        <a:ea typeface="Calibri"/>
                        <a:cs typeface="Calibri"/>
                        <a:sym typeface="Calibri"/>
                      </a:endParaRPr>
                    </a:p>
                  </a:txBody>
                  <a:tcPr marT="91450" marB="914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lang="en" sz="1100"/>
                        <a:t>Discovering </a:t>
                      </a:r>
                      <a:r>
                        <a:rPr lang="en" sz="1100"/>
                        <a:t>association rules that display regular cyclic variation over time. </a:t>
                      </a:r>
                      <a:endParaRPr/>
                    </a:p>
                  </a:txBody>
                  <a:tcPr marT="91450" marB="914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AF6"/>
                    </a:solidFill>
                  </a:tcP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en" sz="1100"/>
                        <a:t>Eliminated</a:t>
                      </a:r>
                      <a:r>
                        <a:rPr lang="en" sz="1100"/>
                        <a:t> less frequent items from the dataset by setting minimum threshold. The results can be used in cross-selling recommendation and to enhance marketing </a:t>
                      </a:r>
                      <a:r>
                        <a:rPr lang="en" sz="1100"/>
                        <a:t>strategies.</a:t>
                      </a:r>
                      <a:endParaRPr sz="1100"/>
                    </a:p>
                    <a:p>
                      <a:pPr indent="0" lvl="0" marL="457200" marR="0" rtl="0" algn="l">
                        <a:lnSpc>
                          <a:spcPct val="100000"/>
                        </a:lnSpc>
                        <a:spcBef>
                          <a:spcPts val="0"/>
                        </a:spcBef>
                        <a:spcAft>
                          <a:spcPts val="0"/>
                        </a:spcAft>
                        <a:buNone/>
                      </a:pPr>
                      <a:r>
                        <a:rPr lang="en" sz="1100"/>
                        <a:t> </a:t>
                      </a:r>
                      <a:endParaRPr sz="1100" u="none" cap="none" strike="noStrike">
                        <a:latin typeface="Calibri"/>
                        <a:ea typeface="Calibri"/>
                        <a:cs typeface="Calibri"/>
                        <a:sym typeface="Calibri"/>
                      </a:endParaRPr>
                    </a:p>
                    <a:p>
                      <a:pPr indent="-171450" lvl="0" marL="171450" marR="0" rtl="0" algn="l">
                        <a:lnSpc>
                          <a:spcPct val="100000"/>
                        </a:lnSpc>
                        <a:spcBef>
                          <a:spcPts val="0"/>
                        </a:spcBef>
                        <a:spcAft>
                          <a:spcPts val="0"/>
                        </a:spcAft>
                        <a:buClr>
                          <a:schemeClr val="dk1"/>
                        </a:buClr>
                        <a:buSzPts val="1100"/>
                        <a:buFont typeface="Arial"/>
                        <a:buChar char="•"/>
                      </a:pPr>
                      <a:r>
                        <a:rPr lang="en" sz="1100"/>
                        <a:t>MCAR and CPAR algorithms were used is </a:t>
                      </a:r>
                      <a:r>
                        <a:rPr lang="en" sz="1100"/>
                        <a:t>comparison</a:t>
                      </a:r>
                      <a:r>
                        <a:rPr lang="en" sz="1100"/>
                        <a:t> with associative classification. </a:t>
                      </a:r>
                      <a:endParaRPr sz="1100" u="none" cap="none" strike="noStrike">
                        <a:latin typeface="Calibri"/>
                        <a:ea typeface="Calibri"/>
                        <a:cs typeface="Calibri"/>
                        <a:sym typeface="Calibri"/>
                      </a:endParaRPr>
                    </a:p>
                  </a:txBody>
                  <a:tcPr marT="91450" marB="914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AF6"/>
                    </a:solidFill>
                  </a:tcPr>
                </a:tc>
              </a:tr>
            </a:tbl>
          </a:graphicData>
        </a:graphic>
      </p:graphicFrame>
      <p:pic>
        <p:nvPicPr>
          <p:cNvPr descr="Books with solid fill" id="226" name="Google Shape;226;p30"/>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1"/>
          <p:cNvSpPr txBox="1"/>
          <p:nvPr/>
        </p:nvSpPr>
        <p:spPr>
          <a:xfrm>
            <a:off x="539218" y="918440"/>
            <a:ext cx="4091240" cy="307777"/>
          </a:xfrm>
          <a:prstGeom prst="rect">
            <a:avLst/>
          </a:prstGeom>
          <a:solidFill>
            <a:srgbClr val="38761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chemeClr val="lt1"/>
                </a:solidFill>
                <a:latin typeface="Cambria"/>
                <a:ea typeface="Cambria"/>
                <a:cs typeface="Cambria"/>
                <a:sym typeface="Cambria"/>
              </a:rPr>
              <a:t>Defining Data Collection Requirements</a:t>
            </a:r>
            <a:r>
              <a:rPr lang="en">
                <a:solidFill>
                  <a:schemeClr val="lt1"/>
                </a:solidFill>
                <a:latin typeface="Cambria"/>
                <a:ea typeface="Cambria"/>
                <a:cs typeface="Cambria"/>
                <a:sym typeface="Cambria"/>
              </a:rPr>
              <a:t>​​</a:t>
            </a:r>
            <a:endParaRPr b="1" i="0" sz="1400" u="none" cap="none" strike="noStrike">
              <a:solidFill>
                <a:schemeClr val="lt1"/>
              </a:solidFill>
              <a:latin typeface="Cambria"/>
              <a:ea typeface="Cambria"/>
              <a:cs typeface="Cambria"/>
              <a:sym typeface="Cambria"/>
            </a:endParaRPr>
          </a:p>
        </p:txBody>
      </p:sp>
      <p:sp>
        <p:nvSpPr>
          <p:cNvPr id="232" name="Google Shape;232;p31"/>
          <p:cNvSpPr txBox="1"/>
          <p:nvPr/>
        </p:nvSpPr>
        <p:spPr>
          <a:xfrm>
            <a:off x="569643" y="1390355"/>
            <a:ext cx="4060800" cy="3347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3050" lvl="0" marL="285750" marR="0" rtl="0" algn="l">
              <a:lnSpc>
                <a:spcPct val="150000"/>
              </a:lnSpc>
              <a:spcBef>
                <a:spcPts val="900"/>
              </a:spcBef>
              <a:spcAft>
                <a:spcPts val="0"/>
              </a:spcAft>
              <a:buClr>
                <a:srgbClr val="000000"/>
              </a:buClr>
              <a:buSzPts val="900"/>
              <a:buFont typeface="Arial"/>
              <a:buChar char="•"/>
            </a:pPr>
            <a:r>
              <a:rPr lang="en" sz="1200"/>
              <a:t>There are total 134 unique aisles like </a:t>
            </a:r>
            <a:r>
              <a:rPr lang="en" sz="1200"/>
              <a:t>frozen</a:t>
            </a:r>
            <a:r>
              <a:rPr lang="en" sz="1200"/>
              <a:t> meat, milk, oil, cereal to name a few</a:t>
            </a:r>
            <a:endParaRPr sz="1200"/>
          </a:p>
          <a:p>
            <a:pPr indent="-292100" lvl="0" marL="285750" marR="0" rtl="0" algn="l">
              <a:lnSpc>
                <a:spcPct val="150000"/>
              </a:lnSpc>
              <a:spcBef>
                <a:spcPts val="900"/>
              </a:spcBef>
              <a:spcAft>
                <a:spcPts val="0"/>
              </a:spcAft>
              <a:buSzPts val="1200"/>
              <a:buChar char="•"/>
            </a:pPr>
            <a:r>
              <a:rPr lang="en" sz="1200"/>
              <a:t>There are 21 unique departments like bakery, alcohol, pantry, snacks etc.</a:t>
            </a:r>
            <a:endParaRPr sz="1200"/>
          </a:p>
          <a:p>
            <a:pPr indent="-292100" lvl="0" marL="285750" marR="0" rtl="0" algn="l">
              <a:lnSpc>
                <a:spcPct val="150000"/>
              </a:lnSpc>
              <a:spcBef>
                <a:spcPts val="900"/>
              </a:spcBef>
              <a:spcAft>
                <a:spcPts val="0"/>
              </a:spcAft>
              <a:buSzPts val="1200"/>
              <a:buChar char="•"/>
            </a:pPr>
            <a:r>
              <a:rPr lang="en" sz="1200"/>
              <a:t>There are a total of 3421083 orders made by 206209 users</a:t>
            </a:r>
            <a:endParaRPr sz="1200"/>
          </a:p>
          <a:p>
            <a:pPr indent="-292100" lvl="0" marL="285750" marR="0" rtl="0" algn="l">
              <a:lnSpc>
                <a:spcPct val="150000"/>
              </a:lnSpc>
              <a:spcBef>
                <a:spcPts val="900"/>
              </a:spcBef>
              <a:spcAft>
                <a:spcPts val="0"/>
              </a:spcAft>
              <a:buSzPts val="1200"/>
              <a:buChar char="•"/>
            </a:pPr>
            <a:r>
              <a:rPr lang="en" sz="1200"/>
              <a:t>The total orders per customer ranges from 0 to 100</a:t>
            </a:r>
            <a:endParaRPr sz="1200"/>
          </a:p>
          <a:p>
            <a:pPr indent="-292100" lvl="0" marL="285750" marR="0" rtl="0" algn="l">
              <a:lnSpc>
                <a:spcPct val="150000"/>
              </a:lnSpc>
              <a:spcBef>
                <a:spcPts val="900"/>
              </a:spcBef>
              <a:spcAft>
                <a:spcPts val="0"/>
              </a:spcAft>
              <a:buSzPts val="1200"/>
              <a:buChar char="•"/>
            </a:pPr>
            <a:r>
              <a:rPr lang="en" sz="1200"/>
              <a:t>Majority of the orders are made during day time</a:t>
            </a:r>
            <a:endParaRPr sz="1200"/>
          </a:p>
          <a:p>
            <a:pPr indent="-292100" lvl="0" marL="285750" marR="0" rtl="0" algn="l">
              <a:lnSpc>
                <a:spcPct val="150000"/>
              </a:lnSpc>
              <a:spcBef>
                <a:spcPts val="900"/>
              </a:spcBef>
              <a:spcAft>
                <a:spcPts val="0"/>
              </a:spcAft>
              <a:buSzPts val="1200"/>
              <a:buChar char="•"/>
            </a:pPr>
            <a:r>
              <a:rPr lang="en" sz="1200"/>
              <a:t>There are a total of 49688 products. The number of products in each aisle and department is different</a:t>
            </a:r>
            <a:endParaRPr sz="1200"/>
          </a:p>
        </p:txBody>
      </p:sp>
      <p:sp>
        <p:nvSpPr>
          <p:cNvPr id="233" name="Google Shape;233;p31"/>
          <p:cNvSpPr txBox="1"/>
          <p:nvPr/>
        </p:nvSpPr>
        <p:spPr>
          <a:xfrm>
            <a:off x="4709857" y="918440"/>
            <a:ext cx="4065067" cy="307777"/>
          </a:xfrm>
          <a:prstGeom prst="rect">
            <a:avLst/>
          </a:prstGeom>
          <a:solidFill>
            <a:srgbClr val="38761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lt1"/>
                </a:solidFill>
                <a:latin typeface="Cambria"/>
                <a:ea typeface="Cambria"/>
                <a:cs typeface="Cambria"/>
                <a:sym typeface="Cambria"/>
              </a:rPr>
              <a:t>Samples of Raw Data</a:t>
            </a:r>
            <a:endParaRPr b="0" i="0" sz="1400" u="none" cap="none" strike="noStrike">
              <a:solidFill>
                <a:schemeClr val="lt1"/>
              </a:solidFill>
              <a:latin typeface="Cambria"/>
              <a:ea typeface="Cambria"/>
              <a:cs typeface="Cambria"/>
              <a:sym typeface="Cambria"/>
            </a:endParaRPr>
          </a:p>
        </p:txBody>
      </p:sp>
      <p:sp>
        <p:nvSpPr>
          <p:cNvPr id="234" name="Google Shape;234;p31"/>
          <p:cNvSpPr txBox="1"/>
          <p:nvPr/>
        </p:nvSpPr>
        <p:spPr>
          <a:xfrm>
            <a:off x="885203" y="2618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Data Collection</a:t>
            </a:r>
            <a:endParaRPr/>
          </a:p>
        </p:txBody>
      </p:sp>
      <p:pic>
        <p:nvPicPr>
          <p:cNvPr descr="Online meeting with solid fill" id="235" name="Google Shape;235;p31"/>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pic>
        <p:nvPicPr>
          <p:cNvPr id="236" name="Google Shape;236;p31"/>
          <p:cNvPicPr preferRelativeResize="0"/>
          <p:nvPr/>
        </p:nvPicPr>
        <p:blipFill>
          <a:blip r:embed="rId4">
            <a:alphaModFix/>
          </a:blip>
          <a:stretch>
            <a:fillRect/>
          </a:stretch>
        </p:blipFill>
        <p:spPr>
          <a:xfrm>
            <a:off x="4752325" y="1454825"/>
            <a:ext cx="1945775" cy="1471725"/>
          </a:xfrm>
          <a:prstGeom prst="rect">
            <a:avLst/>
          </a:prstGeom>
          <a:noFill/>
          <a:ln cap="flat" cmpd="sng" w="9525">
            <a:solidFill>
              <a:schemeClr val="dk1"/>
            </a:solidFill>
            <a:prstDash val="solid"/>
            <a:round/>
            <a:headEnd len="sm" w="sm" type="none"/>
            <a:tailEnd len="sm" w="sm" type="none"/>
          </a:ln>
        </p:spPr>
      </p:pic>
      <p:pic>
        <p:nvPicPr>
          <p:cNvPr id="237" name="Google Shape;237;p31"/>
          <p:cNvPicPr preferRelativeResize="0"/>
          <p:nvPr/>
        </p:nvPicPr>
        <p:blipFill rotWithShape="1">
          <a:blip r:embed="rId5">
            <a:alphaModFix/>
          </a:blip>
          <a:srcRect b="0" l="-13096" r="0" t="0"/>
          <a:stretch/>
        </p:blipFill>
        <p:spPr>
          <a:xfrm>
            <a:off x="6982376" y="1415300"/>
            <a:ext cx="1745100" cy="1504950"/>
          </a:xfrm>
          <a:prstGeom prst="rect">
            <a:avLst/>
          </a:prstGeom>
          <a:noFill/>
          <a:ln cap="flat" cmpd="sng" w="9525">
            <a:solidFill>
              <a:schemeClr val="dk1"/>
            </a:solidFill>
            <a:prstDash val="solid"/>
            <a:round/>
            <a:headEnd len="sm" w="sm" type="none"/>
            <a:tailEnd len="sm" w="sm" type="none"/>
          </a:ln>
        </p:spPr>
      </p:pic>
      <p:pic>
        <p:nvPicPr>
          <p:cNvPr id="238" name="Google Shape;238;p31"/>
          <p:cNvPicPr preferRelativeResize="0"/>
          <p:nvPr/>
        </p:nvPicPr>
        <p:blipFill>
          <a:blip r:embed="rId6">
            <a:alphaModFix/>
          </a:blip>
          <a:stretch>
            <a:fillRect/>
          </a:stretch>
        </p:blipFill>
        <p:spPr>
          <a:xfrm>
            <a:off x="4757287" y="3109350"/>
            <a:ext cx="3970199" cy="15873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grpSp>
        <p:nvGrpSpPr>
          <p:cNvPr id="243" name="Google Shape;243;p32"/>
          <p:cNvGrpSpPr/>
          <p:nvPr/>
        </p:nvGrpSpPr>
        <p:grpSpPr>
          <a:xfrm>
            <a:off x="536450" y="1143460"/>
            <a:ext cx="2446502" cy="1138740"/>
            <a:chOff x="539216" y="1069272"/>
            <a:chExt cx="2446502" cy="880492"/>
          </a:xfrm>
        </p:grpSpPr>
        <p:sp>
          <p:nvSpPr>
            <p:cNvPr id="244" name="Google Shape;244;p32"/>
            <p:cNvSpPr txBox="1"/>
            <p:nvPr/>
          </p:nvSpPr>
          <p:spPr>
            <a:xfrm>
              <a:off x="539218" y="1069272"/>
              <a:ext cx="2446500" cy="2379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
                  <a:solidFill>
                    <a:schemeClr val="lt1"/>
                  </a:solidFill>
                  <a:latin typeface="Cambria"/>
                  <a:ea typeface="Cambria"/>
                  <a:cs typeface="Cambria"/>
                  <a:sym typeface="Cambria"/>
                </a:rPr>
                <a:t>Merging the Datasets</a:t>
              </a:r>
              <a:endParaRPr/>
            </a:p>
          </p:txBody>
        </p:sp>
        <p:sp>
          <p:nvSpPr>
            <p:cNvPr id="245" name="Google Shape;245;p32"/>
            <p:cNvSpPr txBox="1"/>
            <p:nvPr/>
          </p:nvSpPr>
          <p:spPr>
            <a:xfrm>
              <a:off x="539216" y="1307164"/>
              <a:ext cx="2446500" cy="642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6225" lvl="0" marL="228600" marR="0" rtl="0" algn="l">
                <a:lnSpc>
                  <a:spcPct val="100000"/>
                </a:lnSpc>
                <a:spcBef>
                  <a:spcPts val="900"/>
                </a:spcBef>
                <a:spcAft>
                  <a:spcPts val="0"/>
                </a:spcAft>
                <a:buClr>
                  <a:srgbClr val="000000"/>
                </a:buClr>
                <a:buSzPts val="900"/>
                <a:buFont typeface="Arial"/>
                <a:buChar char="•"/>
              </a:pPr>
              <a:r>
                <a:rPr lang="en" sz="1200"/>
                <a:t>Merge orders, department, aisles and </a:t>
              </a:r>
              <a:r>
                <a:rPr lang="en" sz="1200"/>
                <a:t>products</a:t>
              </a:r>
              <a:r>
                <a:rPr lang="en" sz="1200"/>
                <a:t> data to create one normalized dataframe</a:t>
              </a:r>
              <a:endParaRPr sz="1200"/>
            </a:p>
          </p:txBody>
        </p:sp>
      </p:grpSp>
      <p:grpSp>
        <p:nvGrpSpPr>
          <p:cNvPr id="246" name="Google Shape;246;p32"/>
          <p:cNvGrpSpPr/>
          <p:nvPr/>
        </p:nvGrpSpPr>
        <p:grpSpPr>
          <a:xfrm>
            <a:off x="5931424" y="3127538"/>
            <a:ext cx="2733000" cy="954313"/>
            <a:chOff x="3127811" y="1045942"/>
            <a:chExt cx="2733000" cy="954313"/>
          </a:xfrm>
        </p:grpSpPr>
        <p:sp>
          <p:nvSpPr>
            <p:cNvPr id="247" name="Google Shape;247;p32"/>
            <p:cNvSpPr txBox="1"/>
            <p:nvPr/>
          </p:nvSpPr>
          <p:spPr>
            <a:xfrm>
              <a:off x="3127811" y="1045942"/>
              <a:ext cx="2733000" cy="292500"/>
            </a:xfrm>
            <a:prstGeom prst="rect">
              <a:avLst/>
            </a:prstGeom>
            <a:solidFill>
              <a:srgbClr val="54813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 sz="1300">
                  <a:solidFill>
                    <a:schemeClr val="lt1"/>
                  </a:solidFill>
                  <a:latin typeface="Cambria"/>
                  <a:ea typeface="Cambria"/>
                  <a:cs typeface="Cambria"/>
                  <a:sym typeface="Cambria"/>
                </a:rPr>
                <a:t>Encoding Categorical Values</a:t>
              </a:r>
              <a:endParaRPr b="1" sz="1300">
                <a:solidFill>
                  <a:schemeClr val="lt1"/>
                </a:solidFill>
                <a:latin typeface="Cambria"/>
                <a:ea typeface="Cambria"/>
                <a:cs typeface="Cambria"/>
                <a:sym typeface="Cambria"/>
              </a:endParaRPr>
            </a:p>
          </p:txBody>
        </p:sp>
        <p:sp>
          <p:nvSpPr>
            <p:cNvPr id="248" name="Google Shape;248;p32"/>
            <p:cNvSpPr txBox="1"/>
            <p:nvPr/>
          </p:nvSpPr>
          <p:spPr>
            <a:xfrm>
              <a:off x="3127812" y="1353754"/>
              <a:ext cx="2733000" cy="646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6225" lvl="0" marL="228600" marR="0" rtl="0" algn="l">
                <a:lnSpc>
                  <a:spcPct val="100000"/>
                </a:lnSpc>
                <a:spcBef>
                  <a:spcPts val="900"/>
                </a:spcBef>
                <a:spcAft>
                  <a:spcPts val="0"/>
                </a:spcAft>
                <a:buClr>
                  <a:srgbClr val="000000"/>
                </a:buClr>
                <a:buSzPts val="900"/>
                <a:buFont typeface="Arial"/>
                <a:buChar char="•"/>
              </a:pPr>
              <a:r>
                <a:rPr lang="en" sz="1200"/>
                <a:t>According to the analysis performed, categorical values were binarized/ ordinally encoded</a:t>
              </a:r>
              <a:endParaRPr sz="1200"/>
            </a:p>
          </p:txBody>
        </p:sp>
      </p:grpSp>
      <p:grpSp>
        <p:nvGrpSpPr>
          <p:cNvPr id="249" name="Google Shape;249;p32"/>
          <p:cNvGrpSpPr/>
          <p:nvPr/>
        </p:nvGrpSpPr>
        <p:grpSpPr>
          <a:xfrm>
            <a:off x="536425" y="2469000"/>
            <a:ext cx="2446532" cy="1808386"/>
            <a:chOff x="539209" y="1069279"/>
            <a:chExt cx="2446532" cy="1808386"/>
          </a:xfrm>
        </p:grpSpPr>
        <p:sp>
          <p:nvSpPr>
            <p:cNvPr id="250" name="Google Shape;250;p32"/>
            <p:cNvSpPr txBox="1"/>
            <p:nvPr/>
          </p:nvSpPr>
          <p:spPr>
            <a:xfrm>
              <a:off x="539209" y="1069279"/>
              <a:ext cx="2446500" cy="307800"/>
            </a:xfrm>
            <a:prstGeom prst="rect">
              <a:avLst/>
            </a:prstGeom>
            <a:solidFill>
              <a:srgbClr val="38761D"/>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
                  <a:solidFill>
                    <a:schemeClr val="lt1"/>
                  </a:solidFill>
                  <a:latin typeface="Cambria"/>
                  <a:ea typeface="Cambria"/>
                  <a:cs typeface="Cambria"/>
                  <a:sym typeface="Cambria"/>
                </a:rPr>
                <a:t>Handling </a:t>
              </a:r>
              <a:r>
                <a:rPr b="1" lang="en">
                  <a:solidFill>
                    <a:schemeClr val="lt1"/>
                  </a:solidFill>
                  <a:latin typeface="Cambria"/>
                  <a:ea typeface="Cambria"/>
                  <a:cs typeface="Cambria"/>
                  <a:sym typeface="Cambria"/>
                </a:rPr>
                <a:t>Outliers</a:t>
              </a:r>
              <a:endParaRPr b="1">
                <a:solidFill>
                  <a:schemeClr val="lt1"/>
                </a:solidFill>
                <a:latin typeface="Cambria"/>
                <a:ea typeface="Cambria"/>
                <a:cs typeface="Cambria"/>
                <a:sym typeface="Cambria"/>
              </a:endParaRPr>
            </a:p>
          </p:txBody>
        </p:sp>
        <p:sp>
          <p:nvSpPr>
            <p:cNvPr id="251" name="Google Shape;251;p32"/>
            <p:cNvSpPr txBox="1"/>
            <p:nvPr/>
          </p:nvSpPr>
          <p:spPr>
            <a:xfrm>
              <a:off x="539241" y="1377065"/>
              <a:ext cx="2446500" cy="1500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6225" lvl="0" marL="228600" marR="0" rtl="0" algn="l">
                <a:lnSpc>
                  <a:spcPct val="100000"/>
                </a:lnSpc>
                <a:spcBef>
                  <a:spcPts val="900"/>
                </a:spcBef>
                <a:spcAft>
                  <a:spcPts val="0"/>
                </a:spcAft>
                <a:buClr>
                  <a:srgbClr val="000000"/>
                </a:buClr>
                <a:buSzPts val="900"/>
                <a:buFont typeface="Arial"/>
                <a:buChar char="•"/>
              </a:pPr>
              <a:r>
                <a:rPr lang="en" sz="1200"/>
                <a:t>We identified outliers as those </a:t>
              </a:r>
              <a:r>
                <a:rPr lang="en" sz="1200"/>
                <a:t>values</a:t>
              </a:r>
              <a:r>
                <a:rPr lang="en" sz="1200"/>
                <a:t> which lied beyond </a:t>
              </a:r>
              <a:r>
                <a:rPr lang="en" sz="1200"/>
                <a:t>their</a:t>
              </a:r>
              <a:r>
                <a:rPr lang="en" sz="1200"/>
                <a:t> </a:t>
              </a:r>
              <a:r>
                <a:rPr lang="en" sz="1200"/>
                <a:t>respective</a:t>
              </a:r>
              <a:r>
                <a:rPr lang="en" sz="1200"/>
                <a:t> IQR range</a:t>
              </a:r>
              <a:endParaRPr sz="1200"/>
            </a:p>
            <a:p>
              <a:pPr indent="-295275" lvl="0" marL="228600" marR="0" rtl="0" algn="l">
                <a:lnSpc>
                  <a:spcPct val="100000"/>
                </a:lnSpc>
                <a:spcBef>
                  <a:spcPts val="900"/>
                </a:spcBef>
                <a:spcAft>
                  <a:spcPts val="0"/>
                </a:spcAft>
                <a:buSzPts val="1200"/>
                <a:buChar char="•"/>
              </a:pPr>
              <a:r>
                <a:rPr lang="en" sz="1200"/>
                <a:t>3 features had </a:t>
              </a:r>
              <a:r>
                <a:rPr lang="en" sz="1200"/>
                <a:t>approximately</a:t>
              </a:r>
              <a:r>
                <a:rPr lang="en" sz="1200"/>
                <a:t> had less than 2% outlier values and they were removed from the analysis</a:t>
              </a:r>
              <a:endParaRPr sz="1200"/>
            </a:p>
          </p:txBody>
        </p:sp>
      </p:grpSp>
      <p:grpSp>
        <p:nvGrpSpPr>
          <p:cNvPr id="252" name="Google Shape;252;p32"/>
          <p:cNvGrpSpPr/>
          <p:nvPr/>
        </p:nvGrpSpPr>
        <p:grpSpPr>
          <a:xfrm>
            <a:off x="3233913" y="1143457"/>
            <a:ext cx="2446543" cy="1325543"/>
            <a:chOff x="260010" y="1069272"/>
            <a:chExt cx="2446543" cy="1325543"/>
          </a:xfrm>
        </p:grpSpPr>
        <p:sp>
          <p:nvSpPr>
            <p:cNvPr id="253" name="Google Shape;253;p32"/>
            <p:cNvSpPr txBox="1"/>
            <p:nvPr/>
          </p:nvSpPr>
          <p:spPr>
            <a:xfrm>
              <a:off x="260012" y="1069272"/>
              <a:ext cx="2446541" cy="307777"/>
            </a:xfrm>
            <a:prstGeom prst="rect">
              <a:avLst/>
            </a:prstGeom>
            <a:solidFill>
              <a:srgbClr val="54813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mbria"/>
                  <a:ea typeface="Cambria"/>
                  <a:cs typeface="Cambria"/>
                  <a:sym typeface="Cambria"/>
                </a:rPr>
                <a:t>Removing Missing Values</a:t>
              </a:r>
              <a:endParaRPr>
                <a:latin typeface="Cambria"/>
                <a:ea typeface="Cambria"/>
                <a:cs typeface="Cambria"/>
                <a:sym typeface="Cambria"/>
              </a:endParaRPr>
            </a:p>
          </p:txBody>
        </p:sp>
        <p:sp>
          <p:nvSpPr>
            <p:cNvPr id="254" name="Google Shape;254;p32"/>
            <p:cNvSpPr txBox="1"/>
            <p:nvPr/>
          </p:nvSpPr>
          <p:spPr>
            <a:xfrm>
              <a:off x="260010" y="1379015"/>
              <a:ext cx="2446500" cy="1015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95275" lvl="0" marL="228600" marR="0" rtl="0" algn="l">
                <a:lnSpc>
                  <a:spcPct val="100000"/>
                </a:lnSpc>
                <a:spcBef>
                  <a:spcPts val="900"/>
                </a:spcBef>
                <a:spcAft>
                  <a:spcPts val="0"/>
                </a:spcAft>
                <a:buClr>
                  <a:srgbClr val="000000"/>
                </a:buClr>
                <a:buSzPts val="1200"/>
                <a:buFont typeface="Arial"/>
                <a:buChar char="•"/>
              </a:pPr>
              <a:r>
                <a:rPr lang="en" sz="1200"/>
                <a:t>days_since_prior had NaN values when multiple orders were placed on the same day. These NaN </a:t>
              </a:r>
              <a:r>
                <a:rPr lang="en" sz="1200"/>
                <a:t>values</a:t>
              </a:r>
              <a:r>
                <a:rPr lang="en" sz="1200"/>
                <a:t> were replaced with 0</a:t>
              </a:r>
              <a:endParaRPr sz="1500"/>
            </a:p>
          </p:txBody>
        </p:sp>
      </p:grpSp>
      <p:grpSp>
        <p:nvGrpSpPr>
          <p:cNvPr id="255" name="Google Shape;255;p32"/>
          <p:cNvGrpSpPr/>
          <p:nvPr/>
        </p:nvGrpSpPr>
        <p:grpSpPr>
          <a:xfrm>
            <a:off x="5931422" y="1143459"/>
            <a:ext cx="2641010" cy="1808381"/>
            <a:chOff x="194866" y="-921653"/>
            <a:chExt cx="2446512" cy="1808381"/>
          </a:xfrm>
        </p:grpSpPr>
        <p:sp>
          <p:nvSpPr>
            <p:cNvPr id="256" name="Google Shape;256;p32"/>
            <p:cNvSpPr txBox="1"/>
            <p:nvPr/>
          </p:nvSpPr>
          <p:spPr>
            <a:xfrm>
              <a:off x="194878" y="-921653"/>
              <a:ext cx="2446500" cy="2925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300" u="none" cap="none" strike="noStrike">
                  <a:solidFill>
                    <a:schemeClr val="lt1"/>
                  </a:solidFill>
                  <a:latin typeface="Cambria"/>
                  <a:ea typeface="Cambria"/>
                  <a:cs typeface="Cambria"/>
                  <a:sym typeface="Cambria"/>
                </a:rPr>
                <a:t>Exploratory Data Analysis</a:t>
              </a:r>
              <a:endParaRPr sz="1300">
                <a:latin typeface="Cambria"/>
                <a:ea typeface="Cambria"/>
                <a:cs typeface="Cambria"/>
                <a:sym typeface="Cambria"/>
              </a:endParaRPr>
            </a:p>
          </p:txBody>
        </p:sp>
        <p:sp>
          <p:nvSpPr>
            <p:cNvPr id="257" name="Google Shape;257;p32"/>
            <p:cNvSpPr txBox="1"/>
            <p:nvPr/>
          </p:nvSpPr>
          <p:spPr>
            <a:xfrm>
              <a:off x="194866" y="-613872"/>
              <a:ext cx="2442300" cy="1500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95275" lvl="0" marL="228600" marR="0" rtl="0" algn="l">
                <a:lnSpc>
                  <a:spcPct val="100000"/>
                </a:lnSpc>
                <a:spcBef>
                  <a:spcPts val="900"/>
                </a:spcBef>
                <a:spcAft>
                  <a:spcPts val="0"/>
                </a:spcAft>
                <a:buClr>
                  <a:srgbClr val="000000"/>
                </a:buClr>
                <a:buSzPts val="1200"/>
                <a:buFont typeface="Arial"/>
                <a:buChar char="•"/>
              </a:pPr>
              <a:r>
                <a:rPr lang="en" sz="1200"/>
                <a:t>Performed Univariate analysis by checking the descriptive statistics and understanding the data distribution</a:t>
              </a:r>
              <a:endParaRPr sz="1200"/>
            </a:p>
            <a:p>
              <a:pPr indent="-295275" lvl="0" marL="228600" marR="0" rtl="0" algn="l">
                <a:lnSpc>
                  <a:spcPct val="100000"/>
                </a:lnSpc>
                <a:spcBef>
                  <a:spcPts val="900"/>
                </a:spcBef>
                <a:spcAft>
                  <a:spcPts val="0"/>
                </a:spcAft>
                <a:buSzPts val="1200"/>
                <a:buChar char="•"/>
              </a:pPr>
              <a:r>
                <a:rPr lang="en" sz="1200"/>
                <a:t>Most of the features had almost normal or skewed normal distribution</a:t>
              </a:r>
              <a:endParaRPr sz="1200"/>
            </a:p>
          </p:txBody>
        </p:sp>
      </p:grpSp>
      <p:sp>
        <p:nvSpPr>
          <p:cNvPr id="258" name="Google Shape;258;p32"/>
          <p:cNvSpPr txBox="1"/>
          <p:nvPr/>
        </p:nvSpPr>
        <p:spPr>
          <a:xfrm>
            <a:off x="923828" y="231482"/>
            <a:ext cx="753981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Data Pre-Processing</a:t>
            </a:r>
            <a:endParaRPr/>
          </a:p>
        </p:txBody>
      </p:sp>
      <p:pic>
        <p:nvPicPr>
          <p:cNvPr descr="Statistics outline" id="259" name="Google Shape;259;p32"/>
          <p:cNvPicPr preferRelativeResize="0"/>
          <p:nvPr/>
        </p:nvPicPr>
        <p:blipFill rotWithShape="1">
          <a:blip r:embed="rId3">
            <a:alphaModFix/>
          </a:blip>
          <a:srcRect b="0" l="0" r="0" t="0"/>
          <a:stretch/>
        </p:blipFill>
        <p:spPr>
          <a:xfrm>
            <a:off x="464912" y="233576"/>
            <a:ext cx="495701" cy="495701"/>
          </a:xfrm>
          <a:prstGeom prst="rect">
            <a:avLst/>
          </a:prstGeom>
          <a:noFill/>
          <a:ln>
            <a:noFill/>
          </a:ln>
        </p:spPr>
      </p:pic>
      <p:sp>
        <p:nvSpPr>
          <p:cNvPr id="260" name="Google Shape;260;p32"/>
          <p:cNvSpPr txBox="1"/>
          <p:nvPr/>
        </p:nvSpPr>
        <p:spPr>
          <a:xfrm>
            <a:off x="3219700" y="2888525"/>
            <a:ext cx="2475000" cy="1200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3050" lvl="0" marL="228600" rtl="0" algn="l">
              <a:spcBef>
                <a:spcPts val="0"/>
              </a:spcBef>
              <a:spcAft>
                <a:spcPts val="0"/>
              </a:spcAft>
              <a:buSzPts val="700"/>
              <a:buChar char="•"/>
            </a:pPr>
            <a:r>
              <a:rPr lang="en" sz="1200">
                <a:solidFill>
                  <a:schemeClr val="dk1"/>
                </a:solidFill>
              </a:rPr>
              <a:t>Depending on the fields used on each analysis, PCA was used to reduce dimensionality and retain features that represent greater ~80% variance</a:t>
            </a:r>
            <a:endParaRPr sz="1000"/>
          </a:p>
        </p:txBody>
      </p:sp>
      <p:sp>
        <p:nvSpPr>
          <p:cNvPr id="261" name="Google Shape;261;p32"/>
          <p:cNvSpPr txBox="1"/>
          <p:nvPr/>
        </p:nvSpPr>
        <p:spPr>
          <a:xfrm>
            <a:off x="3219700" y="2611625"/>
            <a:ext cx="2475000" cy="2769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 sz="1200">
                <a:solidFill>
                  <a:schemeClr val="lt1"/>
                </a:solidFill>
                <a:latin typeface="Cambria"/>
                <a:ea typeface="Cambria"/>
                <a:cs typeface="Cambria"/>
                <a:sym typeface="Cambria"/>
              </a:rPr>
              <a:t>Principal</a:t>
            </a:r>
            <a:r>
              <a:rPr b="1" lang="en" sz="1200">
                <a:solidFill>
                  <a:schemeClr val="lt1"/>
                </a:solidFill>
                <a:latin typeface="Cambria"/>
                <a:ea typeface="Cambria"/>
                <a:cs typeface="Cambria"/>
                <a:sym typeface="Cambria"/>
              </a:rPr>
              <a:t> Component Analysis</a:t>
            </a:r>
            <a:endParaRPr b="1" sz="1200">
              <a:solidFill>
                <a:schemeClr val="lt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33"/>
          <p:cNvSpPr txBox="1"/>
          <p:nvPr/>
        </p:nvSpPr>
        <p:spPr>
          <a:xfrm>
            <a:off x="923828" y="23148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600" u="none" cap="none" strike="noStrike">
                <a:solidFill>
                  <a:srgbClr val="548135"/>
                </a:solidFill>
                <a:latin typeface="Cambria"/>
                <a:ea typeface="Cambria"/>
                <a:cs typeface="Cambria"/>
                <a:sym typeface="Cambria"/>
              </a:rPr>
              <a:t>Data Pre-Processing</a:t>
            </a:r>
            <a:endParaRPr/>
          </a:p>
        </p:txBody>
      </p:sp>
      <p:pic>
        <p:nvPicPr>
          <p:cNvPr descr="Statistics outline" id="267" name="Google Shape;267;p33"/>
          <p:cNvPicPr preferRelativeResize="0"/>
          <p:nvPr/>
        </p:nvPicPr>
        <p:blipFill rotWithShape="1">
          <a:blip r:embed="rId3">
            <a:alphaModFix/>
          </a:blip>
          <a:srcRect b="0" l="0" r="0" t="0"/>
          <a:stretch/>
        </p:blipFill>
        <p:spPr>
          <a:xfrm>
            <a:off x="464912" y="233576"/>
            <a:ext cx="495701" cy="495701"/>
          </a:xfrm>
          <a:prstGeom prst="rect">
            <a:avLst/>
          </a:prstGeom>
          <a:noFill/>
          <a:ln>
            <a:noFill/>
          </a:ln>
        </p:spPr>
      </p:pic>
      <p:pic>
        <p:nvPicPr>
          <p:cNvPr id="268" name="Google Shape;268;p33"/>
          <p:cNvPicPr preferRelativeResize="0"/>
          <p:nvPr/>
        </p:nvPicPr>
        <p:blipFill rotWithShape="1">
          <a:blip r:embed="rId4">
            <a:alphaModFix/>
          </a:blip>
          <a:srcRect b="0" l="0" r="0" t="0"/>
          <a:stretch/>
        </p:blipFill>
        <p:spPr>
          <a:xfrm>
            <a:off x="3997550" y="729275"/>
            <a:ext cx="4886477" cy="2385925"/>
          </a:xfrm>
          <a:prstGeom prst="rect">
            <a:avLst/>
          </a:prstGeom>
          <a:noFill/>
          <a:ln cap="flat" cmpd="sng" w="9525">
            <a:solidFill>
              <a:schemeClr val="dk1"/>
            </a:solidFill>
            <a:prstDash val="solid"/>
            <a:round/>
            <a:headEnd len="sm" w="sm" type="none"/>
            <a:tailEnd len="sm" w="sm" type="none"/>
          </a:ln>
        </p:spPr>
      </p:pic>
      <p:pic>
        <p:nvPicPr>
          <p:cNvPr id="269" name="Google Shape;269;p33"/>
          <p:cNvPicPr preferRelativeResize="0"/>
          <p:nvPr/>
        </p:nvPicPr>
        <p:blipFill rotWithShape="1">
          <a:blip r:embed="rId5">
            <a:alphaModFix/>
          </a:blip>
          <a:srcRect b="50303" l="0" r="0" t="0"/>
          <a:stretch/>
        </p:blipFill>
        <p:spPr>
          <a:xfrm>
            <a:off x="333837" y="2876679"/>
            <a:ext cx="2894249" cy="2044800"/>
          </a:xfrm>
          <a:prstGeom prst="rect">
            <a:avLst/>
          </a:prstGeom>
          <a:noFill/>
          <a:ln cap="flat" cmpd="sng" w="9525">
            <a:solidFill>
              <a:schemeClr val="dk1"/>
            </a:solidFill>
            <a:prstDash val="solid"/>
            <a:round/>
            <a:headEnd len="sm" w="sm" type="none"/>
            <a:tailEnd len="sm" w="sm" type="none"/>
          </a:ln>
        </p:spPr>
      </p:pic>
      <p:pic>
        <p:nvPicPr>
          <p:cNvPr id="270" name="Google Shape;270;p33"/>
          <p:cNvPicPr preferRelativeResize="0"/>
          <p:nvPr/>
        </p:nvPicPr>
        <p:blipFill rotWithShape="1">
          <a:blip r:embed="rId6">
            <a:alphaModFix/>
          </a:blip>
          <a:srcRect b="0" l="0" r="0" t="40241"/>
          <a:stretch/>
        </p:blipFill>
        <p:spPr>
          <a:xfrm>
            <a:off x="333850" y="977149"/>
            <a:ext cx="3530425" cy="1820574"/>
          </a:xfrm>
          <a:prstGeom prst="rect">
            <a:avLst/>
          </a:prstGeom>
          <a:noFill/>
          <a:ln cap="flat" cmpd="sng" w="9525">
            <a:solidFill>
              <a:schemeClr val="dk1"/>
            </a:solidFill>
            <a:prstDash val="solid"/>
            <a:round/>
            <a:headEnd len="sm" w="sm" type="none"/>
            <a:tailEnd len="sm" w="sm" type="none"/>
          </a:ln>
        </p:spPr>
      </p:pic>
      <p:pic>
        <p:nvPicPr>
          <p:cNvPr id="271" name="Google Shape;271;p33"/>
          <p:cNvPicPr preferRelativeResize="0"/>
          <p:nvPr/>
        </p:nvPicPr>
        <p:blipFill>
          <a:blip r:embed="rId7">
            <a:alphaModFix/>
          </a:blip>
          <a:stretch>
            <a:fillRect/>
          </a:stretch>
        </p:blipFill>
        <p:spPr>
          <a:xfrm>
            <a:off x="3607000" y="3198550"/>
            <a:ext cx="2025097" cy="1722924"/>
          </a:xfrm>
          <a:prstGeom prst="rect">
            <a:avLst/>
          </a:prstGeom>
          <a:noFill/>
          <a:ln cap="flat" cmpd="sng" w="9525">
            <a:solidFill>
              <a:schemeClr val="dk1"/>
            </a:solidFill>
            <a:prstDash val="solid"/>
            <a:round/>
            <a:headEnd len="sm" w="sm" type="none"/>
            <a:tailEnd len="sm" w="sm" type="none"/>
          </a:ln>
        </p:spPr>
      </p:pic>
      <p:pic>
        <p:nvPicPr>
          <p:cNvPr id="272" name="Google Shape;272;p33"/>
          <p:cNvPicPr preferRelativeResize="0"/>
          <p:nvPr/>
        </p:nvPicPr>
        <p:blipFill rotWithShape="1">
          <a:blip r:embed="rId8">
            <a:alphaModFix/>
          </a:blip>
          <a:srcRect b="-6258" l="0" r="0" t="0"/>
          <a:stretch/>
        </p:blipFill>
        <p:spPr>
          <a:xfrm>
            <a:off x="5848659" y="3198550"/>
            <a:ext cx="3035366" cy="17229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34"/>
          <p:cNvSpPr/>
          <p:nvPr/>
        </p:nvSpPr>
        <p:spPr>
          <a:xfrm>
            <a:off x="0" y="0"/>
            <a:ext cx="914171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34"/>
          <p:cNvSpPr txBox="1"/>
          <p:nvPr/>
        </p:nvSpPr>
        <p:spPr>
          <a:xfrm>
            <a:off x="885203" y="235132"/>
            <a:ext cx="7539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rgbClr val="548135"/>
                </a:solidFill>
                <a:latin typeface="Cambria"/>
                <a:ea typeface="Cambria"/>
                <a:cs typeface="Cambria"/>
                <a:sym typeface="Cambria"/>
              </a:rPr>
              <a:t>Market Basket Analysis </a:t>
            </a:r>
            <a:endParaRPr/>
          </a:p>
        </p:txBody>
      </p:sp>
      <p:pic>
        <p:nvPicPr>
          <p:cNvPr descr="Hockey Stick Curve Graph with solid fill" id="279" name="Google Shape;279;p34"/>
          <p:cNvPicPr preferRelativeResize="0"/>
          <p:nvPr/>
        </p:nvPicPr>
        <p:blipFill rotWithShape="1">
          <a:blip r:embed="rId3">
            <a:alphaModFix/>
          </a:blip>
          <a:srcRect b="0" l="0" r="0" t="0"/>
          <a:stretch/>
        </p:blipFill>
        <p:spPr>
          <a:xfrm>
            <a:off x="389496" y="233576"/>
            <a:ext cx="495701" cy="495701"/>
          </a:xfrm>
          <a:prstGeom prst="rect">
            <a:avLst/>
          </a:prstGeom>
          <a:noFill/>
          <a:ln>
            <a:noFill/>
          </a:ln>
        </p:spPr>
      </p:pic>
      <p:sp>
        <p:nvSpPr>
          <p:cNvPr id="280" name="Google Shape;280;p34"/>
          <p:cNvSpPr txBox="1"/>
          <p:nvPr/>
        </p:nvSpPr>
        <p:spPr>
          <a:xfrm>
            <a:off x="539225" y="766050"/>
            <a:ext cx="3435300" cy="307800"/>
          </a:xfrm>
          <a:prstGeom prst="rect">
            <a:avLst/>
          </a:prstGeom>
          <a:solidFill>
            <a:srgbClr val="0380AD"/>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chemeClr val="lt1"/>
                </a:solidFill>
                <a:latin typeface="Cambria"/>
                <a:ea typeface="Cambria"/>
                <a:cs typeface="Cambria"/>
                <a:sym typeface="Cambria"/>
              </a:rPr>
              <a:t>Product Specific Analysis</a:t>
            </a:r>
            <a:endParaRPr b="1" i="0" sz="1400" u="none" cap="none" strike="noStrike">
              <a:solidFill>
                <a:schemeClr val="lt1"/>
              </a:solidFill>
              <a:latin typeface="Cambria"/>
              <a:ea typeface="Cambria"/>
              <a:cs typeface="Cambria"/>
              <a:sym typeface="Cambria"/>
            </a:endParaRPr>
          </a:p>
        </p:txBody>
      </p:sp>
      <p:sp>
        <p:nvSpPr>
          <p:cNvPr id="281" name="Google Shape;281;p34"/>
          <p:cNvSpPr txBox="1"/>
          <p:nvPr/>
        </p:nvSpPr>
        <p:spPr>
          <a:xfrm>
            <a:off x="569650" y="1161750"/>
            <a:ext cx="3405000" cy="1616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3050" lvl="0" marL="285750" marR="0" rtl="0" algn="l">
              <a:lnSpc>
                <a:spcPct val="100000"/>
              </a:lnSpc>
              <a:spcBef>
                <a:spcPts val="900"/>
              </a:spcBef>
              <a:spcAft>
                <a:spcPts val="0"/>
              </a:spcAft>
              <a:buClr>
                <a:srgbClr val="000000"/>
              </a:buClr>
              <a:buSzPts val="900"/>
              <a:buFont typeface="Arial"/>
              <a:buChar char="•"/>
            </a:pPr>
            <a:r>
              <a:rPr lang="en" sz="1200"/>
              <a:t>MBA based on products helps determine which products can be kept together/nearer than others for maximum sales in a store</a:t>
            </a:r>
            <a:endParaRPr sz="1200"/>
          </a:p>
          <a:p>
            <a:pPr indent="-292100" lvl="0" marL="285750" marR="0" rtl="0" algn="l">
              <a:lnSpc>
                <a:spcPct val="100000"/>
              </a:lnSpc>
              <a:spcBef>
                <a:spcPts val="900"/>
              </a:spcBef>
              <a:spcAft>
                <a:spcPts val="0"/>
              </a:spcAft>
              <a:buSzPts val="1200"/>
              <a:buChar char="•"/>
            </a:pPr>
            <a:r>
              <a:rPr lang="en" sz="1200"/>
              <a:t>Find most popular selling products based on support count</a:t>
            </a:r>
            <a:endParaRPr sz="1200"/>
          </a:p>
          <a:p>
            <a:pPr indent="-292100" lvl="0" marL="285750" marR="0" rtl="0" algn="l">
              <a:lnSpc>
                <a:spcPct val="100000"/>
              </a:lnSpc>
              <a:spcBef>
                <a:spcPts val="900"/>
              </a:spcBef>
              <a:spcAft>
                <a:spcPts val="0"/>
              </a:spcAft>
              <a:buSzPts val="1200"/>
              <a:buChar char="•"/>
            </a:pPr>
            <a:r>
              <a:rPr lang="en" sz="1200"/>
              <a:t>Find the range of support and their respective frequencies</a:t>
            </a:r>
            <a:endParaRPr/>
          </a:p>
        </p:txBody>
      </p:sp>
      <p:pic>
        <p:nvPicPr>
          <p:cNvPr id="282" name="Google Shape;282;p34"/>
          <p:cNvPicPr preferRelativeResize="0"/>
          <p:nvPr/>
        </p:nvPicPr>
        <p:blipFill>
          <a:blip r:embed="rId4">
            <a:alphaModFix/>
          </a:blip>
          <a:stretch>
            <a:fillRect/>
          </a:stretch>
        </p:blipFill>
        <p:spPr>
          <a:xfrm>
            <a:off x="598800" y="2865750"/>
            <a:ext cx="3375724" cy="2219425"/>
          </a:xfrm>
          <a:prstGeom prst="rect">
            <a:avLst/>
          </a:prstGeom>
          <a:noFill/>
          <a:ln cap="flat" cmpd="sng" w="9525">
            <a:solidFill>
              <a:schemeClr val="dk1"/>
            </a:solidFill>
            <a:prstDash val="solid"/>
            <a:round/>
            <a:headEnd len="sm" w="sm" type="none"/>
            <a:tailEnd len="sm" w="sm" type="none"/>
          </a:ln>
        </p:spPr>
      </p:pic>
      <p:pic>
        <p:nvPicPr>
          <p:cNvPr id="283" name="Google Shape;283;p34"/>
          <p:cNvPicPr preferRelativeResize="0"/>
          <p:nvPr/>
        </p:nvPicPr>
        <p:blipFill>
          <a:blip r:embed="rId5">
            <a:alphaModFix/>
          </a:blip>
          <a:stretch>
            <a:fillRect/>
          </a:stretch>
        </p:blipFill>
        <p:spPr>
          <a:xfrm>
            <a:off x="4077775" y="762000"/>
            <a:ext cx="4783077" cy="43231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