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C785B5-E095-4CA9-ADEB-188EC16BE3EC}">
          <p14:sldIdLst>
            <p14:sldId id="257"/>
            <p14:sldId id="258"/>
            <p14:sldId id="259"/>
            <p14:sldId id="260"/>
            <p14:sldId id="261"/>
            <p14:sldId id="262"/>
            <p14:sldId id="263"/>
            <p14:sldId id="264"/>
            <p14:sldId id="265"/>
            <p14:sldId id="266"/>
            <p14:sldId id="267"/>
            <p14:sldId id="268"/>
            <p14:sldId id="269"/>
            <p14:sldId id="270"/>
            <p14:sldId id="271"/>
            <p14:sldId id="272"/>
            <p14:sldId id="27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0D7E1628-A60B-4A77-8EED-557F40E89CA2}"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3960B3-A7F5-40B8-A9E6-08E00D190E7E}" type="slidenum">
              <a:rPr lang="en-IN" smtClean="0"/>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7E1628-A60B-4A77-8EED-557F40E89CA2}"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3960B3-A7F5-40B8-A9E6-08E00D190E7E}"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7E1628-A60B-4A77-8EED-557F40E89CA2}"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3960B3-A7F5-40B8-A9E6-08E00D190E7E}"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7E1628-A60B-4A77-8EED-557F40E89CA2}" type="datetimeFigureOut">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3960B3-A7F5-40B8-A9E6-08E00D190E7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0D7E1628-A60B-4A77-8EED-557F40E89CA2}" type="datetimeFigureOut">
              <a:rPr lang="en-IN" smtClean="0"/>
              <a:t>03-10-2023</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4C3960B3-A7F5-40B8-A9E6-08E00D190E7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7E1628-A60B-4A77-8EED-557F40E89CA2}"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3960B3-A7F5-40B8-A9E6-08E00D190E7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7E1628-A60B-4A77-8EED-557F40E89CA2}" type="datetimeFigureOut">
              <a:rPr lang="en-IN" smtClean="0"/>
              <a:t>03-10-2023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3960B3-A7F5-40B8-A9E6-08E00D190E7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7E1628-A60B-4A77-8EED-557F40E89CA2}" type="datetimeFigureOut">
              <a:rPr lang="en-IN" smtClean="0"/>
              <a:t>03-10-2023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3960B3-A7F5-40B8-A9E6-08E00D190E7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E1628-A60B-4A77-8EED-557F40E89CA2}" type="datetimeFigureOut">
              <a:rPr lang="en-IN" smtClean="0"/>
              <a:t>03-10-2023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3960B3-A7F5-40B8-A9E6-08E00D190E7E}"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7E1628-A60B-4A77-8EED-557F40E89CA2}"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3960B3-A7F5-40B8-A9E6-08E00D190E7E}" type="slidenum">
              <a:rPr lang="en-IN" smtClean="0"/>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0D7E1628-A60B-4A77-8EED-557F40E89CA2}" type="datetimeFigureOut">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3960B3-A7F5-40B8-A9E6-08E00D190E7E}" type="slidenum">
              <a:rPr lang="en-IN" smtClean="0"/>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0D7E1628-A60B-4A77-8EED-557F40E89CA2}" type="datetimeFigureOut">
              <a:rPr lang="en-IN" smtClean="0"/>
              <a:t>03-10-2023</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4C3960B3-A7F5-40B8-A9E6-08E00D190E7E}"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672" y="908720"/>
            <a:ext cx="6120680" cy="1323439"/>
          </a:xfrm>
          <a:prstGeom prst="rect">
            <a:avLst/>
          </a:prstGeom>
          <a:solidFill>
            <a:schemeClr val="tx1">
              <a:lumMod val="50000"/>
            </a:schemeClr>
          </a:solidFill>
          <a:ln>
            <a:noFill/>
          </a:ln>
          <a:effectLst>
            <a:outerShdw blurRad="50800" dist="38100" dir="8100000" algn="tr"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8000" b="1" dirty="0" smtClean="0">
                <a:ln w="18000">
                  <a:solidFill>
                    <a:schemeClr val="accent2">
                      <a:satMod val="140000"/>
                    </a:schemeClr>
                  </a:solidFill>
                  <a:prstDash val="solid"/>
                  <a:miter lim="800000"/>
                </a:ln>
                <a:solidFill>
                  <a:schemeClr val="bg2">
                    <a:lumMod val="90000"/>
                    <a:lumOff val="10000"/>
                  </a:schemeClr>
                </a:solidFill>
                <a:effectLst>
                  <a:outerShdw blurRad="25500" dist="23000" dir="7020000" algn="tl">
                    <a:srgbClr val="000000">
                      <a:alpha val="50000"/>
                    </a:srgbClr>
                  </a:outerShdw>
                </a:effectLst>
              </a:rPr>
              <a:t>CHAT GPT </a:t>
            </a:r>
            <a:endParaRPr lang="en-IN" dirty="0">
              <a:solidFill>
                <a:schemeClr val="bg2">
                  <a:lumMod val="90000"/>
                  <a:lumOff val="10000"/>
                </a:schemeClr>
              </a:solidFill>
            </a:endParaRPr>
          </a:p>
        </p:txBody>
      </p:sp>
      <p:sp>
        <p:nvSpPr>
          <p:cNvPr id="3" name="TextBox 2"/>
          <p:cNvSpPr txBox="1"/>
          <p:nvPr/>
        </p:nvSpPr>
        <p:spPr>
          <a:xfrm>
            <a:off x="2087724" y="3761805"/>
            <a:ext cx="5184576" cy="707886"/>
          </a:xfrm>
          <a:prstGeom prst="rect">
            <a:avLst/>
          </a:prstGeom>
          <a:noFill/>
        </p:spPr>
        <p:txBody>
          <a:bodyPr wrap="square" rtlCol="0">
            <a:spAutoFit/>
          </a:body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NIKIST</a:t>
            </a:r>
            <a:endParaRPr lang="en-IN" sz="4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TextBox 3"/>
          <p:cNvSpPr txBox="1"/>
          <p:nvPr/>
        </p:nvSpPr>
        <p:spPr>
          <a:xfrm>
            <a:off x="2339752" y="4586429"/>
            <a:ext cx="4392488" cy="369332"/>
          </a:xfrm>
          <a:prstGeom prst="rect">
            <a:avLst/>
          </a:prstGeom>
          <a:noFill/>
        </p:spPr>
        <p:txBody>
          <a:bodyPr wrap="square" rtlCol="0">
            <a:spAutoFit/>
          </a:bodyPr>
          <a:lstStyle/>
          <a:p>
            <a:pPr algn="ctr"/>
            <a:r>
              <a:rPr lang="en-US" i="1" dirty="0" smtClean="0">
                <a:solidFill>
                  <a:schemeClr val="accent1">
                    <a:lumMod val="75000"/>
                  </a:schemeClr>
                </a:solidFill>
                <a:effectLst>
                  <a:outerShdw blurRad="38100" dist="38100" dir="2700000" algn="tl">
                    <a:srgbClr val="000000">
                      <a:alpha val="43137"/>
                    </a:srgbClr>
                  </a:outerShdw>
                </a:effectLst>
              </a:rPr>
              <a:t>R MANISHA ACHARY</a:t>
            </a:r>
            <a:endParaRPr lang="en-IN" i="1"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1468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Prompt Revisions</a:t>
            </a:r>
            <a:endParaRPr lang="en-IN" dirty="0"/>
          </a:p>
        </p:txBody>
      </p:sp>
      <p:sp>
        <p:nvSpPr>
          <p:cNvPr id="3" name="TextBox 2"/>
          <p:cNvSpPr txBox="1"/>
          <p:nvPr/>
        </p:nvSpPr>
        <p:spPr>
          <a:xfrm>
            <a:off x="467544" y="1988840"/>
            <a:ext cx="8136904" cy="1477328"/>
          </a:xfrm>
          <a:prstGeom prst="rect">
            <a:avLst/>
          </a:prstGeom>
          <a:noFill/>
        </p:spPr>
        <p:txBody>
          <a:bodyPr wrap="square" rtlCol="0">
            <a:spAutoFit/>
          </a:bodyPr>
          <a:lstStyle/>
          <a:p>
            <a:r>
              <a:rPr lang="en-US" dirty="0" smtClean="0"/>
              <a:t>In contrast to conventional search engines, ChatGPT possesses a unique memory capacity. It effectively retains information conveyed during prior conversations, thereby enabling future prompts to be informed by the complete conversation history. This feature is particularly useful, as it allows ChatGPT to understand context and subtleties by the accumulation of knowledge in one chain of dialogue.</a:t>
            </a:r>
            <a:endParaRPr lang="en-IN" dirty="0"/>
          </a:p>
        </p:txBody>
      </p:sp>
    </p:spTree>
    <p:extLst>
      <p:ext uri="{BB962C8B-B14F-4D97-AF65-F5344CB8AC3E}">
        <p14:creationId xmlns:p14="http://schemas.microsoft.com/office/powerpoint/2010/main" val="2308828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Prompt Frameworks</a:t>
            </a:r>
            <a:endParaRPr lang="en-IN" dirty="0"/>
          </a:p>
        </p:txBody>
      </p:sp>
      <p:sp>
        <p:nvSpPr>
          <p:cNvPr id="4" name="TextBox 3"/>
          <p:cNvSpPr txBox="1"/>
          <p:nvPr/>
        </p:nvSpPr>
        <p:spPr>
          <a:xfrm>
            <a:off x="539552" y="1844824"/>
            <a:ext cx="7920880" cy="2585323"/>
          </a:xfrm>
          <a:prstGeom prst="rect">
            <a:avLst/>
          </a:prstGeom>
          <a:noFill/>
        </p:spPr>
        <p:txBody>
          <a:bodyPr wrap="square" rtlCol="0">
            <a:spAutoFit/>
          </a:bodyPr>
          <a:lstStyle/>
          <a:p>
            <a:r>
              <a:rPr lang="en-US" b="1" dirty="0" smtClean="0"/>
              <a:t>Shot Prompting</a:t>
            </a:r>
            <a:r>
              <a:rPr lang="en-US" dirty="0" smtClean="0"/>
              <a:t>:</a:t>
            </a:r>
          </a:p>
          <a:p>
            <a:endParaRPr lang="en-US" dirty="0" smtClean="0"/>
          </a:p>
          <a:p>
            <a:r>
              <a:rPr lang="en-US" dirty="0" smtClean="0"/>
              <a:t>The three variations of shot prompting entail giving ChatGPT complete autonomy to generate any response with zero shot prompting, to placing parameters and giving reference data with one and few shot prompting.</a:t>
            </a:r>
          </a:p>
          <a:p>
            <a:endParaRPr lang="en-US" dirty="0" smtClean="0"/>
          </a:p>
          <a:p>
            <a:pPr marL="285750" indent="-285750">
              <a:buFont typeface="Arial" pitchFamily="34" charset="0"/>
              <a:buChar char="•"/>
            </a:pPr>
            <a:r>
              <a:rPr lang="en-US" dirty="0" smtClean="0"/>
              <a:t>Zero shot: No previous data or guidelines given before completing request.</a:t>
            </a:r>
          </a:p>
          <a:p>
            <a:pPr marL="285750" indent="-285750">
              <a:buFont typeface="Arial" pitchFamily="34" charset="0"/>
              <a:buChar char="•"/>
            </a:pPr>
            <a:r>
              <a:rPr lang="en-US" dirty="0" smtClean="0"/>
              <a:t>One shot: One piece of data or guideline given before completing request.</a:t>
            </a:r>
          </a:p>
          <a:p>
            <a:pPr marL="285750" indent="-285750">
              <a:buFont typeface="Arial" pitchFamily="34" charset="0"/>
              <a:buChar char="•"/>
            </a:pPr>
            <a:r>
              <a:rPr lang="en-US" dirty="0" smtClean="0"/>
              <a:t>Few shot: Multiple pieces of data or guidelines given before completing request.</a:t>
            </a:r>
            <a:endParaRPr lang="en-IN" dirty="0"/>
          </a:p>
        </p:txBody>
      </p:sp>
    </p:spTree>
    <p:extLst>
      <p:ext uri="{BB962C8B-B14F-4D97-AF65-F5344CB8AC3E}">
        <p14:creationId xmlns:p14="http://schemas.microsoft.com/office/powerpoint/2010/main" val="3236611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 of Thought Prompting</a:t>
            </a:r>
            <a:endParaRPr lang="en-IN" dirty="0"/>
          </a:p>
        </p:txBody>
      </p:sp>
      <p:sp>
        <p:nvSpPr>
          <p:cNvPr id="3" name="TextBox 2"/>
          <p:cNvSpPr txBox="1"/>
          <p:nvPr/>
        </p:nvSpPr>
        <p:spPr>
          <a:xfrm>
            <a:off x="611560" y="1988840"/>
            <a:ext cx="7488832" cy="1200329"/>
          </a:xfrm>
          <a:prstGeom prst="rect">
            <a:avLst/>
          </a:prstGeom>
          <a:noFill/>
        </p:spPr>
        <p:txBody>
          <a:bodyPr wrap="square" rtlCol="0">
            <a:spAutoFit/>
          </a:bodyPr>
          <a:lstStyle/>
          <a:p>
            <a:r>
              <a:rPr lang="en-US" dirty="0" smtClean="0"/>
              <a:t>This framework is a technique to guide ChatGPT to explain its answers in a  step-by-step format of its reasoning process. This technique helps ensure that the model’s answers are transparent and easy to understand, making its explanations more useful for educational or explanatory purposes. </a:t>
            </a:r>
            <a:endParaRPr lang="en-IN" dirty="0"/>
          </a:p>
        </p:txBody>
      </p:sp>
    </p:spTree>
    <p:extLst>
      <p:ext uri="{BB962C8B-B14F-4D97-AF65-F5344CB8AC3E}">
        <p14:creationId xmlns:p14="http://schemas.microsoft.com/office/powerpoint/2010/main" val="4221689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Tabular Format Prompting</a:t>
            </a:r>
            <a:endParaRPr lang="en-IN" dirty="0"/>
          </a:p>
        </p:txBody>
      </p:sp>
      <p:sp>
        <p:nvSpPr>
          <p:cNvPr id="3" name="TextBox 2"/>
          <p:cNvSpPr txBox="1"/>
          <p:nvPr/>
        </p:nvSpPr>
        <p:spPr>
          <a:xfrm>
            <a:off x="467544" y="2204864"/>
            <a:ext cx="8208912" cy="3693319"/>
          </a:xfrm>
          <a:prstGeom prst="rect">
            <a:avLst/>
          </a:prstGeom>
          <a:noFill/>
        </p:spPr>
        <p:txBody>
          <a:bodyPr wrap="square" rtlCol="0">
            <a:spAutoFit/>
          </a:bodyPr>
          <a:lstStyle/>
          <a:p>
            <a:r>
              <a:rPr lang="en-US" dirty="0" smtClean="0"/>
              <a:t>Using tabular format with ChatGPT allows for clear organizational and presentation of data, making it easier for the one to analyze and comprehend the output. This leads to more accurate understandings and insights.</a:t>
            </a:r>
          </a:p>
          <a:p>
            <a:endParaRPr lang="en-US" dirty="0"/>
          </a:p>
          <a:p>
            <a:r>
              <a:rPr lang="en-US" dirty="0" smtClean="0"/>
              <a:t>Prompts formula:</a:t>
            </a:r>
          </a:p>
          <a:p>
            <a:pPr marL="342900" indent="-342900">
              <a:buFont typeface="+mj-lt"/>
              <a:buAutoNum type="arabicPeriod"/>
            </a:pPr>
            <a:r>
              <a:rPr lang="en-US" dirty="0" smtClean="0"/>
              <a:t>[Your question]</a:t>
            </a:r>
          </a:p>
          <a:p>
            <a:pPr marL="342900" indent="-342900">
              <a:buFont typeface="+mj-lt"/>
              <a:buAutoNum type="arabicPeriod"/>
            </a:pPr>
            <a:r>
              <a:rPr lang="en-US" dirty="0" smtClean="0"/>
              <a:t>What are the different categories you can break your answer into for more descriptiveness?</a:t>
            </a:r>
          </a:p>
          <a:p>
            <a:pPr marL="342900" indent="-342900">
              <a:buFont typeface="+mj-lt"/>
              <a:buAutoNum type="arabicPeriod"/>
            </a:pPr>
            <a:r>
              <a:rPr lang="en-US" dirty="0" smtClean="0"/>
              <a:t>Now create one table that includes your original answer with these categories separates into different column.</a:t>
            </a:r>
          </a:p>
          <a:p>
            <a:r>
              <a:rPr lang="en-US" dirty="0" smtClean="0"/>
              <a:t>Example:</a:t>
            </a:r>
          </a:p>
          <a:p>
            <a:pPr marL="285750" indent="-285750">
              <a:buFont typeface="Arial" pitchFamily="34" charset="0"/>
              <a:buChar char="•"/>
            </a:pPr>
            <a:r>
              <a:rPr lang="en-US" dirty="0" smtClean="0"/>
              <a:t>What are the main factors of growing a </a:t>
            </a:r>
            <a:r>
              <a:rPr lang="en-US" dirty="0"/>
              <a:t>Y</a:t>
            </a:r>
            <a:r>
              <a:rPr lang="en-US" dirty="0" smtClean="0"/>
              <a:t>ouTube channel?</a:t>
            </a:r>
          </a:p>
          <a:p>
            <a:pPr marL="285750" indent="-285750">
              <a:buFont typeface="Arial" pitchFamily="34" charset="0"/>
              <a:buChar char="•"/>
            </a:pPr>
            <a:r>
              <a:rPr lang="en-US" dirty="0" smtClean="0"/>
              <a:t>Please list the top 5 travel destinations in South </a:t>
            </a:r>
            <a:r>
              <a:rPr lang="en-US" dirty="0"/>
              <a:t>A</a:t>
            </a:r>
            <a:r>
              <a:rPr lang="en-US" dirty="0" smtClean="0"/>
              <a:t>merica.</a:t>
            </a:r>
            <a:endParaRPr lang="en-IN" dirty="0"/>
          </a:p>
        </p:txBody>
      </p:sp>
    </p:spTree>
    <p:extLst>
      <p:ext uri="{BB962C8B-B14F-4D97-AF65-F5344CB8AC3E}">
        <p14:creationId xmlns:p14="http://schemas.microsoft.com/office/powerpoint/2010/main" val="27125250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 Before Answer Prompting</a:t>
            </a:r>
            <a:endParaRPr lang="en-IN" dirty="0"/>
          </a:p>
        </p:txBody>
      </p:sp>
      <p:sp>
        <p:nvSpPr>
          <p:cNvPr id="3" name="TextBox 2"/>
          <p:cNvSpPr txBox="1"/>
          <p:nvPr/>
        </p:nvSpPr>
        <p:spPr>
          <a:xfrm>
            <a:off x="467544" y="1844824"/>
            <a:ext cx="8064896" cy="3416320"/>
          </a:xfrm>
          <a:prstGeom prst="rect">
            <a:avLst/>
          </a:prstGeom>
          <a:noFill/>
        </p:spPr>
        <p:txBody>
          <a:bodyPr wrap="square" rtlCol="0">
            <a:spAutoFit/>
          </a:bodyPr>
          <a:lstStyle/>
          <a:p>
            <a:r>
              <a:rPr lang="en-US" dirty="0" smtClean="0"/>
              <a:t>This framework is a technique to guide ChatGPT to ask for clarification before giving answer. This helps ensure that the model’s answers are as accurate and specific as possible.</a:t>
            </a:r>
          </a:p>
          <a:p>
            <a:endParaRPr lang="en-US" dirty="0"/>
          </a:p>
          <a:p>
            <a:r>
              <a:rPr lang="en-US" dirty="0" smtClean="0"/>
              <a:t>Prompt formula:</a:t>
            </a:r>
          </a:p>
          <a:p>
            <a:pPr marL="342900" indent="-342900">
              <a:buFont typeface="+mj-lt"/>
              <a:buAutoNum type="arabicPeriod"/>
            </a:pPr>
            <a:r>
              <a:rPr lang="en-US" dirty="0" smtClean="0"/>
              <a:t>You are an expert in the fields of [industry]. I’m going to ask you to complete some specific tasks, but before your answer, I want you to do the following: if you have any questions about my task or uncertainty about delivering the best answer possible, always ask bullet point questions for clarification before generating your answer. Is that understood?</a:t>
            </a:r>
          </a:p>
          <a:p>
            <a:pPr marL="342900" indent="-342900">
              <a:buFont typeface="+mj-lt"/>
              <a:buAutoNum type="arabicPeriod"/>
            </a:pPr>
            <a:r>
              <a:rPr lang="en-US" dirty="0" smtClean="0"/>
              <a:t>Great, my question is [question]. Please ask any questions you have so that I can improve my prompt before you complete your task.</a:t>
            </a:r>
            <a:endParaRPr lang="en-IN" dirty="0"/>
          </a:p>
        </p:txBody>
      </p:sp>
    </p:spTree>
    <p:extLst>
      <p:ext uri="{BB962C8B-B14F-4D97-AF65-F5344CB8AC3E}">
        <p14:creationId xmlns:p14="http://schemas.microsoft.com/office/powerpoint/2010/main" val="2331758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Fill-in blank prompting</a:t>
            </a:r>
            <a:endParaRPr lang="en-IN" dirty="0"/>
          </a:p>
        </p:txBody>
      </p:sp>
      <p:sp>
        <p:nvSpPr>
          <p:cNvPr id="3" name="TextBox 2"/>
          <p:cNvSpPr txBox="1"/>
          <p:nvPr/>
        </p:nvSpPr>
        <p:spPr>
          <a:xfrm>
            <a:off x="539552" y="1772816"/>
            <a:ext cx="7272808" cy="3139321"/>
          </a:xfrm>
          <a:prstGeom prst="rect">
            <a:avLst/>
          </a:prstGeom>
          <a:noFill/>
        </p:spPr>
        <p:txBody>
          <a:bodyPr wrap="square" rtlCol="0">
            <a:spAutoFit/>
          </a:bodyPr>
          <a:lstStyle/>
          <a:p>
            <a:r>
              <a:rPr lang="en-US" dirty="0" smtClean="0"/>
              <a:t>This format allows the users to focus on a specific aspect of a sentence or idea and encourages deeper thinking. Additionally, it is a flexible tool for learning and communication which can be easily adapted to different situations.</a:t>
            </a:r>
          </a:p>
          <a:p>
            <a:endParaRPr lang="en-US" dirty="0"/>
          </a:p>
          <a:p>
            <a:r>
              <a:rPr lang="en-US" dirty="0" smtClean="0"/>
              <a:t>Prompt formula:</a:t>
            </a:r>
          </a:p>
          <a:p>
            <a:pPr marL="342900" indent="-342900">
              <a:buFont typeface="+mj-lt"/>
              <a:buAutoNum type="arabicPeriod"/>
            </a:pPr>
            <a:r>
              <a:rPr lang="en-US" dirty="0" smtClean="0"/>
              <a:t>You are an expert at creating prompts that generate the most concise and resourceful responses. </a:t>
            </a:r>
            <a:r>
              <a:rPr lang="en-US" dirty="0"/>
              <a:t>W</a:t>
            </a:r>
            <a:r>
              <a:rPr lang="en-US" dirty="0" smtClean="0"/>
              <a:t>hat additional bullet point details can I add to the following prompt to improve the output? My prompt is [your prompt].</a:t>
            </a:r>
          </a:p>
          <a:p>
            <a:pPr marL="342900" indent="-342900">
              <a:buFont typeface="+mj-lt"/>
              <a:buAutoNum type="arabicPeriod"/>
            </a:pPr>
            <a:r>
              <a:rPr lang="en-US" dirty="0" smtClean="0"/>
              <a:t>Great, now turn these bullet points into fill in the blank format which I can put my information into.</a:t>
            </a:r>
            <a:endParaRPr lang="en-IN" dirty="0"/>
          </a:p>
        </p:txBody>
      </p:sp>
    </p:spTree>
    <p:extLst>
      <p:ext uri="{BB962C8B-B14F-4D97-AF65-F5344CB8AC3E}">
        <p14:creationId xmlns:p14="http://schemas.microsoft.com/office/powerpoint/2010/main" val="1135609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Perspective Prompting</a:t>
            </a:r>
            <a:endParaRPr lang="en-IN" dirty="0"/>
          </a:p>
        </p:txBody>
      </p:sp>
      <p:sp>
        <p:nvSpPr>
          <p:cNvPr id="3" name="TextBox 2"/>
          <p:cNvSpPr txBox="1"/>
          <p:nvPr/>
        </p:nvSpPr>
        <p:spPr>
          <a:xfrm>
            <a:off x="395536" y="1988840"/>
            <a:ext cx="8136904" cy="2585323"/>
          </a:xfrm>
          <a:prstGeom prst="rect">
            <a:avLst/>
          </a:prstGeom>
          <a:noFill/>
        </p:spPr>
        <p:txBody>
          <a:bodyPr wrap="square" rtlCol="0">
            <a:spAutoFit/>
          </a:bodyPr>
          <a:lstStyle/>
          <a:p>
            <a:r>
              <a:rPr lang="en-US" dirty="0" smtClean="0"/>
              <a:t>This framework can broaden your understanding and provide a more comprehensive view of the topic at hand. This can help you make more informed decisions and have a more nuanced understanding of complex issues.</a:t>
            </a:r>
          </a:p>
          <a:p>
            <a:endParaRPr lang="en-US" dirty="0"/>
          </a:p>
          <a:p>
            <a:r>
              <a:rPr lang="en-US" dirty="0" smtClean="0"/>
              <a:t>Prompt formula:</a:t>
            </a:r>
          </a:p>
          <a:p>
            <a:pPr marL="342900" indent="-342900">
              <a:buFont typeface="+mj-lt"/>
              <a:buAutoNum type="arabicPeriod"/>
            </a:pPr>
            <a:r>
              <a:rPr lang="en-US" dirty="0" smtClean="0"/>
              <a:t>Singular perspective: please write about[ topic] from the perspective of[view point].</a:t>
            </a:r>
          </a:p>
          <a:p>
            <a:pPr marL="342900" indent="-342900">
              <a:buFont typeface="+mj-lt"/>
              <a:buAutoNum type="arabicPeriod"/>
            </a:pPr>
            <a:r>
              <a:rPr lang="en-US" dirty="0" smtClean="0"/>
              <a:t>Multiple perspectives: please write an argument [for/against] the topic] from multiple diverse perspectives. Include the names and points of view of different perspectives, such as[view points].</a:t>
            </a:r>
            <a:endParaRPr lang="en-IN" dirty="0"/>
          </a:p>
        </p:txBody>
      </p:sp>
    </p:spTree>
    <p:extLst>
      <p:ext uri="{BB962C8B-B14F-4D97-AF65-F5344CB8AC3E}">
        <p14:creationId xmlns:p14="http://schemas.microsoft.com/office/powerpoint/2010/main" val="2963239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Bonus</a:t>
            </a:r>
            <a:endParaRPr lang="en-IN" dirty="0"/>
          </a:p>
        </p:txBody>
      </p:sp>
      <p:sp>
        <p:nvSpPr>
          <p:cNvPr id="3" name="TextBox 2"/>
          <p:cNvSpPr txBox="1"/>
          <p:nvPr/>
        </p:nvSpPr>
        <p:spPr>
          <a:xfrm>
            <a:off x="539552" y="1412776"/>
            <a:ext cx="7200800" cy="2031325"/>
          </a:xfrm>
          <a:prstGeom prst="rect">
            <a:avLst/>
          </a:prstGeom>
          <a:noFill/>
        </p:spPr>
        <p:txBody>
          <a:bodyPr wrap="square" rtlCol="0">
            <a:spAutoFit/>
          </a:bodyPr>
          <a:lstStyle/>
          <a:p>
            <a:pPr marL="285750" indent="-285750">
              <a:buFont typeface="Arial" pitchFamily="34" charset="0"/>
              <a:buChar char="•"/>
            </a:pPr>
            <a:r>
              <a:rPr lang="en-US" dirty="0" smtClean="0"/>
              <a:t>Flowgpt.com: here we can find different people’s prompting techniques and practice it.</a:t>
            </a:r>
          </a:p>
          <a:p>
            <a:pPr marL="285750" indent="-285750">
              <a:buFont typeface="Arial" pitchFamily="34" charset="0"/>
              <a:buChar char="•"/>
            </a:pPr>
            <a:r>
              <a:rPr lang="en-US" dirty="0" smtClean="0"/>
              <a:t>Snackprompt.com: </a:t>
            </a:r>
          </a:p>
          <a:p>
            <a:pPr marL="285750" indent="-285750">
              <a:buFont typeface="Arial" pitchFamily="34" charset="0"/>
              <a:buChar char="•"/>
            </a:pPr>
            <a:endParaRPr lang="en-US" dirty="0"/>
          </a:p>
          <a:p>
            <a:pPr marL="285750" indent="-285750">
              <a:buFont typeface="Arial" pitchFamily="34" charset="0"/>
              <a:buChar char="•"/>
            </a:pPr>
            <a:endParaRPr lang="en-US" dirty="0" smtClean="0"/>
          </a:p>
          <a:p>
            <a:r>
              <a:rPr lang="en-US" dirty="0" smtClean="0"/>
              <a:t>Assignment: I am a business man. I am facing problem in </a:t>
            </a:r>
            <a:r>
              <a:rPr lang="en-US" dirty="0" smtClean="0"/>
              <a:t>sales. 20-50 prompts.</a:t>
            </a:r>
            <a:endParaRPr lang="en-IN" dirty="0"/>
          </a:p>
        </p:txBody>
      </p:sp>
    </p:spTree>
    <p:extLst>
      <p:ext uri="{BB962C8B-B14F-4D97-AF65-F5344CB8AC3E}">
        <p14:creationId xmlns:p14="http://schemas.microsoft.com/office/powerpoint/2010/main" val="3210415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509248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Prompt and It’s </a:t>
            </a:r>
            <a:r>
              <a:rPr lang="en-US" dirty="0" err="1" smtClean="0"/>
              <a:t>Imporatance</a:t>
            </a:r>
            <a:endParaRPr lang="en-IN" dirty="0"/>
          </a:p>
        </p:txBody>
      </p:sp>
      <p:sp>
        <p:nvSpPr>
          <p:cNvPr id="6" name="TextBox 5"/>
          <p:cNvSpPr txBox="1"/>
          <p:nvPr/>
        </p:nvSpPr>
        <p:spPr>
          <a:xfrm>
            <a:off x="539552" y="1412776"/>
            <a:ext cx="8136904" cy="5693866"/>
          </a:xfrm>
          <a:prstGeom prst="rect">
            <a:avLst/>
          </a:prstGeom>
          <a:noFill/>
        </p:spPr>
        <p:txBody>
          <a:bodyPr wrap="square" rtlCol="0">
            <a:spAutoFit/>
          </a:bodyPr>
          <a:lstStyle/>
          <a:p>
            <a:r>
              <a:rPr lang="en-US" sz="2000" b="1" dirty="0">
                <a:solidFill>
                  <a:schemeClr val="accent2">
                    <a:lumMod val="60000"/>
                    <a:lumOff val="40000"/>
                  </a:schemeClr>
                </a:solidFill>
              </a:rPr>
              <a:t>Definition of a </a:t>
            </a:r>
            <a:r>
              <a:rPr lang="en-US" sz="2000" b="1" dirty="0" smtClean="0">
                <a:solidFill>
                  <a:schemeClr val="accent2">
                    <a:lumMod val="60000"/>
                    <a:lumOff val="40000"/>
                  </a:schemeClr>
                </a:solidFill>
              </a:rPr>
              <a:t>Prompt:</a:t>
            </a:r>
          </a:p>
          <a:p>
            <a:r>
              <a:rPr lang="en-US" dirty="0" smtClean="0"/>
              <a:t>A </a:t>
            </a:r>
            <a:r>
              <a:rPr lang="en-US" dirty="0"/>
              <a:t>prompt is a specific instruction, question, or statement given to a machine learning model.</a:t>
            </a:r>
          </a:p>
          <a:p>
            <a:r>
              <a:rPr lang="en-US" dirty="0"/>
              <a:t>It guides the model's response in natural language processing (NLP) tasks.</a:t>
            </a:r>
          </a:p>
          <a:p>
            <a:r>
              <a:rPr lang="en-US" dirty="0"/>
              <a:t>Prompts are used in tasks like text generation, translation, and question-answering</a:t>
            </a:r>
            <a:r>
              <a:rPr lang="en-US" dirty="0" smtClean="0"/>
              <a:t>.</a:t>
            </a:r>
          </a:p>
          <a:p>
            <a:endParaRPr lang="en-US" dirty="0"/>
          </a:p>
          <a:p>
            <a:r>
              <a:rPr lang="en-US" sz="2000" b="1" dirty="0">
                <a:solidFill>
                  <a:schemeClr val="accent2">
                    <a:lumMod val="60000"/>
                    <a:lumOff val="40000"/>
                  </a:schemeClr>
                </a:solidFill>
              </a:rPr>
              <a:t>Importance of Prompts</a:t>
            </a:r>
          </a:p>
          <a:p>
            <a:r>
              <a:rPr lang="en-US" dirty="0"/>
              <a:t>Prompts are crucial for shaping the behavior and output of machine learning models.</a:t>
            </a:r>
          </a:p>
          <a:p>
            <a:r>
              <a:rPr lang="en-US" dirty="0"/>
              <a:t>They provide context and direction for generating meaningful responses.</a:t>
            </a:r>
          </a:p>
          <a:p>
            <a:r>
              <a:rPr lang="en-US" dirty="0"/>
              <a:t>Without clear prompts, models may produce irrelevant outputs.</a:t>
            </a:r>
          </a:p>
          <a:p>
            <a:r>
              <a:rPr lang="en-US" dirty="0"/>
              <a:t>Prompts help users interact effectively with AI systems.</a:t>
            </a:r>
          </a:p>
          <a:p>
            <a:r>
              <a:rPr lang="en-US" b="1" dirty="0"/>
              <a:t>Step 3: Key Components of a Prompt</a:t>
            </a:r>
            <a:endParaRPr lang="en-US" dirty="0"/>
          </a:p>
          <a:p>
            <a:r>
              <a:rPr lang="en-US" dirty="0"/>
              <a:t>Specific task or instruction.</a:t>
            </a:r>
          </a:p>
          <a:p>
            <a:r>
              <a:rPr lang="en-US" dirty="0"/>
              <a:t>Input data or text.</a:t>
            </a:r>
          </a:p>
          <a:p>
            <a:r>
              <a:rPr lang="en-US" dirty="0"/>
              <a:t>Desired output or task goal.</a:t>
            </a:r>
          </a:p>
          <a:p>
            <a:r>
              <a:rPr lang="en-US" dirty="0"/>
              <a:t>Contextual information like time, location, or user preferences.</a:t>
            </a:r>
          </a:p>
          <a:p>
            <a:endParaRPr lang="en-US" dirty="0"/>
          </a:p>
          <a:p>
            <a:endParaRPr lang="en-IN" dirty="0"/>
          </a:p>
        </p:txBody>
      </p:sp>
    </p:spTree>
    <p:extLst>
      <p:ext uri="{BB962C8B-B14F-4D97-AF65-F5344CB8AC3E}">
        <p14:creationId xmlns:p14="http://schemas.microsoft.com/office/powerpoint/2010/main" val="2314840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548680"/>
            <a:ext cx="7776864" cy="5139869"/>
          </a:xfrm>
          <a:prstGeom prst="rect">
            <a:avLst/>
          </a:prstGeom>
          <a:noFill/>
        </p:spPr>
        <p:txBody>
          <a:bodyPr wrap="square" rtlCol="0">
            <a:spAutoFit/>
          </a:bodyPr>
          <a:lstStyle/>
          <a:p>
            <a:r>
              <a:rPr lang="en-US" sz="2000" b="1" dirty="0">
                <a:solidFill>
                  <a:schemeClr val="accent2">
                    <a:lumMod val="60000"/>
                    <a:lumOff val="40000"/>
                  </a:schemeClr>
                </a:solidFill>
              </a:rPr>
              <a:t>Examples of Prompts</a:t>
            </a:r>
            <a:endParaRPr lang="en-US" sz="2000" dirty="0">
              <a:solidFill>
                <a:schemeClr val="accent2">
                  <a:lumMod val="60000"/>
                  <a:lumOff val="40000"/>
                </a:schemeClr>
              </a:solidFill>
            </a:endParaRPr>
          </a:p>
          <a:p>
            <a:r>
              <a:rPr lang="en-US" dirty="0"/>
              <a:t>In </a:t>
            </a:r>
            <a:r>
              <a:rPr lang="en-US" dirty="0" err="1"/>
              <a:t>chatbots</a:t>
            </a:r>
            <a:r>
              <a:rPr lang="en-US" dirty="0"/>
              <a:t>: "Please provide me with the latest news about technology."</a:t>
            </a:r>
          </a:p>
          <a:p>
            <a:pPr lvl="1"/>
            <a:r>
              <a:rPr lang="en-US" dirty="0"/>
              <a:t>User prompts a news bot for tech news.</a:t>
            </a:r>
          </a:p>
          <a:p>
            <a:r>
              <a:rPr lang="en-US" dirty="0"/>
              <a:t>In translation tasks: "Translate the following Spanish sentence into English: 'El </a:t>
            </a:r>
            <a:r>
              <a:rPr lang="en-US" dirty="0" err="1"/>
              <a:t>perro</a:t>
            </a:r>
            <a:r>
              <a:rPr lang="en-US" dirty="0"/>
              <a:t> </a:t>
            </a:r>
            <a:r>
              <a:rPr lang="en-US" dirty="0" err="1"/>
              <a:t>corre</a:t>
            </a:r>
            <a:r>
              <a:rPr lang="en-US" dirty="0"/>
              <a:t> en el </a:t>
            </a:r>
            <a:r>
              <a:rPr lang="en-US" dirty="0" err="1"/>
              <a:t>parque</a:t>
            </a:r>
            <a:r>
              <a:rPr lang="en-US" dirty="0"/>
              <a:t>.'"</a:t>
            </a:r>
          </a:p>
          <a:p>
            <a:pPr lvl="1"/>
            <a:r>
              <a:rPr lang="en-US" dirty="0"/>
              <a:t>User wants a Spanish sentence translated to English.</a:t>
            </a:r>
          </a:p>
          <a:p>
            <a:r>
              <a:rPr lang="en-US" dirty="0"/>
              <a:t>In question-answering: "What is the capital of France?"</a:t>
            </a:r>
          </a:p>
          <a:p>
            <a:pPr lvl="1"/>
            <a:r>
              <a:rPr lang="en-US" dirty="0"/>
              <a:t>User seeks information about a city's capital.</a:t>
            </a:r>
          </a:p>
          <a:p>
            <a:r>
              <a:rPr lang="en-US" dirty="0"/>
              <a:t>In text generation: "Write a short story about a detective solving a mysterious case."</a:t>
            </a:r>
          </a:p>
          <a:p>
            <a:pPr lvl="1"/>
            <a:r>
              <a:rPr lang="en-US" dirty="0"/>
              <a:t>User requests a creative writing prompt for a story.</a:t>
            </a:r>
          </a:p>
          <a:p>
            <a:endParaRPr lang="en-US" dirty="0" smtClean="0"/>
          </a:p>
          <a:p>
            <a:r>
              <a:rPr lang="en-US" sz="2000" b="1" dirty="0">
                <a:solidFill>
                  <a:schemeClr val="accent2">
                    <a:lumMod val="60000"/>
                    <a:lumOff val="40000"/>
                  </a:schemeClr>
                </a:solidFill>
              </a:rPr>
              <a:t>Summary</a:t>
            </a:r>
            <a:endParaRPr lang="en-US" sz="2000" dirty="0">
              <a:solidFill>
                <a:schemeClr val="accent2">
                  <a:lumMod val="60000"/>
                  <a:lumOff val="40000"/>
                </a:schemeClr>
              </a:solidFill>
            </a:endParaRPr>
          </a:p>
          <a:p>
            <a:r>
              <a:rPr lang="en-US" dirty="0"/>
              <a:t>Prompts are essential for guiding machine learning models in NLP tasks.</a:t>
            </a:r>
          </a:p>
          <a:p>
            <a:r>
              <a:rPr lang="en-US" dirty="0"/>
              <a:t>They ensure meaningful and relevant responses.</a:t>
            </a:r>
          </a:p>
          <a:p>
            <a:r>
              <a:rPr lang="en-US" dirty="0"/>
              <a:t>Clear prompts enhance the usability of AI systems across various applications.</a:t>
            </a:r>
          </a:p>
          <a:p>
            <a:endParaRPr lang="en-IN" dirty="0"/>
          </a:p>
        </p:txBody>
      </p:sp>
    </p:spTree>
    <p:extLst>
      <p:ext uri="{BB962C8B-B14F-4D97-AF65-F5344CB8AC3E}">
        <p14:creationId xmlns:p14="http://schemas.microsoft.com/office/powerpoint/2010/main" val="3285023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v/s Ineffective Prompt</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4053729673"/>
              </p:ext>
            </p:extLst>
          </p:nvPr>
        </p:nvGraphicFramePr>
        <p:xfrm>
          <a:off x="971600" y="1700808"/>
          <a:ext cx="7488831" cy="4050800"/>
        </p:xfrm>
        <a:graphic>
          <a:graphicData uri="http://schemas.openxmlformats.org/drawingml/2006/table">
            <a:tbl>
              <a:tblPr firstRow="1" bandRow="1">
                <a:tableStyleId>{5C22544A-7EE6-4342-B048-85BDC9FD1C3A}</a:tableStyleId>
              </a:tblPr>
              <a:tblGrid>
                <a:gridCol w="2496277"/>
                <a:gridCol w="2496277"/>
                <a:gridCol w="2496277"/>
              </a:tblGrid>
              <a:tr h="768242">
                <a:tc>
                  <a:txBody>
                    <a:bodyPr/>
                    <a:lstStyle/>
                    <a:p>
                      <a:pPr fontAlgn="b"/>
                      <a:r>
                        <a:rPr lang="en-IN" b="1" dirty="0">
                          <a:effectLst/>
                        </a:rPr>
                        <a:t>Aspect</a:t>
                      </a:r>
                    </a:p>
                  </a:txBody>
                  <a:tcPr anchor="b"/>
                </a:tc>
                <a:tc>
                  <a:txBody>
                    <a:bodyPr/>
                    <a:lstStyle/>
                    <a:p>
                      <a:pPr fontAlgn="b"/>
                      <a:r>
                        <a:rPr lang="en-IN" b="1">
                          <a:effectLst/>
                        </a:rPr>
                        <a:t>Effective Prompts</a:t>
                      </a:r>
                    </a:p>
                  </a:txBody>
                  <a:tcPr anchor="b"/>
                </a:tc>
                <a:tc>
                  <a:txBody>
                    <a:bodyPr/>
                    <a:lstStyle/>
                    <a:p>
                      <a:pPr fontAlgn="b"/>
                      <a:r>
                        <a:rPr lang="en-IN" b="1">
                          <a:effectLst/>
                        </a:rPr>
                        <a:t>Ineffective Prompts</a:t>
                      </a:r>
                    </a:p>
                  </a:txBody>
                  <a:tcPr anchor="b"/>
                </a:tc>
              </a:tr>
              <a:tr h="815934">
                <a:tc>
                  <a:txBody>
                    <a:bodyPr/>
                    <a:lstStyle/>
                    <a:p>
                      <a:pPr fontAlgn="base"/>
                      <a:r>
                        <a:rPr lang="en-IN">
                          <a:effectLst/>
                        </a:rPr>
                        <a:t>Clarity and Specificity</a:t>
                      </a:r>
                    </a:p>
                  </a:txBody>
                  <a:tcPr anchor="ctr"/>
                </a:tc>
                <a:tc>
                  <a:txBody>
                    <a:bodyPr/>
                    <a:lstStyle/>
                    <a:p>
                      <a:pPr fontAlgn="base"/>
                      <a:r>
                        <a:rPr lang="en-US">
                          <a:effectLst/>
                        </a:rPr>
                        <a:t>Clear and specific, leaving no ambiguity.</a:t>
                      </a:r>
                    </a:p>
                  </a:txBody>
                  <a:tcPr anchor="ctr"/>
                </a:tc>
                <a:tc>
                  <a:txBody>
                    <a:bodyPr/>
                    <a:lstStyle/>
                    <a:p>
                      <a:pPr fontAlgn="base"/>
                      <a:r>
                        <a:rPr lang="en-US">
                          <a:effectLst/>
                        </a:rPr>
                        <a:t>Vague and lack specificity, causing confusion.</a:t>
                      </a:r>
                    </a:p>
                  </a:txBody>
                  <a:tcPr anchor="ctr"/>
                </a:tc>
              </a:tr>
              <a:tr h="1184079">
                <a:tc>
                  <a:txBody>
                    <a:bodyPr/>
                    <a:lstStyle/>
                    <a:p>
                      <a:pPr fontAlgn="base"/>
                      <a:r>
                        <a:rPr lang="en-IN">
                          <a:effectLst/>
                        </a:rPr>
                        <a:t>Context Awareness</a:t>
                      </a:r>
                    </a:p>
                  </a:txBody>
                  <a:tcPr anchor="ctr"/>
                </a:tc>
                <a:tc>
                  <a:txBody>
                    <a:bodyPr/>
                    <a:lstStyle/>
                    <a:p>
                      <a:pPr fontAlgn="base"/>
                      <a:r>
                        <a:rPr lang="en-US" dirty="0">
                          <a:effectLst/>
                        </a:rPr>
                        <a:t>Adapt to context and respondent's knowledge.</a:t>
                      </a:r>
                    </a:p>
                  </a:txBody>
                  <a:tcPr anchor="ctr"/>
                </a:tc>
                <a:tc>
                  <a:txBody>
                    <a:bodyPr/>
                    <a:lstStyle/>
                    <a:p>
                      <a:pPr fontAlgn="base"/>
                      <a:r>
                        <a:rPr lang="en-US">
                          <a:effectLst/>
                        </a:rPr>
                        <a:t>Often disregard context, leading to confusion.</a:t>
                      </a:r>
                    </a:p>
                  </a:txBody>
                  <a:tcPr anchor="ctr"/>
                </a:tc>
              </a:tr>
              <a:tr h="1184079">
                <a:tc>
                  <a:txBody>
                    <a:bodyPr/>
                    <a:lstStyle/>
                    <a:p>
                      <a:pPr fontAlgn="base"/>
                      <a:r>
                        <a:rPr lang="en-IN">
                          <a:effectLst/>
                        </a:rPr>
                        <a:t>Openness to Interpretation</a:t>
                      </a:r>
                    </a:p>
                  </a:txBody>
                  <a:tcPr anchor="ctr"/>
                </a:tc>
                <a:tc>
                  <a:txBody>
                    <a:bodyPr/>
                    <a:lstStyle/>
                    <a:p>
                      <a:pPr fontAlgn="base"/>
                      <a:r>
                        <a:rPr lang="en-US">
                          <a:effectLst/>
                        </a:rPr>
                        <a:t>Strike a balance, encourage creativity.</a:t>
                      </a:r>
                    </a:p>
                  </a:txBody>
                  <a:tcPr anchor="ctr"/>
                </a:tc>
                <a:tc>
                  <a:txBody>
                    <a:bodyPr/>
                    <a:lstStyle/>
                    <a:p>
                      <a:pPr fontAlgn="base"/>
                      <a:r>
                        <a:rPr lang="en-US" dirty="0">
                          <a:effectLst/>
                        </a:rPr>
                        <a:t>Can be overly prescriptive, limiting responses.</a:t>
                      </a:r>
                    </a:p>
                  </a:txBody>
                  <a:tcPr anchor="ctr"/>
                </a:tc>
              </a:tr>
            </a:tbl>
          </a:graphicData>
        </a:graphic>
      </p:graphicFrame>
      <p:sp>
        <p:nvSpPr>
          <p:cNvPr id="4" name="TextBox 3"/>
          <p:cNvSpPr txBox="1"/>
          <p:nvPr/>
        </p:nvSpPr>
        <p:spPr>
          <a:xfrm>
            <a:off x="971600" y="6021288"/>
            <a:ext cx="4896544" cy="369332"/>
          </a:xfrm>
          <a:prstGeom prst="rect">
            <a:avLst/>
          </a:prstGeom>
          <a:noFill/>
        </p:spPr>
        <p:txBody>
          <a:bodyPr wrap="square" rtlCol="0">
            <a:spAutoFit/>
          </a:bodyPr>
          <a:lstStyle/>
          <a:p>
            <a:r>
              <a:rPr lang="en-US" dirty="0" smtClean="0"/>
              <a:t>Let’s see 2 example in next</a:t>
            </a:r>
            <a:endParaRPr lang="en-IN" dirty="0"/>
          </a:p>
        </p:txBody>
      </p:sp>
      <p:sp>
        <p:nvSpPr>
          <p:cNvPr id="5" name="Right Arrow 4"/>
          <p:cNvSpPr/>
          <p:nvPr/>
        </p:nvSpPr>
        <p:spPr>
          <a:xfrm>
            <a:off x="8172400" y="6205954"/>
            <a:ext cx="432048"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1721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72859712"/>
              </p:ext>
            </p:extLst>
          </p:nvPr>
        </p:nvGraphicFramePr>
        <p:xfrm>
          <a:off x="683568" y="620688"/>
          <a:ext cx="7704855" cy="5714072"/>
        </p:xfrm>
        <a:graphic>
          <a:graphicData uri="http://schemas.openxmlformats.org/drawingml/2006/table">
            <a:tbl>
              <a:tblPr firstRow="1" bandRow="1">
                <a:tableStyleId>{5C22544A-7EE6-4342-B048-85BDC9FD1C3A}</a:tableStyleId>
              </a:tblPr>
              <a:tblGrid>
                <a:gridCol w="2568285"/>
                <a:gridCol w="2568285"/>
                <a:gridCol w="2568285"/>
              </a:tblGrid>
              <a:tr h="1058161">
                <a:tc>
                  <a:txBody>
                    <a:bodyPr/>
                    <a:lstStyle/>
                    <a:p>
                      <a:pPr fontAlgn="b"/>
                      <a:r>
                        <a:rPr lang="en-IN" b="1" dirty="0">
                          <a:effectLst/>
                        </a:rPr>
                        <a:t>Example</a:t>
                      </a:r>
                    </a:p>
                  </a:txBody>
                  <a:tcPr anchor="b"/>
                </a:tc>
                <a:tc>
                  <a:txBody>
                    <a:bodyPr/>
                    <a:lstStyle/>
                    <a:p>
                      <a:pPr fontAlgn="b"/>
                      <a:r>
                        <a:rPr lang="en-IN" b="1">
                          <a:effectLst/>
                        </a:rPr>
                        <a:t>Prompt</a:t>
                      </a:r>
                    </a:p>
                  </a:txBody>
                  <a:tcPr anchor="b"/>
                </a:tc>
                <a:tc>
                  <a:txBody>
                    <a:bodyPr/>
                    <a:lstStyle/>
                    <a:p>
                      <a:pPr fontAlgn="b"/>
                      <a:r>
                        <a:rPr lang="en-IN" b="1">
                          <a:effectLst/>
                        </a:rPr>
                        <a:t>Reason for Effectiveness/Ineffectiveness</a:t>
                      </a:r>
                    </a:p>
                  </a:txBody>
                  <a:tcPr anchor="b"/>
                </a:tc>
              </a:tr>
              <a:tr h="2645404">
                <a:tc>
                  <a:txBody>
                    <a:bodyPr/>
                    <a:lstStyle/>
                    <a:p>
                      <a:pPr fontAlgn="base"/>
                      <a:r>
                        <a:rPr lang="en-IN">
                          <a:effectLst/>
                        </a:rPr>
                        <a:t>Effective Prompt 1</a:t>
                      </a:r>
                    </a:p>
                  </a:txBody>
                  <a:tcPr anchor="ctr"/>
                </a:tc>
                <a:tc>
                  <a:txBody>
                    <a:bodyPr/>
                    <a:lstStyle/>
                    <a:p>
                      <a:pPr fontAlgn="base"/>
                      <a:r>
                        <a:rPr lang="en-US">
                          <a:effectLst/>
                        </a:rPr>
                        <a:t>"Explain the steps to bake a chocolate cake, including ingredient measurements and baking time, as if you were instructing a beginner baker."</a:t>
                      </a:r>
                    </a:p>
                  </a:txBody>
                  <a:tcPr anchor="ctr"/>
                </a:tc>
                <a:tc>
                  <a:txBody>
                    <a:bodyPr/>
                    <a:lstStyle/>
                    <a:p>
                      <a:pPr fontAlgn="base"/>
                      <a:r>
                        <a:rPr lang="en-US">
                          <a:effectLst/>
                        </a:rPr>
                        <a:t>Effective because it is clear, specific, and guides the respondent on what to explain and who the target audience is.</a:t>
                      </a:r>
                    </a:p>
                  </a:txBody>
                  <a:tcPr anchor="ctr"/>
                </a:tc>
              </a:tr>
              <a:tr h="2010507">
                <a:tc>
                  <a:txBody>
                    <a:bodyPr/>
                    <a:lstStyle/>
                    <a:p>
                      <a:pPr fontAlgn="base"/>
                      <a:r>
                        <a:rPr lang="en-IN">
                          <a:effectLst/>
                        </a:rPr>
                        <a:t>Ineffective Prompt 1</a:t>
                      </a:r>
                    </a:p>
                  </a:txBody>
                  <a:tcPr anchor="ctr"/>
                </a:tc>
                <a:tc>
                  <a:txBody>
                    <a:bodyPr/>
                    <a:lstStyle/>
                    <a:p>
                      <a:pPr fontAlgn="base"/>
                      <a:r>
                        <a:rPr lang="en-IN">
                          <a:effectLst/>
                        </a:rPr>
                        <a:t>"Tell me about cakes."</a:t>
                      </a:r>
                    </a:p>
                  </a:txBody>
                  <a:tcPr anchor="ctr"/>
                </a:tc>
                <a:tc>
                  <a:txBody>
                    <a:bodyPr/>
                    <a:lstStyle/>
                    <a:p>
                      <a:pPr fontAlgn="base"/>
                      <a:r>
                        <a:rPr lang="en-US" dirty="0">
                          <a:effectLst/>
                        </a:rPr>
                        <a:t>Ineffective due to its lack of clarity and specificity, making it overly broad and not providing clear guidance.</a:t>
                      </a:r>
                    </a:p>
                  </a:txBody>
                  <a:tcPr anchor="ctr"/>
                </a:tc>
              </a:tr>
            </a:tbl>
          </a:graphicData>
        </a:graphic>
      </p:graphicFrame>
    </p:spTree>
    <p:extLst>
      <p:ext uri="{BB962C8B-B14F-4D97-AF65-F5344CB8AC3E}">
        <p14:creationId xmlns:p14="http://schemas.microsoft.com/office/powerpoint/2010/main" val="1425890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951348105"/>
              </p:ext>
            </p:extLst>
          </p:nvPr>
        </p:nvGraphicFramePr>
        <p:xfrm>
          <a:off x="611560" y="620688"/>
          <a:ext cx="7632849" cy="5616624"/>
        </p:xfrm>
        <a:graphic>
          <a:graphicData uri="http://schemas.openxmlformats.org/drawingml/2006/table">
            <a:tbl>
              <a:tblPr firstRow="1" bandRow="1">
                <a:tableStyleId>{5C22544A-7EE6-4342-B048-85BDC9FD1C3A}</a:tableStyleId>
              </a:tblPr>
              <a:tblGrid>
                <a:gridCol w="2544283"/>
                <a:gridCol w="2544283"/>
                <a:gridCol w="2544283"/>
              </a:tblGrid>
              <a:tr h="3410092">
                <a:tc>
                  <a:txBody>
                    <a:bodyPr/>
                    <a:lstStyle/>
                    <a:p>
                      <a:pPr fontAlgn="base"/>
                      <a:r>
                        <a:rPr lang="en-IN" dirty="0">
                          <a:effectLst/>
                        </a:rPr>
                        <a:t>Effective Prompt 2</a:t>
                      </a:r>
                    </a:p>
                  </a:txBody>
                  <a:tcPr anchor="ctr"/>
                </a:tc>
                <a:tc>
                  <a:txBody>
                    <a:bodyPr/>
                    <a:lstStyle/>
                    <a:p>
                      <a:pPr fontAlgn="base"/>
                      <a:r>
                        <a:rPr lang="en-US">
                          <a:effectLst/>
                        </a:rPr>
                        <a:t>"Discuss the impact of social media on teenage mental health, considering both positive and negative effects. Include statistics and real-life examples in your response."</a:t>
                      </a:r>
                    </a:p>
                  </a:txBody>
                  <a:tcPr anchor="ctr"/>
                </a:tc>
                <a:tc>
                  <a:txBody>
                    <a:bodyPr/>
                    <a:lstStyle/>
                    <a:p>
                      <a:pPr fontAlgn="base"/>
                      <a:r>
                        <a:rPr lang="en-US">
                          <a:effectLst/>
                        </a:rPr>
                        <a:t>Effective because it is clear, specific, and provides a well-defined framework for the response.</a:t>
                      </a:r>
                    </a:p>
                  </a:txBody>
                  <a:tcPr anchor="ctr"/>
                </a:tc>
              </a:tr>
              <a:tr h="2206532">
                <a:tc>
                  <a:txBody>
                    <a:bodyPr/>
                    <a:lstStyle/>
                    <a:p>
                      <a:pPr fontAlgn="base"/>
                      <a:r>
                        <a:rPr lang="en-IN">
                          <a:effectLst/>
                        </a:rPr>
                        <a:t>Ineffective Prompt 2</a:t>
                      </a:r>
                    </a:p>
                  </a:txBody>
                  <a:tcPr anchor="ctr"/>
                </a:tc>
                <a:tc>
                  <a:txBody>
                    <a:bodyPr/>
                    <a:lstStyle/>
                    <a:p>
                      <a:pPr fontAlgn="base"/>
                      <a:r>
                        <a:rPr lang="en-IN">
                          <a:effectLst/>
                        </a:rPr>
                        <a:t>"Talk about social media."</a:t>
                      </a:r>
                    </a:p>
                  </a:txBody>
                  <a:tcPr anchor="ctr"/>
                </a:tc>
                <a:tc>
                  <a:txBody>
                    <a:bodyPr/>
                    <a:lstStyle/>
                    <a:p>
                      <a:pPr fontAlgn="base"/>
                      <a:r>
                        <a:rPr lang="en-US" dirty="0">
                          <a:effectLst/>
                        </a:rPr>
                        <a:t>Ineffective because it lacks specificity and context, leading to a superficial discussion of a broad topic.</a:t>
                      </a:r>
                    </a:p>
                  </a:txBody>
                  <a:tcPr anchor="ctr"/>
                </a:tc>
              </a:tr>
            </a:tbl>
          </a:graphicData>
        </a:graphic>
      </p:graphicFrame>
    </p:spTree>
    <p:extLst>
      <p:ext uri="{BB962C8B-B14F-4D97-AF65-F5344CB8AC3E}">
        <p14:creationId xmlns:p14="http://schemas.microsoft.com/office/powerpoint/2010/main" val="1504219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 for creating Effective prompt</a:t>
            </a:r>
            <a:endParaRPr lang="en-IN" dirty="0"/>
          </a:p>
        </p:txBody>
      </p:sp>
      <p:sp>
        <p:nvSpPr>
          <p:cNvPr id="3" name="TextBox 2"/>
          <p:cNvSpPr txBox="1"/>
          <p:nvPr/>
        </p:nvSpPr>
        <p:spPr>
          <a:xfrm>
            <a:off x="611560" y="1844824"/>
            <a:ext cx="7776864" cy="3108543"/>
          </a:xfrm>
          <a:prstGeom prst="rect">
            <a:avLst/>
          </a:prstGeom>
          <a:noFill/>
        </p:spPr>
        <p:txBody>
          <a:bodyPr wrap="square" rtlCol="0">
            <a:spAutoFit/>
          </a:bodyPr>
          <a:lstStyle/>
          <a:p>
            <a:r>
              <a:rPr lang="en-US" sz="2800" dirty="0" smtClean="0"/>
              <a:t>Perfect Prompt = [context] + [specific information] + [intent/goal] + [response format]</a:t>
            </a:r>
          </a:p>
          <a:p>
            <a:endParaRPr lang="en-US" sz="2800" dirty="0"/>
          </a:p>
          <a:p>
            <a:r>
              <a:rPr lang="en-US" sz="2800" dirty="0" smtClean="0"/>
              <a:t>Example:  I am a new developer working on a python project. I want you to give me 10 most useful topic to master python. Give the answer in tabular format.</a:t>
            </a:r>
            <a:endParaRPr lang="en-IN" dirty="0"/>
          </a:p>
        </p:txBody>
      </p:sp>
    </p:spTree>
    <p:extLst>
      <p:ext uri="{BB962C8B-B14F-4D97-AF65-F5344CB8AC3E}">
        <p14:creationId xmlns:p14="http://schemas.microsoft.com/office/powerpoint/2010/main" val="3165410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 as” prompt type and 165 bonus prompts </a:t>
            </a:r>
            <a:endParaRPr lang="en-IN" dirty="0"/>
          </a:p>
        </p:txBody>
      </p:sp>
      <p:sp>
        <p:nvSpPr>
          <p:cNvPr id="3" name="TextBox 2"/>
          <p:cNvSpPr txBox="1"/>
          <p:nvPr/>
        </p:nvSpPr>
        <p:spPr>
          <a:xfrm>
            <a:off x="755576" y="1844824"/>
            <a:ext cx="7488832" cy="4247317"/>
          </a:xfrm>
          <a:prstGeom prst="rect">
            <a:avLst/>
          </a:prstGeom>
          <a:noFill/>
        </p:spPr>
        <p:txBody>
          <a:bodyPr wrap="square" rtlCol="0">
            <a:spAutoFit/>
          </a:bodyPr>
          <a:lstStyle/>
          <a:p>
            <a:r>
              <a:rPr lang="en-US" dirty="0" smtClean="0"/>
              <a:t>The "act as" prompt type involves instructing the respondent to temporarily assume a specific role, character, or perspective, encouraging them to provide a response as if they were embodying that particular persona. This approach often fosters creativity, empathy, and a deeper exploration of various viewpoints. </a:t>
            </a:r>
          </a:p>
          <a:p>
            <a:endParaRPr lang="en-US" dirty="0"/>
          </a:p>
          <a:p>
            <a:r>
              <a:rPr lang="en-US" dirty="0" smtClean="0"/>
              <a:t>For instance, an "act as a wildlife photographer" prompt might request, "Imagine you are a wildlife photographer on a safari in Africa. Describe the exhilarating moment when you capture a rare and majestic animal in your lens." This type of prompt prompts the respondent to immerse themselves in the role of a wildlife photographer, enabling them to vividly describe their experiences and emotions in a safari scenario.</a:t>
            </a:r>
          </a:p>
          <a:p>
            <a:endParaRPr lang="en-US" dirty="0"/>
          </a:p>
          <a:p>
            <a:r>
              <a:rPr lang="en-US" dirty="0" smtClean="0"/>
              <a:t>165 “act as” prompts:  https://github.com/f/awesome-chatgpt-prompts/blob/main/prompts.csv</a:t>
            </a:r>
            <a:endParaRPr lang="en-IN" dirty="0"/>
          </a:p>
        </p:txBody>
      </p:sp>
    </p:spTree>
    <p:extLst>
      <p:ext uri="{BB962C8B-B14F-4D97-AF65-F5344CB8AC3E}">
        <p14:creationId xmlns:p14="http://schemas.microsoft.com/office/powerpoint/2010/main" val="2705857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Prompt Priming</a:t>
            </a:r>
            <a:endParaRPr lang="en-IN" dirty="0"/>
          </a:p>
        </p:txBody>
      </p:sp>
      <p:sp>
        <p:nvSpPr>
          <p:cNvPr id="3" name="TextBox 2"/>
          <p:cNvSpPr txBox="1"/>
          <p:nvPr/>
        </p:nvSpPr>
        <p:spPr>
          <a:xfrm>
            <a:off x="611560" y="1988840"/>
            <a:ext cx="7920880" cy="2031325"/>
          </a:xfrm>
          <a:prstGeom prst="rect">
            <a:avLst/>
          </a:prstGeom>
          <a:noFill/>
        </p:spPr>
        <p:txBody>
          <a:bodyPr wrap="square" rtlCol="0">
            <a:spAutoFit/>
          </a:bodyPr>
          <a:lstStyle/>
          <a:p>
            <a:r>
              <a:rPr lang="en-US" dirty="0" smtClean="0"/>
              <a:t>“Priming” refers to the practice of providing some initial input to the model before generating a response. The initial input is intended to guide the model toward generating a response that is more relevant and coherent with the user’s intended output.</a:t>
            </a:r>
          </a:p>
          <a:p>
            <a:endParaRPr lang="en-US" dirty="0"/>
          </a:p>
          <a:p>
            <a:r>
              <a:rPr lang="en-US" dirty="0" smtClean="0"/>
              <a:t>(note: You can input entire pieces of text you’ve written for ChatGPT to be trained on. )</a:t>
            </a:r>
            <a:endParaRPr lang="en-IN" dirty="0"/>
          </a:p>
        </p:txBody>
      </p:sp>
    </p:spTree>
    <p:extLst>
      <p:ext uri="{BB962C8B-B14F-4D97-AF65-F5344CB8AC3E}">
        <p14:creationId xmlns:p14="http://schemas.microsoft.com/office/powerpoint/2010/main" val="1937080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532</TotalTime>
  <Words>1446</Words>
  <Application>Microsoft Office PowerPoint</Application>
  <PresentationFormat>On-screen Show (4:3)</PresentationFormat>
  <Paragraphs>122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Thatch</vt:lpstr>
      <vt:lpstr>PowerPoint Presentation</vt:lpstr>
      <vt:lpstr>What is Prompt and It’s Imporatance</vt:lpstr>
      <vt:lpstr>PowerPoint Presentation</vt:lpstr>
      <vt:lpstr>Effective v/s Ineffective Prompt</vt:lpstr>
      <vt:lpstr>PowerPoint Presentation</vt:lpstr>
      <vt:lpstr>PowerPoint Presentation</vt:lpstr>
      <vt:lpstr>Formula for creating Effective prompt</vt:lpstr>
      <vt:lpstr>“Act as” prompt type and 165 bonus prompts </vt:lpstr>
      <vt:lpstr>Prompt Priming</vt:lpstr>
      <vt:lpstr>Effective Prompt Revisions</vt:lpstr>
      <vt:lpstr>Prompt Frameworks</vt:lpstr>
      <vt:lpstr>Chain of Thought Prompting</vt:lpstr>
      <vt:lpstr>Tabular Format Prompting</vt:lpstr>
      <vt:lpstr>Ask Before Answer Prompting</vt:lpstr>
      <vt:lpstr>Fill-in blank prompting</vt:lpstr>
      <vt:lpstr>Perspective Prompting</vt:lpstr>
      <vt:lpstr>Bonus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manisha</dc:creator>
  <cp:lastModifiedBy>manisha</cp:lastModifiedBy>
  <cp:revision>19</cp:revision>
  <dcterms:created xsi:type="dcterms:W3CDTF">2023-10-02T13:12:06Z</dcterms:created>
  <dcterms:modified xsi:type="dcterms:W3CDTF">2023-10-03T14:59:59Z</dcterms:modified>
</cp:coreProperties>
</file>