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F685-7EDB-423C-AE91-1C0B44CCF79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0160-08D9-4FF9-B605-7FDD1EC9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9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F685-7EDB-423C-AE91-1C0B44CCF79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0160-08D9-4FF9-B605-7FDD1EC9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1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F685-7EDB-423C-AE91-1C0B44CCF79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0160-08D9-4FF9-B605-7FDD1EC9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8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F685-7EDB-423C-AE91-1C0B44CCF79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0160-08D9-4FF9-B605-7FDD1EC9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1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F685-7EDB-423C-AE91-1C0B44CCF79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0160-08D9-4FF9-B605-7FDD1EC9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F685-7EDB-423C-AE91-1C0B44CCF79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0160-08D9-4FF9-B605-7FDD1EC9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7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F685-7EDB-423C-AE91-1C0B44CCF79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0160-08D9-4FF9-B605-7FDD1EC9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F685-7EDB-423C-AE91-1C0B44CCF79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0160-08D9-4FF9-B605-7FDD1EC9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1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F685-7EDB-423C-AE91-1C0B44CCF79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0160-08D9-4FF9-B605-7FDD1EC9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4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F685-7EDB-423C-AE91-1C0B44CCF79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0160-08D9-4FF9-B605-7FDD1EC9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7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F685-7EDB-423C-AE91-1C0B44CCF79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0160-08D9-4FF9-B605-7FDD1EC9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6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CF685-7EDB-423C-AE91-1C0B44CCF79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70160-08D9-4FF9-B605-7FDD1EC9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4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tplotlib-tutorial/" TargetMode="External"/><Relationship Id="rId2" Type="http://schemas.openxmlformats.org/officeDocument/2006/relationships/hyperlink" Target="https://www.geeksforgeeks.org/python-pandas-dataframe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eeksforgeeks.org/introduction-to-seaborn-pyth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HOUSE PRICE USING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: HOUSE PRICE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1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8265" y="801511"/>
            <a:ext cx="10972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The objective of the project is to develop a machine learning </a:t>
            </a:r>
            <a:r>
              <a:rPr lang="en-US" dirty="0" err="1" smtClean="0"/>
              <a:t>moded</a:t>
            </a:r>
            <a:r>
              <a:rPr lang="en-US" dirty="0" smtClean="0"/>
              <a:t> that</a:t>
            </a:r>
          </a:p>
          <a:p>
            <a:r>
              <a:rPr lang="en-US" dirty="0" smtClean="0"/>
              <a:t>Accurately protect the prices of house based on house set of features such as location,</a:t>
            </a:r>
          </a:p>
          <a:p>
            <a:r>
              <a:rPr lang="en-US" dirty="0" smtClean="0"/>
              <a:t>Square footage number of bedroom and bathroom and other </a:t>
            </a:r>
            <a:r>
              <a:rPr lang="en-US" dirty="0" err="1" smtClean="0"/>
              <a:t>revalent</a:t>
            </a:r>
            <a:r>
              <a:rPr lang="en-US" dirty="0" smtClean="0"/>
              <a:t> factor.</a:t>
            </a:r>
          </a:p>
          <a:p>
            <a:endParaRPr lang="en-US" dirty="0"/>
          </a:p>
          <a:p>
            <a:r>
              <a:rPr lang="en-US" dirty="0" smtClean="0"/>
              <a:t>Phase 1: DATA PREPROCESSING AND FEATURE ENGINEERING</a:t>
            </a:r>
          </a:p>
          <a:p>
            <a:endParaRPr lang="en-US" dirty="0"/>
          </a:p>
          <a:p>
            <a:pPr fontAlgn="base"/>
            <a:r>
              <a:rPr lang="en-US" b="1" i="0" dirty="0" smtClean="0">
                <a:solidFill>
                  <a:srgbClr val="273239"/>
                </a:solidFill>
                <a:effectLst/>
                <a:latin typeface="Nunito"/>
              </a:rPr>
              <a:t>House Price Prediction using Machine Learning</a:t>
            </a:r>
          </a:p>
          <a:p>
            <a:pPr fontAlgn="base"/>
            <a:r>
              <a:rPr lang="en-US" b="0" i="0" dirty="0" smtClean="0">
                <a:solidFill>
                  <a:srgbClr val="273239"/>
                </a:solidFill>
                <a:effectLst/>
                <a:latin typeface="Nunito"/>
              </a:rPr>
              <a:t>So to deal with this kind of issues Today we will be preparing a MACHINE LEARNING Based model, trained on the House Price Prediction Dataset. 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605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27374"/>
              </p:ext>
            </p:extLst>
          </p:nvPr>
        </p:nvGraphicFramePr>
        <p:xfrm>
          <a:off x="2366282" y="496707"/>
          <a:ext cx="7459435" cy="6361296"/>
        </p:xfrm>
        <a:graphic>
          <a:graphicData uri="http://schemas.openxmlformats.org/drawingml/2006/table">
            <a:tbl>
              <a:tblPr/>
              <a:tblGrid>
                <a:gridCol w="1420845">
                  <a:extLst>
                    <a:ext uri="{9D8B030D-6E8A-4147-A177-3AD203B41FA5}">
                      <a16:colId xmlns:a16="http://schemas.microsoft.com/office/drawing/2014/main" val="1523639592"/>
                    </a:ext>
                  </a:extLst>
                </a:gridCol>
                <a:gridCol w="3019295">
                  <a:extLst>
                    <a:ext uri="{9D8B030D-6E8A-4147-A177-3AD203B41FA5}">
                      <a16:colId xmlns:a16="http://schemas.microsoft.com/office/drawing/2014/main" val="1590209560"/>
                    </a:ext>
                  </a:extLst>
                </a:gridCol>
                <a:gridCol w="3019295">
                  <a:extLst>
                    <a:ext uri="{9D8B030D-6E8A-4147-A177-3AD203B41FA5}">
                      <a16:colId xmlns:a16="http://schemas.microsoft.com/office/drawing/2014/main" val="3044774781"/>
                    </a:ext>
                  </a:extLst>
                </a:gridCol>
              </a:tblGrid>
              <a:tr h="47400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>
                          <a:effectLst/>
                        </a:rPr>
                        <a:t>1</a:t>
                      </a:r>
                    </a:p>
                  </a:txBody>
                  <a:tcPr marL="27027" marR="27027" marT="43919" marB="43919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Id</a:t>
                      </a: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To count the records.</a:t>
                      </a: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575347"/>
                  </a:ext>
                </a:extLst>
              </a:tr>
              <a:tr h="47400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>
                          <a:effectLst/>
                        </a:rPr>
                        <a:t>2</a:t>
                      </a:r>
                    </a:p>
                  </a:txBody>
                  <a:tcPr marL="27027" marR="27027" marT="43919" marB="43919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dirty="0" err="1">
                          <a:effectLst/>
                        </a:rPr>
                        <a:t>MSSubClass</a:t>
                      </a:r>
                      <a:endParaRPr lang="en-US" sz="900" b="0" dirty="0">
                        <a:effectLst/>
                      </a:endParaRP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 Identifies the type of dwelling involved in the sale.</a:t>
                      </a: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822657"/>
                  </a:ext>
                </a:extLst>
              </a:tr>
              <a:tr h="47400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 dirty="0">
                          <a:effectLst/>
                        </a:rPr>
                        <a:t>3</a:t>
                      </a:r>
                    </a:p>
                  </a:txBody>
                  <a:tcPr marL="27027" marR="27027" marT="43919" marB="43919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MSZoning</a:t>
                      </a: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Identifies the general zoning classification of the sale.</a:t>
                      </a: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031119"/>
                  </a:ext>
                </a:extLst>
              </a:tr>
              <a:tr h="47400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 dirty="0">
                          <a:effectLst/>
                        </a:rPr>
                        <a:t>4</a:t>
                      </a:r>
                    </a:p>
                  </a:txBody>
                  <a:tcPr marL="27027" marR="27027" marT="43919" marB="43919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dirty="0" err="1">
                          <a:effectLst/>
                        </a:rPr>
                        <a:t>LotArea</a:t>
                      </a:r>
                      <a:endParaRPr lang="en-US" sz="900" b="0" dirty="0">
                        <a:effectLst/>
                      </a:endParaRP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 Lot size in square feet.</a:t>
                      </a: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65645"/>
                  </a:ext>
                </a:extLst>
              </a:tr>
              <a:tr h="47400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>
                          <a:effectLst/>
                        </a:rPr>
                        <a:t>5</a:t>
                      </a:r>
                    </a:p>
                  </a:txBody>
                  <a:tcPr marL="27027" marR="27027" marT="43919" marB="43919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dirty="0" err="1">
                          <a:effectLst/>
                        </a:rPr>
                        <a:t>LotConfig</a:t>
                      </a:r>
                      <a:endParaRPr lang="en-US" sz="900" b="0" dirty="0">
                        <a:effectLst/>
                      </a:endParaRP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Configuration of the lot</a:t>
                      </a: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76962"/>
                  </a:ext>
                </a:extLst>
              </a:tr>
              <a:tr h="47400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>
                          <a:effectLst/>
                        </a:rPr>
                        <a:t>6</a:t>
                      </a:r>
                    </a:p>
                  </a:txBody>
                  <a:tcPr marL="27027" marR="27027" marT="43919" marB="43919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BldgType</a:t>
                      </a: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Type of dwelling</a:t>
                      </a: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89270"/>
                  </a:ext>
                </a:extLst>
              </a:tr>
              <a:tr h="47400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>
                          <a:effectLst/>
                        </a:rPr>
                        <a:t>7</a:t>
                      </a:r>
                    </a:p>
                  </a:txBody>
                  <a:tcPr marL="27027" marR="27027" marT="43919" marB="43919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OverallCond</a:t>
                      </a: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Rates the overall condition of the house</a:t>
                      </a: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066035"/>
                  </a:ext>
                </a:extLst>
              </a:tr>
              <a:tr h="47400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>
                          <a:effectLst/>
                        </a:rPr>
                        <a:t>8</a:t>
                      </a:r>
                    </a:p>
                  </a:txBody>
                  <a:tcPr marL="27027" marR="27027" marT="43919" marB="43919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dirty="0" err="1">
                          <a:effectLst/>
                        </a:rPr>
                        <a:t>YearBuilt</a:t>
                      </a:r>
                      <a:endParaRPr lang="en-US" sz="900" b="0" dirty="0">
                        <a:effectLst/>
                      </a:endParaRP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Original construction year</a:t>
                      </a: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085761"/>
                  </a:ext>
                </a:extLst>
              </a:tr>
              <a:tr h="67322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>
                          <a:effectLst/>
                        </a:rPr>
                        <a:t>9</a:t>
                      </a:r>
                    </a:p>
                  </a:txBody>
                  <a:tcPr marL="27027" marR="27027" marT="43919" marB="43919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YearRemodAdd</a:t>
                      </a: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Remodel date (same as construction date if no remodeling or additions).</a:t>
                      </a: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392778"/>
                  </a:ext>
                </a:extLst>
              </a:tr>
              <a:tr h="47400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>
                          <a:effectLst/>
                        </a:rPr>
                        <a:t>10</a:t>
                      </a:r>
                    </a:p>
                  </a:txBody>
                  <a:tcPr marL="27027" marR="27027" marT="43919" marB="43919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Exterior1st</a:t>
                      </a: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Exterior covering on house</a:t>
                      </a: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347583"/>
                  </a:ext>
                </a:extLst>
              </a:tr>
              <a:tr h="47400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>
                          <a:effectLst/>
                        </a:rPr>
                        <a:t>11</a:t>
                      </a:r>
                    </a:p>
                  </a:txBody>
                  <a:tcPr marL="27027" marR="27027" marT="43919" marB="43919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BsmtFinSF2</a:t>
                      </a: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Type 2 finished square feet.</a:t>
                      </a: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277488"/>
                  </a:ext>
                </a:extLst>
              </a:tr>
              <a:tr h="47400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>
                          <a:effectLst/>
                        </a:rPr>
                        <a:t>12</a:t>
                      </a:r>
                    </a:p>
                  </a:txBody>
                  <a:tcPr marL="27027" marR="27027" marT="43919" marB="43919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dirty="0" err="1">
                          <a:effectLst/>
                        </a:rPr>
                        <a:t>TotalBsmtSF</a:t>
                      </a:r>
                      <a:endParaRPr lang="en-US" sz="900" b="0" dirty="0">
                        <a:effectLst/>
                      </a:endParaRP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Total square feet of basement area</a:t>
                      </a: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338107"/>
                  </a:ext>
                </a:extLst>
              </a:tr>
              <a:tr h="47400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300" b="1">
                          <a:effectLst/>
                        </a:rPr>
                        <a:t>13</a:t>
                      </a:r>
                    </a:p>
                  </a:txBody>
                  <a:tcPr marL="27027" marR="27027" marT="43919" marB="43919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>
                          <a:effectLst/>
                        </a:rPr>
                        <a:t>SalePrice</a:t>
                      </a: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dirty="0">
                          <a:effectLst/>
                        </a:rPr>
                        <a:t>To be predicted</a:t>
                      </a:r>
                    </a:p>
                  </a:txBody>
                  <a:tcPr marL="67567" marR="67567" marT="94594" marB="94594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688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59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285517"/>
              </p:ext>
            </p:extLst>
          </p:nvPr>
        </p:nvGraphicFramePr>
        <p:xfrm>
          <a:off x="1539072" y="2558005"/>
          <a:ext cx="7423657" cy="3364857"/>
        </p:xfrm>
        <a:graphic>
          <a:graphicData uri="http://schemas.openxmlformats.org/drawingml/2006/table">
            <a:tbl>
              <a:tblPr/>
              <a:tblGrid>
                <a:gridCol w="7423657">
                  <a:extLst>
                    <a:ext uri="{9D8B030D-6E8A-4147-A177-3AD203B41FA5}">
                      <a16:colId xmlns:a16="http://schemas.microsoft.com/office/drawing/2014/main" val="2872118726"/>
                    </a:ext>
                  </a:extLst>
                </a:gridCol>
              </a:tblGrid>
              <a:tr h="336485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import pandas as </a:t>
                      </a:r>
                      <a:r>
                        <a:rPr lang="en-US" sz="1250" b="0" i="0" dirty="0" err="1">
                          <a:effectLst/>
                          <a:latin typeface="Consolas" panose="020B0609020204030204" pitchFamily="49" charset="0"/>
                        </a:rPr>
                        <a:t>pd</a:t>
                      </a:r>
                      <a:endParaRPr lang="en-US" sz="125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US" sz="1250" b="0" i="0" dirty="0" err="1">
                          <a:effectLst/>
                          <a:latin typeface="Consolas" panose="020B0609020204030204" pitchFamily="49" charset="0"/>
                        </a:rPr>
                        <a:t>matplotlib.pyplot</a:t>
                      </a:r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 as </a:t>
                      </a:r>
                      <a:r>
                        <a:rPr lang="en-US" sz="1250" b="0" i="0" dirty="0" err="1">
                          <a:effectLst/>
                          <a:latin typeface="Consolas" panose="020B0609020204030204" pitchFamily="49" charset="0"/>
                        </a:rPr>
                        <a:t>plt</a:t>
                      </a:r>
                      <a:endParaRPr lang="en-US" sz="125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US" sz="1250" b="0" i="0" dirty="0" err="1">
                          <a:effectLst/>
                          <a:latin typeface="Consolas" panose="020B0609020204030204" pitchFamily="49" charset="0"/>
                        </a:rPr>
                        <a:t>seaborn</a:t>
                      </a:r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 as </a:t>
                      </a:r>
                      <a:r>
                        <a:rPr lang="en-US" sz="1250" b="0" i="0" dirty="0" err="1">
                          <a:effectLst/>
                          <a:latin typeface="Consolas" panose="020B0609020204030204" pitchFamily="49" charset="0"/>
                        </a:rPr>
                        <a:t>sns</a:t>
                      </a:r>
                      <a:endParaRPr lang="en-US" sz="125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dataset = </a:t>
                      </a:r>
                      <a:r>
                        <a:rPr lang="en-US" sz="1250" b="0" i="0" dirty="0" err="1">
                          <a:effectLst/>
                          <a:latin typeface="Consolas" panose="020B0609020204030204" pitchFamily="49" charset="0"/>
                        </a:rPr>
                        <a:t>pd.read_excel</a:t>
                      </a:r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("HousePricePrediction.xlsx")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# Printing first 5 records of the dataset</a:t>
                      </a:r>
                    </a:p>
                    <a:p>
                      <a:pPr algn="l" rtl="0" fontAlgn="base"/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1250" b="0" i="0" dirty="0" err="1">
                          <a:effectLst/>
                          <a:latin typeface="Consolas" panose="020B0609020204030204" pitchFamily="49" charset="0"/>
                        </a:rPr>
                        <a:t>dataset.head</a:t>
                      </a:r>
                      <a:r>
                        <a:rPr lang="en-US" sz="1250" b="0" i="0" dirty="0">
                          <a:effectLst/>
                          <a:latin typeface="Consolas" panose="020B0609020204030204" pitchFamily="49" charset="0"/>
                        </a:rPr>
                        <a:t>(5))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371164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39072" y="634915"/>
            <a:ext cx="4574394" cy="16737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79331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Importing Libraries and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Here we are using 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sng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  <a:hlinkClick r:id="rId2"/>
              </a:rPr>
              <a:t>Pandas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 –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 To load the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Dataframe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Nuni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sng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  <a:hlinkClick r:id="rId3"/>
              </a:rPr>
              <a:t>Matplotlib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 –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 To visualize the data features i.e.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barplot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Nuni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sng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  <a:hlinkClick r:id="rId4"/>
              </a:rPr>
              <a:t>Seaborn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 –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 To see the correlation between features using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heatmap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Nunito"/>
            </a:endParaRPr>
          </a:p>
          <a:p>
            <a:pPr lvl="1">
              <a:buFontTx/>
              <a:buChar char="•"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</a:rPr>
              <a:t>Python3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55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media.geeksforgeeks.org/wp-content/uploads/20220805131753/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641" y="646110"/>
            <a:ext cx="5734050" cy="556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44888" y="27677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9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4933" y="6726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0" dirty="0" smtClean="0">
                <a:solidFill>
                  <a:srgbClr val="273239"/>
                </a:solidFill>
                <a:effectLst/>
                <a:latin typeface="Nunito"/>
              </a:rPr>
              <a:t>Data Preprocessing</a:t>
            </a:r>
          </a:p>
          <a:p>
            <a:pPr fontAlgn="base"/>
            <a:r>
              <a:rPr lang="en-US" b="0" i="0" dirty="0" smtClean="0">
                <a:solidFill>
                  <a:srgbClr val="273239"/>
                </a:solidFill>
                <a:effectLst/>
                <a:latin typeface="Nunito"/>
              </a:rPr>
              <a:t>Now, we categorize the features depending on their datatype (</a:t>
            </a:r>
            <a:r>
              <a:rPr lang="en-US" b="0" i="0" dirty="0" err="1" smtClean="0">
                <a:solidFill>
                  <a:srgbClr val="273239"/>
                </a:solidFill>
                <a:effectLst/>
                <a:latin typeface="Nunito"/>
              </a:rPr>
              <a:t>int</a:t>
            </a:r>
            <a:r>
              <a:rPr lang="en-US" b="0" i="0" dirty="0" smtClean="0">
                <a:solidFill>
                  <a:srgbClr val="273239"/>
                </a:solidFill>
                <a:effectLst/>
                <a:latin typeface="Nunito"/>
              </a:rPr>
              <a:t>, float, object) and then calculate the number of them.</a:t>
            </a:r>
            <a:endParaRPr lang="en-US" b="0" i="0" dirty="0">
              <a:solidFill>
                <a:srgbClr val="273239"/>
              </a:solidFill>
              <a:effectLst/>
              <a:latin typeface="Nuni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04622" y="2551837"/>
            <a:ext cx="74393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plt.figure</a:t>
            </a:r>
            <a:r>
              <a:rPr lang="en-US" dirty="0" smtClean="0"/>
              <a:t>(</a:t>
            </a:r>
            <a:r>
              <a:rPr lang="en-US" dirty="0" err="1" smtClean="0"/>
              <a:t>figsize</a:t>
            </a:r>
            <a:r>
              <a:rPr lang="en-US" dirty="0" smtClean="0"/>
              <a:t>=(12, 6))</a:t>
            </a:r>
          </a:p>
          <a:p>
            <a:r>
              <a:rPr lang="en-US" dirty="0" smtClean="0"/>
              <a:t>sns.heatmap(</a:t>
            </a:r>
            <a:r>
              <a:rPr lang="en-US" dirty="0" err="1" smtClean="0"/>
              <a:t>dataset.corr</a:t>
            </a:r>
            <a:r>
              <a:rPr lang="en-US" dirty="0" smtClean="0"/>
              <a:t>(),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cmap</a:t>
            </a:r>
            <a:r>
              <a:rPr lang="en-US" dirty="0" smtClean="0"/>
              <a:t> = '</a:t>
            </a:r>
            <a:r>
              <a:rPr lang="en-US" dirty="0" err="1" smtClean="0"/>
              <a:t>BrBG</a:t>
            </a:r>
            <a:r>
              <a:rPr lang="en-US" dirty="0" smtClean="0"/>
              <a:t>',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fmt</a:t>
            </a:r>
            <a:r>
              <a:rPr lang="en-US" dirty="0" smtClean="0"/>
              <a:t> = '.2f',</a:t>
            </a:r>
          </a:p>
          <a:p>
            <a:r>
              <a:rPr lang="en-US" dirty="0" smtClean="0"/>
              <a:t>            linewidths = 2,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annot</a:t>
            </a:r>
            <a:r>
              <a:rPr lang="en-US" dirty="0" smtClean="0"/>
              <a:t> = 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0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447800"/>
            <a:ext cx="7219950" cy="3962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0044" y="948267"/>
            <a:ext cx="2765778" cy="383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6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Conclusion</a:t>
            </a:r>
          </a:p>
          <a:p>
            <a:r>
              <a:rPr lang="en-US" dirty="0" smtClean="0"/>
              <a:t>Clearly, SVM model is giving better accuracy as the mean absolute error is the least among all the other </a:t>
            </a:r>
            <a:r>
              <a:rPr lang="en-US" dirty="0" err="1" smtClean="0"/>
              <a:t>regressor</a:t>
            </a:r>
            <a:r>
              <a:rPr lang="en-US" dirty="0" smtClean="0"/>
              <a:t> models i.e. 0.18 approx. To get much better results ensemble learning techniques like Bagging and Boosting can also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8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310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Nunito</vt:lpstr>
      <vt:lpstr>Office Theme</vt:lpstr>
      <vt:lpstr>PREDICTING HOUSE PRICE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PRICE USING MACHINE LEARNING</dc:title>
  <dc:creator>DELL</dc:creator>
  <cp:lastModifiedBy>DELL</cp:lastModifiedBy>
  <cp:revision>4</cp:revision>
  <dcterms:created xsi:type="dcterms:W3CDTF">2023-10-04T09:27:55Z</dcterms:created>
  <dcterms:modified xsi:type="dcterms:W3CDTF">2023-10-04T09:54:36Z</dcterms:modified>
</cp:coreProperties>
</file>