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60" r:id="rId1"/>
  </p:sldMasterIdLst>
  <p:sldIdLst>
    <p:sldId id="256" r:id="rId2"/>
    <p:sldId id="257" r:id="rId3"/>
    <p:sldId id="268" r:id="rId4"/>
    <p:sldId id="270" r:id="rId5"/>
    <p:sldId id="271" r:id="rId6"/>
    <p:sldId id="273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127022E-2B55-4F6C-92B8-2AA313C59B8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661FDCD-ABE7-4D70-ACFD-EE9A00DD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022E-2B55-4F6C-92B8-2AA313C59B8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FDCD-ABE7-4D70-ACFD-EE9A00DD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6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022E-2B55-4F6C-92B8-2AA313C59B8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FDCD-ABE7-4D70-ACFD-EE9A00DD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18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022E-2B55-4F6C-92B8-2AA313C59B8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FDCD-ABE7-4D70-ACFD-EE9A00DD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41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022E-2B55-4F6C-92B8-2AA313C59B8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FDCD-ABE7-4D70-ACFD-EE9A00DD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31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022E-2B55-4F6C-92B8-2AA313C59B8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FDCD-ABE7-4D70-ACFD-EE9A00DD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04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022E-2B55-4F6C-92B8-2AA313C59B8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FDCD-ABE7-4D70-ACFD-EE9A00DD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68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127022E-2B55-4F6C-92B8-2AA313C59B8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FDCD-ABE7-4D70-ACFD-EE9A00DD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79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127022E-2B55-4F6C-92B8-2AA313C59B8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FDCD-ABE7-4D70-ACFD-EE9A00DD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022E-2B55-4F6C-92B8-2AA313C59B8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FDCD-ABE7-4D70-ACFD-EE9A00DD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0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022E-2B55-4F6C-92B8-2AA313C59B8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FDCD-ABE7-4D70-ACFD-EE9A00DD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1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022E-2B55-4F6C-92B8-2AA313C59B8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FDCD-ABE7-4D70-ACFD-EE9A00DD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3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022E-2B55-4F6C-92B8-2AA313C59B8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FDCD-ABE7-4D70-ACFD-EE9A00DD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4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022E-2B55-4F6C-92B8-2AA313C59B8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FDCD-ABE7-4D70-ACFD-EE9A00DD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8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022E-2B55-4F6C-92B8-2AA313C59B8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FDCD-ABE7-4D70-ACFD-EE9A00DD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1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022E-2B55-4F6C-92B8-2AA313C59B8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FDCD-ABE7-4D70-ACFD-EE9A00DD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1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022E-2B55-4F6C-92B8-2AA313C59B8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FDCD-ABE7-4D70-ACFD-EE9A00DD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2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127022E-2B55-4F6C-92B8-2AA313C59B8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661FDCD-ABE7-4D70-ACFD-EE9A00DD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5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2555" y="0"/>
            <a:ext cx="8825658" cy="2485737"/>
          </a:xfrm>
        </p:spPr>
        <p:txBody>
          <a:bodyPr/>
          <a:lstStyle/>
          <a:p>
            <a:r>
              <a:rPr lang="en-US" sz="4400" dirty="0" smtClean="0"/>
              <a:t>PREDICTING HOUSE PRICE USING MACHINE LEARNING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911" y="2485737"/>
            <a:ext cx="8825658" cy="86142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PROJECT : HOUSE PRICE PREDICTION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56" y="3127022"/>
            <a:ext cx="7461955" cy="29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4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2170" y="364657"/>
            <a:ext cx="41216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Model 2 - Support Vector </a:t>
            </a:r>
            <a:r>
              <a:rPr lang="en-US" b="1" u="sng" dirty="0" err="1" smtClean="0"/>
              <a:t>Regressor</a:t>
            </a:r>
            <a:endParaRPr lang="en-US" b="1" u="sng" dirty="0" smtClean="0"/>
          </a:p>
          <a:p>
            <a:r>
              <a:rPr lang="en-US" b="1" dirty="0" smtClean="0"/>
              <a:t>IN[7]:</a:t>
            </a:r>
            <a:endParaRPr lang="en-US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46240" y="1114341"/>
            <a:ext cx="10322257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model_svr</a:t>
            </a:r>
            <a:r>
              <a:rPr kumimoji="0" lang="en-US" altLang="en-US" sz="180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en-US" altLang="en-US" sz="1800" u="sng" strike="noStrike" cap="none" normalizeH="0" baseline="0" dirty="0" smtClean="0">
                <a:ln>
                  <a:noFill/>
                </a:ln>
                <a:solidFill>
                  <a:srgbClr val="055BE0"/>
                </a:solidFill>
                <a:effectLst/>
              </a:rPr>
              <a:t>=</a:t>
            </a:r>
            <a:r>
              <a:rPr kumimoji="0" lang="en-US" altLang="en-US" sz="180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en-US" altLang="en-US" sz="180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SVR</a:t>
            </a:r>
            <a:r>
              <a:rPr kumimoji="0" lang="en-US" altLang="en-US" sz="180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()</a:t>
            </a:r>
            <a:r>
              <a:rPr kumimoji="0" lang="en-US" altLang="en-US" sz="180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28046" y="2150911"/>
            <a:ext cx="10254018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model_svr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55BE0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X_train_scal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Y_train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170" y="1610436"/>
            <a:ext cx="102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IN[8]: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32170" y="2702537"/>
            <a:ext cx="87118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OUT[8]:</a:t>
            </a:r>
          </a:p>
          <a:p>
            <a:r>
              <a:rPr lang="en-US" dirty="0" smtClean="0"/>
              <a:t>                  SVR</a:t>
            </a:r>
            <a:endParaRPr lang="en-US" dirty="0"/>
          </a:p>
          <a:p>
            <a:r>
              <a:rPr lang="en-US" dirty="0" smtClean="0"/>
              <a:t>                  SVR</a:t>
            </a:r>
            <a:r>
              <a:rPr lang="en-US" dirty="0"/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928046" y="4008609"/>
            <a:ext cx="20697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latin typeface="Inter"/>
              </a:rPr>
              <a:t>Predicting </a:t>
            </a:r>
            <a:r>
              <a:rPr lang="en-US" b="1" u="sng" dirty="0" smtClean="0">
                <a:solidFill>
                  <a:srgbClr val="000000"/>
                </a:solidFill>
                <a:latin typeface="Inter"/>
              </a:rPr>
              <a:t>Prices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Inter"/>
              </a:rPr>
              <a:t>IN[9]:</a:t>
            </a:r>
            <a:endParaRPr lang="en-US" b="1" i="0" dirty="0">
              <a:solidFill>
                <a:srgbClr val="000000"/>
              </a:solidFill>
              <a:effectLst/>
              <a:latin typeface="Int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4083" y="4723894"/>
            <a:ext cx="5088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Prediction2 = </a:t>
            </a:r>
            <a:r>
              <a:rPr lang="en-US" dirty="0" err="1"/>
              <a:t>model_svr.predict</a:t>
            </a:r>
            <a:r>
              <a:rPr lang="en-US" dirty="0"/>
              <a:t>(</a:t>
            </a:r>
            <a:r>
              <a:rPr lang="en-US" dirty="0" err="1"/>
              <a:t>X_test_scal</a:t>
            </a:r>
            <a:r>
              <a:rPr lang="en-US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1460310" y="5275520"/>
            <a:ext cx="33586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Evaluation of Predicted </a:t>
            </a:r>
            <a:r>
              <a:rPr lang="en-US" b="1" u="sng" dirty="0" smtClean="0"/>
              <a:t>Data</a:t>
            </a:r>
          </a:p>
          <a:p>
            <a:r>
              <a:rPr lang="en-US" b="1" dirty="0" smtClean="0"/>
              <a:t>IN[10]: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315569" y="5921851"/>
            <a:ext cx="7142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=(12,6))</a:t>
            </a:r>
          </a:p>
          <a:p>
            <a:r>
              <a:rPr lang="en-US" dirty="0"/>
              <a:t>    </a:t>
            </a: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np.arange</a:t>
            </a:r>
            <a:r>
              <a:rPr lang="en-US" dirty="0"/>
              <a:t>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 smtClean="0"/>
              <a:t>)),</a:t>
            </a:r>
            <a:r>
              <a:rPr lang="en-US" dirty="0" err="1" smtClean="0"/>
              <a:t>Y_test,label</a:t>
            </a:r>
            <a:r>
              <a:rPr lang="en-US" dirty="0"/>
              <a:t>=</a:t>
            </a:r>
            <a:r>
              <a:rPr lang="en-US" dirty="0" smtClean="0"/>
              <a:t>'</a:t>
            </a:r>
            <a:r>
              <a:rPr lang="en-US" dirty="0" err="1" smtClean="0"/>
              <a:t>ActualTrend</a:t>
            </a:r>
            <a:r>
              <a:rPr lang="en-US" dirty="0" smtClean="0"/>
              <a:t>')</a:t>
            </a:r>
            <a:endParaRPr lang="en-US" dirty="0"/>
          </a:p>
        </p:txBody>
      </p:sp>
      <p:sp>
        <p:nvSpPr>
          <p:cNvPr id="11" name="Double Bracket 10"/>
          <p:cNvSpPr/>
          <p:nvPr/>
        </p:nvSpPr>
        <p:spPr>
          <a:xfrm>
            <a:off x="1337481" y="2958954"/>
            <a:ext cx="1173708" cy="69603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5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8490" y="229714"/>
            <a:ext cx="6505051" cy="171739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plt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55BE0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plot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np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55BE0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arange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Y_test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)),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Prediction2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label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55BE0"/>
                </a:solidFill>
                <a:effectLst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B2323"/>
                </a:solidFill>
                <a:effectLst/>
                <a:latin typeface="Roboto Mono"/>
              </a:rPr>
              <a:t>'Predicted Trend'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plt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55BE0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xlabel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B2323"/>
                </a:solidFill>
                <a:effectLst/>
                <a:latin typeface="Roboto Mono"/>
              </a:rPr>
              <a:t>'Data'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plt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55BE0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ylabel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B2323"/>
                </a:solidFill>
                <a:effectLst/>
                <a:latin typeface="Roboto Mono"/>
              </a:rPr>
              <a:t>'Trend'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plt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55BE0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legend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plt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55BE0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title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B2323"/>
                </a:solidFill>
                <a:effectLst/>
                <a:latin typeface="Roboto Mono"/>
              </a:rPr>
              <a:t>'Actual vs Predicted'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368490" y="2056978"/>
            <a:ext cx="39677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OUT[10]:</a:t>
            </a:r>
          </a:p>
          <a:p>
            <a:r>
              <a:rPr lang="en-US" dirty="0" smtClean="0"/>
              <a:t>Text(0.5</a:t>
            </a:r>
            <a:r>
              <a:rPr lang="en-US" dirty="0"/>
              <a:t>, 1.0, 'Actual vs Predicted')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86" y="3029803"/>
            <a:ext cx="9534525" cy="344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88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193" y="177421"/>
            <a:ext cx="311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IN[11]: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733645" y="733145"/>
            <a:ext cx="4637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sns.histplot</a:t>
            </a:r>
            <a:r>
              <a:rPr lang="en-US" dirty="0"/>
              <a:t>((Y_test-Prediction2), bins=50)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615" y="1446663"/>
            <a:ext cx="180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OUT[12]:</a:t>
            </a:r>
            <a:endParaRPr lang="en-US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47292" y="1986998"/>
            <a:ext cx="38920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C4043"/>
                </a:solidFill>
                <a:effectLst/>
                <a:latin typeface="Roboto Mono"/>
              </a:rPr>
              <a:t>&lt;Axes: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C4043"/>
                </a:solidFill>
                <a:effectLst/>
                <a:latin typeface="Roboto Mono"/>
              </a:rPr>
              <a:t>xlabel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C4043"/>
                </a:solidFill>
                <a:effectLst/>
                <a:latin typeface="Roboto Mono"/>
              </a:rPr>
              <a:t>='Price',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C4043"/>
                </a:solidFill>
                <a:effectLst/>
                <a:latin typeface="Roboto Mono"/>
              </a:rPr>
              <a:t>ylabel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C4043"/>
                </a:solidFill>
                <a:effectLst/>
                <a:latin typeface="Roboto Mono"/>
              </a:rPr>
              <a:t>='Count'&gt;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2667293"/>
            <a:ext cx="1054971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35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0502" y="38314"/>
            <a:ext cx="13092753" cy="23760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latin typeface="Roboto Mono"/>
              </a:rPr>
              <a:t>IN[12]: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smtClean="0">
                <a:latin typeface="Roboto Mono"/>
              </a:rPr>
              <a:t>print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r2_score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Y_test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Prediction2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))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print(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mean_absolute_error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Y_test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Prediction2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))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print(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mean_squared_error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Y_test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Prediction2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))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C4043"/>
                </a:solidFill>
                <a:effectLst/>
                <a:latin typeface="Roboto Mono"/>
              </a:rPr>
              <a:t>--0.0006222175925689744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C4043"/>
                </a:solidFill>
                <a:effectLst/>
                <a:latin typeface="Roboto Mono"/>
              </a:rPr>
              <a:t>286137.81086908665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C4043"/>
                </a:solidFill>
                <a:effectLst/>
                <a:latin typeface="Roboto Mono"/>
              </a:rPr>
              <a:t>128209033251.4034</a:t>
            </a:r>
          </a:p>
        </p:txBody>
      </p:sp>
      <p:sp>
        <p:nvSpPr>
          <p:cNvPr id="4" name="Rectangle 3"/>
          <p:cNvSpPr/>
          <p:nvPr/>
        </p:nvSpPr>
        <p:spPr>
          <a:xfrm>
            <a:off x="921887" y="2357229"/>
            <a:ext cx="3180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1" u="sng" dirty="0" smtClean="0"/>
          </a:p>
          <a:p>
            <a:r>
              <a:rPr lang="en-US" b="1" u="sng" dirty="0" smtClean="0"/>
              <a:t>Model </a:t>
            </a:r>
            <a:r>
              <a:rPr lang="en-US" b="1" u="sng" dirty="0"/>
              <a:t>3 - Lasso Regression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21888" y="3240977"/>
            <a:ext cx="4441682" cy="2418591"/>
          </a:xfrm>
          <a:prstGeom prst="rect">
            <a:avLst/>
          </a:prstGeom>
          <a:solidFill>
            <a:srgbClr val="F0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" tIns="31740" rIns="31740" bIns="317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IN[13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model_lar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55BE0"/>
                </a:solidFill>
                <a:effectLst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Lasso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alpha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55BE0"/>
                </a:solidFill>
                <a:effectLst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Roboto Mono"/>
              </a:rPr>
              <a:t>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 smtClean="0">
                <a:latin typeface="Roboto Mono"/>
              </a:rPr>
              <a:t>IN[14]</a:t>
            </a:r>
            <a:endParaRPr lang="en-US" altLang="en-US" sz="1800" b="1" dirty="0">
              <a:latin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model_lar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55BE0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X_train_scal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Y_train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 smtClean="0">
                <a:latin typeface="Roboto Mono"/>
              </a:rPr>
              <a:t>OUT[14]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 Mono"/>
                <a:cs typeface="Courier New" panose="02070309020205020404" pitchFamily="49" charset="0"/>
              </a:rPr>
              <a:t>Lasso(alpha=1)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502" y="5802437"/>
            <a:ext cx="2278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  <a:latin typeface="Inter"/>
              </a:rPr>
              <a:t>Predicting </a:t>
            </a:r>
            <a:r>
              <a:rPr lang="en-US" sz="2000" b="1" u="sng" dirty="0" smtClean="0">
                <a:solidFill>
                  <a:srgbClr val="000000"/>
                </a:solidFill>
                <a:latin typeface="Inter"/>
              </a:rPr>
              <a:t>Prices</a:t>
            </a:r>
            <a:endParaRPr lang="en-US" sz="2000" b="1" i="0" u="sng" dirty="0">
              <a:solidFill>
                <a:srgbClr val="000000"/>
              </a:solidFill>
              <a:effectLst/>
              <a:latin typeface="Inter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81696" y="6391648"/>
            <a:ext cx="4076309" cy="24622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Prediction3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55BE0"/>
                </a:solidFill>
                <a:effectLst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model_lar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55BE0"/>
                </a:solidFill>
                <a:effectLst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predict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X_test_scal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" name="Double Bracket 1"/>
          <p:cNvSpPr/>
          <p:nvPr/>
        </p:nvSpPr>
        <p:spPr>
          <a:xfrm>
            <a:off x="666323" y="4952916"/>
            <a:ext cx="2230746" cy="73911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36979" y="987675"/>
            <a:ext cx="5911747" cy="216674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plt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55BE0"/>
                </a:solidFill>
                <a:effectLst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figure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figsize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55BE0"/>
                </a:solidFill>
                <a:effectLst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Roboto Mono"/>
              </a:rPr>
              <a:t>12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Roboto Mono"/>
              </a:rPr>
              <a:t>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plt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55BE0"/>
                </a:solidFill>
                <a:effectLst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plot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np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55BE0"/>
                </a:solidFill>
                <a:effectLst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arange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Y_test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)),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Y_test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label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55BE0"/>
                </a:solidFill>
                <a:effectLst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2323"/>
                </a:solidFill>
                <a:effectLst/>
                <a:latin typeface="Roboto Mono"/>
              </a:rPr>
              <a:t>'Actual Trend'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plt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55BE0"/>
                </a:solidFill>
                <a:effectLst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plot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np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55BE0"/>
                </a:solidFill>
                <a:effectLst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arange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Y_test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)),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Prediction3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label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55BE0"/>
                </a:solidFill>
                <a:effectLst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2323"/>
                </a:solidFill>
                <a:effectLst/>
                <a:latin typeface="Roboto Mono"/>
              </a:rPr>
              <a:t>'Predicted Trend'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plt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55BE0"/>
                </a:solidFill>
                <a:effectLst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xlabel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2323"/>
                </a:solidFill>
                <a:effectLst/>
                <a:latin typeface="Roboto Mono"/>
              </a:rPr>
              <a:t>'Data'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plt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55BE0"/>
                </a:solidFill>
                <a:effectLst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ylabel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2323"/>
                </a:solidFill>
                <a:effectLst/>
                <a:latin typeface="Roboto Mono"/>
              </a:rPr>
              <a:t>'Trend'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plt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55BE0"/>
                </a:solidFill>
                <a:effectLst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legend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plt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55BE0"/>
                </a:solidFill>
                <a:effectLst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title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2323"/>
                </a:solidFill>
                <a:effectLst/>
                <a:latin typeface="Roboto Mono"/>
              </a:rPr>
              <a:t>'Actual vs Predicted'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433751" y="307077"/>
            <a:ext cx="33137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Inter"/>
              </a:rPr>
              <a:t>Evaluation of Predicted </a:t>
            </a:r>
            <a:r>
              <a:rPr lang="en-US" b="1" dirty="0" smtClean="0">
                <a:solidFill>
                  <a:srgbClr val="000000"/>
                </a:solidFill>
                <a:latin typeface="Inter"/>
              </a:rPr>
              <a:t>Data</a:t>
            </a:r>
          </a:p>
          <a:p>
            <a:r>
              <a:rPr lang="en-US" b="1" i="0" dirty="0" smtClean="0">
                <a:solidFill>
                  <a:srgbClr val="000000"/>
                </a:solidFill>
                <a:effectLst/>
                <a:latin typeface="Inter"/>
              </a:rPr>
              <a:t>IN[16]:</a:t>
            </a:r>
            <a:endParaRPr lang="en-US" b="1" i="0" dirty="0">
              <a:solidFill>
                <a:srgbClr val="000000"/>
              </a:solidFill>
              <a:effectLst/>
              <a:latin typeface="Inter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33751" y="3440463"/>
            <a:ext cx="320408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C4043"/>
                </a:solidFill>
                <a:effectLst/>
                <a:latin typeface="Roboto Mono"/>
              </a:rPr>
              <a:t>OUT[16]: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C4043"/>
                </a:solidFill>
                <a:effectLst/>
                <a:latin typeface="Roboto Mono"/>
              </a:rPr>
              <a:t>Text(0.5, 1.0, 'Actual vs Predicted')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79" y="3930097"/>
            <a:ext cx="9253182" cy="292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94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4024" y="337220"/>
            <a:ext cx="3872855" cy="49244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IN[17]: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sns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55BE0"/>
                </a:solidFill>
                <a:effectLst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histplot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Y_test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55BE0"/>
                </a:solidFill>
                <a:effectLst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Prediction3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bins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55BE0"/>
                </a:solidFill>
                <a:effectLst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Roboto Mono"/>
              </a:rPr>
              <a:t>50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4023" y="1074198"/>
            <a:ext cx="3872855" cy="49244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OUT[17]: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sns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55BE0"/>
                </a:solidFill>
                <a:effectLst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histplot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Y_test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55BE0"/>
                </a:solidFill>
                <a:effectLst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Prediction3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bins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55BE0"/>
                </a:solidFill>
                <a:effectLst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Roboto Mono"/>
              </a:rPr>
              <a:t>50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33" y="1811176"/>
            <a:ext cx="9236763" cy="2975212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63864" y="5011341"/>
            <a:ext cx="4403450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print(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r2_score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Y_test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Prediction2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))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print(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mean_absolute_error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Y_test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Prediction2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))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print(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mean_squared_error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Y_test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Prediction2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))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C4043"/>
                </a:solidFill>
                <a:effectLst/>
                <a:latin typeface="Roboto Mono"/>
              </a:rPr>
              <a:t>-0.0006222175925689744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C4043"/>
                </a:solidFill>
                <a:effectLst/>
                <a:latin typeface="Roboto Mono"/>
              </a:rPr>
              <a:t>286137.81086908665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C4043"/>
                </a:solidFill>
                <a:effectLst/>
                <a:latin typeface="Roboto Mono"/>
              </a:rPr>
              <a:t>128209033251.4034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437" y="4529533"/>
            <a:ext cx="96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In[18]: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58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3833" y="805219"/>
            <a:ext cx="926683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Conclusion and Future Work(Phase 2):</a:t>
            </a:r>
          </a:p>
          <a:p>
            <a:endParaRPr lang="en-US" dirty="0" smtClean="0"/>
          </a:p>
          <a:p>
            <a:r>
              <a:rPr lang="en-US" sz="2400" b="1" u="sng" dirty="0" smtClean="0"/>
              <a:t>Project Conclusion:</a:t>
            </a:r>
          </a:p>
          <a:p>
            <a:endParaRPr lang="en-US" dirty="0"/>
          </a:p>
          <a:p>
            <a:r>
              <a:rPr lang="en-US" sz="2000" dirty="0" smtClean="0"/>
              <a:t>In the phase 2 </a:t>
            </a:r>
            <a:r>
              <a:rPr lang="en-US" sz="2000" dirty="0" err="1" smtClean="0"/>
              <a:t>conclusion,we</a:t>
            </a:r>
            <a:r>
              <a:rPr lang="en-US" sz="2000" dirty="0" smtClean="0"/>
              <a:t> will summarize the key findings and inside from the</a:t>
            </a:r>
          </a:p>
          <a:p>
            <a:r>
              <a:rPr lang="en-US" sz="2000" dirty="0" smtClean="0"/>
              <a:t>Advanced regression </a:t>
            </a:r>
            <a:r>
              <a:rPr lang="en-US" sz="2000" dirty="0" err="1" smtClean="0"/>
              <a:t>techniques.we</a:t>
            </a:r>
            <a:r>
              <a:rPr lang="en-US" sz="2000" dirty="0" smtClean="0"/>
              <a:t> will reiterate the impact of these techniques</a:t>
            </a:r>
          </a:p>
          <a:p>
            <a:r>
              <a:rPr lang="en-US" sz="2000" dirty="0" smtClean="0"/>
              <a:t>On improving the accuracy and robustness of house price prediction.</a:t>
            </a:r>
          </a:p>
          <a:p>
            <a:endParaRPr lang="en-US" sz="2000" dirty="0"/>
          </a:p>
          <a:p>
            <a:r>
              <a:rPr lang="en-US" sz="2000" dirty="0" smtClean="0"/>
              <a:t>Future </a:t>
            </a:r>
            <a:r>
              <a:rPr lang="en-US" sz="2000" dirty="0" err="1" smtClean="0"/>
              <a:t>work:we</a:t>
            </a:r>
            <a:r>
              <a:rPr lang="en-US" sz="2000" dirty="0" smtClean="0"/>
              <a:t> will discuss potential avenues for future work such </a:t>
            </a:r>
            <a:r>
              <a:rPr lang="en-US" sz="2000" dirty="0" err="1" smtClean="0"/>
              <a:t>asincorporating</a:t>
            </a:r>
            <a:endParaRPr lang="en-US" sz="2000" dirty="0" smtClean="0"/>
          </a:p>
          <a:p>
            <a:r>
              <a:rPr lang="en-US" sz="2000" dirty="0" smtClean="0"/>
              <a:t>Additional data sources(</a:t>
            </a:r>
            <a:r>
              <a:rPr lang="en-US" sz="2000" dirty="0" err="1" smtClean="0"/>
              <a:t>eg</a:t>
            </a:r>
            <a:r>
              <a:rPr lang="en-US" sz="2000" dirty="0" smtClean="0"/>
              <a:t>.,real-time economic indicators),exploring deep learning models for prediction or expanding the project into a web application</a:t>
            </a:r>
          </a:p>
          <a:p>
            <a:r>
              <a:rPr lang="en-US" sz="2000" dirty="0" smtClean="0"/>
              <a:t>With more features and interactivity.</a:t>
            </a:r>
            <a:endParaRPr lang="en-US" sz="2000" dirty="0"/>
          </a:p>
        </p:txBody>
      </p:sp>
      <p:sp>
        <p:nvSpPr>
          <p:cNvPr id="3" name="Bent Arrow 2"/>
          <p:cNvSpPr/>
          <p:nvPr/>
        </p:nvSpPr>
        <p:spPr>
          <a:xfrm>
            <a:off x="846162" y="2265529"/>
            <a:ext cx="327546" cy="28660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Bent Arrow 3"/>
          <p:cNvSpPr/>
          <p:nvPr/>
        </p:nvSpPr>
        <p:spPr>
          <a:xfrm>
            <a:off x="846163" y="4042012"/>
            <a:ext cx="327546" cy="28660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36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80533" y="550645"/>
            <a:ext cx="6096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b="1" u="sng" dirty="0" smtClean="0"/>
              <a:t>Introduction:</a:t>
            </a:r>
          </a:p>
          <a:p>
            <a:endParaRPr lang="en-US" dirty="0" smtClean="0"/>
          </a:p>
          <a:p>
            <a:r>
              <a:rPr lang="en-US" sz="2000" dirty="0" smtClean="0"/>
              <a:t>Ask a home buyer to describe their dream house, and they probably won’t begin with the height of the basement ceiling or the proximity to an east-west railroad.</a:t>
            </a:r>
          </a:p>
          <a:p>
            <a:endParaRPr lang="en-US" sz="2000" dirty="0"/>
          </a:p>
          <a:p>
            <a:r>
              <a:rPr lang="en-US" sz="2000" dirty="0" smtClean="0"/>
              <a:t> But this playground competition’s dataset proves that much more influences price negotiations than the number of bedrooms or a white-picket fence.</a:t>
            </a:r>
          </a:p>
          <a:p>
            <a:endParaRPr lang="en-US" sz="2000" dirty="0" smtClean="0"/>
          </a:p>
          <a:p>
            <a:r>
              <a:rPr lang="en-US" sz="2000" dirty="0" smtClean="0"/>
              <a:t>With 79 explanatory variables describing (almost) every aspect of residential homes in Ames, Iowa, this competition challenges you to predict the final price of each home.</a:t>
            </a:r>
          </a:p>
          <a:p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1854756" y="1486098"/>
            <a:ext cx="225777" cy="2031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286" y="4545696"/>
            <a:ext cx="268247" cy="225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286" y="3031547"/>
            <a:ext cx="268247" cy="2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5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9581" y="722992"/>
            <a:ext cx="95616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Content for a </a:t>
            </a:r>
            <a:r>
              <a:rPr lang="en-US" sz="3200" b="1" u="sng" dirty="0"/>
              <a:t>P</a:t>
            </a:r>
            <a:r>
              <a:rPr lang="en-US" sz="3200" b="1" u="sng" dirty="0" smtClean="0"/>
              <a:t>roject Phase 2:</a:t>
            </a:r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r>
              <a:rPr lang="en-US" sz="2000" dirty="0" smtClean="0"/>
              <a:t>Consider exploring advanced regression techniques like Gradient Boosting or </a:t>
            </a:r>
            <a:r>
              <a:rPr lang="en-US" sz="2000" dirty="0" err="1" smtClean="0"/>
              <a:t>XGBoost</a:t>
            </a:r>
            <a:r>
              <a:rPr lang="en-US" sz="2000" dirty="0" smtClean="0"/>
              <a:t> for improved Prediction accuracy.</a:t>
            </a:r>
          </a:p>
          <a:p>
            <a:endParaRPr lang="en-US" dirty="0"/>
          </a:p>
          <a:p>
            <a:r>
              <a:rPr lang="en-US" sz="3200" b="1" u="sng" dirty="0" smtClean="0"/>
              <a:t>Data Source:</a:t>
            </a:r>
          </a:p>
          <a:p>
            <a:endParaRPr lang="en-US" dirty="0"/>
          </a:p>
          <a:p>
            <a:r>
              <a:rPr lang="en-US" sz="2400" dirty="0" smtClean="0"/>
              <a:t>A good data source for house prediction using machine learning should be</a:t>
            </a:r>
          </a:p>
          <a:p>
            <a:r>
              <a:rPr lang="en-US" sz="2400" dirty="0" err="1" smtClean="0"/>
              <a:t>Accurate,Complete,Covering</a:t>
            </a:r>
            <a:r>
              <a:rPr lang="en-US" sz="2400" dirty="0" smtClean="0"/>
              <a:t> the </a:t>
            </a:r>
            <a:r>
              <a:rPr lang="en-US" sz="2400" dirty="0" err="1" smtClean="0"/>
              <a:t>geographie</a:t>
            </a:r>
            <a:r>
              <a:rPr lang="en-US" sz="2400" dirty="0" smtClean="0"/>
              <a:t> area of </a:t>
            </a:r>
            <a:r>
              <a:rPr lang="en-US" sz="2400" dirty="0" err="1" smtClean="0"/>
              <a:t>interest,Accessible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dirty="0" smtClean="0"/>
              <a:t>    Data Link:(</a:t>
            </a:r>
            <a:r>
              <a:rPr lang="en-US" dirty="0" smtClean="0">
                <a:solidFill>
                  <a:srgbClr val="00B0F0"/>
                </a:solidFill>
              </a:rPr>
              <a:t>https://www.kaggle.com/datasets/vedavyasv/usa-housing</a:t>
            </a:r>
            <a:r>
              <a:rPr lang="en-US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01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0" y="209550"/>
            <a:ext cx="10112991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8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8592" y="759691"/>
            <a:ext cx="9163832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Advanced Regression Techniques:</a:t>
            </a:r>
          </a:p>
          <a:p>
            <a:endParaRPr lang="en-US" dirty="0"/>
          </a:p>
          <a:p>
            <a:r>
              <a:rPr lang="en-US" sz="2000" b="1" dirty="0" smtClean="0"/>
              <a:t>Ridge </a:t>
            </a:r>
            <a:r>
              <a:rPr lang="en-US" sz="2000" b="1" dirty="0" err="1" smtClean="0"/>
              <a:t>Regression:</a:t>
            </a:r>
            <a:r>
              <a:rPr lang="en-US" sz="2000" dirty="0" err="1" smtClean="0"/>
              <a:t>Introduce</a:t>
            </a:r>
            <a:r>
              <a:rPr lang="en-US" sz="2000" dirty="0" smtClean="0"/>
              <a:t> L2 regularization to mitigate </a:t>
            </a:r>
            <a:r>
              <a:rPr lang="en-US" sz="2000" dirty="0" err="1" smtClean="0"/>
              <a:t>multicollinearity</a:t>
            </a:r>
            <a:r>
              <a:rPr lang="en-US" sz="2000" dirty="0" smtClean="0"/>
              <a:t> and overfitting.</a:t>
            </a:r>
          </a:p>
          <a:p>
            <a:endParaRPr lang="en-US" sz="2000" dirty="0"/>
          </a:p>
          <a:p>
            <a:r>
              <a:rPr lang="en-US" sz="2000" b="1" dirty="0" smtClean="0"/>
              <a:t>Lasso </a:t>
            </a:r>
            <a:r>
              <a:rPr lang="en-US" sz="2000" b="1" dirty="0" err="1" smtClean="0"/>
              <a:t>Regression:</a:t>
            </a:r>
            <a:r>
              <a:rPr lang="en-US" sz="2000" dirty="0" err="1" smtClean="0"/>
              <a:t>Employ</a:t>
            </a:r>
            <a:r>
              <a:rPr lang="en-US" sz="2000" dirty="0" smtClean="0"/>
              <a:t> L1 regularization to perform selection and simplify the model</a:t>
            </a:r>
          </a:p>
          <a:p>
            <a:endParaRPr lang="en-US" sz="2000" dirty="0"/>
          </a:p>
          <a:p>
            <a:r>
              <a:rPr lang="en-US" sz="2000" b="1" dirty="0" err="1" smtClean="0"/>
              <a:t>ElasticNet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regression:</a:t>
            </a:r>
            <a:r>
              <a:rPr lang="en-US" sz="2000" dirty="0" err="1" smtClean="0"/>
              <a:t>combine</a:t>
            </a:r>
            <a:r>
              <a:rPr lang="en-US" sz="2000" dirty="0" smtClean="0"/>
              <a:t> both L1and L2 regularization to benefit from their respective advantages.</a:t>
            </a:r>
          </a:p>
          <a:p>
            <a:endParaRPr lang="en-US" sz="2000" dirty="0"/>
          </a:p>
          <a:p>
            <a:r>
              <a:rPr lang="en-US" sz="2000" b="1" dirty="0" smtClean="0"/>
              <a:t>Random forest </a:t>
            </a:r>
            <a:r>
              <a:rPr lang="en-US" sz="2000" b="1" dirty="0" err="1" smtClean="0"/>
              <a:t>regression:</a:t>
            </a:r>
            <a:r>
              <a:rPr lang="en-US" sz="2000" dirty="0" err="1" smtClean="0"/>
              <a:t>implement</a:t>
            </a:r>
            <a:r>
              <a:rPr lang="en-US" sz="2000" dirty="0" smtClean="0"/>
              <a:t> an ensemble technique to handle non-linearity and capture complex relationship in the data</a:t>
            </a:r>
          </a:p>
          <a:p>
            <a:endParaRPr lang="en-US" sz="2000" dirty="0"/>
          </a:p>
          <a:p>
            <a:r>
              <a:rPr lang="en-US" sz="2000" b="1" dirty="0" smtClean="0"/>
              <a:t>Gradient boosting </a:t>
            </a:r>
            <a:r>
              <a:rPr lang="en-US" sz="2000" b="1" dirty="0" err="1" smtClean="0"/>
              <a:t>regressors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eg.XGBoost,LightGBM</a:t>
            </a:r>
            <a:r>
              <a:rPr lang="en-US" sz="2000" b="1" dirty="0" smtClean="0"/>
              <a:t>):</a:t>
            </a:r>
          </a:p>
          <a:p>
            <a:r>
              <a:rPr lang="en-US" sz="2000" dirty="0" smtClean="0"/>
              <a:t>Utilize gradient boosting algorithms for improved accuracy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45" y="1627081"/>
            <a:ext cx="268247" cy="219475"/>
          </a:xfrm>
          <a:prstGeom prst="rect">
            <a:avLst/>
          </a:prstGeom>
        </p:spPr>
      </p:pic>
      <p:sp>
        <p:nvSpPr>
          <p:cNvPr id="4" name="Chevron 3"/>
          <p:cNvSpPr/>
          <p:nvPr/>
        </p:nvSpPr>
        <p:spPr>
          <a:xfrm>
            <a:off x="1111578" y="5276161"/>
            <a:ext cx="225777" cy="2031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120587" y="4408771"/>
            <a:ext cx="225777" cy="2031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1111579" y="3541381"/>
            <a:ext cx="225777" cy="2031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156353" y="2510747"/>
            <a:ext cx="202239" cy="2031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39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282700" y="369332"/>
            <a:ext cx="6781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</a:t>
            </a:r>
            <a:r>
              <a:rPr lang="en-US" dirty="0" err="1"/>
              <a:t>seaborn</a:t>
            </a:r>
            <a:r>
              <a:rPr lang="en-US" dirty="0"/>
              <a:t> as </a:t>
            </a:r>
            <a:r>
              <a:rPr lang="en-US" dirty="0" err="1"/>
              <a:t>sns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StandardScaler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r2_score, </a:t>
            </a:r>
            <a:r>
              <a:rPr lang="en-US" dirty="0" err="1"/>
              <a:t>mean_absolute_error,mean_squared_error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LinearRegression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Lasso</a:t>
            </a:r>
          </a:p>
          <a:p>
            <a:r>
              <a:rPr lang="en-US" dirty="0"/>
              <a:t>from </a:t>
            </a:r>
            <a:r>
              <a:rPr lang="en-US" dirty="0" err="1"/>
              <a:t>sklearn.ensemble</a:t>
            </a:r>
            <a:r>
              <a:rPr lang="en-US" dirty="0"/>
              <a:t> import </a:t>
            </a:r>
            <a:r>
              <a:rPr lang="en-US" dirty="0" err="1"/>
              <a:t>RandomForestRegressor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sklearn.svm</a:t>
            </a:r>
            <a:r>
              <a:rPr lang="en-US" dirty="0"/>
              <a:t> import SVR</a:t>
            </a:r>
          </a:p>
          <a:p>
            <a:r>
              <a:rPr lang="en-US" dirty="0"/>
              <a:t>import </a:t>
            </a:r>
            <a:r>
              <a:rPr lang="en-US" dirty="0" err="1"/>
              <a:t>xgboost</a:t>
            </a:r>
            <a:r>
              <a:rPr lang="en-US" dirty="0"/>
              <a:t> as </a:t>
            </a:r>
            <a:r>
              <a:rPr lang="en-US" dirty="0" err="1"/>
              <a:t>xg</a:t>
            </a:r>
            <a:endParaRPr lang="en-US" dirty="0"/>
          </a:p>
          <a:p>
            <a:endParaRPr lang="en-US" dirty="0"/>
          </a:p>
          <a:p>
            <a:r>
              <a:rPr lang="en-US" dirty="0"/>
              <a:t>%</a:t>
            </a:r>
            <a:r>
              <a:rPr lang="en-US" dirty="0" err="1"/>
              <a:t>matplotlib</a:t>
            </a:r>
            <a:r>
              <a:rPr lang="en-US" dirty="0"/>
              <a:t> </a:t>
            </a:r>
            <a:r>
              <a:rPr lang="en-US" dirty="0" smtClean="0"/>
              <a:t>inline</a:t>
            </a:r>
          </a:p>
          <a:p>
            <a:endParaRPr lang="en-US" dirty="0"/>
          </a:p>
          <a:p>
            <a:r>
              <a:rPr lang="en-US" dirty="0"/>
              <a:t>import warnings</a:t>
            </a:r>
          </a:p>
          <a:p>
            <a:r>
              <a:rPr lang="en-US" dirty="0" err="1"/>
              <a:t>warnings.filterwarnings</a:t>
            </a:r>
            <a:r>
              <a:rPr lang="en-US" dirty="0"/>
              <a:t>("ignore")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0635" y="0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Program:</a:t>
            </a:r>
            <a:endParaRPr lang="en-US" b="1" u="sng" dirty="0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282700" y="5103147"/>
            <a:ext cx="8928100" cy="17648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141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C4043"/>
                </a:solidFill>
                <a:effectLst/>
                <a:latin typeface="Roboto Mono"/>
              </a:rPr>
              <a:t>/opt/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C4043"/>
                </a:solidFill>
                <a:effectLst/>
                <a:latin typeface="Roboto Mono"/>
              </a:rPr>
              <a:t>conda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C4043"/>
                </a:solidFill>
                <a:effectLst/>
                <a:latin typeface="Roboto Mono"/>
              </a:rPr>
              <a:t>/lib/python3.10/site-packages/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C4043"/>
                </a:solidFill>
                <a:effectLst/>
                <a:latin typeface="Roboto Mono"/>
              </a:rPr>
              <a:t>scipy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C4043"/>
                </a:solidFill>
                <a:effectLst/>
                <a:latin typeface="Roboto Mono"/>
              </a:rPr>
              <a:t>/__init__.py:146: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C4043"/>
                </a:solidFill>
                <a:effectLst/>
                <a:latin typeface="Roboto Mono"/>
              </a:rPr>
              <a:t>UserWarning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C4043"/>
                </a:solidFill>
                <a:effectLst/>
                <a:latin typeface="Roboto Mono"/>
              </a:rPr>
              <a:t>: 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C4043"/>
                </a:solidFill>
                <a:effectLst/>
                <a:latin typeface="Roboto Mono"/>
              </a:rPr>
              <a:t>NumPy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C4043"/>
                </a:solidFill>
                <a:effectLst/>
                <a:latin typeface="Roboto Mono"/>
              </a:rPr>
              <a:t> version &gt;=1.16.5 and &lt;1.23.0 is required for this version of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C4043"/>
                </a:solidFill>
                <a:effectLst/>
                <a:latin typeface="Roboto Mono"/>
              </a:rPr>
              <a:t>SciPy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C4043"/>
                </a:solidFill>
                <a:effectLst/>
                <a:latin typeface="Roboto Mono"/>
              </a:rPr>
              <a:t> (detected version 1.23.5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C4043"/>
                </a:solidFill>
                <a:effectLst/>
                <a:latin typeface="Roboto Mono"/>
              </a:rPr>
              <a:t>warnings.warn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C4043"/>
                </a:solidFill>
                <a:effectLst/>
                <a:latin typeface="Roboto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C4043"/>
                </a:solidFill>
                <a:effectLst/>
                <a:latin typeface="Roboto Mono"/>
              </a:rPr>
              <a:t>f"A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C4043"/>
                </a:solidFill>
                <a:effectLst/>
                <a:latin typeface="Roboto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C4043"/>
                </a:solidFill>
                <a:effectLst/>
                <a:latin typeface="Roboto Mono"/>
              </a:rPr>
              <a:t>NumPy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C4043"/>
                </a:solidFill>
                <a:effectLst/>
                <a:latin typeface="Roboto Mono"/>
              </a:rPr>
              <a:t> version &gt;={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C4043"/>
                </a:solidFill>
                <a:effectLst/>
                <a:latin typeface="Roboto Mono"/>
              </a:rPr>
              <a:t>np_minversion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C4043"/>
                </a:solidFill>
                <a:effectLst/>
                <a:latin typeface="Roboto Mono"/>
              </a:rPr>
              <a:t>} and &lt;{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C4043"/>
                </a:solidFill>
                <a:effectLst/>
                <a:latin typeface="Roboto Mono"/>
              </a:rPr>
              <a:t>np_maxversion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C4043"/>
                </a:solidFill>
                <a:effectLst/>
                <a:latin typeface="Roboto Mono"/>
              </a:rPr>
              <a:t>}"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ter"/>
              </a:rPr>
              <a:t>Loading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In [2]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: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879600" y="6537171"/>
            <a:ext cx="7429500" cy="24622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dataset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55BE0"/>
                </a:solidFill>
                <a:effectLst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55BE0"/>
                </a:solidFill>
                <a:effectLst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read_csv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2323"/>
                </a:solidFill>
                <a:effectLst/>
                <a:latin typeface="Roboto Mono"/>
              </a:rPr>
              <a:t>'/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B2323"/>
                </a:solidFill>
                <a:effectLst/>
                <a:latin typeface="Roboto Mono"/>
              </a:rPr>
              <a:t>kaggle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2323"/>
                </a:solidFill>
                <a:effectLst/>
                <a:latin typeface="Roboto Mono"/>
              </a:rPr>
              <a:t>/input/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B2323"/>
                </a:solidFill>
                <a:effectLst/>
                <a:latin typeface="Roboto Mono"/>
              </a:rPr>
              <a:t>usa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2323"/>
                </a:solidFill>
                <a:effectLst/>
                <a:latin typeface="Roboto Mono"/>
              </a:rPr>
              <a:t>-housing/USA_Housing.csv'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854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3426" y="342037"/>
            <a:ext cx="4419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Model 1 - Linear </a:t>
            </a:r>
            <a:r>
              <a:rPr lang="en-US" b="1" u="sng" dirty="0" smtClean="0"/>
              <a:t>Regression</a:t>
            </a:r>
          </a:p>
          <a:p>
            <a:endParaRPr lang="en-US" dirty="0"/>
          </a:p>
          <a:p>
            <a:r>
              <a:rPr lang="en-US" b="1" dirty="0" smtClean="0"/>
              <a:t>IN[1]:</a:t>
            </a:r>
            <a:endParaRPr lang="en-US" b="1" dirty="0"/>
          </a:p>
          <a:p>
            <a:r>
              <a:rPr lang="en-US" dirty="0" err="1"/>
              <a:t>model_lr</a:t>
            </a:r>
            <a:r>
              <a:rPr lang="en-US" dirty="0"/>
              <a:t>=</a:t>
            </a:r>
            <a:r>
              <a:rPr lang="en-US" dirty="0" err="1"/>
              <a:t>LinearRegression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b="1" dirty="0" smtClean="0"/>
              <a:t>IN[2]:</a:t>
            </a:r>
            <a:endParaRPr lang="en-US" b="1" dirty="0"/>
          </a:p>
          <a:p>
            <a:r>
              <a:rPr lang="en-US" dirty="0" err="1"/>
              <a:t>model_lr.fit</a:t>
            </a:r>
            <a:r>
              <a:rPr lang="en-US" dirty="0"/>
              <a:t>(</a:t>
            </a:r>
            <a:r>
              <a:rPr lang="en-US" dirty="0" err="1"/>
              <a:t>X_train_scal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OUT[2]: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LinearRegression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err="1"/>
              <a:t>LinearRegression</a:t>
            </a:r>
            <a:r>
              <a:rPr lang="en-US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 rot="10800000" flipH="1" flipV="1">
            <a:off x="733426" y="3939315"/>
            <a:ext cx="44046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latin typeface="Inter"/>
              </a:rPr>
              <a:t>Predicting Prices</a:t>
            </a:r>
            <a:endParaRPr lang="en-US" b="1" i="0" u="sng" dirty="0">
              <a:solidFill>
                <a:srgbClr val="000000"/>
              </a:solidFill>
              <a:effectLst/>
              <a:latin typeface="Inter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00770" y="4430040"/>
            <a:ext cx="10617200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Prediction1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55BE0"/>
                </a:solidFill>
                <a:effectLst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model_lr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55BE0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predict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X_test_scal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700770" y="4945242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latin typeface="Inter"/>
              </a:rPr>
              <a:t>Evaluation of Predicted Data</a:t>
            </a:r>
            <a:endParaRPr lang="en-US" b="1" i="0" u="sng" dirty="0">
              <a:solidFill>
                <a:srgbClr val="000000"/>
              </a:solidFill>
              <a:effectLst/>
              <a:latin typeface="Inter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25500" y="5343634"/>
            <a:ext cx="5967626" cy="120648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plt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55BE0"/>
                </a:solidFill>
                <a:effectLst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figure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figsize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55BE0"/>
                </a:solidFill>
                <a:effectLst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Roboto Mono"/>
              </a:rPr>
              <a:t>12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Roboto Mono"/>
              </a:rPr>
              <a:t>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plt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55BE0"/>
                </a:solidFill>
                <a:effectLst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plot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np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55BE0"/>
                </a:solidFill>
                <a:effectLst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arange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Y_test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)),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Y_test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label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55BE0"/>
                </a:solidFill>
                <a:effectLst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2323"/>
                </a:solidFill>
                <a:effectLst/>
                <a:latin typeface="Roboto Mono"/>
              </a:rPr>
              <a:t>'Actual Trend'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plt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55BE0"/>
                </a:solidFill>
                <a:effectLst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plot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np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55BE0"/>
                </a:solidFill>
                <a:effectLst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arange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Y_test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)),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Prediction1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label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55BE0"/>
                </a:solidFill>
                <a:effectLst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2323"/>
                </a:solidFill>
                <a:effectLst/>
                <a:latin typeface="Roboto Mono"/>
              </a:rPr>
              <a:t>'Predicted Trend'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plt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55BE0"/>
                </a:solidFill>
                <a:effectLst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xlabel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2323"/>
                </a:solidFill>
                <a:effectLst/>
                <a:latin typeface="Roboto Mono"/>
              </a:rPr>
              <a:t>'Data'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" name="Double Bracket 2"/>
          <p:cNvSpPr/>
          <p:nvPr/>
        </p:nvSpPr>
        <p:spPr>
          <a:xfrm>
            <a:off x="700770" y="3136331"/>
            <a:ext cx="2187196" cy="56478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6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3013" y="855976"/>
            <a:ext cx="3967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Text(0.5, 1.0, 'Actual vs Predicted')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2955" y="436728"/>
            <a:ext cx="180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72" y="1275224"/>
            <a:ext cx="7137423" cy="25005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3013" y="404753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IN[5]:</a:t>
            </a:r>
          </a:p>
          <a:p>
            <a:endParaRPr lang="en-US" dirty="0" smtClean="0"/>
          </a:p>
          <a:p>
            <a:r>
              <a:rPr lang="en-US" dirty="0" err="1" smtClean="0"/>
              <a:t>sns.histplot</a:t>
            </a:r>
            <a:r>
              <a:rPr lang="en-US" dirty="0"/>
              <a:t>((Y_test-Prediction1), bins=50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b="1" dirty="0" smtClean="0"/>
              <a:t>OUT[5]:</a:t>
            </a:r>
          </a:p>
          <a:p>
            <a:endParaRPr lang="en-US" dirty="0"/>
          </a:p>
          <a:p>
            <a:r>
              <a:rPr lang="en-US" dirty="0"/>
              <a:t>&lt;Axes: </a:t>
            </a:r>
            <a:r>
              <a:rPr lang="en-US" dirty="0" err="1"/>
              <a:t>xlabel</a:t>
            </a:r>
            <a:r>
              <a:rPr lang="en-US" dirty="0"/>
              <a:t>='Price', </a:t>
            </a:r>
            <a:r>
              <a:rPr lang="en-US" dirty="0" err="1"/>
              <a:t>ylabel</a:t>
            </a:r>
            <a:r>
              <a:rPr lang="en-US" dirty="0"/>
              <a:t>='Count'&gt;</a:t>
            </a:r>
          </a:p>
        </p:txBody>
      </p:sp>
    </p:spTree>
    <p:extLst>
      <p:ext uri="{BB962C8B-B14F-4D97-AF65-F5344CB8AC3E}">
        <p14:creationId xmlns:p14="http://schemas.microsoft.com/office/powerpoint/2010/main" val="379895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26" y="388961"/>
            <a:ext cx="9168523" cy="298203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19200" y="386202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IN[6</a:t>
            </a:r>
            <a:r>
              <a:rPr lang="en-US" dirty="0" smtClean="0"/>
              <a:t>]</a:t>
            </a:r>
          </a:p>
          <a:p>
            <a:r>
              <a:rPr lang="en-US" dirty="0" smtClean="0"/>
              <a:t>print(r2_score(</a:t>
            </a:r>
            <a:r>
              <a:rPr lang="en-US" dirty="0" err="1" smtClean="0"/>
              <a:t>Y_test</a:t>
            </a:r>
            <a:r>
              <a:rPr lang="en-US" dirty="0"/>
              <a:t>, Prediction1))</a:t>
            </a:r>
          </a:p>
          <a:p>
            <a:r>
              <a:rPr lang="en-US" dirty="0"/>
              <a:t>print(</a:t>
            </a:r>
            <a:r>
              <a:rPr lang="en-US" dirty="0" err="1"/>
              <a:t>mean_absolute_error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Prediction1))</a:t>
            </a:r>
          </a:p>
          <a:p>
            <a:r>
              <a:rPr lang="en-US" dirty="0"/>
              <a:t>print(</a:t>
            </a:r>
            <a:r>
              <a:rPr lang="en-US" dirty="0" err="1"/>
              <a:t>mean_squared_error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Prediction1</a:t>
            </a:r>
            <a:r>
              <a:rPr lang="en-US" dirty="0" smtClean="0"/>
              <a:t>))</a:t>
            </a:r>
          </a:p>
          <a:p>
            <a:endParaRPr lang="en-US" dirty="0"/>
          </a:p>
          <a:p>
            <a:r>
              <a:rPr lang="en-US" b="1" dirty="0" smtClean="0"/>
              <a:t>OUT[6]:</a:t>
            </a:r>
          </a:p>
          <a:p>
            <a:r>
              <a:rPr lang="en-US" dirty="0" smtClean="0"/>
              <a:t>0.9182928179392918</a:t>
            </a:r>
            <a:endParaRPr lang="en-US" dirty="0"/>
          </a:p>
          <a:p>
            <a:r>
              <a:rPr lang="en-US" dirty="0"/>
              <a:t>82295.49779231755</a:t>
            </a:r>
          </a:p>
          <a:p>
            <a:r>
              <a:rPr lang="en-US" dirty="0"/>
              <a:t>10469084772.975954</a:t>
            </a:r>
          </a:p>
        </p:txBody>
      </p:sp>
    </p:spTree>
    <p:extLst>
      <p:ext uri="{BB962C8B-B14F-4D97-AF65-F5344CB8AC3E}">
        <p14:creationId xmlns:p14="http://schemas.microsoft.com/office/powerpoint/2010/main" val="2816770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220</TotalTime>
  <Words>754</Words>
  <Application>Microsoft Office PowerPoint</Application>
  <PresentationFormat>Widescreen</PresentationFormat>
  <Paragraphs>169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Century Gothic</vt:lpstr>
      <vt:lpstr>Courier New</vt:lpstr>
      <vt:lpstr>Inter</vt:lpstr>
      <vt:lpstr>Roboto Mono</vt:lpstr>
      <vt:lpstr>Wingdings 3</vt:lpstr>
      <vt:lpstr>Ion Boardroom</vt:lpstr>
      <vt:lpstr>PREDICTING HOUSE PRICE USING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43</cp:revision>
  <dcterms:created xsi:type="dcterms:W3CDTF">2023-10-10T15:16:22Z</dcterms:created>
  <dcterms:modified xsi:type="dcterms:W3CDTF">2023-10-11T09:44:25Z</dcterms:modified>
</cp:coreProperties>
</file>