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4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0389" y="-275165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HOUSE PRICE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3571" y="2441787"/>
            <a:ext cx="6987645" cy="1388534"/>
          </a:xfrm>
        </p:spPr>
        <p:txBody>
          <a:bodyPr/>
          <a:lstStyle/>
          <a:p>
            <a:r>
              <a:rPr lang="en-US" dirty="0"/>
              <a:t>PROJECT : HOUSE PRICE PREDICTION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03" y="2899954"/>
            <a:ext cx="6601097" cy="395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81052" y="0"/>
            <a:ext cx="9640389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pandas as </a:t>
            </a:r>
            <a:r>
              <a:rPr lang="en-US" sz="2000" dirty="0" err="1"/>
              <a:t>pd</a:t>
            </a:r>
            <a:endParaRPr lang="en-US" sz="2000" dirty="0"/>
          </a:p>
          <a:p>
            <a:r>
              <a:rPr lang="en-US" sz="2000" dirty="0"/>
              <a:t>import </a:t>
            </a:r>
            <a:r>
              <a:rPr lang="en-US" sz="2000" dirty="0" err="1"/>
              <a:t>numpy</a:t>
            </a:r>
            <a:r>
              <a:rPr lang="en-US" sz="2000" dirty="0"/>
              <a:t> as np</a:t>
            </a:r>
          </a:p>
          <a:p>
            <a:r>
              <a:rPr lang="en-US" sz="2000" dirty="0"/>
              <a:t>import </a:t>
            </a:r>
            <a:r>
              <a:rPr lang="en-US" sz="2000" dirty="0" err="1"/>
              <a:t>seaborn</a:t>
            </a:r>
            <a:r>
              <a:rPr lang="en-US" sz="2000" dirty="0"/>
              <a:t> as </a:t>
            </a:r>
            <a:r>
              <a:rPr lang="en-US" sz="2000" dirty="0" err="1"/>
              <a:t>sns</a:t>
            </a:r>
            <a:endParaRPr lang="en-US" sz="2000" dirty="0"/>
          </a:p>
          <a:p>
            <a:r>
              <a:rPr lang="en-US" sz="2000" dirty="0"/>
              <a:t>import </a:t>
            </a:r>
            <a:r>
              <a:rPr lang="en-US" sz="2000" dirty="0" err="1"/>
              <a:t>matplotlib.pyplot</a:t>
            </a:r>
            <a:r>
              <a:rPr lang="en-US" sz="2000" dirty="0"/>
              <a:t> as </a:t>
            </a:r>
            <a:r>
              <a:rPr lang="en-US" sz="2000" dirty="0" err="1"/>
              <a:t>plt</a:t>
            </a:r>
            <a:endParaRPr lang="en-US" sz="2000" dirty="0"/>
          </a:p>
          <a:p>
            <a:r>
              <a:rPr lang="en-US" sz="2000" dirty="0"/>
              <a:t>from </a:t>
            </a:r>
            <a:r>
              <a:rPr lang="en-US" sz="2000" dirty="0" err="1"/>
              <a:t>sklearn.model_selection</a:t>
            </a:r>
            <a:r>
              <a:rPr lang="en-US" sz="2000" dirty="0"/>
              <a:t> import </a:t>
            </a:r>
            <a:r>
              <a:rPr lang="en-US" sz="2000" dirty="0" err="1"/>
              <a:t>train_test_split</a:t>
            </a:r>
            <a:endParaRPr lang="en-US" sz="2000" dirty="0"/>
          </a:p>
          <a:p>
            <a:r>
              <a:rPr lang="en-US" sz="2000" dirty="0"/>
              <a:t>from </a:t>
            </a:r>
            <a:r>
              <a:rPr lang="en-US" sz="2000" dirty="0" err="1"/>
              <a:t>sklearn.linear_model</a:t>
            </a:r>
            <a:r>
              <a:rPr lang="en-US" sz="2000" dirty="0"/>
              <a:t> import </a:t>
            </a:r>
            <a:r>
              <a:rPr lang="en-US" sz="2000" dirty="0" err="1"/>
              <a:t>LinearRegression</a:t>
            </a:r>
            <a:endParaRPr lang="en-US" sz="2000" dirty="0"/>
          </a:p>
          <a:p>
            <a:r>
              <a:rPr lang="en-US" sz="2000" dirty="0"/>
              <a:t>from </a:t>
            </a:r>
            <a:r>
              <a:rPr lang="en-US" sz="2000" dirty="0" err="1"/>
              <a:t>sklearn</a:t>
            </a:r>
            <a:r>
              <a:rPr lang="en-US" sz="2000" dirty="0"/>
              <a:t> import metrics</a:t>
            </a:r>
          </a:p>
          <a:p>
            <a:r>
              <a:rPr lang="en-US" sz="2000" dirty="0"/>
              <a:t>from </a:t>
            </a:r>
            <a:r>
              <a:rPr lang="en-US" sz="2000" dirty="0" err="1"/>
              <a:t>sklearn.ensemble</a:t>
            </a:r>
            <a:r>
              <a:rPr lang="en-US" sz="2000" dirty="0"/>
              <a:t> import </a:t>
            </a:r>
            <a:r>
              <a:rPr lang="en-US" sz="2000" dirty="0" err="1"/>
              <a:t>RandomForestRegressor</a:t>
            </a:r>
            <a:endParaRPr lang="en-US" sz="2000" dirty="0"/>
          </a:p>
          <a:p>
            <a:r>
              <a:rPr lang="en-US" sz="2000" dirty="0"/>
              <a:t>from </a:t>
            </a:r>
            <a:r>
              <a:rPr lang="en-US" sz="2000" dirty="0" err="1"/>
              <a:t>sklearn.metrics</a:t>
            </a:r>
            <a:r>
              <a:rPr lang="en-US" sz="2000" dirty="0"/>
              <a:t> import r2_score</a:t>
            </a:r>
          </a:p>
          <a:p>
            <a:r>
              <a:rPr lang="en-US" sz="2000" dirty="0"/>
              <a:t>from </a:t>
            </a:r>
            <a:r>
              <a:rPr lang="en-US" sz="2000" dirty="0" err="1"/>
              <a:t>sklearn.neighbors</a:t>
            </a:r>
            <a:r>
              <a:rPr lang="en-US" sz="2000" dirty="0"/>
              <a:t> import </a:t>
            </a:r>
            <a:r>
              <a:rPr lang="en-US" sz="2000" dirty="0" err="1"/>
              <a:t>KNeighborsRegressor</a:t>
            </a:r>
            <a:endParaRPr lang="en-US" sz="2000" dirty="0"/>
          </a:p>
          <a:p>
            <a:r>
              <a:rPr lang="en-US" sz="2000" dirty="0"/>
              <a:t>from </a:t>
            </a:r>
            <a:r>
              <a:rPr lang="en-US" sz="2000" dirty="0" err="1"/>
              <a:t>sklearn.linear_model</a:t>
            </a:r>
            <a:r>
              <a:rPr lang="en-US" sz="2000" dirty="0"/>
              <a:t> import </a:t>
            </a:r>
            <a:r>
              <a:rPr lang="en-US" sz="2000" dirty="0" smtClean="0"/>
              <a:t>Ridge</a:t>
            </a:r>
          </a:p>
          <a:p>
            <a:r>
              <a:rPr lang="en-US" sz="2000" dirty="0"/>
              <a:t>/opt/</a:t>
            </a:r>
            <a:r>
              <a:rPr lang="en-US" sz="2000" dirty="0" err="1"/>
              <a:t>conda</a:t>
            </a:r>
            <a:r>
              <a:rPr lang="en-US" sz="2000" dirty="0"/>
              <a:t>/lib/python3.10/site-packages/</a:t>
            </a:r>
            <a:r>
              <a:rPr lang="en-US" sz="2000" dirty="0" err="1"/>
              <a:t>scipy</a:t>
            </a:r>
            <a:r>
              <a:rPr lang="en-US" sz="2000" dirty="0"/>
              <a:t>/__init__.py:146: </a:t>
            </a:r>
            <a:r>
              <a:rPr lang="en-US" sz="2000" dirty="0" err="1"/>
              <a:t>UserWarning</a:t>
            </a:r>
            <a:r>
              <a:rPr lang="en-US" sz="2000" dirty="0"/>
              <a:t>: A </a:t>
            </a:r>
            <a:r>
              <a:rPr lang="en-US" sz="2000" dirty="0" err="1"/>
              <a:t>NumPy</a:t>
            </a:r>
            <a:r>
              <a:rPr lang="en-US" sz="2000" dirty="0"/>
              <a:t> version &gt;=1.16.5 and &lt;1.23.0 is required for this version of </a:t>
            </a:r>
            <a:r>
              <a:rPr lang="en-US" sz="2000" dirty="0" err="1"/>
              <a:t>SciPy</a:t>
            </a:r>
            <a:r>
              <a:rPr lang="en-US" sz="2000" dirty="0"/>
              <a:t> (detected version 1.23.5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warnings.warn</a:t>
            </a:r>
            <a:r>
              <a:rPr lang="en-US" sz="2000" dirty="0"/>
              <a:t>(</a:t>
            </a:r>
            <a:r>
              <a:rPr lang="en-US" sz="2000" dirty="0" err="1"/>
              <a:t>f"A</a:t>
            </a:r>
            <a:r>
              <a:rPr lang="en-US" sz="2000" dirty="0"/>
              <a:t> </a:t>
            </a:r>
            <a:r>
              <a:rPr lang="en-US" sz="2000" dirty="0" err="1"/>
              <a:t>NumPy</a:t>
            </a:r>
            <a:r>
              <a:rPr lang="en-US" sz="2000" dirty="0"/>
              <a:t> version &gt;={</a:t>
            </a:r>
            <a:r>
              <a:rPr lang="en-US" sz="2000" dirty="0" err="1"/>
              <a:t>np_minversion</a:t>
            </a:r>
            <a:r>
              <a:rPr lang="en-US" sz="2000" dirty="0"/>
              <a:t>} and &lt;{</a:t>
            </a:r>
            <a:r>
              <a:rPr lang="en-US" sz="2000" dirty="0" err="1"/>
              <a:t>np_maxversion</a:t>
            </a:r>
            <a:r>
              <a:rPr lang="en-US" sz="2000" dirty="0" smtClean="0"/>
              <a:t>}“</a:t>
            </a:r>
          </a:p>
          <a:p>
            <a:endParaRPr lang="en-US" dirty="0"/>
          </a:p>
          <a:p>
            <a:r>
              <a:rPr lang="en-US" sz="2400" b="1" u="sng" dirty="0" smtClean="0"/>
              <a:t>Loading Dataset:</a:t>
            </a:r>
          </a:p>
          <a:p>
            <a:r>
              <a:rPr lang="en-US" sz="2000" dirty="0" smtClean="0"/>
              <a:t>dataset= </a:t>
            </a:r>
            <a:r>
              <a:rPr lang="en-US" sz="2000" dirty="0" err="1" smtClean="0"/>
              <a:t>pd.read_csv</a:t>
            </a:r>
            <a:r>
              <a:rPr lang="en-US" sz="2000" dirty="0" smtClean="0"/>
              <a:t>(‘E:/USA_Housing.csv’)</a:t>
            </a:r>
          </a:p>
          <a:p>
            <a:endParaRPr lang="en-US" dirty="0" smtClean="0"/>
          </a:p>
          <a:p>
            <a:r>
              <a:rPr lang="en-US" sz="2400" b="1" u="sng" dirty="0" smtClean="0"/>
              <a:t>Data Exploration:</a:t>
            </a:r>
          </a:p>
          <a:p>
            <a:r>
              <a:rPr lang="en-US" sz="2000" b="1" dirty="0" smtClean="0"/>
              <a:t>Dataset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2208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2674" y="248194"/>
            <a:ext cx="10149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Output: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35" y="769646"/>
            <a:ext cx="7343903" cy="483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99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87383"/>
            <a:ext cx="101498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Preprocessing the dataset</a:t>
            </a:r>
            <a:r>
              <a:rPr lang="en-US" sz="2400" b="1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</a:p>
          <a:p>
            <a:r>
              <a:rPr lang="en-US" dirty="0"/>
              <a:t> </a:t>
            </a:r>
            <a:r>
              <a:rPr lang="en-US" sz="2000" dirty="0" smtClean="0"/>
              <a:t>Data preprocessing is the process of </a:t>
            </a:r>
            <a:r>
              <a:rPr lang="en-US" sz="2000" dirty="0" err="1" smtClean="0"/>
              <a:t>cleaning,transforming,and</a:t>
            </a:r>
            <a:r>
              <a:rPr lang="en-US" sz="2000" dirty="0" smtClean="0"/>
              <a:t> integrating data in order to make it ready for analysis.</a:t>
            </a:r>
          </a:p>
          <a:p>
            <a:endParaRPr lang="en-US" sz="2000" dirty="0"/>
          </a:p>
          <a:p>
            <a:r>
              <a:rPr lang="en-US" sz="2000" dirty="0" smtClean="0"/>
              <a:t>This may involve removing errors and </a:t>
            </a:r>
            <a:r>
              <a:rPr lang="en-US" sz="2000" dirty="0" err="1" smtClean="0"/>
              <a:t>inconsistencies,handling</a:t>
            </a:r>
            <a:r>
              <a:rPr lang="en-US" sz="2000" dirty="0" smtClean="0"/>
              <a:t> missing </a:t>
            </a:r>
            <a:r>
              <a:rPr lang="en-US" sz="2000" dirty="0" err="1" smtClean="0"/>
              <a:t>values,transforming</a:t>
            </a:r>
            <a:r>
              <a:rPr lang="en-US" sz="2000" dirty="0" smtClean="0"/>
              <a:t> the data into a consistent </a:t>
            </a:r>
            <a:r>
              <a:rPr lang="en-US" sz="2000" dirty="0" err="1" smtClean="0"/>
              <a:t>format,and</a:t>
            </a:r>
            <a:r>
              <a:rPr lang="en-US" sz="2000" dirty="0" smtClean="0"/>
              <a:t> scaling the data to a suitable range.    </a:t>
            </a:r>
          </a:p>
          <a:p>
            <a:endParaRPr lang="en-US" sz="2000" dirty="0"/>
          </a:p>
          <a:p>
            <a:r>
              <a:rPr lang="en-US" sz="2000" dirty="0" smtClean="0"/>
              <a:t>           </a:t>
            </a:r>
            <a:endParaRPr lang="en-US" sz="2000" dirty="0"/>
          </a:p>
        </p:txBody>
      </p:sp>
      <p:sp>
        <p:nvSpPr>
          <p:cNvPr id="3" name="Notched Right Arrow 2"/>
          <p:cNvSpPr/>
          <p:nvPr/>
        </p:nvSpPr>
        <p:spPr>
          <a:xfrm>
            <a:off x="1605016" y="989937"/>
            <a:ext cx="261257" cy="28738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016" y="1809171"/>
            <a:ext cx="298730" cy="3414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28800" y="2592325"/>
            <a:ext cx="5551520" cy="1969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err="1"/>
              <a:t>Visualisation</a:t>
            </a:r>
            <a:r>
              <a:rPr lang="en-US" sz="2400" b="1" u="sng" dirty="0"/>
              <a:t> and Pre-Processing of </a:t>
            </a:r>
            <a:r>
              <a:rPr lang="en-US" sz="2400" b="1" u="sng" dirty="0" smtClean="0"/>
              <a:t>Data</a:t>
            </a:r>
          </a:p>
          <a:p>
            <a:endParaRPr lang="en-US" dirty="0"/>
          </a:p>
          <a:p>
            <a:r>
              <a:rPr lang="en-US" sz="2000" b="1" dirty="0" smtClean="0"/>
              <a:t>IN[1]:</a:t>
            </a:r>
          </a:p>
          <a:p>
            <a:r>
              <a:rPr lang="en-US" sz="2000" dirty="0" err="1"/>
              <a:t>sns.histplot</a:t>
            </a:r>
            <a:r>
              <a:rPr lang="en-US" sz="2000" dirty="0"/>
              <a:t>(dataset, x='Price', bins=50, color='y</a:t>
            </a:r>
            <a:r>
              <a:rPr lang="en-US" sz="2000" dirty="0" smtClean="0"/>
              <a:t>')</a:t>
            </a:r>
          </a:p>
          <a:p>
            <a:r>
              <a:rPr lang="en-US" sz="2000" b="1" dirty="0" smtClean="0"/>
              <a:t>OUT[1]:</a:t>
            </a:r>
          </a:p>
          <a:p>
            <a:r>
              <a:rPr lang="en-US" sz="2000" dirty="0"/>
              <a:t>&lt;Axes: </a:t>
            </a:r>
            <a:r>
              <a:rPr lang="en-US" sz="2000" dirty="0" err="1"/>
              <a:t>xlabel</a:t>
            </a:r>
            <a:r>
              <a:rPr lang="en-US" sz="2000" dirty="0"/>
              <a:t>='Price', </a:t>
            </a:r>
            <a:r>
              <a:rPr lang="en-US" sz="2000" dirty="0" err="1"/>
              <a:t>ylabel</a:t>
            </a:r>
            <a:r>
              <a:rPr lang="en-US" sz="2000" dirty="0"/>
              <a:t>='Count'&gt;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851" y="4545561"/>
            <a:ext cx="8673737" cy="23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1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7360" y="367546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IN[2]: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37360" y="688925"/>
            <a:ext cx="642692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sns.boxplot</a:t>
            </a:r>
            <a:r>
              <a:rPr lang="en-US" sz="2000" dirty="0"/>
              <a:t>(dataset, x='Price',  palette='Blues</a:t>
            </a:r>
            <a:r>
              <a:rPr lang="en-US" sz="2000" dirty="0" smtClean="0"/>
              <a:t>')</a:t>
            </a:r>
          </a:p>
          <a:p>
            <a:endParaRPr lang="en-US" sz="2000" dirty="0" smtClean="0"/>
          </a:p>
          <a:p>
            <a:r>
              <a:rPr lang="en-US" b="1" dirty="0" smtClean="0"/>
              <a:t>OUT[2]: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7360" y="1519922"/>
            <a:ext cx="2468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&lt;Axes: </a:t>
            </a:r>
            <a:r>
              <a:rPr lang="en-US" sz="2000" dirty="0" err="1"/>
              <a:t>xlabel</a:t>
            </a:r>
            <a:r>
              <a:rPr lang="en-US" sz="2000" dirty="0"/>
              <a:t>='Price'&gt;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647" y="2024743"/>
            <a:ext cx="8207022" cy="2952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7623" y="5342709"/>
            <a:ext cx="901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IN[3]: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86701" y="5617922"/>
            <a:ext cx="829491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sns.jointplot</a:t>
            </a:r>
            <a:r>
              <a:rPr lang="en-US" sz="2000" dirty="0"/>
              <a:t>(dataset, x='Avg. Area House Age', y='Price', kind='hex</a:t>
            </a:r>
            <a:r>
              <a:rPr lang="en-US" sz="2000" dirty="0" smtClean="0"/>
              <a:t>')</a:t>
            </a:r>
          </a:p>
          <a:p>
            <a:endParaRPr lang="en-US" dirty="0"/>
          </a:p>
          <a:p>
            <a:r>
              <a:rPr lang="en-US" b="1" dirty="0" smtClean="0"/>
              <a:t>OUT[3]: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seaborn.axisgrid.JointGrid</a:t>
            </a:r>
            <a:r>
              <a:rPr lang="en-US" sz="2000" dirty="0"/>
              <a:t> at 0x7dbe246100a0&gt;</a:t>
            </a:r>
          </a:p>
        </p:txBody>
      </p:sp>
    </p:spTree>
    <p:extLst>
      <p:ext uri="{BB962C8B-B14F-4D97-AF65-F5344CB8AC3E}">
        <p14:creationId xmlns:p14="http://schemas.microsoft.com/office/powerpoint/2010/main" val="216154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84" y="182880"/>
            <a:ext cx="9079639" cy="45066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9733" y="4824940"/>
            <a:ext cx="576375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IN[4]</a:t>
            </a:r>
            <a:r>
              <a:rPr lang="en-US" sz="2000" dirty="0" smtClean="0"/>
              <a:t>:</a:t>
            </a:r>
          </a:p>
          <a:p>
            <a:r>
              <a:rPr lang="en-US" sz="2000" dirty="0" err="1" smtClean="0"/>
              <a:t>sns.jointplot</a:t>
            </a:r>
            <a:r>
              <a:rPr lang="en-US" sz="2000" dirty="0" smtClean="0"/>
              <a:t>(dataset</a:t>
            </a:r>
            <a:r>
              <a:rPr lang="en-US" sz="2000" dirty="0"/>
              <a:t>, x='Avg. Area Income', y='Price</a:t>
            </a:r>
            <a:r>
              <a:rPr lang="en-US" sz="2000" dirty="0" smtClean="0"/>
              <a:t>')</a:t>
            </a:r>
          </a:p>
          <a:p>
            <a:r>
              <a:rPr lang="en-US" sz="2000" b="1" dirty="0" smtClean="0"/>
              <a:t>OUT[4]: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seaborn.axisgrid.JointGrid</a:t>
            </a:r>
            <a:r>
              <a:rPr lang="en-US" sz="2000" dirty="0"/>
              <a:t> at 0x7dbe1333c250&gt;</a:t>
            </a:r>
          </a:p>
        </p:txBody>
      </p:sp>
    </p:spTree>
    <p:extLst>
      <p:ext uri="{BB962C8B-B14F-4D97-AF65-F5344CB8AC3E}">
        <p14:creationId xmlns:p14="http://schemas.microsoft.com/office/powerpoint/2010/main" val="428332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43690"/>
            <a:ext cx="7825604" cy="45458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67481" y="4895447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IN[5]:</a:t>
            </a:r>
          </a:p>
          <a:p>
            <a:r>
              <a:rPr lang="en-US" sz="2000" dirty="0" err="1" smtClean="0"/>
              <a:t>plt.figure</a:t>
            </a:r>
            <a:r>
              <a:rPr lang="en-US" sz="2000" dirty="0" smtClean="0"/>
              <a:t>(</a:t>
            </a:r>
            <a:r>
              <a:rPr lang="en-US" sz="2000" dirty="0" err="1" smtClean="0"/>
              <a:t>figsize</a:t>
            </a:r>
            <a:r>
              <a:rPr lang="en-US" sz="2000" dirty="0"/>
              <a:t>=(12,8))</a:t>
            </a:r>
          </a:p>
          <a:p>
            <a:r>
              <a:rPr lang="en-US" sz="2000" dirty="0" err="1"/>
              <a:t>sns.pairplot</a:t>
            </a:r>
            <a:r>
              <a:rPr lang="en-US" sz="2000" dirty="0"/>
              <a:t>(dataset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/>
              <a:t>OUT[5]: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seaborn.axisgrid.PairGrid</a:t>
            </a:r>
            <a:r>
              <a:rPr lang="en-US" sz="2000" dirty="0"/>
              <a:t> at 0x7dbe1333c340&gt;</a:t>
            </a:r>
          </a:p>
        </p:txBody>
      </p:sp>
    </p:spTree>
    <p:extLst>
      <p:ext uri="{BB962C8B-B14F-4D97-AF65-F5344CB8AC3E}">
        <p14:creationId xmlns:p14="http://schemas.microsoft.com/office/powerpoint/2010/main" val="334030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15901"/>
            <a:ext cx="10020300" cy="3835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13957" y="4051301"/>
            <a:ext cx="69439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IN[6]:</a:t>
            </a:r>
          </a:p>
          <a:p>
            <a:r>
              <a:rPr lang="en-US" sz="2000" dirty="0" err="1" smtClean="0"/>
              <a:t>dataset.hist</a:t>
            </a:r>
            <a:r>
              <a:rPr lang="en-US" sz="2000" dirty="0" smtClean="0"/>
              <a:t>(</a:t>
            </a:r>
            <a:r>
              <a:rPr lang="en-US" sz="2000" dirty="0" err="1" smtClean="0"/>
              <a:t>figsize</a:t>
            </a:r>
            <a:r>
              <a:rPr lang="en-US" sz="2000" dirty="0"/>
              <a:t>=(10,8</a:t>
            </a:r>
            <a:r>
              <a:rPr lang="en-US" sz="2000" dirty="0" smtClean="0"/>
              <a:t>))</a:t>
            </a:r>
          </a:p>
          <a:p>
            <a:r>
              <a:rPr lang="en-US" sz="2000" b="1" dirty="0" smtClean="0"/>
              <a:t>OUT[6]:</a:t>
            </a:r>
          </a:p>
          <a:p>
            <a:r>
              <a:rPr lang="en-US" sz="2000" dirty="0"/>
              <a:t>array([[&lt;Axes: title={'center': 'Avg. Area Income'}&gt;,</a:t>
            </a:r>
          </a:p>
          <a:p>
            <a:r>
              <a:rPr lang="en-US" sz="2000" dirty="0"/>
              <a:t>        &lt;Axes: title={'center': 'Avg. Area House Age'}&gt;],</a:t>
            </a:r>
          </a:p>
          <a:p>
            <a:r>
              <a:rPr lang="en-US" sz="2000" dirty="0"/>
              <a:t>       [&lt;Axes: title={'center': 'Avg. Area Number of Rooms'}&gt;,</a:t>
            </a:r>
          </a:p>
          <a:p>
            <a:r>
              <a:rPr lang="en-US" sz="2000" dirty="0"/>
              <a:t>        &lt;Axes: title={'center': 'Avg. Area Number of Bedrooms'}&gt;],</a:t>
            </a:r>
          </a:p>
          <a:p>
            <a:r>
              <a:rPr lang="en-US" sz="2000" dirty="0"/>
              <a:t>       [&lt;Axes: title={'center': 'Area Population'}&gt;,</a:t>
            </a:r>
          </a:p>
          <a:p>
            <a:r>
              <a:rPr lang="en-US" sz="2000" dirty="0"/>
              <a:t>        &lt;Axes: title={'center': 'Price'}&gt;]], </a:t>
            </a:r>
            <a:r>
              <a:rPr lang="en-US" sz="2000" dirty="0" err="1"/>
              <a:t>dtype</a:t>
            </a:r>
            <a:r>
              <a:rPr lang="en-US" sz="2000" dirty="0"/>
              <a:t>=object)</a:t>
            </a:r>
          </a:p>
        </p:txBody>
      </p:sp>
    </p:spTree>
    <p:extLst>
      <p:ext uri="{BB962C8B-B14F-4D97-AF65-F5344CB8AC3E}">
        <p14:creationId xmlns:p14="http://schemas.microsoft.com/office/powerpoint/2010/main" val="211963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997" y="130629"/>
            <a:ext cx="9843952" cy="47679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39637" y="5164573"/>
            <a:ext cx="778001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err="1">
                <a:solidFill>
                  <a:srgbClr val="000000"/>
                </a:solidFill>
                <a:latin typeface="Inter"/>
              </a:rPr>
              <a:t>Visualising</a:t>
            </a:r>
            <a:r>
              <a:rPr lang="en-US" sz="2400" b="1" u="sng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400" b="1" u="sng" dirty="0" smtClean="0">
                <a:solidFill>
                  <a:srgbClr val="000000"/>
                </a:solidFill>
                <a:latin typeface="Inter"/>
              </a:rPr>
              <a:t>Correlation</a:t>
            </a:r>
          </a:p>
          <a:p>
            <a:endParaRPr lang="en-US" sz="2400" b="1" i="0" u="sng" dirty="0">
              <a:solidFill>
                <a:srgbClr val="000000"/>
              </a:solidFill>
              <a:effectLst/>
              <a:latin typeface="Inter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Inter"/>
              </a:rPr>
              <a:t>IN[7]: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Inter"/>
              </a:rPr>
              <a:t>dataset.corr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numeric_only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=True)</a:t>
            </a:r>
            <a:endParaRPr lang="en-US" sz="2000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599786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7360" y="235131"/>
            <a:ext cx="100453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OUT[7]: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149" y="671136"/>
            <a:ext cx="7923931" cy="37441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95281" y="465378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IN[8]:</a:t>
            </a:r>
          </a:p>
          <a:p>
            <a:r>
              <a:rPr lang="en-US" sz="2000" dirty="0" err="1" smtClean="0"/>
              <a:t>plt.figure</a:t>
            </a:r>
            <a:r>
              <a:rPr lang="en-US" sz="2000" dirty="0" smtClean="0"/>
              <a:t>(</a:t>
            </a:r>
            <a:r>
              <a:rPr lang="en-US" sz="2000" dirty="0" err="1" smtClean="0"/>
              <a:t>figsize</a:t>
            </a:r>
            <a:r>
              <a:rPr lang="en-US" sz="2000" dirty="0"/>
              <a:t>=(10,5))</a:t>
            </a:r>
          </a:p>
          <a:p>
            <a:r>
              <a:rPr lang="en-US" sz="2000" dirty="0" err="1"/>
              <a:t>sns.heatmap</a:t>
            </a:r>
            <a:r>
              <a:rPr lang="en-US" sz="2000" dirty="0"/>
              <a:t>(</a:t>
            </a:r>
            <a:r>
              <a:rPr lang="en-US" sz="2000" dirty="0" err="1"/>
              <a:t>dataset.corr</a:t>
            </a:r>
            <a:r>
              <a:rPr lang="en-US" sz="2000" dirty="0"/>
              <a:t>(</a:t>
            </a:r>
            <a:r>
              <a:rPr lang="en-US" sz="2000" dirty="0" err="1"/>
              <a:t>numeric_only</a:t>
            </a:r>
            <a:r>
              <a:rPr lang="en-US" sz="2000" dirty="0"/>
              <a:t> = True), </a:t>
            </a:r>
            <a:r>
              <a:rPr lang="en-US" sz="2000" dirty="0" err="1"/>
              <a:t>annot</a:t>
            </a:r>
            <a:r>
              <a:rPr lang="en-US" sz="2000" dirty="0"/>
              <a:t>=True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/>
              <a:t>OUT[8]:</a:t>
            </a:r>
          </a:p>
          <a:p>
            <a:r>
              <a:rPr lang="en-US" sz="2000" dirty="0"/>
              <a:t>&lt;Axes: &gt;</a:t>
            </a:r>
          </a:p>
        </p:txBody>
      </p:sp>
    </p:spTree>
    <p:extLst>
      <p:ext uri="{BB962C8B-B14F-4D97-AF65-F5344CB8AC3E}">
        <p14:creationId xmlns:p14="http://schemas.microsoft.com/office/powerpoint/2010/main" val="3799871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377" y="313509"/>
            <a:ext cx="9392194" cy="55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5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4925" y="418011"/>
            <a:ext cx="974489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</a:t>
            </a:r>
            <a:r>
              <a:rPr lang="en-US" sz="3200" b="1" dirty="0" smtClean="0"/>
              <a:t>House Price Prediction</a:t>
            </a:r>
          </a:p>
          <a:p>
            <a:r>
              <a:rPr lang="en-US" sz="2800" b="1" u="sng" dirty="0" smtClean="0"/>
              <a:t>Introduction:</a:t>
            </a:r>
          </a:p>
          <a:p>
            <a:r>
              <a:rPr lang="en-US" dirty="0" smtClean="0"/>
              <a:t>Whether you’re a homeowner looking to estimate the value of your </a:t>
            </a:r>
            <a:r>
              <a:rPr lang="en-US" dirty="0" err="1" smtClean="0"/>
              <a:t>property,a</a:t>
            </a:r>
            <a:r>
              <a:rPr lang="en-US" dirty="0" smtClean="0"/>
              <a:t> real estate investor</a:t>
            </a:r>
          </a:p>
          <a:p>
            <a:r>
              <a:rPr lang="en-US" dirty="0" smtClean="0"/>
              <a:t>Seeking profitable </a:t>
            </a:r>
            <a:r>
              <a:rPr lang="en-US" dirty="0" err="1" smtClean="0"/>
              <a:t>opportunities,or</a:t>
            </a:r>
            <a:r>
              <a:rPr lang="en-US" dirty="0" smtClean="0"/>
              <a:t> a data scientist aiming to built a predictive </a:t>
            </a:r>
            <a:r>
              <a:rPr lang="en-US" dirty="0" err="1" smtClean="0"/>
              <a:t>model,the</a:t>
            </a:r>
            <a:r>
              <a:rPr lang="en-US" dirty="0" smtClean="0"/>
              <a:t> foundation</a:t>
            </a:r>
          </a:p>
          <a:p>
            <a:r>
              <a:rPr lang="en-US" dirty="0" smtClean="0"/>
              <a:t>Of this endeavor lies in loading and preprocessing the dataset.</a:t>
            </a:r>
          </a:p>
          <a:p>
            <a:endParaRPr lang="en-US" dirty="0"/>
          </a:p>
          <a:p>
            <a:r>
              <a:rPr lang="en-US" dirty="0" smtClean="0"/>
              <a:t>Building a house price prediction model is a data-driven process that involves harnessing the power of machine learning to </a:t>
            </a:r>
            <a:r>
              <a:rPr lang="en-US" dirty="0" err="1" smtClean="0"/>
              <a:t>analize</a:t>
            </a:r>
            <a:r>
              <a:rPr lang="en-US" dirty="0" smtClean="0"/>
              <a:t> historical housing data and make informed price </a:t>
            </a:r>
            <a:r>
              <a:rPr lang="en-US" dirty="0" err="1" smtClean="0"/>
              <a:t>predictions.this</a:t>
            </a:r>
            <a:r>
              <a:rPr lang="en-US" dirty="0" smtClean="0"/>
              <a:t> journey begins with the fundamental steps of data loading and preprocessing.</a:t>
            </a:r>
          </a:p>
          <a:p>
            <a:endParaRPr lang="en-US" dirty="0"/>
          </a:p>
          <a:p>
            <a:r>
              <a:rPr lang="en-US" dirty="0" smtClean="0"/>
              <a:t>This introduction will guide you through the initial steps of the </a:t>
            </a:r>
            <a:r>
              <a:rPr lang="en-US" dirty="0" err="1" smtClean="0"/>
              <a:t>process.we’ll</a:t>
            </a:r>
            <a:r>
              <a:rPr lang="en-US" dirty="0" smtClean="0"/>
              <a:t> explore how to import essential </a:t>
            </a:r>
            <a:r>
              <a:rPr lang="en-US" dirty="0" err="1" smtClean="0"/>
              <a:t>libraries,load</a:t>
            </a:r>
            <a:r>
              <a:rPr lang="en-US" dirty="0" smtClean="0"/>
              <a:t> the housing </a:t>
            </a:r>
            <a:r>
              <a:rPr lang="en-US" dirty="0" err="1" smtClean="0"/>
              <a:t>dataset,and</a:t>
            </a:r>
            <a:r>
              <a:rPr lang="en-US" dirty="0" smtClean="0"/>
              <a:t> perform critical preprocessing </a:t>
            </a:r>
            <a:r>
              <a:rPr lang="en-US" dirty="0" err="1" smtClean="0"/>
              <a:t>steps.Data</a:t>
            </a:r>
            <a:r>
              <a:rPr lang="en-US" dirty="0" smtClean="0"/>
              <a:t> preprocessing is crucial as it helps </a:t>
            </a:r>
            <a:r>
              <a:rPr lang="en-US" dirty="0" err="1" smtClean="0"/>
              <a:t>clean,format</a:t>
            </a:r>
            <a:r>
              <a:rPr lang="en-US" dirty="0" smtClean="0"/>
              <a:t> and prepare the data for further </a:t>
            </a:r>
            <a:r>
              <a:rPr lang="en-US" dirty="0" err="1" smtClean="0"/>
              <a:t>analysis.This</a:t>
            </a:r>
            <a:r>
              <a:rPr lang="en-US" dirty="0" smtClean="0"/>
              <a:t> includes handling missing </a:t>
            </a:r>
            <a:r>
              <a:rPr lang="en-US" dirty="0" err="1" smtClean="0"/>
              <a:t>values,encoding</a:t>
            </a:r>
            <a:r>
              <a:rPr lang="en-US" dirty="0" smtClean="0"/>
              <a:t> categorical </a:t>
            </a:r>
            <a:r>
              <a:rPr lang="en-US" dirty="0" err="1" smtClean="0"/>
              <a:t>variable,and</a:t>
            </a:r>
            <a:r>
              <a:rPr lang="en-US" dirty="0" smtClean="0"/>
              <a:t> ensuring that </a:t>
            </a:r>
            <a:r>
              <a:rPr lang="en-US" dirty="0" err="1" smtClean="0"/>
              <a:t>thedata</a:t>
            </a:r>
            <a:r>
              <a:rPr lang="en-US" dirty="0" smtClean="0"/>
              <a:t> is appropriately scaled.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561008" y="1293223"/>
            <a:ext cx="293917" cy="40494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008" y="3447373"/>
            <a:ext cx="329213" cy="475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59" y="2335618"/>
            <a:ext cx="329213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7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2491" y="966651"/>
            <a:ext cx="995389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 smtClean="0"/>
              <a:t>Conclution</a:t>
            </a:r>
            <a:r>
              <a:rPr lang="en-US" sz="2400" b="1" u="sng" dirty="0" smtClean="0"/>
              <a:t>:</a:t>
            </a:r>
          </a:p>
          <a:p>
            <a:r>
              <a:rPr lang="en-US" sz="2000" dirty="0" smtClean="0"/>
              <a:t>In the quest to build a house price prediction </a:t>
            </a:r>
            <a:r>
              <a:rPr lang="en-US" sz="2000" dirty="0" err="1" smtClean="0"/>
              <a:t>model,we</a:t>
            </a:r>
            <a:r>
              <a:rPr lang="en-US" sz="2000" dirty="0" smtClean="0"/>
              <a:t> have embarked on a critical journey that begins with loading and preprocessing the </a:t>
            </a:r>
            <a:r>
              <a:rPr lang="en-US" sz="2000" dirty="0" err="1" smtClean="0"/>
              <a:t>dataset.We</a:t>
            </a:r>
            <a:r>
              <a:rPr lang="en-US" sz="2000" dirty="0" smtClean="0"/>
              <a:t> have traversed through essential </a:t>
            </a:r>
            <a:r>
              <a:rPr lang="en-US" sz="2000" dirty="0" err="1" smtClean="0"/>
              <a:t>steps,starting</a:t>
            </a:r>
            <a:r>
              <a:rPr lang="en-US" sz="2000" dirty="0" smtClean="0"/>
              <a:t> with importing the necessary libraries to facilitate data manipulation and analysis.</a:t>
            </a:r>
          </a:p>
          <a:p>
            <a:endParaRPr lang="en-US" sz="2000" dirty="0"/>
          </a:p>
          <a:p>
            <a:r>
              <a:rPr lang="en-US" sz="2000" dirty="0" smtClean="0"/>
              <a:t>Understanding the data’s </a:t>
            </a:r>
            <a:r>
              <a:rPr lang="en-US" sz="2000" dirty="0" err="1" smtClean="0"/>
              <a:t>structure,characteristics,and</a:t>
            </a:r>
            <a:r>
              <a:rPr lang="en-US" sz="2000" dirty="0" smtClean="0"/>
              <a:t> any potential issues through exploratory data analysis(EDA)is essential for informed decision-making.</a:t>
            </a:r>
          </a:p>
          <a:p>
            <a:endParaRPr lang="en-US" sz="2000" dirty="0"/>
          </a:p>
          <a:p>
            <a:r>
              <a:rPr lang="en-US" sz="2000" dirty="0" smtClean="0"/>
              <a:t>Data </a:t>
            </a:r>
            <a:r>
              <a:rPr lang="en-US" sz="2000" dirty="0" err="1" smtClean="0"/>
              <a:t>preprocessin</a:t>
            </a:r>
            <a:r>
              <a:rPr lang="en-US" sz="2000" dirty="0" smtClean="0"/>
              <a:t> emerged as a pivotal aspect of this </a:t>
            </a:r>
            <a:r>
              <a:rPr lang="en-US" sz="2000" dirty="0" err="1" smtClean="0"/>
              <a:t>process.It</a:t>
            </a:r>
            <a:r>
              <a:rPr lang="en-US" sz="2000" dirty="0" smtClean="0"/>
              <a:t> involves </a:t>
            </a:r>
            <a:r>
              <a:rPr lang="en-US" sz="2000" dirty="0" err="1" smtClean="0"/>
              <a:t>cleaning,transforming,and</a:t>
            </a:r>
            <a:r>
              <a:rPr lang="en-US" sz="2000" dirty="0" smtClean="0"/>
              <a:t> refining the dataset to ensure that it aligns with the requirements of machine learning algorithm .</a:t>
            </a:r>
          </a:p>
          <a:p>
            <a:endParaRPr lang="en-US" sz="2000" dirty="0"/>
          </a:p>
          <a:p>
            <a:r>
              <a:rPr lang="en-US" sz="2000" dirty="0" smtClean="0"/>
              <a:t>With these foundation steps </a:t>
            </a:r>
            <a:r>
              <a:rPr lang="en-US" sz="2000" dirty="0" err="1" smtClean="0"/>
              <a:t>completed,our</a:t>
            </a:r>
            <a:r>
              <a:rPr lang="en-US" sz="2000" dirty="0" smtClean="0"/>
              <a:t> dataset is now primed for the subsequent stages of building and training a house price prediction model.</a:t>
            </a:r>
            <a:endParaRPr lang="en-US" sz="2000" dirty="0"/>
          </a:p>
        </p:txBody>
      </p:sp>
      <p:sp>
        <p:nvSpPr>
          <p:cNvPr id="3" name="Notched Right Arrow 2"/>
          <p:cNvSpPr/>
          <p:nvPr/>
        </p:nvSpPr>
        <p:spPr>
          <a:xfrm>
            <a:off x="1750423" y="1371600"/>
            <a:ext cx="222068" cy="33963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21" y="4962127"/>
            <a:ext cx="294364" cy="408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28" y="3859569"/>
            <a:ext cx="262151" cy="408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28" y="2816299"/>
            <a:ext cx="262151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831" y="676215"/>
            <a:ext cx="9238376" cy="60753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4297" y="91440"/>
            <a:ext cx="2978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Given Data Set: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2906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8381" y="0"/>
            <a:ext cx="10130155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/>
              <a:t>Necessary  Steps to Follow</a:t>
            </a:r>
            <a:r>
              <a:rPr lang="en-US" sz="3200" b="1" u="sng" dirty="0" smtClean="0"/>
              <a:t>:</a:t>
            </a:r>
          </a:p>
          <a:p>
            <a:r>
              <a:rPr lang="en-US" sz="2400" b="1" dirty="0" smtClean="0"/>
              <a:t>1)Import </a:t>
            </a:r>
            <a:r>
              <a:rPr lang="en-US" sz="2400" b="1" dirty="0"/>
              <a:t>Necessary Libraries</a:t>
            </a:r>
          </a:p>
          <a:p>
            <a:r>
              <a:rPr lang="en-US" sz="2000" dirty="0" smtClean="0"/>
              <a:t>                 Start by importing the necessary libraries</a:t>
            </a:r>
          </a:p>
          <a:p>
            <a:r>
              <a:rPr lang="en-US" sz="2000" dirty="0"/>
              <a:t>import pandas as </a:t>
            </a:r>
            <a:r>
              <a:rPr lang="en-US" sz="2000" dirty="0" err="1"/>
              <a:t>pd</a:t>
            </a:r>
            <a:r>
              <a:rPr lang="en-US" sz="2000" dirty="0"/>
              <a:t>  </a:t>
            </a:r>
          </a:p>
          <a:p>
            <a:r>
              <a:rPr lang="en-US" sz="2000" dirty="0"/>
              <a:t>import </a:t>
            </a:r>
            <a:r>
              <a:rPr lang="en-US" sz="2000" dirty="0" err="1"/>
              <a:t>numpy</a:t>
            </a:r>
            <a:r>
              <a:rPr lang="en-US" sz="2000" dirty="0"/>
              <a:t> as </a:t>
            </a:r>
            <a:r>
              <a:rPr lang="en-US" sz="2000" dirty="0" smtClean="0"/>
              <a:t>np</a:t>
            </a:r>
          </a:p>
          <a:p>
            <a:r>
              <a:rPr lang="en-US" sz="2000" dirty="0"/>
              <a:t>from </a:t>
            </a:r>
            <a:r>
              <a:rPr lang="en-US" sz="2000" dirty="0" err="1"/>
              <a:t>sklearn.model_selection</a:t>
            </a:r>
            <a:r>
              <a:rPr lang="en-US" sz="2000" dirty="0"/>
              <a:t> import </a:t>
            </a:r>
            <a:r>
              <a:rPr lang="en-US" sz="2000" dirty="0" err="1" smtClean="0"/>
              <a:t>train_test_split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from </a:t>
            </a:r>
            <a:r>
              <a:rPr lang="en-US" sz="2000" dirty="0" err="1"/>
              <a:t>sklearn.preprocessing</a:t>
            </a:r>
            <a:r>
              <a:rPr lang="en-US" sz="2000" dirty="0"/>
              <a:t> import </a:t>
            </a:r>
            <a:r>
              <a:rPr lang="en-US" sz="2000" dirty="0" err="1" smtClean="0"/>
              <a:t>StandardScaler</a:t>
            </a:r>
            <a:endParaRPr lang="en-US" sz="2000" dirty="0" smtClean="0"/>
          </a:p>
          <a:p>
            <a:endParaRPr lang="en-US" dirty="0"/>
          </a:p>
          <a:p>
            <a:r>
              <a:rPr lang="en-US" dirty="0" smtClean="0"/>
              <a:t>   </a:t>
            </a:r>
            <a:r>
              <a:rPr lang="en-US" sz="2400" b="1" dirty="0"/>
              <a:t>2)Load the Dataset</a:t>
            </a:r>
          </a:p>
          <a:p>
            <a:r>
              <a:rPr lang="en-US" sz="2000" dirty="0" smtClean="0"/>
              <a:t>                  Load your dataset into a Pandas </a:t>
            </a:r>
            <a:r>
              <a:rPr lang="en-US" sz="2000" dirty="0" err="1" smtClean="0"/>
              <a:t>DataFrame.You</a:t>
            </a:r>
            <a:r>
              <a:rPr lang="en-US" sz="2000" dirty="0" smtClean="0"/>
              <a:t> can typically find house price datasets in CSV </a:t>
            </a:r>
            <a:r>
              <a:rPr lang="en-US" sz="2000" dirty="0" err="1" smtClean="0"/>
              <a:t>format,but</a:t>
            </a:r>
            <a:r>
              <a:rPr lang="en-US" sz="2000" dirty="0" smtClean="0"/>
              <a:t> you can adapt this code to other formats as needed.</a:t>
            </a:r>
          </a:p>
          <a:p>
            <a:r>
              <a:rPr lang="en-US" sz="2000" dirty="0" smtClean="0"/>
              <a:t>Program:</a:t>
            </a:r>
          </a:p>
          <a:p>
            <a:r>
              <a:rPr lang="en-US" sz="2000" dirty="0" err="1" smtClean="0"/>
              <a:t>df</a:t>
            </a:r>
            <a:r>
              <a:rPr lang="en-US" sz="2000" dirty="0" smtClean="0"/>
              <a:t>=</a:t>
            </a:r>
            <a:r>
              <a:rPr lang="en-US" sz="2000" dirty="0" err="1" smtClean="0"/>
              <a:t>pd.read_csv</a:t>
            </a:r>
            <a:r>
              <a:rPr lang="en-US" sz="2000" dirty="0" smtClean="0"/>
              <a:t>(‘E:\USA_Housing.csv’)</a:t>
            </a:r>
          </a:p>
          <a:p>
            <a:r>
              <a:rPr lang="en-US" sz="2000" dirty="0" err="1" smtClean="0"/>
              <a:t>pd.read</a:t>
            </a:r>
            <a:r>
              <a:rPr lang="en-US" sz="2000" dirty="0" smtClean="0"/>
              <a:t>()</a:t>
            </a:r>
          </a:p>
          <a:p>
            <a:endParaRPr lang="en-US" dirty="0"/>
          </a:p>
          <a:p>
            <a:r>
              <a:rPr lang="en-US" sz="2400" b="1" dirty="0" smtClean="0"/>
              <a:t>3)Exploratory Data Analysis(EDA):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Perform EDA to understand your data </a:t>
            </a:r>
            <a:r>
              <a:rPr lang="en-US" sz="2000" dirty="0" err="1" smtClean="0"/>
              <a:t>better.This</a:t>
            </a:r>
            <a:r>
              <a:rPr lang="en-US" sz="2000" dirty="0" smtClean="0"/>
              <a:t> includes checking for missing </a:t>
            </a:r>
            <a:r>
              <a:rPr lang="en-US" sz="2000" dirty="0" err="1" smtClean="0"/>
              <a:t>values,exploring</a:t>
            </a:r>
            <a:r>
              <a:rPr lang="en-US" sz="2000" dirty="0" smtClean="0"/>
              <a:t> the data’s </a:t>
            </a:r>
            <a:r>
              <a:rPr lang="en-US" sz="2000" dirty="0" err="1" smtClean="0"/>
              <a:t>statistics,and</a:t>
            </a:r>
            <a:r>
              <a:rPr lang="en-US" sz="2000" dirty="0" smtClean="0"/>
              <a:t> visualizing it to identify patterns.</a:t>
            </a:r>
          </a:p>
          <a:p>
            <a:r>
              <a:rPr lang="en-US" sz="2000" dirty="0" smtClean="0"/>
              <a:t>Program:</a:t>
            </a:r>
          </a:p>
          <a:p>
            <a:r>
              <a:rPr lang="en-US" sz="2000" dirty="0" smtClean="0"/>
              <a:t>#Check for missing values</a:t>
            </a:r>
          </a:p>
          <a:p>
            <a:r>
              <a:rPr lang="en-US" sz="2000" dirty="0" smtClean="0"/>
              <a:t>Print(</a:t>
            </a:r>
            <a:r>
              <a:rPr lang="en-US" sz="2000" dirty="0" err="1" smtClean="0"/>
              <a:t>df.isnull</a:t>
            </a:r>
            <a:r>
              <a:rPr lang="en-US" sz="2000" dirty="0" smtClean="0"/>
              <a:t>().sum())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64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4113" y="587829"/>
            <a:ext cx="9927771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#Explore statistics</a:t>
            </a:r>
          </a:p>
          <a:p>
            <a:r>
              <a:rPr lang="en-US" sz="2000" dirty="0" smtClean="0"/>
              <a:t>Print(</a:t>
            </a:r>
            <a:r>
              <a:rPr lang="en-US" sz="2000" dirty="0" err="1" smtClean="0"/>
              <a:t>df.describe</a:t>
            </a:r>
            <a:r>
              <a:rPr lang="en-US" sz="2000" dirty="0" smtClean="0"/>
              <a:t>())</a:t>
            </a:r>
          </a:p>
          <a:p>
            <a:r>
              <a:rPr lang="en-US" sz="2000" dirty="0" smtClean="0"/>
              <a:t>#Visualize the data(e.g.,</a:t>
            </a:r>
            <a:r>
              <a:rPr lang="en-US" sz="2000" dirty="0" err="1" smtClean="0"/>
              <a:t>histograms,scatter</a:t>
            </a:r>
            <a:r>
              <a:rPr lang="en-US" sz="2000" dirty="0" smtClean="0"/>
              <a:t> </a:t>
            </a:r>
            <a:r>
              <a:rPr lang="en-US" sz="2000" dirty="0" err="1" smtClean="0"/>
              <a:t>plots,etc</a:t>
            </a:r>
            <a:r>
              <a:rPr lang="en-US" sz="2000" dirty="0" smtClean="0"/>
              <a:t>.)</a:t>
            </a:r>
          </a:p>
          <a:p>
            <a:endParaRPr lang="en-US" dirty="0"/>
          </a:p>
          <a:p>
            <a:r>
              <a:rPr lang="en-US" sz="2400" b="1" dirty="0" smtClean="0"/>
              <a:t>4)Feature Engineering: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sz="2000" dirty="0" smtClean="0"/>
              <a:t>Depending on your </a:t>
            </a:r>
            <a:r>
              <a:rPr lang="en-US" sz="2000" dirty="0" err="1" smtClean="0"/>
              <a:t>dataset,you</a:t>
            </a:r>
            <a:r>
              <a:rPr lang="en-US" sz="2000" dirty="0" smtClean="0"/>
              <a:t> may need to crate new features or transform existing </a:t>
            </a:r>
            <a:r>
              <a:rPr lang="en-US" sz="2000" dirty="0" err="1" smtClean="0"/>
              <a:t>ones.This</a:t>
            </a:r>
            <a:r>
              <a:rPr lang="en-US" sz="2000" dirty="0" smtClean="0"/>
              <a:t> can involve one-hot encoding categorical </a:t>
            </a:r>
            <a:r>
              <a:rPr lang="en-US" sz="2000" dirty="0" err="1" smtClean="0"/>
              <a:t>variables,handling</a:t>
            </a:r>
            <a:r>
              <a:rPr lang="en-US" sz="2000" dirty="0" smtClean="0"/>
              <a:t> date/time </a:t>
            </a:r>
            <a:r>
              <a:rPr lang="en-US" sz="2000" dirty="0" err="1" smtClean="0"/>
              <a:t>data,or</a:t>
            </a:r>
            <a:r>
              <a:rPr lang="en-US" sz="2000" dirty="0" smtClean="0"/>
              <a:t> scaling numerical features.</a:t>
            </a:r>
          </a:p>
          <a:p>
            <a:r>
              <a:rPr lang="en-US" sz="2000" b="1" dirty="0" smtClean="0"/>
              <a:t>Program:</a:t>
            </a:r>
          </a:p>
          <a:p>
            <a:r>
              <a:rPr lang="en-US" sz="2000" dirty="0" smtClean="0"/>
              <a:t>#</a:t>
            </a:r>
            <a:r>
              <a:rPr lang="en-US" sz="2000" dirty="0" err="1" smtClean="0"/>
              <a:t>Example:One-hot</a:t>
            </a:r>
            <a:r>
              <a:rPr lang="en-US" sz="2000" dirty="0" smtClean="0"/>
              <a:t> encoding for categorical variables</a:t>
            </a:r>
          </a:p>
          <a:p>
            <a:r>
              <a:rPr lang="en-US" sz="2000" dirty="0" err="1" smtClean="0"/>
              <a:t>df</a:t>
            </a:r>
            <a:r>
              <a:rPr lang="en-US" sz="2000" dirty="0" smtClean="0"/>
              <a:t>=</a:t>
            </a:r>
            <a:r>
              <a:rPr lang="en-US" sz="2000" dirty="0" err="1" smtClean="0"/>
              <a:t>pd.get_dummies</a:t>
            </a:r>
            <a:r>
              <a:rPr lang="en-US" sz="2000" dirty="0" smtClean="0"/>
              <a:t>(</a:t>
            </a:r>
            <a:r>
              <a:rPr lang="en-US" sz="2000" dirty="0" err="1" smtClean="0"/>
              <a:t>df,columns</a:t>
            </a:r>
            <a:r>
              <a:rPr lang="en-US" sz="2000" dirty="0" smtClean="0"/>
              <a:t>=[‘</a:t>
            </a:r>
            <a:r>
              <a:rPr lang="en-US" sz="2000" dirty="0" err="1" smtClean="0"/>
              <a:t>Avg.Area</a:t>
            </a:r>
            <a:r>
              <a:rPr lang="en-US" sz="2000" dirty="0" smtClean="0"/>
              <a:t> Income’,’</a:t>
            </a:r>
            <a:r>
              <a:rPr lang="en-US" sz="2000" dirty="0" err="1" smtClean="0"/>
              <a:t>Avg.Area</a:t>
            </a:r>
            <a:r>
              <a:rPr lang="en-US" sz="2000" dirty="0" smtClean="0"/>
              <a:t> Housing Age;])</a:t>
            </a:r>
          </a:p>
          <a:p>
            <a:endParaRPr lang="en-US" dirty="0"/>
          </a:p>
          <a:p>
            <a:r>
              <a:rPr lang="en-US" sz="2400" b="1" dirty="0" smtClean="0"/>
              <a:t>5)Split the Data: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Split your dataset into training and testing </a:t>
            </a:r>
            <a:r>
              <a:rPr lang="en-US" sz="2000" dirty="0" err="1" smtClean="0"/>
              <a:t>sets.This</a:t>
            </a:r>
            <a:r>
              <a:rPr lang="en-US" sz="2000" dirty="0" smtClean="0"/>
              <a:t> helps you evaluate your model’s performance later.</a:t>
            </a:r>
          </a:p>
          <a:p>
            <a:r>
              <a:rPr lang="en-US" sz="2000" dirty="0"/>
              <a:t>X = </a:t>
            </a:r>
            <a:r>
              <a:rPr lang="en-US" sz="2000" dirty="0" err="1"/>
              <a:t>df.drop</a:t>
            </a:r>
            <a:r>
              <a:rPr lang="en-US" sz="2000" dirty="0" smtClean="0"/>
              <a:t>(‘price', </a:t>
            </a:r>
            <a:r>
              <a:rPr lang="en-US" sz="2000" dirty="0"/>
              <a:t>axis=1) # Features </a:t>
            </a:r>
          </a:p>
          <a:p>
            <a:r>
              <a:rPr lang="en-US" sz="2000" dirty="0"/>
              <a:t>y = </a:t>
            </a:r>
            <a:r>
              <a:rPr lang="en-US" sz="2000" dirty="0" err="1"/>
              <a:t>df</a:t>
            </a:r>
            <a:r>
              <a:rPr lang="en-US" sz="2000" dirty="0" smtClean="0"/>
              <a:t>[‘price'] </a:t>
            </a:r>
            <a:r>
              <a:rPr lang="en-US" sz="2000" dirty="0"/>
              <a:t># Target variable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X_train</a:t>
            </a:r>
            <a:r>
              <a:rPr lang="en-US" sz="2000" dirty="0"/>
              <a:t>, </a:t>
            </a:r>
            <a:r>
              <a:rPr lang="en-US" sz="2000" dirty="0" err="1"/>
              <a:t>X_test</a:t>
            </a:r>
            <a:r>
              <a:rPr lang="en-US" sz="2000" dirty="0"/>
              <a:t>, </a:t>
            </a:r>
            <a:r>
              <a:rPr lang="en-US" sz="2000" dirty="0" err="1"/>
              <a:t>y_train</a:t>
            </a:r>
            <a:r>
              <a:rPr lang="en-US" sz="2000" dirty="0"/>
              <a:t>, </a:t>
            </a:r>
            <a:r>
              <a:rPr lang="en-US" sz="2000" dirty="0" err="1"/>
              <a:t>y_test</a:t>
            </a:r>
            <a:r>
              <a:rPr lang="en-US" sz="2000" dirty="0"/>
              <a:t> = </a:t>
            </a:r>
            <a:r>
              <a:rPr lang="en-US" sz="2000" dirty="0" err="1"/>
              <a:t>train_test_split</a:t>
            </a:r>
            <a:r>
              <a:rPr lang="en-US" sz="2000" dirty="0"/>
              <a:t>(X, y, </a:t>
            </a:r>
            <a:r>
              <a:rPr lang="en-US" sz="2000" dirty="0" err="1"/>
              <a:t>test_size</a:t>
            </a:r>
            <a:r>
              <a:rPr lang="en-US" sz="2000" dirty="0"/>
              <a:t>=0.2, </a:t>
            </a:r>
            <a:r>
              <a:rPr lang="en-US" sz="2000" dirty="0" err="1"/>
              <a:t>random_state</a:t>
            </a:r>
            <a:r>
              <a:rPr lang="en-US" sz="2000" dirty="0"/>
              <a:t>=42)</a:t>
            </a:r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070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851" y="0"/>
            <a:ext cx="1000614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6)Feature Scaling:</a:t>
            </a:r>
            <a:endParaRPr lang="en-US" sz="24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Apply feature scaling to normalize your </a:t>
            </a:r>
            <a:r>
              <a:rPr lang="en-US" sz="2000" dirty="0" err="1" smtClean="0"/>
              <a:t>data,ensuring</a:t>
            </a:r>
            <a:r>
              <a:rPr lang="en-US" sz="2000" dirty="0" smtClean="0"/>
              <a:t> that all features have similar </a:t>
            </a:r>
            <a:r>
              <a:rPr lang="en-US" sz="2000" dirty="0" err="1" smtClean="0"/>
              <a:t>scales.Standardization</a:t>
            </a:r>
            <a:r>
              <a:rPr lang="en-US" sz="2000" dirty="0" smtClean="0"/>
              <a:t>(scaling to mean=0 and </a:t>
            </a:r>
            <a:r>
              <a:rPr lang="en-US" sz="2000" dirty="0" err="1" smtClean="0"/>
              <a:t>std</a:t>
            </a:r>
            <a:r>
              <a:rPr lang="en-US" sz="2000" dirty="0" smtClean="0"/>
              <a:t>=1)is a common choice.</a:t>
            </a:r>
          </a:p>
          <a:p>
            <a:r>
              <a:rPr lang="en-US" sz="2000" dirty="0" smtClean="0"/>
              <a:t>Program:</a:t>
            </a:r>
          </a:p>
          <a:p>
            <a:r>
              <a:rPr lang="en-US" sz="2000" dirty="0" smtClean="0"/>
              <a:t>scaler=</a:t>
            </a:r>
            <a:r>
              <a:rPr lang="en-US" sz="2000" dirty="0" err="1" smtClean="0"/>
              <a:t>StandardScaler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X_train</a:t>
            </a:r>
            <a:r>
              <a:rPr lang="en-US" sz="2000" dirty="0" smtClean="0"/>
              <a:t>=</a:t>
            </a:r>
            <a:r>
              <a:rPr lang="en-US" sz="2000" dirty="0" err="1" smtClean="0"/>
              <a:t>scaler.fit_transform</a:t>
            </a:r>
            <a:r>
              <a:rPr lang="en-US" sz="2000" dirty="0" smtClean="0"/>
              <a:t>(</a:t>
            </a:r>
            <a:r>
              <a:rPr lang="en-US" sz="2000" dirty="0" err="1" smtClean="0"/>
              <a:t>X_train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X_test</a:t>
            </a:r>
            <a:r>
              <a:rPr lang="en-US" sz="2000" dirty="0" smtClean="0"/>
              <a:t>=</a:t>
            </a:r>
            <a:r>
              <a:rPr lang="en-US" sz="2000" dirty="0" err="1" smtClean="0"/>
              <a:t>scaler.transform</a:t>
            </a:r>
            <a:r>
              <a:rPr lang="en-US" sz="2000" dirty="0" smtClean="0"/>
              <a:t>(</a:t>
            </a:r>
            <a:r>
              <a:rPr lang="en-US" sz="2000" dirty="0" err="1" smtClean="0"/>
              <a:t>X_test</a:t>
            </a:r>
            <a:r>
              <a:rPr lang="en-US" sz="2000" dirty="0" smtClean="0"/>
              <a:t>)</a:t>
            </a:r>
          </a:p>
          <a:p>
            <a:r>
              <a:rPr lang="en-US" sz="2400" b="1" u="sng" dirty="0" smtClean="0"/>
              <a:t>Importance of loading and processing dataset: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Loading and preprocessing the dataset is an important first step in building any machine learning </a:t>
            </a:r>
            <a:r>
              <a:rPr lang="en-US" sz="2000" dirty="0" err="1" smtClean="0"/>
              <a:t>model.However,it</a:t>
            </a:r>
            <a:r>
              <a:rPr lang="en-US" sz="2000" dirty="0" smtClean="0"/>
              <a:t> is especially </a:t>
            </a:r>
            <a:r>
              <a:rPr lang="en-US" sz="2000" dirty="0" err="1" smtClean="0"/>
              <a:t>impotant</a:t>
            </a:r>
            <a:r>
              <a:rPr lang="en-US" sz="2000" dirty="0" smtClean="0"/>
              <a:t> for housing  price prediction </a:t>
            </a:r>
            <a:r>
              <a:rPr lang="en-US" sz="2000" dirty="0" err="1" smtClean="0"/>
              <a:t>models,as</a:t>
            </a:r>
            <a:r>
              <a:rPr lang="en-US" sz="2000" dirty="0" smtClean="0"/>
              <a:t> house price </a:t>
            </a:r>
            <a:r>
              <a:rPr lang="en-US" sz="2000" dirty="0" err="1" smtClean="0"/>
              <a:t>datasetsare</a:t>
            </a:r>
            <a:r>
              <a:rPr lang="en-US" sz="2000" dirty="0" smtClean="0"/>
              <a:t> often complex and noisy.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By loading and preprocessing the </a:t>
            </a:r>
            <a:r>
              <a:rPr lang="en-US" sz="2000" dirty="0" err="1" smtClean="0"/>
              <a:t>dataset,we</a:t>
            </a:r>
            <a:r>
              <a:rPr lang="en-US" sz="2000" dirty="0" smtClean="0"/>
              <a:t> can ensure that the machine learning algorithm is able to learn from the data effectively and accurately.</a:t>
            </a:r>
          </a:p>
          <a:p>
            <a:endParaRPr lang="en-US" dirty="0"/>
          </a:p>
          <a:p>
            <a:r>
              <a:rPr lang="en-US" sz="2400" b="1" u="sng" dirty="0" smtClean="0"/>
              <a:t>Challenges involved in loading and preprocessing a house price dataset:</a:t>
            </a:r>
          </a:p>
          <a:p>
            <a:r>
              <a:rPr lang="en-US" dirty="0" smtClean="0"/>
              <a:t>              </a:t>
            </a:r>
            <a:r>
              <a:rPr lang="en-US" sz="2000" dirty="0" smtClean="0"/>
              <a:t>There are a number of challenges involved in loading and preprocessing a house price </a:t>
            </a:r>
            <a:r>
              <a:rPr lang="en-US" sz="2000" dirty="0" err="1" smtClean="0"/>
              <a:t>dataset,including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</a:t>
            </a:r>
            <a:r>
              <a:rPr lang="en-US" sz="2000" b="1" dirty="0" smtClean="0"/>
              <a:t>Handling missing values: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House price datasets often contain missing </a:t>
            </a:r>
            <a:r>
              <a:rPr lang="en-US" sz="2000" dirty="0" err="1" smtClean="0"/>
              <a:t>values,which</a:t>
            </a:r>
            <a:r>
              <a:rPr lang="en-US" sz="2000" dirty="0" smtClean="0"/>
              <a:t> can be due to a variety of </a:t>
            </a:r>
            <a:r>
              <a:rPr lang="en-US" sz="2000" dirty="0" err="1" smtClean="0"/>
              <a:t>factors.such</a:t>
            </a:r>
            <a:r>
              <a:rPr lang="en-US" sz="2000" dirty="0" smtClean="0"/>
              <a:t> as human error or incomplete data </a:t>
            </a:r>
            <a:r>
              <a:rPr lang="en-US" sz="2000" dirty="0" err="1" smtClean="0"/>
              <a:t>collecton.Common</a:t>
            </a:r>
            <a:r>
              <a:rPr lang="en-US" sz="2000" dirty="0" smtClean="0"/>
              <a:t> methods for handling missing values include dropping the rows with missing </a:t>
            </a:r>
            <a:r>
              <a:rPr lang="en-US" sz="2000" dirty="0" err="1" smtClean="0"/>
              <a:t>values,imputing</a:t>
            </a:r>
            <a:r>
              <a:rPr lang="en-US" sz="2000" dirty="0" smtClean="0"/>
              <a:t> the missing</a:t>
            </a:r>
            <a:endParaRPr lang="en-US" sz="2000" dirty="0"/>
          </a:p>
        </p:txBody>
      </p:sp>
      <p:sp>
        <p:nvSpPr>
          <p:cNvPr id="3" name="Right Arrow 2"/>
          <p:cNvSpPr/>
          <p:nvPr/>
        </p:nvSpPr>
        <p:spPr>
          <a:xfrm>
            <a:off x="3331029" y="5434149"/>
            <a:ext cx="222068" cy="313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4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4559" y="0"/>
            <a:ext cx="1013677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Values,imputing</a:t>
            </a:r>
            <a:r>
              <a:rPr lang="en-US" sz="2000" dirty="0" smtClean="0"/>
              <a:t> the missing values with the mean or median of the </a:t>
            </a:r>
            <a:r>
              <a:rPr lang="en-US" sz="2000" dirty="0" err="1" smtClean="0"/>
              <a:t>feature,or</a:t>
            </a:r>
            <a:r>
              <a:rPr lang="en-US" sz="2000" dirty="0" smtClean="0"/>
              <a:t> using a sophisticated method such as multiple imputing.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</a:t>
            </a:r>
            <a:r>
              <a:rPr lang="en-US" sz="2000" b="1" dirty="0" smtClean="0"/>
              <a:t>Encoding categorical variables: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Housing price datasets often contain categorical </a:t>
            </a:r>
            <a:r>
              <a:rPr lang="en-US" sz="2000" dirty="0" err="1" smtClean="0"/>
              <a:t>features,such</a:t>
            </a:r>
            <a:r>
              <a:rPr lang="en-US" sz="2000" dirty="0" smtClean="0"/>
              <a:t> as the type of </a:t>
            </a:r>
            <a:r>
              <a:rPr lang="en-US" sz="2000" dirty="0" err="1" smtClean="0"/>
              <a:t>housing,the</a:t>
            </a:r>
            <a:r>
              <a:rPr lang="en-US" sz="2000" dirty="0" smtClean="0"/>
              <a:t> </a:t>
            </a:r>
            <a:r>
              <a:rPr lang="en-US" sz="2000" dirty="0" err="1" smtClean="0"/>
              <a:t>neighborhood,and</a:t>
            </a:r>
            <a:r>
              <a:rPr lang="en-US" sz="2000" dirty="0" smtClean="0"/>
              <a:t> the school </a:t>
            </a:r>
            <a:r>
              <a:rPr lang="en-US" sz="2000" dirty="0" err="1" smtClean="0"/>
              <a:t>district.These</a:t>
            </a:r>
            <a:r>
              <a:rPr lang="en-US" sz="2000" dirty="0" smtClean="0"/>
              <a:t> features need to be encoded before </a:t>
            </a:r>
            <a:r>
              <a:rPr lang="en-US" sz="2000" dirty="0" err="1" smtClean="0"/>
              <a:t>theycan</a:t>
            </a:r>
            <a:r>
              <a:rPr lang="en-US" sz="2000" dirty="0" smtClean="0"/>
              <a:t> be used by machine learning </a:t>
            </a:r>
            <a:r>
              <a:rPr lang="en-US" sz="2000" dirty="0" err="1" smtClean="0"/>
              <a:t>models.One</a:t>
            </a:r>
            <a:r>
              <a:rPr lang="en-US" sz="2000" dirty="0" smtClean="0"/>
              <a:t> common way to encode categorical variables is to use One-hot encoding.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</a:t>
            </a:r>
            <a:r>
              <a:rPr lang="en-US" sz="2000" b="1" dirty="0" smtClean="0"/>
              <a:t>Scaling the features: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It is often helpful to scale the features before training a machine learning  </a:t>
            </a:r>
            <a:r>
              <a:rPr lang="en-US" sz="2000" dirty="0" err="1" smtClean="0"/>
              <a:t>model.This</a:t>
            </a:r>
            <a:r>
              <a:rPr lang="en-US" sz="2000" dirty="0" smtClean="0"/>
              <a:t> ca help to improve the performance of the model and make it more robust to </a:t>
            </a:r>
            <a:r>
              <a:rPr lang="en-US" sz="2000" dirty="0" err="1" smtClean="0"/>
              <a:t>outliers.There</a:t>
            </a:r>
            <a:r>
              <a:rPr lang="en-US" sz="2000" dirty="0" smtClean="0"/>
              <a:t> are a variety of ways to scale the </a:t>
            </a:r>
            <a:r>
              <a:rPr lang="en-US" sz="2000" dirty="0" err="1" smtClean="0"/>
              <a:t>features,such</a:t>
            </a:r>
            <a:r>
              <a:rPr lang="en-US" sz="2000" dirty="0" smtClean="0"/>
              <a:t> as </a:t>
            </a:r>
            <a:r>
              <a:rPr lang="en-US" sz="2000" dirty="0" err="1" smtClean="0"/>
              <a:t>mim</a:t>
            </a:r>
            <a:r>
              <a:rPr lang="en-US" sz="2000" dirty="0" smtClean="0"/>
              <a:t>-max scaling and standard scaling.</a:t>
            </a:r>
            <a:br>
              <a:rPr lang="en-US" sz="2000" dirty="0" smtClean="0"/>
            </a:br>
            <a:r>
              <a:rPr lang="en-US" sz="2000" dirty="0" smtClean="0"/>
              <a:t>                  </a:t>
            </a:r>
            <a:r>
              <a:rPr lang="en-US" sz="2000" b="1" dirty="0" smtClean="0"/>
              <a:t>Splitting the dataset into training and testing sets: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Once the data has been pre-</a:t>
            </a:r>
            <a:r>
              <a:rPr lang="en-US" sz="2000" dirty="0" err="1" smtClean="0"/>
              <a:t>processed,we</a:t>
            </a:r>
            <a:r>
              <a:rPr lang="en-US" sz="2000" dirty="0" smtClean="0"/>
              <a:t> need to split the dataset into training and testing </a:t>
            </a:r>
            <a:r>
              <a:rPr lang="en-US" sz="2000" dirty="0" err="1" smtClean="0"/>
              <a:t>sets.The</a:t>
            </a:r>
            <a:r>
              <a:rPr lang="en-US" sz="2000" dirty="0" smtClean="0"/>
              <a:t> training set will be used to evaluate the </a:t>
            </a:r>
            <a:r>
              <a:rPr lang="en-US" sz="2000" dirty="0" err="1" smtClean="0"/>
              <a:t>the</a:t>
            </a:r>
            <a:r>
              <a:rPr lang="en-US" sz="2000" dirty="0" smtClean="0"/>
              <a:t> performance of  the model on unseen </a:t>
            </a:r>
            <a:r>
              <a:rPr lang="en-US" sz="2000" dirty="0" err="1" smtClean="0"/>
              <a:t>data.It</a:t>
            </a:r>
            <a:r>
              <a:rPr lang="en-US" sz="2000" dirty="0" smtClean="0"/>
              <a:t> is important to split the dataset in a way that is representative of the real world distribution of the data</a:t>
            </a:r>
          </a:p>
          <a:p>
            <a:endParaRPr lang="en-US" sz="2000" dirty="0"/>
          </a:p>
          <a:p>
            <a:r>
              <a:rPr lang="en-US" sz="2400" b="1" u="sng" dirty="0" smtClean="0"/>
              <a:t>How to overcome the challenges of loading and preprocessing a house price dataset:</a:t>
            </a:r>
          </a:p>
          <a:p>
            <a:r>
              <a:rPr lang="en-US" sz="2000" dirty="0" smtClean="0"/>
              <a:t>There are a number of things that can be done to overcome the challenges of loading and preprocessing a house price </a:t>
            </a:r>
            <a:r>
              <a:rPr lang="en-US" sz="2000" dirty="0" err="1" smtClean="0"/>
              <a:t>dataset.includind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95" y="654199"/>
            <a:ext cx="204226" cy="364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534" y="2142588"/>
            <a:ext cx="225572" cy="36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534" y="3449705"/>
            <a:ext cx="225572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6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7188" y="136694"/>
            <a:ext cx="9836331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Use a data preprocessing library:</a:t>
            </a:r>
          </a:p>
          <a:p>
            <a:r>
              <a:rPr lang="en-US" sz="2000" dirty="0" smtClean="0"/>
              <a:t>There are a number of libraries available that can help with data preprocessing </a:t>
            </a:r>
            <a:r>
              <a:rPr lang="en-US" sz="2000" dirty="0" err="1" smtClean="0"/>
              <a:t>tasks,such</a:t>
            </a:r>
            <a:r>
              <a:rPr lang="en-US" sz="2000" dirty="0" smtClean="0"/>
              <a:t> as handling missing </a:t>
            </a:r>
            <a:r>
              <a:rPr lang="en-US" sz="2000" dirty="0" err="1" smtClean="0"/>
              <a:t>values,encoding</a:t>
            </a:r>
            <a:r>
              <a:rPr lang="en-US" sz="2000" dirty="0" smtClean="0"/>
              <a:t> categorical </a:t>
            </a:r>
            <a:r>
              <a:rPr lang="en-US" sz="2000" dirty="0" err="1" smtClean="0"/>
              <a:t>variables,and</a:t>
            </a:r>
            <a:r>
              <a:rPr lang="en-US" sz="2000" dirty="0" smtClean="0"/>
              <a:t> scaling the features.</a:t>
            </a:r>
          </a:p>
          <a:p>
            <a:endParaRPr lang="en-US" sz="2000" dirty="0"/>
          </a:p>
          <a:p>
            <a:r>
              <a:rPr lang="en-US" sz="2000" b="1" dirty="0" smtClean="0"/>
              <a:t>Carefully consider the specific needs of your model:</a:t>
            </a:r>
          </a:p>
          <a:p>
            <a:r>
              <a:rPr lang="en-US" sz="2000" dirty="0" smtClean="0"/>
              <a:t>The best way to preprocess the data will depend on the specific machine learning algorithm that you are </a:t>
            </a:r>
            <a:r>
              <a:rPr lang="en-US" sz="2000" dirty="0" err="1" smtClean="0"/>
              <a:t>using.It</a:t>
            </a:r>
            <a:r>
              <a:rPr lang="en-US" sz="2000" dirty="0" smtClean="0"/>
              <a:t> is important to carefully consider the requirements of the algorithm and to preprocess the data in a way that is compatible with the algorithm.</a:t>
            </a:r>
          </a:p>
          <a:p>
            <a:endParaRPr lang="en-US" sz="2000" dirty="0"/>
          </a:p>
          <a:p>
            <a:r>
              <a:rPr lang="en-US" sz="2000" b="1" dirty="0" smtClean="0"/>
              <a:t>Validate the preprocessed data:</a:t>
            </a:r>
          </a:p>
          <a:p>
            <a:r>
              <a:rPr lang="en-US" sz="2000" dirty="0" smtClean="0"/>
              <a:t>It is important to validate the preprocessed data to ensure that it is in a format that can be used by the machine learning algorithm and </a:t>
            </a:r>
            <a:r>
              <a:rPr lang="en-US" sz="2000" dirty="0" err="1" smtClean="0"/>
              <a:t>tht</a:t>
            </a:r>
            <a:r>
              <a:rPr lang="en-US" sz="2000" dirty="0" smtClean="0"/>
              <a:t> it is of high </a:t>
            </a:r>
            <a:r>
              <a:rPr lang="en-US" sz="2000" dirty="0" err="1" smtClean="0"/>
              <a:t>quality.This</a:t>
            </a:r>
            <a:r>
              <a:rPr lang="en-US" sz="2000" dirty="0" smtClean="0"/>
              <a:t> can be done by inspecting the data visually or by using statistical methods.</a:t>
            </a:r>
          </a:p>
          <a:p>
            <a:endParaRPr lang="en-US" sz="2000" dirty="0"/>
          </a:p>
          <a:p>
            <a:r>
              <a:rPr lang="en-US" sz="2400" b="1" dirty="0" smtClean="0"/>
              <a:t>1.Loading the dataset:</a:t>
            </a:r>
          </a:p>
          <a:p>
            <a:r>
              <a:rPr lang="en-US" sz="2000" dirty="0" smtClean="0"/>
              <a:t>Loading the dataset using machine </a:t>
            </a:r>
            <a:r>
              <a:rPr lang="en-US" sz="2000" dirty="0" err="1" smtClean="0"/>
              <a:t>learing</a:t>
            </a:r>
            <a:r>
              <a:rPr lang="en-US" sz="2000" dirty="0" smtClean="0"/>
              <a:t> is the process of bringing the data into the machine learning environment so that it can be used to train </a:t>
            </a:r>
            <a:r>
              <a:rPr lang="en-US" sz="2000" dirty="0" err="1" smtClean="0"/>
              <a:t>anf</a:t>
            </a:r>
            <a:r>
              <a:rPr lang="en-US" sz="2000" dirty="0" smtClean="0"/>
              <a:t> evaluate a model</a:t>
            </a:r>
          </a:p>
          <a:p>
            <a:endParaRPr lang="en-US" sz="2000" dirty="0"/>
          </a:p>
          <a:p>
            <a:r>
              <a:rPr lang="en-US" sz="2000" dirty="0" smtClean="0"/>
              <a:t>The specific steps involved in loading the dataset will vary depending on the machine learning library or framework that is being used. </a:t>
            </a:r>
            <a:r>
              <a:rPr lang="en-US" sz="2000" dirty="0" err="1" smtClean="0"/>
              <a:t>However,that</a:t>
            </a:r>
            <a:r>
              <a:rPr lang="en-US" sz="2000" dirty="0" smtClean="0"/>
              <a:t> are some general steps that</a:t>
            </a:r>
          </a:p>
          <a:p>
            <a:r>
              <a:rPr lang="en-US" sz="2000" dirty="0" smtClean="0"/>
              <a:t>Are common to most machine learning framework:</a:t>
            </a:r>
            <a:endParaRPr lang="en-US" sz="2000" dirty="0"/>
          </a:p>
        </p:txBody>
      </p:sp>
      <p:sp>
        <p:nvSpPr>
          <p:cNvPr id="3" name="Striped Right Arrow 2"/>
          <p:cNvSpPr/>
          <p:nvPr/>
        </p:nvSpPr>
        <p:spPr>
          <a:xfrm>
            <a:off x="2068286" y="274320"/>
            <a:ext cx="287383" cy="2873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85" y="1311452"/>
            <a:ext cx="287383" cy="46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85" y="2844401"/>
            <a:ext cx="318903" cy="418011"/>
          </a:xfrm>
          <a:prstGeom prst="rect">
            <a:avLst/>
          </a:prstGeom>
        </p:spPr>
      </p:pic>
      <p:sp>
        <p:nvSpPr>
          <p:cNvPr id="6" name="Chevron 5"/>
          <p:cNvSpPr/>
          <p:nvPr/>
        </p:nvSpPr>
        <p:spPr>
          <a:xfrm>
            <a:off x="2068284" y="4907146"/>
            <a:ext cx="287383" cy="20900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84" y="5713164"/>
            <a:ext cx="365792" cy="2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2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0423" y="313509"/>
            <a:ext cx="1018902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a)Identify the dataset: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The first step is to identify the dataset that you want to </a:t>
            </a:r>
            <a:r>
              <a:rPr lang="en-US" sz="2000" dirty="0" err="1" smtClean="0"/>
              <a:t>load.This</a:t>
            </a:r>
            <a:r>
              <a:rPr lang="en-US" sz="2000" dirty="0" smtClean="0"/>
              <a:t> dataset may be stored in a local file, in a </a:t>
            </a:r>
            <a:r>
              <a:rPr lang="en-US" sz="2000" dirty="0" err="1" smtClean="0"/>
              <a:t>database,or</a:t>
            </a:r>
            <a:r>
              <a:rPr lang="en-US" sz="2000" dirty="0" smtClean="0"/>
              <a:t> in a cloud storage service.</a:t>
            </a:r>
          </a:p>
          <a:p>
            <a:endParaRPr lang="en-US" sz="2000" dirty="0" smtClean="0"/>
          </a:p>
          <a:p>
            <a:r>
              <a:rPr lang="en-US" sz="2400" b="1" dirty="0" smtClean="0"/>
              <a:t>b)Load the dataset: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Once you have identified the </a:t>
            </a:r>
            <a:r>
              <a:rPr lang="en-US" sz="2000" dirty="0" err="1" smtClean="0"/>
              <a:t>dataset,you</a:t>
            </a:r>
            <a:r>
              <a:rPr lang="en-US" sz="2000" dirty="0" smtClean="0"/>
              <a:t> need to lead it into the machine learning </a:t>
            </a:r>
            <a:r>
              <a:rPr lang="en-US" sz="2000" dirty="0" err="1" smtClean="0"/>
              <a:t>environment.This</a:t>
            </a:r>
            <a:r>
              <a:rPr lang="en-US" sz="2000" dirty="0" smtClean="0"/>
              <a:t> may involve using a built-in function in the machine learning </a:t>
            </a:r>
            <a:r>
              <a:rPr lang="en-US" sz="2000" dirty="0" err="1" smtClean="0"/>
              <a:t>library,or</a:t>
            </a:r>
            <a:r>
              <a:rPr lang="en-US" sz="2000" dirty="0" smtClean="0"/>
              <a:t> it may involve writing your own code.</a:t>
            </a:r>
          </a:p>
          <a:p>
            <a:endParaRPr lang="en-US" dirty="0"/>
          </a:p>
          <a:p>
            <a:r>
              <a:rPr lang="en-US" sz="2400" b="1" dirty="0" smtClean="0"/>
              <a:t>c)Preprocess the dataset: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sz="2000" dirty="0" smtClean="0"/>
              <a:t>Once the dataset is loaded into the machine learning </a:t>
            </a:r>
            <a:r>
              <a:rPr lang="en-US" sz="2000" dirty="0" err="1" smtClean="0"/>
              <a:t>environment,you</a:t>
            </a:r>
            <a:r>
              <a:rPr lang="en-US" sz="2000" dirty="0" smtClean="0"/>
              <a:t> may need to preprocess it before you can start training and  evaluating your </a:t>
            </a:r>
            <a:r>
              <a:rPr lang="en-US" sz="2000" dirty="0" err="1" smtClean="0"/>
              <a:t>model.This</a:t>
            </a:r>
            <a:r>
              <a:rPr lang="en-US" sz="2000" dirty="0" smtClean="0"/>
              <a:t> may involve cleaning the </a:t>
            </a:r>
            <a:r>
              <a:rPr lang="en-US" sz="2000" dirty="0" err="1" smtClean="0"/>
              <a:t>data,transforming</a:t>
            </a:r>
            <a:r>
              <a:rPr lang="en-US" sz="2000" dirty="0" smtClean="0"/>
              <a:t> the data into a suitable format, and splitting the data into training and test sets.</a:t>
            </a:r>
            <a:endParaRPr lang="en-US" sz="2000" dirty="0"/>
          </a:p>
        </p:txBody>
      </p:sp>
      <p:sp>
        <p:nvSpPr>
          <p:cNvPr id="3" name="Oval 2"/>
          <p:cNvSpPr/>
          <p:nvPr/>
        </p:nvSpPr>
        <p:spPr>
          <a:xfrm>
            <a:off x="9353006" y="5695405"/>
            <a:ext cx="1894114" cy="1162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33061" y="5701936"/>
            <a:ext cx="2129246" cy="116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04" y="4512678"/>
            <a:ext cx="2103302" cy="9214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109" y="6048103"/>
            <a:ext cx="2103302" cy="809895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6252755" y="5434149"/>
            <a:ext cx="209005" cy="254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5" idx="2"/>
          </p:cNvCxnSpPr>
          <p:nvPr/>
        </p:nvCxnSpPr>
        <p:spPr>
          <a:xfrm flipV="1">
            <a:off x="6252755" y="5434149"/>
            <a:ext cx="0" cy="613954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06640" y="6276701"/>
            <a:ext cx="1946366" cy="27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6" idx="1"/>
          </p:cNvCxnSpPr>
          <p:nvPr/>
        </p:nvCxnSpPr>
        <p:spPr>
          <a:xfrm>
            <a:off x="4663440" y="6453050"/>
            <a:ext cx="746669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23708" y="4624254"/>
            <a:ext cx="126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Identify the dataset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02234" y="6129885"/>
            <a:ext cx="134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Loading the dataset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93335" y="5953535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Preprocessing the dataset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55594" y="5960067"/>
            <a:ext cx="118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the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81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453</TotalTime>
  <Words>1501</Words>
  <Application>Microsoft Office PowerPoint</Application>
  <PresentationFormat>Widescreen</PresentationFormat>
  <Paragraphs>174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Corbel</vt:lpstr>
      <vt:lpstr>Inter</vt:lpstr>
      <vt:lpstr>Parallax</vt:lpstr>
      <vt:lpstr>PREDICTING HOUSE PRICE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92</cp:revision>
  <dcterms:created xsi:type="dcterms:W3CDTF">2023-10-14T13:08:31Z</dcterms:created>
  <dcterms:modified xsi:type="dcterms:W3CDTF">2023-10-17T09:39:27Z</dcterms:modified>
</cp:coreProperties>
</file>