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DE4EAE-CF4C-405F-A9E8-0F05D5C067A1}"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382311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FDE4EAE-CF4C-405F-A9E8-0F05D5C067A1}"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363847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FDE4EAE-CF4C-405F-A9E8-0F05D5C067A1}"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3945294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FDE4EAE-CF4C-405F-A9E8-0F05D5C067A1}"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5D827-9344-48B3-BEC6-D796EACFB0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9179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DE4EAE-CF4C-405F-A9E8-0F05D5C067A1}"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578251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DE4EAE-CF4C-405F-A9E8-0F05D5C067A1}" type="datetimeFigureOut">
              <a:rPr lang="en-US" smtClean="0"/>
              <a:t>10/26/2023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805201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DE4EAE-CF4C-405F-A9E8-0F05D5C067A1}" type="datetimeFigureOut">
              <a:rPr lang="en-US" smtClean="0"/>
              <a:t>10/26/2023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2000932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DE4EAE-CF4C-405F-A9E8-0F05D5C067A1}"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1728013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DE4EAE-CF4C-405F-A9E8-0F05D5C067A1}"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369689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FDE4EAE-CF4C-405F-A9E8-0F05D5C067A1}"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170861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DE4EAE-CF4C-405F-A9E8-0F05D5C067A1}"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363831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DE4EAE-CF4C-405F-A9E8-0F05D5C067A1}"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326935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DE4EAE-CF4C-405F-A9E8-0F05D5C067A1}"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357272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FDE4EAE-CF4C-405F-A9E8-0F05D5C067A1}" type="datetimeFigureOut">
              <a:rPr lang="en-US" smtClean="0"/>
              <a:t>10/26/2023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210391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DE4EAE-CF4C-405F-A9E8-0F05D5C067A1}" type="datetimeFigureOut">
              <a:rPr lang="en-US" smtClean="0"/>
              <a:t>10/26/2023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1710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FDE4EAE-CF4C-405F-A9E8-0F05D5C067A1}" type="datetimeFigureOut">
              <a:rPr lang="en-US" smtClean="0"/>
              <a:t>10/26/2023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88181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FDE4EAE-CF4C-405F-A9E8-0F05D5C067A1}"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5D827-9344-48B3-BEC6-D796EACFB095}" type="slidenum">
              <a:rPr lang="en-US" smtClean="0"/>
              <a:t>‹#›</a:t>
            </a:fld>
            <a:endParaRPr lang="en-US"/>
          </a:p>
        </p:txBody>
      </p:sp>
    </p:spTree>
    <p:extLst>
      <p:ext uri="{BB962C8B-B14F-4D97-AF65-F5344CB8AC3E}">
        <p14:creationId xmlns:p14="http://schemas.microsoft.com/office/powerpoint/2010/main" val="211360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DE4EAE-CF4C-405F-A9E8-0F05D5C067A1}" type="datetimeFigureOut">
              <a:rPr lang="en-US" smtClean="0"/>
              <a:t>10/26/2023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0E5D827-9344-48B3-BEC6-D796EACFB095}" type="slidenum">
              <a:rPr lang="en-US" smtClean="0"/>
              <a:t>‹#›</a:t>
            </a:fld>
            <a:endParaRPr lang="en-US"/>
          </a:p>
        </p:txBody>
      </p:sp>
    </p:spTree>
    <p:extLst>
      <p:ext uri="{BB962C8B-B14F-4D97-AF65-F5344CB8AC3E}">
        <p14:creationId xmlns:p14="http://schemas.microsoft.com/office/powerpoint/2010/main" val="280555856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HOUSE PRICE USING MACHINE LEARNING</a:t>
            </a:r>
          </a:p>
        </p:txBody>
      </p:sp>
      <p:sp>
        <p:nvSpPr>
          <p:cNvPr id="3" name="Subtitle 2"/>
          <p:cNvSpPr>
            <a:spLocks noGrp="1"/>
          </p:cNvSpPr>
          <p:nvPr>
            <p:ph type="subTitle" idx="1"/>
          </p:nvPr>
        </p:nvSpPr>
        <p:spPr/>
        <p:txBody>
          <a:bodyPr/>
          <a:lstStyle/>
          <a:p>
            <a:r>
              <a:rPr lang="en-US" dirty="0"/>
              <a:t>PROJECT : HOUSE PRICE PREDICTION</a:t>
            </a:r>
          </a:p>
          <a:p>
            <a:endParaRPr lang="en-US" dirty="0"/>
          </a:p>
        </p:txBody>
      </p:sp>
      <p:pic>
        <p:nvPicPr>
          <p:cNvPr id="4" name="Picture 3"/>
          <p:cNvPicPr>
            <a:picLocks noChangeAspect="1"/>
          </p:cNvPicPr>
          <p:nvPr/>
        </p:nvPicPr>
        <p:blipFill>
          <a:blip r:embed="rId2"/>
          <a:stretch>
            <a:fillRect/>
          </a:stretch>
        </p:blipFill>
        <p:spPr>
          <a:xfrm>
            <a:off x="5747657" y="2612571"/>
            <a:ext cx="6326777" cy="4036423"/>
          </a:xfrm>
          <a:prstGeom prst="rect">
            <a:avLst/>
          </a:prstGeom>
        </p:spPr>
      </p:pic>
    </p:spTree>
    <p:extLst>
      <p:ext uri="{BB962C8B-B14F-4D97-AF65-F5344CB8AC3E}">
        <p14:creationId xmlns:p14="http://schemas.microsoft.com/office/powerpoint/2010/main" val="288813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765" y="512020"/>
            <a:ext cx="11059886" cy="2616101"/>
          </a:xfrm>
          <a:prstGeom prst="rect">
            <a:avLst/>
          </a:prstGeom>
          <a:noFill/>
        </p:spPr>
        <p:txBody>
          <a:bodyPr wrap="square" rtlCol="0">
            <a:spAutoFit/>
          </a:bodyPr>
          <a:lstStyle/>
          <a:p>
            <a:r>
              <a:rPr lang="en-US" sz="3600" b="1" u="sng" dirty="0"/>
              <a:t>Model </a:t>
            </a:r>
            <a:r>
              <a:rPr lang="en-US" sz="3600" b="1" u="sng" dirty="0" smtClean="0"/>
              <a:t>training</a:t>
            </a:r>
            <a:r>
              <a:rPr lang="en-US" sz="2800" b="1" dirty="0" smtClean="0"/>
              <a:t>:</a:t>
            </a:r>
            <a:endParaRPr lang="en-US" sz="2800" b="1" dirty="0" smtClean="0"/>
          </a:p>
          <a:p>
            <a:r>
              <a:rPr lang="en-US" sz="2800" b="1" dirty="0"/>
              <a:t> </a:t>
            </a:r>
            <a:r>
              <a:rPr lang="en-US" sz="2800" b="1" dirty="0" smtClean="0"/>
              <a:t>     </a:t>
            </a:r>
            <a:r>
              <a:rPr lang="en-US" sz="2400" dirty="0" smtClean="0"/>
              <a:t>Training </a:t>
            </a:r>
            <a:r>
              <a:rPr lang="en-US" sz="2400" dirty="0"/>
              <a:t>a house price prediction model involves the process of fitting a machine learning algorithm to a dataset containing features related to houses (e.g., number of bedrooms, square footage, location, etc.) and their corresponding </a:t>
            </a:r>
            <a:r>
              <a:rPr lang="en-US" sz="2400" dirty="0" smtClean="0"/>
              <a:t>prices.</a:t>
            </a:r>
          </a:p>
          <a:p>
            <a:r>
              <a:rPr lang="en-US" sz="2800" b="1" dirty="0"/>
              <a:t> </a:t>
            </a:r>
            <a:r>
              <a:rPr lang="en-US" sz="2800" b="1" dirty="0" smtClean="0"/>
              <a:t>          </a:t>
            </a:r>
            <a:endParaRPr lang="en-US" sz="2800" b="1" dirty="0"/>
          </a:p>
        </p:txBody>
      </p:sp>
      <p:sp>
        <p:nvSpPr>
          <p:cNvPr id="3" name="Rectangle 2"/>
          <p:cNvSpPr/>
          <p:nvPr/>
        </p:nvSpPr>
        <p:spPr>
          <a:xfrm>
            <a:off x="706363" y="2730903"/>
            <a:ext cx="3533340" cy="400110"/>
          </a:xfrm>
          <a:prstGeom prst="rect">
            <a:avLst/>
          </a:prstGeom>
        </p:spPr>
        <p:txBody>
          <a:bodyPr wrap="none">
            <a:spAutoFit/>
          </a:bodyPr>
          <a:lstStyle/>
          <a:p>
            <a:r>
              <a:rPr lang="en-US" sz="2000" dirty="0"/>
              <a:t>model = </a:t>
            </a:r>
            <a:r>
              <a:rPr lang="en-US" sz="2000" dirty="0" err="1"/>
              <a:t>LinearRegression</a:t>
            </a:r>
            <a:r>
              <a:rPr lang="en-US" sz="2000" dirty="0"/>
              <a:t>()</a:t>
            </a:r>
          </a:p>
        </p:txBody>
      </p:sp>
      <p:sp>
        <p:nvSpPr>
          <p:cNvPr id="4" name="Rectangle 3"/>
          <p:cNvSpPr/>
          <p:nvPr/>
        </p:nvSpPr>
        <p:spPr>
          <a:xfrm>
            <a:off x="2503713" y="3245737"/>
            <a:ext cx="6023429" cy="3416320"/>
          </a:xfrm>
          <a:prstGeom prst="rect">
            <a:avLst/>
          </a:prstGeom>
        </p:spPr>
        <p:txBody>
          <a:bodyPr wrap="square">
            <a:spAutoFit/>
          </a:bodyPr>
          <a:lstStyle/>
          <a:p>
            <a:r>
              <a:rPr lang="en-US" dirty="0"/>
              <a:t># Import necessary libraries</a:t>
            </a:r>
          </a:p>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r>
              <a:rPr lang="en-US" dirty="0"/>
              <a:t>from </a:t>
            </a:r>
            <a:r>
              <a:rPr lang="en-US" dirty="0" err="1"/>
              <a:t>sklearn.linear_model</a:t>
            </a:r>
            <a:r>
              <a:rPr lang="en-US" dirty="0"/>
              <a:t> import </a:t>
            </a:r>
            <a:r>
              <a:rPr lang="en-US" dirty="0" err="1"/>
              <a:t>LinearRegression</a:t>
            </a:r>
            <a:endParaRPr lang="en-US" dirty="0"/>
          </a:p>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sklearn.metrics</a:t>
            </a:r>
            <a:r>
              <a:rPr lang="en-US" dirty="0"/>
              <a:t> import </a:t>
            </a:r>
            <a:r>
              <a:rPr lang="en-US" dirty="0" err="1"/>
              <a:t>mean_squared_error</a:t>
            </a:r>
            <a:endParaRPr lang="en-US" dirty="0"/>
          </a:p>
          <a:p>
            <a:endParaRPr lang="en-US" dirty="0"/>
          </a:p>
          <a:p>
            <a:r>
              <a:rPr lang="en-US" dirty="0"/>
              <a:t># Generate some example data</a:t>
            </a:r>
          </a:p>
          <a:p>
            <a:r>
              <a:rPr lang="en-US" dirty="0" err="1"/>
              <a:t>np.random.seed</a:t>
            </a:r>
            <a:r>
              <a:rPr lang="en-US" dirty="0"/>
              <a:t>(0)</a:t>
            </a:r>
          </a:p>
          <a:p>
            <a:r>
              <a:rPr lang="en-US" dirty="0"/>
              <a:t>X = </a:t>
            </a:r>
            <a:r>
              <a:rPr lang="en-US" dirty="0" err="1"/>
              <a:t>np.random.rand</a:t>
            </a:r>
            <a:r>
              <a:rPr lang="en-US" dirty="0"/>
              <a:t>(100, 1)  # Independent variable</a:t>
            </a:r>
          </a:p>
          <a:p>
            <a:r>
              <a:rPr lang="en-US" dirty="0"/>
              <a:t>y = 2 * </a:t>
            </a:r>
            <a:r>
              <a:rPr lang="en-US" dirty="0" err="1"/>
              <a:t>X.squeeze</a:t>
            </a:r>
            <a:r>
              <a:rPr lang="en-US" dirty="0"/>
              <a:t>() + </a:t>
            </a:r>
            <a:r>
              <a:rPr lang="en-US" dirty="0" err="1"/>
              <a:t>np.random.randn</a:t>
            </a:r>
            <a:r>
              <a:rPr lang="en-US" dirty="0"/>
              <a:t>(100)  # Dependent variable with some random </a:t>
            </a:r>
            <a:r>
              <a:rPr lang="en-US" dirty="0" smtClean="0"/>
              <a:t>noise</a:t>
            </a:r>
            <a:endParaRPr lang="en-US" dirty="0"/>
          </a:p>
        </p:txBody>
      </p:sp>
    </p:spTree>
    <p:extLst>
      <p:ext uri="{BB962C8B-B14F-4D97-AF65-F5344CB8AC3E}">
        <p14:creationId xmlns:p14="http://schemas.microsoft.com/office/powerpoint/2010/main" val="319785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9371" y="719977"/>
            <a:ext cx="6096000" cy="5632311"/>
          </a:xfrm>
          <a:prstGeom prst="rect">
            <a:avLst/>
          </a:prstGeom>
        </p:spPr>
        <p:txBody>
          <a:bodyPr>
            <a:spAutoFit/>
          </a:bodyPr>
          <a:lstStyle/>
          <a:p>
            <a:r>
              <a:rPr lang="en-US" dirty="0" smtClean="0"/>
              <a:t># </a:t>
            </a:r>
            <a:r>
              <a:rPr lang="en-US" dirty="0"/>
              <a:t>Initialize the Linear Regression model</a:t>
            </a:r>
          </a:p>
          <a:p>
            <a:r>
              <a:rPr lang="en-US" dirty="0"/>
              <a:t>model = </a:t>
            </a:r>
            <a:r>
              <a:rPr lang="en-US" dirty="0" err="1"/>
              <a:t>LinearRegression</a:t>
            </a:r>
            <a:r>
              <a:rPr lang="en-US" dirty="0"/>
              <a:t>()</a:t>
            </a:r>
          </a:p>
          <a:p>
            <a:endParaRPr lang="en-US" dirty="0"/>
          </a:p>
          <a:p>
            <a:r>
              <a:rPr lang="en-US" dirty="0"/>
              <a:t># Train the model</a:t>
            </a:r>
          </a:p>
          <a:p>
            <a:r>
              <a:rPr lang="en-US" dirty="0" err="1"/>
              <a:t>model.fit</a:t>
            </a:r>
            <a:r>
              <a:rPr lang="en-US" dirty="0"/>
              <a:t>(</a:t>
            </a:r>
            <a:r>
              <a:rPr lang="en-US" dirty="0" err="1"/>
              <a:t>X_train</a:t>
            </a:r>
            <a:r>
              <a:rPr lang="en-US" dirty="0"/>
              <a:t>, </a:t>
            </a:r>
            <a:r>
              <a:rPr lang="en-US" dirty="0" err="1"/>
              <a:t>y_train</a:t>
            </a:r>
            <a:r>
              <a:rPr lang="en-US" dirty="0"/>
              <a:t>)</a:t>
            </a:r>
          </a:p>
          <a:p>
            <a:endParaRPr lang="en-US" dirty="0"/>
          </a:p>
          <a:p>
            <a:r>
              <a:rPr lang="en-US" dirty="0"/>
              <a:t># Predict using the test set</a:t>
            </a:r>
          </a:p>
          <a:p>
            <a:r>
              <a:rPr lang="en-US" dirty="0" err="1"/>
              <a:t>y_pred</a:t>
            </a:r>
            <a:r>
              <a:rPr lang="en-US" dirty="0"/>
              <a:t> = </a:t>
            </a:r>
            <a:r>
              <a:rPr lang="en-US" dirty="0" err="1"/>
              <a:t>model.predict</a:t>
            </a:r>
            <a:r>
              <a:rPr lang="en-US" dirty="0"/>
              <a:t>(</a:t>
            </a:r>
            <a:r>
              <a:rPr lang="en-US" dirty="0" err="1"/>
              <a:t>X_test</a:t>
            </a:r>
            <a:r>
              <a:rPr lang="en-US" dirty="0"/>
              <a:t>)</a:t>
            </a:r>
          </a:p>
          <a:p>
            <a:endParaRPr lang="en-US" dirty="0"/>
          </a:p>
          <a:p>
            <a:r>
              <a:rPr lang="en-US" dirty="0"/>
              <a:t># Calculate Mean Squared Error (MSE)</a:t>
            </a:r>
          </a:p>
          <a:p>
            <a:r>
              <a:rPr lang="en-US" dirty="0" err="1"/>
              <a:t>mse</a:t>
            </a:r>
            <a:r>
              <a:rPr lang="en-US" dirty="0"/>
              <a:t> = </a:t>
            </a:r>
            <a:r>
              <a:rPr lang="en-US" dirty="0" err="1"/>
              <a:t>mean_squared_error</a:t>
            </a:r>
            <a:r>
              <a:rPr lang="en-US" dirty="0"/>
              <a:t>(</a:t>
            </a:r>
            <a:r>
              <a:rPr lang="en-US" dirty="0" err="1"/>
              <a:t>y_test</a:t>
            </a:r>
            <a:r>
              <a:rPr lang="en-US" dirty="0"/>
              <a:t>, </a:t>
            </a:r>
            <a:r>
              <a:rPr lang="en-US" dirty="0" err="1"/>
              <a:t>y_pred</a:t>
            </a:r>
            <a:r>
              <a:rPr lang="en-US" dirty="0"/>
              <a:t>)</a:t>
            </a:r>
          </a:p>
          <a:p>
            <a:r>
              <a:rPr lang="en-US" dirty="0"/>
              <a:t>print(</a:t>
            </a:r>
            <a:r>
              <a:rPr lang="en-US" dirty="0" err="1"/>
              <a:t>f"Mean</a:t>
            </a:r>
            <a:r>
              <a:rPr lang="en-US" dirty="0"/>
              <a:t> Squared Error (MSE): {</a:t>
            </a:r>
            <a:r>
              <a:rPr lang="en-US" dirty="0" err="1"/>
              <a:t>mse</a:t>
            </a:r>
            <a:r>
              <a:rPr lang="en-US" dirty="0"/>
              <a:t>}")</a:t>
            </a:r>
          </a:p>
          <a:p>
            <a:endParaRPr lang="en-US" dirty="0"/>
          </a:p>
          <a:p>
            <a:r>
              <a:rPr lang="en-US" dirty="0"/>
              <a:t># Visualize the results</a:t>
            </a:r>
          </a:p>
          <a:p>
            <a:r>
              <a:rPr lang="en-US" dirty="0" err="1"/>
              <a:t>plt.scatter</a:t>
            </a:r>
            <a:r>
              <a:rPr lang="en-US" dirty="0"/>
              <a:t>(</a:t>
            </a:r>
            <a:r>
              <a:rPr lang="en-US" dirty="0" err="1"/>
              <a:t>X_test</a:t>
            </a:r>
            <a:r>
              <a:rPr lang="en-US" dirty="0"/>
              <a:t>, </a:t>
            </a:r>
            <a:r>
              <a:rPr lang="en-US" dirty="0" err="1"/>
              <a:t>y_test</a:t>
            </a:r>
            <a:r>
              <a:rPr lang="en-US" dirty="0"/>
              <a:t>, color='blue', label='Actual')</a:t>
            </a:r>
          </a:p>
          <a:p>
            <a:r>
              <a:rPr lang="en-US" dirty="0" err="1"/>
              <a:t>plt.plot</a:t>
            </a:r>
            <a:r>
              <a:rPr lang="en-US" dirty="0"/>
              <a:t>(</a:t>
            </a:r>
            <a:r>
              <a:rPr lang="en-US" dirty="0" err="1"/>
              <a:t>X_test</a:t>
            </a:r>
            <a:r>
              <a:rPr lang="en-US" dirty="0"/>
              <a:t>, </a:t>
            </a:r>
            <a:r>
              <a:rPr lang="en-US" dirty="0" err="1"/>
              <a:t>y_pred</a:t>
            </a:r>
            <a:r>
              <a:rPr lang="en-US" dirty="0"/>
              <a:t>, color='red', label='Predicted')</a:t>
            </a:r>
          </a:p>
          <a:p>
            <a:r>
              <a:rPr lang="en-US" dirty="0" err="1"/>
              <a:t>plt.xlabel</a:t>
            </a:r>
            <a:r>
              <a:rPr lang="en-US" dirty="0"/>
              <a:t>('X')</a:t>
            </a:r>
          </a:p>
          <a:p>
            <a:r>
              <a:rPr lang="en-US" dirty="0" err="1"/>
              <a:t>plt.ylabel</a:t>
            </a:r>
            <a:r>
              <a:rPr lang="en-US" dirty="0"/>
              <a:t>('y')</a:t>
            </a:r>
          </a:p>
          <a:p>
            <a:r>
              <a:rPr lang="en-US" dirty="0" err="1"/>
              <a:t>plt.legend</a:t>
            </a:r>
            <a:r>
              <a:rPr lang="en-US" dirty="0"/>
              <a:t>()</a:t>
            </a:r>
          </a:p>
          <a:p>
            <a:r>
              <a:rPr lang="en-US" dirty="0" err="1"/>
              <a:t>plt.show</a:t>
            </a:r>
            <a:r>
              <a:rPr lang="en-US" dirty="0"/>
              <a:t>()</a:t>
            </a:r>
          </a:p>
        </p:txBody>
      </p:sp>
    </p:spTree>
    <p:extLst>
      <p:ext uri="{BB962C8B-B14F-4D97-AF65-F5344CB8AC3E}">
        <p14:creationId xmlns:p14="http://schemas.microsoft.com/office/powerpoint/2010/main" val="292362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141" y="104630"/>
            <a:ext cx="5529943" cy="1077218"/>
          </a:xfrm>
          <a:prstGeom prst="rect">
            <a:avLst/>
          </a:prstGeom>
          <a:noFill/>
        </p:spPr>
        <p:txBody>
          <a:bodyPr wrap="square" rtlCol="0">
            <a:spAutoFit/>
          </a:bodyPr>
          <a:lstStyle/>
          <a:p>
            <a:r>
              <a:rPr lang="en-US" sz="3200" b="1" u="sng" dirty="0" err="1" smtClean="0"/>
              <a:t>Redge</a:t>
            </a:r>
            <a:r>
              <a:rPr lang="en-US" sz="3200" b="1" u="sng" dirty="0" smtClean="0"/>
              <a:t> </a:t>
            </a:r>
            <a:endParaRPr lang="en-US" sz="3200" b="1" u="sng" dirty="0" smtClean="0"/>
          </a:p>
          <a:p>
            <a:r>
              <a:rPr lang="en-US" sz="3200" b="1" u="sng" dirty="0" smtClean="0"/>
              <a:t>Regression</a:t>
            </a:r>
            <a:r>
              <a:rPr lang="en-US" sz="3200" b="1" u="sng" dirty="0" smtClean="0"/>
              <a:t>:</a:t>
            </a:r>
            <a:endParaRPr lang="en-US" sz="3200" b="1" u="sng" dirty="0"/>
          </a:p>
        </p:txBody>
      </p:sp>
      <p:sp>
        <p:nvSpPr>
          <p:cNvPr id="3" name="Rectangle 2"/>
          <p:cNvSpPr/>
          <p:nvPr/>
        </p:nvSpPr>
        <p:spPr>
          <a:xfrm>
            <a:off x="3164113" y="117693"/>
            <a:ext cx="10827658" cy="6740307"/>
          </a:xfrm>
          <a:prstGeom prst="rect">
            <a:avLst/>
          </a:prstGeom>
        </p:spPr>
        <p:txBody>
          <a:bodyPr wrap="square">
            <a:spAutoFit/>
          </a:bodyPr>
          <a:lstStyle/>
          <a:p>
            <a:r>
              <a:rPr lang="en-US" dirty="0"/>
              <a:t># Import necessary libraries</a:t>
            </a:r>
          </a:p>
          <a:p>
            <a:r>
              <a:rPr lang="en-US" dirty="0"/>
              <a:t>from </a:t>
            </a:r>
            <a:r>
              <a:rPr lang="en-US" dirty="0" err="1"/>
              <a:t>sklearn.linear_model</a:t>
            </a:r>
            <a:r>
              <a:rPr lang="en-US" dirty="0"/>
              <a:t> import Ridge</a:t>
            </a:r>
          </a:p>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sklearn.metrics</a:t>
            </a:r>
            <a:r>
              <a:rPr lang="en-US" dirty="0"/>
              <a:t> import </a:t>
            </a:r>
            <a:r>
              <a:rPr lang="en-US" dirty="0" err="1"/>
              <a:t>mean_squared_error</a:t>
            </a:r>
            <a:endParaRPr lang="en-US" dirty="0"/>
          </a:p>
          <a:p>
            <a:r>
              <a:rPr lang="en-US" dirty="0"/>
              <a:t>import </a:t>
            </a:r>
            <a:r>
              <a:rPr lang="en-US" dirty="0" err="1"/>
              <a:t>numpy</a:t>
            </a:r>
            <a:r>
              <a:rPr lang="en-US" dirty="0"/>
              <a:t> as np</a:t>
            </a:r>
          </a:p>
          <a:p>
            <a:endParaRPr lang="en-US" dirty="0"/>
          </a:p>
          <a:p>
            <a:r>
              <a:rPr lang="en-US" dirty="0"/>
              <a:t># Assuming you have X (features) and y (target variable) ready</a:t>
            </a:r>
          </a:p>
          <a:p>
            <a:endParaRPr lang="en-US" dirty="0"/>
          </a:p>
          <a:p>
            <a:r>
              <a:rPr lang="en-US" dirty="0"/>
              <a:t># Split data into training and testing sets</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a:t>
            </a:r>
          </a:p>
          <a:p>
            <a:endParaRPr lang="en-US" dirty="0"/>
          </a:p>
          <a:p>
            <a:r>
              <a:rPr lang="en-US" dirty="0"/>
              <a:t># Initialize the Ridge regression model with alpha value</a:t>
            </a:r>
          </a:p>
          <a:p>
            <a:r>
              <a:rPr lang="en-US" dirty="0"/>
              <a:t>alpha = 1.0  # You can adjust this </a:t>
            </a:r>
            <a:r>
              <a:rPr lang="en-US" dirty="0" err="1"/>
              <a:t>hyperparameter</a:t>
            </a:r>
            <a:endParaRPr lang="en-US" dirty="0"/>
          </a:p>
          <a:p>
            <a:r>
              <a:rPr lang="en-US" dirty="0" err="1"/>
              <a:t>ridge_model</a:t>
            </a:r>
            <a:r>
              <a:rPr lang="en-US" dirty="0"/>
              <a:t> = Ridge(alpha=alpha)</a:t>
            </a:r>
          </a:p>
          <a:p>
            <a:endParaRPr lang="en-US" dirty="0"/>
          </a:p>
          <a:p>
            <a:r>
              <a:rPr lang="en-US" dirty="0"/>
              <a:t># Train the model</a:t>
            </a:r>
          </a:p>
          <a:p>
            <a:r>
              <a:rPr lang="en-US" dirty="0" err="1"/>
              <a:t>ridge_model.fit</a:t>
            </a:r>
            <a:r>
              <a:rPr lang="en-US" dirty="0"/>
              <a:t>(</a:t>
            </a:r>
            <a:r>
              <a:rPr lang="en-US" dirty="0" err="1"/>
              <a:t>X_train</a:t>
            </a:r>
            <a:r>
              <a:rPr lang="en-US" dirty="0"/>
              <a:t>, </a:t>
            </a:r>
            <a:r>
              <a:rPr lang="en-US" dirty="0" err="1"/>
              <a:t>y_train</a:t>
            </a:r>
            <a:r>
              <a:rPr lang="en-US" dirty="0"/>
              <a:t>)</a:t>
            </a:r>
          </a:p>
          <a:p>
            <a:endParaRPr lang="en-US" dirty="0"/>
          </a:p>
          <a:p>
            <a:r>
              <a:rPr lang="en-US" dirty="0"/>
              <a:t># Predict house prices on the test set</a:t>
            </a:r>
          </a:p>
          <a:p>
            <a:r>
              <a:rPr lang="en-US" dirty="0" err="1"/>
              <a:t>y_pred</a:t>
            </a:r>
            <a:r>
              <a:rPr lang="en-US" dirty="0"/>
              <a:t> = </a:t>
            </a:r>
            <a:r>
              <a:rPr lang="en-US" dirty="0" err="1"/>
              <a:t>ridge_model.predict</a:t>
            </a:r>
            <a:r>
              <a:rPr lang="en-US" dirty="0"/>
              <a:t>(</a:t>
            </a:r>
            <a:r>
              <a:rPr lang="en-US" dirty="0" err="1"/>
              <a:t>X_test</a:t>
            </a:r>
            <a:r>
              <a:rPr lang="en-US" dirty="0"/>
              <a:t>)</a:t>
            </a:r>
          </a:p>
          <a:p>
            <a:endParaRPr lang="en-US" dirty="0"/>
          </a:p>
          <a:p>
            <a:r>
              <a:rPr lang="en-US" dirty="0"/>
              <a:t># Evaluate the model using Mean Squared Error (MSE)</a:t>
            </a:r>
          </a:p>
          <a:p>
            <a:r>
              <a:rPr lang="en-US" dirty="0" err="1"/>
              <a:t>mse</a:t>
            </a:r>
            <a:r>
              <a:rPr lang="en-US" dirty="0"/>
              <a:t> = </a:t>
            </a:r>
            <a:r>
              <a:rPr lang="en-US" dirty="0" err="1"/>
              <a:t>mean_squared_error</a:t>
            </a:r>
            <a:r>
              <a:rPr lang="en-US" dirty="0"/>
              <a:t>(</a:t>
            </a:r>
            <a:r>
              <a:rPr lang="en-US" dirty="0" err="1"/>
              <a:t>y_test</a:t>
            </a:r>
            <a:r>
              <a:rPr lang="en-US" dirty="0"/>
              <a:t>, </a:t>
            </a:r>
            <a:r>
              <a:rPr lang="en-US" dirty="0" err="1"/>
              <a:t>y_pred</a:t>
            </a:r>
            <a:r>
              <a:rPr lang="en-US" dirty="0"/>
              <a:t>)</a:t>
            </a:r>
          </a:p>
          <a:p>
            <a:r>
              <a:rPr lang="en-US" dirty="0"/>
              <a:t>print(</a:t>
            </a:r>
            <a:r>
              <a:rPr lang="en-US" dirty="0" err="1"/>
              <a:t>f"Mean</a:t>
            </a:r>
            <a:r>
              <a:rPr lang="en-US" dirty="0"/>
              <a:t> Squared Error (MSE): {</a:t>
            </a:r>
            <a:r>
              <a:rPr lang="en-US" dirty="0" err="1"/>
              <a:t>mse</a:t>
            </a:r>
            <a:r>
              <a:rPr lang="en-US" dirty="0"/>
              <a:t>}")</a:t>
            </a:r>
          </a:p>
        </p:txBody>
      </p:sp>
    </p:spTree>
    <p:extLst>
      <p:ext uri="{BB962C8B-B14F-4D97-AF65-F5344CB8AC3E}">
        <p14:creationId xmlns:p14="http://schemas.microsoft.com/office/powerpoint/2010/main" val="4169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855200" cy="1077218"/>
          </a:xfrm>
          <a:prstGeom prst="rect">
            <a:avLst/>
          </a:prstGeom>
          <a:noFill/>
        </p:spPr>
        <p:txBody>
          <a:bodyPr wrap="square" rtlCol="0">
            <a:spAutoFit/>
          </a:bodyPr>
          <a:lstStyle/>
          <a:p>
            <a:r>
              <a:rPr lang="en-US" sz="3200" b="1" u="sng" dirty="0" smtClean="0"/>
              <a:t>Lasso</a:t>
            </a:r>
          </a:p>
          <a:p>
            <a:r>
              <a:rPr lang="en-US" sz="3200" b="1" u="sng" dirty="0" smtClean="0"/>
              <a:t> </a:t>
            </a:r>
            <a:r>
              <a:rPr lang="en-US" sz="3200" b="1" u="sng" dirty="0" smtClean="0"/>
              <a:t>Regression:</a:t>
            </a:r>
            <a:endParaRPr lang="en-US" sz="3200" b="1" u="sng" dirty="0"/>
          </a:p>
        </p:txBody>
      </p:sp>
      <p:sp>
        <p:nvSpPr>
          <p:cNvPr id="3" name="Rectangle 2"/>
          <p:cNvSpPr/>
          <p:nvPr/>
        </p:nvSpPr>
        <p:spPr>
          <a:xfrm>
            <a:off x="3018971" y="0"/>
            <a:ext cx="8577943" cy="7017306"/>
          </a:xfrm>
          <a:prstGeom prst="rect">
            <a:avLst/>
          </a:prstGeom>
        </p:spPr>
        <p:txBody>
          <a:bodyPr wrap="square">
            <a:spAutoFit/>
          </a:bodyPr>
          <a:lstStyle/>
          <a:p>
            <a:r>
              <a:rPr lang="en-US" dirty="0"/>
              <a:t># Import necessary libraries</a:t>
            </a:r>
          </a:p>
          <a:p>
            <a:r>
              <a:rPr lang="en-US" dirty="0"/>
              <a:t>from </a:t>
            </a:r>
            <a:r>
              <a:rPr lang="en-US" dirty="0" err="1"/>
              <a:t>sklearn.linear_model</a:t>
            </a:r>
            <a:r>
              <a:rPr lang="en-US" dirty="0"/>
              <a:t> import Lasso</a:t>
            </a:r>
          </a:p>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sklearn.metrics</a:t>
            </a:r>
            <a:r>
              <a:rPr lang="en-US" dirty="0"/>
              <a:t> import </a:t>
            </a:r>
            <a:r>
              <a:rPr lang="en-US" dirty="0" err="1"/>
              <a:t>mean_squared_error</a:t>
            </a:r>
            <a:endParaRPr lang="en-US" dirty="0"/>
          </a:p>
          <a:p>
            <a:r>
              <a:rPr lang="en-US" dirty="0"/>
              <a:t>import </a:t>
            </a:r>
            <a:r>
              <a:rPr lang="en-US" dirty="0" err="1"/>
              <a:t>numpy</a:t>
            </a:r>
            <a:r>
              <a:rPr lang="en-US" dirty="0"/>
              <a:t> as np</a:t>
            </a:r>
          </a:p>
          <a:p>
            <a:endParaRPr lang="en-US" dirty="0"/>
          </a:p>
          <a:p>
            <a:r>
              <a:rPr lang="en-US" dirty="0"/>
              <a:t># Assuming you have X (features) and y (target variable) ready</a:t>
            </a:r>
          </a:p>
          <a:p>
            <a:endParaRPr lang="en-US" dirty="0"/>
          </a:p>
          <a:p>
            <a:r>
              <a:rPr lang="en-US" dirty="0"/>
              <a:t># Split data into training and testing sets</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a:t>
            </a:r>
          </a:p>
          <a:p>
            <a:endParaRPr lang="en-US" dirty="0"/>
          </a:p>
          <a:p>
            <a:r>
              <a:rPr lang="en-US" dirty="0"/>
              <a:t># Initialize the Lasso regression model with alpha value</a:t>
            </a:r>
          </a:p>
          <a:p>
            <a:r>
              <a:rPr lang="en-US" dirty="0"/>
              <a:t>alpha = 1.0  # You can adjust this </a:t>
            </a:r>
            <a:r>
              <a:rPr lang="en-US" dirty="0" err="1"/>
              <a:t>hyperparameter</a:t>
            </a:r>
            <a:endParaRPr lang="en-US" dirty="0"/>
          </a:p>
          <a:p>
            <a:r>
              <a:rPr lang="en-US" dirty="0" err="1"/>
              <a:t>lasso_model</a:t>
            </a:r>
            <a:r>
              <a:rPr lang="en-US" dirty="0"/>
              <a:t> = Lasso(alpha=alpha)</a:t>
            </a:r>
          </a:p>
          <a:p>
            <a:endParaRPr lang="en-US" dirty="0"/>
          </a:p>
          <a:p>
            <a:r>
              <a:rPr lang="en-US" dirty="0"/>
              <a:t># Train the model</a:t>
            </a:r>
          </a:p>
          <a:p>
            <a:r>
              <a:rPr lang="en-US" dirty="0" err="1"/>
              <a:t>lasso_model.fit</a:t>
            </a:r>
            <a:r>
              <a:rPr lang="en-US" dirty="0"/>
              <a:t>(</a:t>
            </a:r>
            <a:r>
              <a:rPr lang="en-US" dirty="0" err="1"/>
              <a:t>X_train</a:t>
            </a:r>
            <a:r>
              <a:rPr lang="en-US" dirty="0"/>
              <a:t>, </a:t>
            </a:r>
            <a:r>
              <a:rPr lang="en-US" dirty="0" err="1"/>
              <a:t>y_train</a:t>
            </a:r>
            <a:r>
              <a:rPr lang="en-US" dirty="0"/>
              <a:t>)</a:t>
            </a:r>
          </a:p>
          <a:p>
            <a:endParaRPr lang="en-US" dirty="0"/>
          </a:p>
          <a:p>
            <a:r>
              <a:rPr lang="en-US" dirty="0"/>
              <a:t># Predict house prices on the test set</a:t>
            </a:r>
          </a:p>
          <a:p>
            <a:r>
              <a:rPr lang="en-US" dirty="0" err="1"/>
              <a:t>y_pred</a:t>
            </a:r>
            <a:r>
              <a:rPr lang="en-US" dirty="0"/>
              <a:t> = </a:t>
            </a:r>
            <a:r>
              <a:rPr lang="en-US" dirty="0" err="1"/>
              <a:t>lasso_model.predict</a:t>
            </a:r>
            <a:r>
              <a:rPr lang="en-US" dirty="0"/>
              <a:t>(</a:t>
            </a:r>
            <a:r>
              <a:rPr lang="en-US" dirty="0" err="1"/>
              <a:t>X_test</a:t>
            </a:r>
            <a:r>
              <a:rPr lang="en-US" dirty="0"/>
              <a:t>)</a:t>
            </a:r>
          </a:p>
          <a:p>
            <a:endParaRPr lang="en-US" dirty="0"/>
          </a:p>
          <a:p>
            <a:r>
              <a:rPr lang="en-US" dirty="0"/>
              <a:t># Evaluate the model using Mean Squared Error (MSE)</a:t>
            </a:r>
          </a:p>
          <a:p>
            <a:r>
              <a:rPr lang="en-US" dirty="0" err="1"/>
              <a:t>mse</a:t>
            </a:r>
            <a:r>
              <a:rPr lang="en-US" dirty="0"/>
              <a:t> = </a:t>
            </a:r>
            <a:r>
              <a:rPr lang="en-US" dirty="0" err="1"/>
              <a:t>mean_squared_error</a:t>
            </a:r>
            <a:r>
              <a:rPr lang="en-US" dirty="0"/>
              <a:t>(</a:t>
            </a:r>
            <a:r>
              <a:rPr lang="en-US" dirty="0" err="1"/>
              <a:t>y_test</a:t>
            </a:r>
            <a:r>
              <a:rPr lang="en-US" dirty="0"/>
              <a:t>, </a:t>
            </a:r>
            <a:r>
              <a:rPr lang="en-US" dirty="0" err="1"/>
              <a:t>y_pred</a:t>
            </a:r>
            <a:r>
              <a:rPr lang="en-US" dirty="0"/>
              <a:t>)</a:t>
            </a:r>
          </a:p>
          <a:p>
            <a:r>
              <a:rPr lang="en-US" dirty="0"/>
              <a:t>print(</a:t>
            </a:r>
            <a:r>
              <a:rPr lang="en-US" dirty="0" err="1"/>
              <a:t>f"Mean</a:t>
            </a:r>
            <a:r>
              <a:rPr lang="en-US" dirty="0"/>
              <a:t> Squared Error (MSE): {</a:t>
            </a:r>
            <a:r>
              <a:rPr lang="en-US" dirty="0" err="1"/>
              <a:t>mse</a:t>
            </a:r>
            <a:r>
              <a:rPr lang="en-US" dirty="0"/>
              <a:t>}")</a:t>
            </a:r>
          </a:p>
        </p:txBody>
      </p:sp>
    </p:spTree>
    <p:extLst>
      <p:ext uri="{BB962C8B-B14F-4D97-AF65-F5344CB8AC3E}">
        <p14:creationId xmlns:p14="http://schemas.microsoft.com/office/powerpoint/2010/main" val="404744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309" y="191589"/>
            <a:ext cx="5167086" cy="707886"/>
          </a:xfrm>
          <a:prstGeom prst="rect">
            <a:avLst/>
          </a:prstGeom>
          <a:noFill/>
        </p:spPr>
        <p:txBody>
          <a:bodyPr wrap="square" rtlCol="0">
            <a:spAutoFit/>
          </a:bodyPr>
          <a:lstStyle/>
          <a:p>
            <a:r>
              <a:rPr lang="en-US" sz="4000" b="1" u="sng" dirty="0" smtClean="0"/>
              <a:t>Elastic net:</a:t>
            </a:r>
            <a:endParaRPr lang="en-US" sz="4000" b="1" u="sng" dirty="0"/>
          </a:p>
        </p:txBody>
      </p:sp>
      <p:sp>
        <p:nvSpPr>
          <p:cNvPr id="3" name="Rectangle 2"/>
          <p:cNvSpPr/>
          <p:nvPr/>
        </p:nvSpPr>
        <p:spPr>
          <a:xfrm>
            <a:off x="2902857" y="0"/>
            <a:ext cx="8708571" cy="6494085"/>
          </a:xfrm>
          <a:prstGeom prst="rect">
            <a:avLst/>
          </a:prstGeom>
        </p:spPr>
        <p:txBody>
          <a:bodyPr wrap="square">
            <a:spAutoFit/>
          </a:bodyPr>
          <a:lstStyle/>
          <a:p>
            <a:r>
              <a:rPr lang="en-US" sz="1600" dirty="0"/>
              <a:t># Import necessary libraries</a:t>
            </a:r>
          </a:p>
          <a:p>
            <a:r>
              <a:rPr lang="en-US" sz="1600" dirty="0"/>
              <a:t>from </a:t>
            </a:r>
            <a:r>
              <a:rPr lang="en-US" sz="1600" dirty="0" err="1"/>
              <a:t>sklearn.linear_model</a:t>
            </a:r>
            <a:r>
              <a:rPr lang="en-US" sz="1600" dirty="0"/>
              <a:t> import </a:t>
            </a:r>
            <a:r>
              <a:rPr lang="en-US" sz="1600" dirty="0" err="1"/>
              <a:t>ElasticNet</a:t>
            </a:r>
            <a:endParaRPr lang="en-US" sz="1600" dirty="0"/>
          </a:p>
          <a:p>
            <a:r>
              <a:rPr lang="en-US" sz="1600" dirty="0"/>
              <a:t>from </a:t>
            </a:r>
            <a:r>
              <a:rPr lang="en-US" sz="1600" dirty="0" err="1"/>
              <a:t>sklearn.model_selection</a:t>
            </a:r>
            <a:r>
              <a:rPr lang="en-US" sz="1600" dirty="0"/>
              <a:t> import </a:t>
            </a:r>
            <a:r>
              <a:rPr lang="en-US" sz="1600" dirty="0" err="1"/>
              <a:t>train_test_split</a:t>
            </a:r>
            <a:endParaRPr lang="en-US" sz="1600" dirty="0"/>
          </a:p>
          <a:p>
            <a:r>
              <a:rPr lang="en-US" sz="1600" dirty="0"/>
              <a:t>from </a:t>
            </a:r>
            <a:r>
              <a:rPr lang="en-US" sz="1600" dirty="0" err="1"/>
              <a:t>sklearn.metrics</a:t>
            </a:r>
            <a:r>
              <a:rPr lang="en-US" sz="1600" dirty="0"/>
              <a:t> import </a:t>
            </a:r>
            <a:r>
              <a:rPr lang="en-US" sz="1600" dirty="0" err="1"/>
              <a:t>mean_squared_error</a:t>
            </a:r>
            <a:endParaRPr lang="en-US" sz="1600" dirty="0"/>
          </a:p>
          <a:p>
            <a:r>
              <a:rPr lang="en-US" sz="1600" dirty="0"/>
              <a:t>import </a:t>
            </a:r>
            <a:r>
              <a:rPr lang="en-US" sz="1600" dirty="0" err="1"/>
              <a:t>numpy</a:t>
            </a:r>
            <a:r>
              <a:rPr lang="en-US" sz="1600" dirty="0"/>
              <a:t> as np</a:t>
            </a:r>
          </a:p>
          <a:p>
            <a:endParaRPr lang="en-US" sz="1600" dirty="0"/>
          </a:p>
          <a:p>
            <a:r>
              <a:rPr lang="en-US" sz="1600" dirty="0"/>
              <a:t># Assuming you have X (features) and y (target variable) ready</a:t>
            </a:r>
          </a:p>
          <a:p>
            <a:endParaRPr lang="en-US" sz="1600" dirty="0"/>
          </a:p>
          <a:p>
            <a:r>
              <a:rPr lang="en-US" sz="1600" dirty="0"/>
              <a:t># Split data into training and testing sets</a:t>
            </a:r>
          </a:p>
          <a:p>
            <a:r>
              <a:rPr lang="en-US" sz="1600" dirty="0" err="1"/>
              <a:t>X_train</a:t>
            </a:r>
            <a:r>
              <a:rPr lang="en-US" sz="1600" dirty="0"/>
              <a:t>, </a:t>
            </a:r>
            <a:r>
              <a:rPr lang="en-US" sz="1600" dirty="0" err="1"/>
              <a:t>X_test</a:t>
            </a:r>
            <a:r>
              <a:rPr lang="en-US" sz="1600" dirty="0"/>
              <a:t>, </a:t>
            </a:r>
            <a:r>
              <a:rPr lang="en-US" sz="1600" dirty="0" err="1"/>
              <a:t>y_train</a:t>
            </a:r>
            <a:r>
              <a:rPr lang="en-US" sz="1600" dirty="0"/>
              <a:t>, </a:t>
            </a:r>
            <a:r>
              <a:rPr lang="en-US" sz="1600" dirty="0" err="1"/>
              <a:t>y_test</a:t>
            </a:r>
            <a:r>
              <a:rPr lang="en-US" sz="1600" dirty="0"/>
              <a:t> = </a:t>
            </a:r>
            <a:r>
              <a:rPr lang="en-US" sz="1600" dirty="0" err="1"/>
              <a:t>train_test_split</a:t>
            </a:r>
            <a:r>
              <a:rPr lang="en-US" sz="1600" dirty="0"/>
              <a:t>(X, y, </a:t>
            </a:r>
            <a:r>
              <a:rPr lang="en-US" sz="1600" dirty="0" err="1"/>
              <a:t>test_size</a:t>
            </a:r>
            <a:r>
              <a:rPr lang="en-US" sz="1600" dirty="0"/>
              <a:t>=0.2, </a:t>
            </a:r>
            <a:r>
              <a:rPr lang="en-US" sz="1600" dirty="0" err="1"/>
              <a:t>random_state</a:t>
            </a:r>
            <a:r>
              <a:rPr lang="en-US" sz="1600" dirty="0"/>
              <a:t>=42)</a:t>
            </a:r>
          </a:p>
          <a:p>
            <a:endParaRPr lang="en-US" sz="1600" dirty="0"/>
          </a:p>
          <a:p>
            <a:r>
              <a:rPr lang="en-US" sz="1600" dirty="0"/>
              <a:t># Initialize the Elastic Net regression model with alpha and l1_ratio values</a:t>
            </a:r>
          </a:p>
          <a:p>
            <a:r>
              <a:rPr lang="en-US" sz="1600" dirty="0"/>
              <a:t>alpha = 1.0  # You can adjust this </a:t>
            </a:r>
            <a:r>
              <a:rPr lang="en-US" sz="1600" dirty="0" err="1"/>
              <a:t>hyperparameter</a:t>
            </a:r>
            <a:endParaRPr lang="en-US" sz="1600" dirty="0"/>
          </a:p>
          <a:p>
            <a:r>
              <a:rPr lang="en-US" sz="1600" dirty="0"/>
              <a:t>l1_ratio = 0.5  # You can adjust this </a:t>
            </a:r>
            <a:r>
              <a:rPr lang="en-US" sz="1600" dirty="0" err="1"/>
              <a:t>hyperparameter</a:t>
            </a:r>
            <a:r>
              <a:rPr lang="en-US" sz="1600" dirty="0"/>
              <a:t> (0.5 means equal L1 and L2 penalties)</a:t>
            </a:r>
          </a:p>
          <a:p>
            <a:r>
              <a:rPr lang="en-US" sz="1600" dirty="0" err="1"/>
              <a:t>elastic_net_model</a:t>
            </a:r>
            <a:r>
              <a:rPr lang="en-US" sz="1600" dirty="0"/>
              <a:t> = </a:t>
            </a:r>
            <a:r>
              <a:rPr lang="en-US" sz="1600" dirty="0" err="1"/>
              <a:t>ElasticNet</a:t>
            </a:r>
            <a:r>
              <a:rPr lang="en-US" sz="1600" dirty="0"/>
              <a:t>(alpha=alpha, l1_ratio=l1_ratio)</a:t>
            </a:r>
          </a:p>
          <a:p>
            <a:endParaRPr lang="en-US" sz="1600" dirty="0"/>
          </a:p>
          <a:p>
            <a:r>
              <a:rPr lang="en-US" sz="1600" dirty="0"/>
              <a:t># Train the model</a:t>
            </a:r>
          </a:p>
          <a:p>
            <a:r>
              <a:rPr lang="en-US" sz="1600" dirty="0" err="1"/>
              <a:t>elastic_net_model.fit</a:t>
            </a:r>
            <a:r>
              <a:rPr lang="en-US" sz="1600" dirty="0"/>
              <a:t>(</a:t>
            </a:r>
            <a:r>
              <a:rPr lang="en-US" sz="1600" dirty="0" err="1"/>
              <a:t>X_train</a:t>
            </a:r>
            <a:r>
              <a:rPr lang="en-US" sz="1600" dirty="0"/>
              <a:t>, </a:t>
            </a:r>
            <a:r>
              <a:rPr lang="en-US" sz="1600" dirty="0" err="1"/>
              <a:t>y_train</a:t>
            </a:r>
            <a:r>
              <a:rPr lang="en-US" sz="1600" dirty="0"/>
              <a:t>)</a:t>
            </a:r>
          </a:p>
          <a:p>
            <a:endParaRPr lang="en-US" sz="1600" dirty="0"/>
          </a:p>
          <a:p>
            <a:r>
              <a:rPr lang="en-US" sz="1600" dirty="0"/>
              <a:t># Predict house prices on the test set</a:t>
            </a:r>
          </a:p>
          <a:p>
            <a:r>
              <a:rPr lang="en-US" sz="1600" dirty="0" err="1"/>
              <a:t>y_pred</a:t>
            </a:r>
            <a:r>
              <a:rPr lang="en-US" sz="1600" dirty="0"/>
              <a:t> = </a:t>
            </a:r>
            <a:r>
              <a:rPr lang="en-US" sz="1600" dirty="0" err="1"/>
              <a:t>elastic_net_model.predict</a:t>
            </a:r>
            <a:r>
              <a:rPr lang="en-US" sz="1600" dirty="0"/>
              <a:t>(</a:t>
            </a:r>
            <a:r>
              <a:rPr lang="en-US" sz="1600" dirty="0" err="1"/>
              <a:t>X_test</a:t>
            </a:r>
            <a:r>
              <a:rPr lang="en-US" sz="1600" dirty="0"/>
              <a:t>)</a:t>
            </a:r>
          </a:p>
          <a:p>
            <a:endParaRPr lang="en-US" sz="1600" dirty="0"/>
          </a:p>
          <a:p>
            <a:r>
              <a:rPr lang="en-US" sz="1600" dirty="0"/>
              <a:t># Evaluate the model using Mean Squared Error (MSE)</a:t>
            </a:r>
          </a:p>
          <a:p>
            <a:r>
              <a:rPr lang="en-US" sz="1600" dirty="0" err="1"/>
              <a:t>mse</a:t>
            </a:r>
            <a:r>
              <a:rPr lang="en-US" sz="1600" dirty="0"/>
              <a:t> = </a:t>
            </a:r>
            <a:r>
              <a:rPr lang="en-US" sz="1600" dirty="0" err="1"/>
              <a:t>mean_squared_error</a:t>
            </a:r>
            <a:r>
              <a:rPr lang="en-US" sz="1600" dirty="0"/>
              <a:t>(</a:t>
            </a:r>
            <a:r>
              <a:rPr lang="en-US" sz="1600" dirty="0" err="1"/>
              <a:t>y_test</a:t>
            </a:r>
            <a:r>
              <a:rPr lang="en-US" sz="1600" dirty="0"/>
              <a:t>, </a:t>
            </a:r>
            <a:r>
              <a:rPr lang="en-US" sz="1600" dirty="0" err="1"/>
              <a:t>y_pred</a:t>
            </a:r>
            <a:r>
              <a:rPr lang="en-US" sz="1600" dirty="0"/>
              <a:t>)</a:t>
            </a:r>
          </a:p>
          <a:p>
            <a:r>
              <a:rPr lang="en-US" sz="1600" dirty="0"/>
              <a:t>print(</a:t>
            </a:r>
            <a:r>
              <a:rPr lang="en-US" sz="1600" dirty="0" err="1"/>
              <a:t>f"Mean</a:t>
            </a:r>
            <a:r>
              <a:rPr lang="en-US" sz="1600" dirty="0"/>
              <a:t> Squared Error (MSE): {</a:t>
            </a:r>
            <a:r>
              <a:rPr lang="en-US" sz="1600" dirty="0" err="1"/>
              <a:t>mse</a:t>
            </a:r>
            <a:r>
              <a:rPr lang="en-US" sz="1600" dirty="0"/>
              <a:t>}")</a:t>
            </a:r>
          </a:p>
        </p:txBody>
      </p:sp>
    </p:spTree>
    <p:extLst>
      <p:ext uri="{BB962C8B-B14F-4D97-AF65-F5344CB8AC3E}">
        <p14:creationId xmlns:p14="http://schemas.microsoft.com/office/powerpoint/2010/main" val="253125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0536" y="0"/>
            <a:ext cx="10458995" cy="6740307"/>
          </a:xfrm>
          <a:prstGeom prst="rect">
            <a:avLst/>
          </a:prstGeom>
        </p:spPr>
        <p:txBody>
          <a:bodyPr wrap="square">
            <a:spAutoFit/>
          </a:bodyPr>
          <a:lstStyle/>
          <a:p>
            <a:r>
              <a:rPr lang="en-US" dirty="0"/>
              <a:t># Import necessary libraries</a:t>
            </a:r>
          </a:p>
          <a:p>
            <a:r>
              <a:rPr lang="en-US" dirty="0"/>
              <a:t>from </a:t>
            </a:r>
            <a:r>
              <a:rPr lang="en-US" dirty="0" err="1"/>
              <a:t>sklearn</a:t>
            </a:r>
            <a:r>
              <a:rPr lang="en-US" dirty="0"/>
              <a:t> import </a:t>
            </a:r>
            <a:r>
              <a:rPr lang="en-US" dirty="0" err="1"/>
              <a:t>svm</a:t>
            </a:r>
            <a:endParaRPr lang="en-US" dirty="0"/>
          </a:p>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sklearn.metrics</a:t>
            </a:r>
            <a:r>
              <a:rPr lang="en-US" dirty="0"/>
              <a:t> import </a:t>
            </a:r>
            <a:r>
              <a:rPr lang="en-US" dirty="0" err="1"/>
              <a:t>accuracy_score</a:t>
            </a:r>
            <a:endParaRPr lang="en-US" dirty="0"/>
          </a:p>
          <a:p>
            <a:endParaRPr lang="en-US" dirty="0"/>
          </a:p>
          <a:p>
            <a:r>
              <a:rPr lang="en-US" dirty="0"/>
              <a:t># Generate some example data</a:t>
            </a:r>
          </a:p>
          <a:p>
            <a:r>
              <a:rPr lang="en-US" dirty="0"/>
              <a:t># Assuming X contains your features and y contains corresponding labels (0 or 1 for binary classification)</a:t>
            </a:r>
          </a:p>
          <a:p>
            <a:r>
              <a:rPr lang="en-US" dirty="0"/>
              <a:t># Make sure to replace X and y with your actual data</a:t>
            </a:r>
          </a:p>
          <a:p>
            <a:endParaRPr lang="en-US" dirty="0"/>
          </a:p>
          <a:p>
            <a:r>
              <a:rPr lang="en-US" dirty="0"/>
              <a:t># Split the data into training and testing sets</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a:t>
            </a:r>
          </a:p>
          <a:p>
            <a:endParaRPr lang="en-US" dirty="0"/>
          </a:p>
          <a:p>
            <a:r>
              <a:rPr lang="en-US" dirty="0"/>
              <a:t># Create an SVM classifier</a:t>
            </a:r>
          </a:p>
          <a:p>
            <a:r>
              <a:rPr lang="en-US" dirty="0" err="1"/>
              <a:t>clf</a:t>
            </a:r>
            <a:r>
              <a:rPr lang="en-US" dirty="0"/>
              <a:t> = </a:t>
            </a:r>
            <a:r>
              <a:rPr lang="en-US" dirty="0" err="1"/>
              <a:t>svm.SVC</a:t>
            </a:r>
            <a:r>
              <a:rPr lang="en-US" dirty="0"/>
              <a:t>(kernel='linear')  # You can choose different kernels like 'linear', 'poly', '</a:t>
            </a:r>
            <a:r>
              <a:rPr lang="en-US" dirty="0" err="1"/>
              <a:t>rbf</a:t>
            </a:r>
            <a:r>
              <a:rPr lang="en-US" dirty="0"/>
              <a:t>', etc.</a:t>
            </a:r>
          </a:p>
          <a:p>
            <a:endParaRPr lang="en-US" dirty="0"/>
          </a:p>
          <a:p>
            <a:r>
              <a:rPr lang="en-US" dirty="0"/>
              <a:t># Train the SVM classifier on the training data</a:t>
            </a:r>
          </a:p>
          <a:p>
            <a:r>
              <a:rPr lang="en-US" dirty="0" err="1"/>
              <a:t>clf.fit</a:t>
            </a:r>
            <a:r>
              <a:rPr lang="en-US" dirty="0"/>
              <a:t>(</a:t>
            </a:r>
            <a:r>
              <a:rPr lang="en-US" dirty="0" err="1"/>
              <a:t>X_train</a:t>
            </a:r>
            <a:r>
              <a:rPr lang="en-US" dirty="0"/>
              <a:t>, </a:t>
            </a:r>
            <a:r>
              <a:rPr lang="en-US" dirty="0" err="1"/>
              <a:t>y_train</a:t>
            </a:r>
            <a:r>
              <a:rPr lang="en-US" dirty="0"/>
              <a:t>)</a:t>
            </a:r>
          </a:p>
          <a:p>
            <a:endParaRPr lang="en-US" dirty="0"/>
          </a:p>
          <a:p>
            <a:r>
              <a:rPr lang="en-US" dirty="0"/>
              <a:t># Predict labels for the test set</a:t>
            </a:r>
          </a:p>
          <a:p>
            <a:r>
              <a:rPr lang="en-US" dirty="0" err="1"/>
              <a:t>y_pred</a:t>
            </a:r>
            <a:r>
              <a:rPr lang="en-US" dirty="0"/>
              <a:t> = </a:t>
            </a:r>
            <a:r>
              <a:rPr lang="en-US" dirty="0" err="1"/>
              <a:t>clf.predict</a:t>
            </a:r>
            <a:r>
              <a:rPr lang="en-US" dirty="0"/>
              <a:t>(</a:t>
            </a:r>
            <a:r>
              <a:rPr lang="en-US" dirty="0" err="1"/>
              <a:t>X_test</a:t>
            </a:r>
            <a:r>
              <a:rPr lang="en-US" dirty="0"/>
              <a:t>)</a:t>
            </a:r>
          </a:p>
          <a:p>
            <a:endParaRPr lang="en-US" dirty="0"/>
          </a:p>
          <a:p>
            <a:r>
              <a:rPr lang="en-US" dirty="0"/>
              <a:t># Calculate accuracy</a:t>
            </a:r>
          </a:p>
          <a:p>
            <a:r>
              <a:rPr lang="en-US" dirty="0"/>
              <a:t>accuracy = </a:t>
            </a:r>
            <a:r>
              <a:rPr lang="en-US" dirty="0" err="1"/>
              <a:t>accuracy_score</a:t>
            </a:r>
            <a:r>
              <a:rPr lang="en-US" dirty="0"/>
              <a:t>(</a:t>
            </a:r>
            <a:r>
              <a:rPr lang="en-US" dirty="0" err="1"/>
              <a:t>y_test</a:t>
            </a:r>
            <a:r>
              <a:rPr lang="en-US" dirty="0"/>
              <a:t>, </a:t>
            </a:r>
            <a:r>
              <a:rPr lang="en-US" dirty="0" err="1"/>
              <a:t>y_pred</a:t>
            </a:r>
            <a:r>
              <a:rPr lang="en-US" dirty="0" smtClean="0"/>
              <a:t>)</a:t>
            </a:r>
            <a:endParaRPr lang="en-US" dirty="0"/>
          </a:p>
        </p:txBody>
      </p:sp>
      <p:sp>
        <p:nvSpPr>
          <p:cNvPr id="3" name="TextBox 2"/>
          <p:cNvSpPr txBox="1"/>
          <p:nvPr/>
        </p:nvSpPr>
        <p:spPr>
          <a:xfrm>
            <a:off x="104502" y="0"/>
            <a:ext cx="2129247" cy="1569660"/>
          </a:xfrm>
          <a:prstGeom prst="rect">
            <a:avLst/>
          </a:prstGeom>
          <a:noFill/>
        </p:spPr>
        <p:txBody>
          <a:bodyPr wrap="square" rtlCol="0">
            <a:spAutoFit/>
          </a:bodyPr>
          <a:lstStyle/>
          <a:p>
            <a:r>
              <a:rPr lang="en-US" sz="3200" b="1" u="sng" dirty="0" smtClean="0"/>
              <a:t>Support vector</a:t>
            </a:r>
          </a:p>
          <a:p>
            <a:r>
              <a:rPr lang="en-US" sz="3200" b="1" u="sng" dirty="0" smtClean="0"/>
              <a:t>Machine</a:t>
            </a:r>
            <a:r>
              <a:rPr lang="en-US" sz="3200" u="sng" dirty="0" smtClean="0"/>
              <a:t>:</a:t>
            </a:r>
            <a:endParaRPr lang="en-US" sz="3200" u="sng" dirty="0"/>
          </a:p>
        </p:txBody>
      </p:sp>
    </p:spTree>
    <p:extLst>
      <p:ext uri="{BB962C8B-B14F-4D97-AF65-F5344CB8AC3E}">
        <p14:creationId xmlns:p14="http://schemas.microsoft.com/office/powerpoint/2010/main" val="2874229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402" y="203419"/>
            <a:ext cx="6664004" cy="646331"/>
          </a:xfrm>
          <a:prstGeom prst="rect">
            <a:avLst/>
          </a:prstGeom>
        </p:spPr>
        <p:txBody>
          <a:bodyPr wrap="none">
            <a:spAutoFit/>
          </a:bodyPr>
          <a:lstStyle/>
          <a:p>
            <a:r>
              <a:rPr lang="en-US" sz="3600" b="1" u="sng" dirty="0"/>
              <a:t>Evaluation of Predicted </a:t>
            </a:r>
            <a:r>
              <a:rPr lang="en-US" sz="3600" b="1" u="sng" dirty="0" smtClean="0"/>
              <a:t>Data:</a:t>
            </a:r>
            <a:endParaRPr lang="en-US" sz="3600" b="1" u="sng" dirty="0"/>
          </a:p>
        </p:txBody>
      </p:sp>
      <p:sp>
        <p:nvSpPr>
          <p:cNvPr id="3" name="TextBox 2"/>
          <p:cNvSpPr txBox="1"/>
          <p:nvPr/>
        </p:nvSpPr>
        <p:spPr>
          <a:xfrm>
            <a:off x="552408" y="1045029"/>
            <a:ext cx="1015135" cy="369332"/>
          </a:xfrm>
          <a:prstGeom prst="rect">
            <a:avLst/>
          </a:prstGeom>
          <a:noFill/>
        </p:spPr>
        <p:txBody>
          <a:bodyPr wrap="square" rtlCol="0">
            <a:spAutoFit/>
          </a:bodyPr>
          <a:lstStyle/>
          <a:p>
            <a:r>
              <a:rPr lang="en-US" b="1" dirty="0" smtClean="0"/>
              <a:t>IN[1]:</a:t>
            </a:r>
            <a:endParaRPr lang="en-US" b="1" dirty="0"/>
          </a:p>
        </p:txBody>
      </p:sp>
      <p:sp>
        <p:nvSpPr>
          <p:cNvPr id="4" name="Rectangle 3"/>
          <p:cNvSpPr/>
          <p:nvPr/>
        </p:nvSpPr>
        <p:spPr>
          <a:xfrm>
            <a:off x="1258388" y="1229695"/>
            <a:ext cx="6096000" cy="3416320"/>
          </a:xfrm>
          <a:prstGeom prst="rect">
            <a:avLst/>
          </a:prstGeom>
        </p:spPr>
        <p:txBody>
          <a:bodyPr>
            <a:spAutoFit/>
          </a:bodyPr>
          <a:lstStyle/>
          <a:p>
            <a:r>
              <a:rPr lang="en-US" sz="2400" dirty="0"/>
              <a:t> </a:t>
            </a:r>
            <a:r>
              <a:rPr lang="en-US" sz="2400" dirty="0" err="1"/>
              <a:t>plt.figure</a:t>
            </a:r>
            <a:r>
              <a:rPr lang="en-US" sz="2400" dirty="0"/>
              <a:t>(</a:t>
            </a:r>
            <a:r>
              <a:rPr lang="en-US" sz="2400" dirty="0" err="1"/>
              <a:t>figsize</a:t>
            </a:r>
            <a:r>
              <a:rPr lang="en-US" sz="2400" dirty="0"/>
              <a:t>=(12,6))</a:t>
            </a:r>
          </a:p>
          <a:p>
            <a:r>
              <a:rPr lang="en-US" sz="2400" dirty="0"/>
              <a:t>    </a:t>
            </a:r>
            <a:r>
              <a:rPr lang="en-US" sz="2400" dirty="0" err="1"/>
              <a:t>plt.plot</a:t>
            </a:r>
            <a:r>
              <a:rPr lang="en-US" sz="2400" dirty="0"/>
              <a:t>(</a:t>
            </a:r>
            <a:r>
              <a:rPr lang="en-US" sz="2400" dirty="0" err="1"/>
              <a:t>np.arange</a:t>
            </a:r>
            <a:r>
              <a:rPr lang="en-US" sz="2400" dirty="0"/>
              <a:t>(</a:t>
            </a:r>
            <a:r>
              <a:rPr lang="en-US" sz="2400" dirty="0" err="1"/>
              <a:t>len</a:t>
            </a:r>
            <a:r>
              <a:rPr lang="en-US" sz="2400" dirty="0"/>
              <a:t>(</a:t>
            </a:r>
            <a:r>
              <a:rPr lang="en-US" sz="2400" dirty="0" err="1"/>
              <a:t>Y_test</a:t>
            </a:r>
            <a:r>
              <a:rPr lang="en-US" sz="2400" dirty="0"/>
              <a:t>)), </a:t>
            </a:r>
            <a:r>
              <a:rPr lang="en-US" sz="2400" dirty="0" err="1"/>
              <a:t>Y_test</a:t>
            </a:r>
            <a:r>
              <a:rPr lang="en-US" sz="2400" dirty="0"/>
              <a:t>, label='Actual Trend')</a:t>
            </a:r>
          </a:p>
          <a:p>
            <a:r>
              <a:rPr lang="en-US" sz="2400" dirty="0"/>
              <a:t>    </a:t>
            </a:r>
            <a:r>
              <a:rPr lang="en-US" sz="2400" dirty="0" err="1"/>
              <a:t>plt.plot</a:t>
            </a:r>
            <a:r>
              <a:rPr lang="en-US" sz="2400" dirty="0"/>
              <a:t>(</a:t>
            </a:r>
            <a:r>
              <a:rPr lang="en-US" sz="2400" dirty="0" err="1"/>
              <a:t>np.arange</a:t>
            </a:r>
            <a:r>
              <a:rPr lang="en-US" sz="2400" dirty="0"/>
              <a:t>(</a:t>
            </a:r>
            <a:r>
              <a:rPr lang="en-US" sz="2400" dirty="0" err="1"/>
              <a:t>len</a:t>
            </a:r>
            <a:r>
              <a:rPr lang="en-US" sz="2400" dirty="0"/>
              <a:t>(</a:t>
            </a:r>
            <a:r>
              <a:rPr lang="en-US" sz="2400" dirty="0" err="1"/>
              <a:t>Y_test</a:t>
            </a:r>
            <a:r>
              <a:rPr lang="en-US" sz="2400" dirty="0"/>
              <a:t>)), Prediction1, label='Predicted Trend')</a:t>
            </a:r>
          </a:p>
          <a:p>
            <a:r>
              <a:rPr lang="en-US" sz="2400" dirty="0"/>
              <a:t>    </a:t>
            </a:r>
            <a:r>
              <a:rPr lang="en-US" sz="2400" dirty="0" err="1"/>
              <a:t>plt.xlabel</a:t>
            </a:r>
            <a:r>
              <a:rPr lang="en-US" sz="2400" dirty="0"/>
              <a:t>('Data')</a:t>
            </a:r>
          </a:p>
          <a:p>
            <a:r>
              <a:rPr lang="en-US" sz="2400" dirty="0"/>
              <a:t>    </a:t>
            </a:r>
            <a:r>
              <a:rPr lang="en-US" sz="2400" dirty="0" err="1"/>
              <a:t>plt.ylabel</a:t>
            </a:r>
            <a:r>
              <a:rPr lang="en-US" sz="2400" dirty="0"/>
              <a:t>('Trend')</a:t>
            </a:r>
          </a:p>
          <a:p>
            <a:r>
              <a:rPr lang="en-US" sz="2400" dirty="0"/>
              <a:t>    </a:t>
            </a:r>
            <a:r>
              <a:rPr lang="en-US" sz="2400" dirty="0" err="1"/>
              <a:t>plt.legend</a:t>
            </a:r>
            <a:r>
              <a:rPr lang="en-US" sz="2400" dirty="0"/>
              <a:t>()</a:t>
            </a:r>
          </a:p>
          <a:p>
            <a:r>
              <a:rPr lang="en-US" sz="2400" dirty="0"/>
              <a:t>    </a:t>
            </a:r>
            <a:r>
              <a:rPr lang="en-US" sz="2400" dirty="0" err="1"/>
              <a:t>plt.title</a:t>
            </a:r>
            <a:r>
              <a:rPr lang="en-US" sz="2400" dirty="0"/>
              <a:t>('Actual vs Predicted')</a:t>
            </a:r>
          </a:p>
        </p:txBody>
      </p:sp>
      <p:sp>
        <p:nvSpPr>
          <p:cNvPr id="5" name="TextBox 4"/>
          <p:cNvSpPr txBox="1"/>
          <p:nvPr/>
        </p:nvSpPr>
        <p:spPr>
          <a:xfrm>
            <a:off x="552408" y="4759574"/>
            <a:ext cx="1306286" cy="369332"/>
          </a:xfrm>
          <a:prstGeom prst="rect">
            <a:avLst/>
          </a:prstGeom>
          <a:noFill/>
        </p:spPr>
        <p:txBody>
          <a:bodyPr wrap="square" rtlCol="0">
            <a:spAutoFit/>
          </a:bodyPr>
          <a:lstStyle/>
          <a:p>
            <a:r>
              <a:rPr lang="en-US" b="1" dirty="0" smtClean="0"/>
              <a:t>OUT[1]:</a:t>
            </a:r>
            <a:endParaRPr lang="en-US" b="1" dirty="0"/>
          </a:p>
        </p:txBody>
      </p:sp>
      <p:sp>
        <p:nvSpPr>
          <p:cNvPr id="6" name="Rectangle 5"/>
          <p:cNvSpPr/>
          <p:nvPr/>
        </p:nvSpPr>
        <p:spPr>
          <a:xfrm>
            <a:off x="1258388" y="5397868"/>
            <a:ext cx="6062878" cy="523220"/>
          </a:xfrm>
          <a:prstGeom prst="rect">
            <a:avLst/>
          </a:prstGeom>
        </p:spPr>
        <p:txBody>
          <a:bodyPr wrap="none">
            <a:spAutoFit/>
          </a:bodyPr>
          <a:lstStyle/>
          <a:p>
            <a:r>
              <a:rPr lang="en-US" sz="2800" dirty="0"/>
              <a:t>Text(0.5, 1.0, 'Actual vs Predicted')</a:t>
            </a:r>
          </a:p>
        </p:txBody>
      </p:sp>
    </p:spTree>
    <p:extLst>
      <p:ext uri="{BB962C8B-B14F-4D97-AF65-F5344CB8AC3E}">
        <p14:creationId xmlns:p14="http://schemas.microsoft.com/office/powerpoint/2010/main" val="145995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834" y="284798"/>
            <a:ext cx="9534525" cy="3111546"/>
          </a:xfrm>
          <a:prstGeom prst="rect">
            <a:avLst/>
          </a:prstGeom>
        </p:spPr>
      </p:pic>
      <p:sp>
        <p:nvSpPr>
          <p:cNvPr id="3" name="Rectangle 2"/>
          <p:cNvSpPr/>
          <p:nvPr/>
        </p:nvSpPr>
        <p:spPr>
          <a:xfrm>
            <a:off x="1066305" y="4054232"/>
            <a:ext cx="6117380" cy="461665"/>
          </a:xfrm>
          <a:prstGeom prst="rect">
            <a:avLst/>
          </a:prstGeom>
        </p:spPr>
        <p:txBody>
          <a:bodyPr wrap="none">
            <a:spAutoFit/>
          </a:bodyPr>
          <a:lstStyle/>
          <a:p>
            <a:r>
              <a:rPr lang="en-US" sz="2400" dirty="0" err="1"/>
              <a:t>sns.histplot</a:t>
            </a:r>
            <a:r>
              <a:rPr lang="en-US" sz="2400" dirty="0"/>
              <a:t>((Y_test-Prediction1), bins=50)</a:t>
            </a:r>
          </a:p>
        </p:txBody>
      </p:sp>
      <p:sp>
        <p:nvSpPr>
          <p:cNvPr id="4" name="TextBox 3"/>
          <p:cNvSpPr txBox="1"/>
          <p:nvPr/>
        </p:nvSpPr>
        <p:spPr>
          <a:xfrm>
            <a:off x="483326" y="3605349"/>
            <a:ext cx="1946365" cy="369332"/>
          </a:xfrm>
          <a:prstGeom prst="rect">
            <a:avLst/>
          </a:prstGeom>
          <a:noFill/>
        </p:spPr>
        <p:txBody>
          <a:bodyPr wrap="square" rtlCol="0">
            <a:spAutoFit/>
          </a:bodyPr>
          <a:lstStyle/>
          <a:p>
            <a:r>
              <a:rPr lang="en-US" b="1" dirty="0" smtClean="0"/>
              <a:t>IN[2]:</a:t>
            </a:r>
            <a:endParaRPr lang="en-US" b="1" dirty="0"/>
          </a:p>
        </p:txBody>
      </p:sp>
      <p:sp>
        <p:nvSpPr>
          <p:cNvPr id="5" name="TextBox 4"/>
          <p:cNvSpPr txBox="1"/>
          <p:nvPr/>
        </p:nvSpPr>
        <p:spPr>
          <a:xfrm>
            <a:off x="666206" y="4976949"/>
            <a:ext cx="992777" cy="369332"/>
          </a:xfrm>
          <a:prstGeom prst="rect">
            <a:avLst/>
          </a:prstGeom>
          <a:noFill/>
        </p:spPr>
        <p:txBody>
          <a:bodyPr wrap="square" rtlCol="0">
            <a:spAutoFit/>
          </a:bodyPr>
          <a:lstStyle/>
          <a:p>
            <a:r>
              <a:rPr lang="en-US" b="1" dirty="0" smtClean="0"/>
              <a:t>OUT[2]:</a:t>
            </a:r>
            <a:endParaRPr lang="en-US" b="1" dirty="0"/>
          </a:p>
        </p:txBody>
      </p:sp>
      <p:sp>
        <p:nvSpPr>
          <p:cNvPr id="6" name="Rectangle 5"/>
          <p:cNvSpPr/>
          <p:nvPr/>
        </p:nvSpPr>
        <p:spPr>
          <a:xfrm>
            <a:off x="1162594" y="5518165"/>
            <a:ext cx="5671745" cy="461665"/>
          </a:xfrm>
          <a:prstGeom prst="rect">
            <a:avLst/>
          </a:prstGeom>
        </p:spPr>
        <p:txBody>
          <a:bodyPr wrap="none">
            <a:spAutoFit/>
          </a:bodyPr>
          <a:lstStyle/>
          <a:p>
            <a:r>
              <a:rPr lang="en-US" sz="2400" dirty="0"/>
              <a:t>&lt;Axes: </a:t>
            </a:r>
            <a:r>
              <a:rPr lang="en-US" sz="2400" dirty="0" err="1"/>
              <a:t>xlabel</a:t>
            </a:r>
            <a:r>
              <a:rPr lang="en-US" sz="2400" dirty="0"/>
              <a:t>='Price', </a:t>
            </a:r>
            <a:r>
              <a:rPr lang="en-US" sz="2400" dirty="0" err="1"/>
              <a:t>ylabel</a:t>
            </a:r>
            <a:r>
              <a:rPr lang="en-US" sz="2400" dirty="0"/>
              <a:t>='Count'&gt;</a:t>
            </a:r>
          </a:p>
        </p:txBody>
      </p:sp>
    </p:spTree>
    <p:extLst>
      <p:ext uri="{BB962C8B-B14F-4D97-AF65-F5344CB8AC3E}">
        <p14:creationId xmlns:p14="http://schemas.microsoft.com/office/powerpoint/2010/main" val="243969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9889" y="287383"/>
            <a:ext cx="8603117" cy="4114800"/>
          </a:xfrm>
          <a:prstGeom prst="rect">
            <a:avLst/>
          </a:prstGeom>
        </p:spPr>
      </p:pic>
      <p:sp>
        <p:nvSpPr>
          <p:cNvPr id="3" name="Rectangle 2"/>
          <p:cNvSpPr/>
          <p:nvPr/>
        </p:nvSpPr>
        <p:spPr>
          <a:xfrm>
            <a:off x="1123406" y="4965672"/>
            <a:ext cx="6096000" cy="1938992"/>
          </a:xfrm>
          <a:prstGeom prst="rect">
            <a:avLst/>
          </a:prstGeom>
        </p:spPr>
        <p:txBody>
          <a:bodyPr>
            <a:spAutoFit/>
          </a:bodyPr>
          <a:lstStyle/>
          <a:p>
            <a:r>
              <a:rPr lang="en-US" sz="2400" dirty="0"/>
              <a:t>print(r2_score(</a:t>
            </a:r>
            <a:r>
              <a:rPr lang="en-US" sz="2400" dirty="0" err="1"/>
              <a:t>Y_test</a:t>
            </a:r>
            <a:r>
              <a:rPr lang="en-US" sz="2400" dirty="0"/>
              <a:t>, Prediction1))</a:t>
            </a:r>
          </a:p>
          <a:p>
            <a:r>
              <a:rPr lang="en-US" sz="2400" dirty="0"/>
              <a:t>print(</a:t>
            </a:r>
            <a:r>
              <a:rPr lang="en-US" sz="2400" dirty="0" err="1"/>
              <a:t>mean_absolute_error</a:t>
            </a:r>
            <a:r>
              <a:rPr lang="en-US" sz="2400" dirty="0"/>
              <a:t>(</a:t>
            </a:r>
            <a:r>
              <a:rPr lang="en-US" sz="2400" dirty="0" err="1"/>
              <a:t>Y_test</a:t>
            </a:r>
            <a:r>
              <a:rPr lang="en-US" sz="2400" dirty="0"/>
              <a:t>, Prediction1))</a:t>
            </a:r>
          </a:p>
          <a:p>
            <a:r>
              <a:rPr lang="en-US" sz="2400" dirty="0"/>
              <a:t>print(</a:t>
            </a:r>
            <a:r>
              <a:rPr lang="en-US" sz="2400" dirty="0" err="1"/>
              <a:t>mean_squared_error</a:t>
            </a:r>
            <a:r>
              <a:rPr lang="en-US" sz="2400" dirty="0"/>
              <a:t>(</a:t>
            </a:r>
            <a:r>
              <a:rPr lang="en-US" sz="2400" dirty="0" err="1"/>
              <a:t>Y_test</a:t>
            </a:r>
            <a:r>
              <a:rPr lang="en-US" sz="2400" dirty="0"/>
              <a:t>, Prediction1))</a:t>
            </a:r>
          </a:p>
        </p:txBody>
      </p:sp>
      <p:sp>
        <p:nvSpPr>
          <p:cNvPr id="4" name="TextBox 3"/>
          <p:cNvSpPr txBox="1"/>
          <p:nvPr/>
        </p:nvSpPr>
        <p:spPr>
          <a:xfrm>
            <a:off x="313509" y="4596340"/>
            <a:ext cx="1619794" cy="369332"/>
          </a:xfrm>
          <a:prstGeom prst="rect">
            <a:avLst/>
          </a:prstGeom>
          <a:noFill/>
        </p:spPr>
        <p:txBody>
          <a:bodyPr wrap="square" rtlCol="0">
            <a:spAutoFit/>
          </a:bodyPr>
          <a:lstStyle/>
          <a:p>
            <a:r>
              <a:rPr lang="en-US" b="1" dirty="0" smtClean="0"/>
              <a:t>IN[3]:</a:t>
            </a:r>
            <a:endParaRPr lang="en-US" b="1" dirty="0"/>
          </a:p>
        </p:txBody>
      </p:sp>
    </p:spTree>
    <p:extLst>
      <p:ext uri="{BB962C8B-B14F-4D97-AF65-F5344CB8AC3E}">
        <p14:creationId xmlns:p14="http://schemas.microsoft.com/office/powerpoint/2010/main" val="1298040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372" y="1020971"/>
            <a:ext cx="6096000" cy="1200329"/>
          </a:xfrm>
          <a:prstGeom prst="rect">
            <a:avLst/>
          </a:prstGeom>
        </p:spPr>
        <p:txBody>
          <a:bodyPr>
            <a:spAutoFit/>
          </a:bodyPr>
          <a:lstStyle/>
          <a:p>
            <a:r>
              <a:rPr lang="en-US" sz="2400" dirty="0"/>
              <a:t>0.9182928179392918</a:t>
            </a:r>
          </a:p>
          <a:p>
            <a:r>
              <a:rPr lang="en-US" sz="2400" dirty="0"/>
              <a:t>82295.49779231755</a:t>
            </a:r>
          </a:p>
          <a:p>
            <a:r>
              <a:rPr lang="en-US" sz="2400" dirty="0"/>
              <a:t>10469084772.975954</a:t>
            </a:r>
          </a:p>
        </p:txBody>
      </p:sp>
      <p:sp>
        <p:nvSpPr>
          <p:cNvPr id="3" name="TextBox 2"/>
          <p:cNvSpPr txBox="1"/>
          <p:nvPr/>
        </p:nvSpPr>
        <p:spPr>
          <a:xfrm>
            <a:off x="206829" y="300445"/>
            <a:ext cx="1894114" cy="369332"/>
          </a:xfrm>
          <a:prstGeom prst="rect">
            <a:avLst/>
          </a:prstGeom>
          <a:noFill/>
        </p:spPr>
        <p:txBody>
          <a:bodyPr wrap="square" rtlCol="0">
            <a:spAutoFit/>
          </a:bodyPr>
          <a:lstStyle/>
          <a:p>
            <a:r>
              <a:rPr lang="en-US" b="1" dirty="0" smtClean="0"/>
              <a:t>OUT[3]:</a:t>
            </a:r>
            <a:endParaRPr lang="en-US" b="1" dirty="0"/>
          </a:p>
        </p:txBody>
      </p:sp>
      <p:pic>
        <p:nvPicPr>
          <p:cNvPr id="4" name="Picture 3"/>
          <p:cNvPicPr>
            <a:picLocks noChangeAspect="1"/>
          </p:cNvPicPr>
          <p:nvPr/>
        </p:nvPicPr>
        <p:blipFill>
          <a:blip r:embed="rId2"/>
          <a:stretch>
            <a:fillRect/>
          </a:stretch>
        </p:blipFill>
        <p:spPr>
          <a:xfrm>
            <a:off x="1503045" y="2708092"/>
            <a:ext cx="7445012" cy="3117941"/>
          </a:xfrm>
          <a:prstGeom prst="rect">
            <a:avLst/>
          </a:prstGeom>
        </p:spPr>
      </p:pic>
    </p:spTree>
    <p:extLst>
      <p:ext uri="{BB962C8B-B14F-4D97-AF65-F5344CB8AC3E}">
        <p14:creationId xmlns:p14="http://schemas.microsoft.com/office/powerpoint/2010/main" val="304549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8457" y="640080"/>
            <a:ext cx="10254343" cy="5509200"/>
          </a:xfrm>
          <a:prstGeom prst="rect">
            <a:avLst/>
          </a:prstGeom>
          <a:noFill/>
        </p:spPr>
        <p:txBody>
          <a:bodyPr wrap="square" rtlCol="0">
            <a:spAutoFit/>
          </a:bodyPr>
          <a:lstStyle/>
          <a:p>
            <a:r>
              <a:rPr lang="en-US" sz="3200" dirty="0" smtClean="0"/>
              <a:t>                     </a:t>
            </a:r>
            <a:r>
              <a:rPr lang="en-US" sz="4000" b="1" dirty="0" smtClean="0"/>
              <a:t>House Price Prediction</a:t>
            </a:r>
          </a:p>
          <a:p>
            <a:r>
              <a:rPr lang="en-US" sz="3200" b="1" u="sng" dirty="0" smtClean="0"/>
              <a:t>Introduction:</a:t>
            </a:r>
          </a:p>
          <a:p>
            <a:r>
              <a:rPr lang="en-US" sz="2000" dirty="0" smtClean="0"/>
              <a:t>The process of building a house price prediction model is a critical endeavor in the realm of real </a:t>
            </a:r>
            <a:r>
              <a:rPr lang="en-US" sz="2000" dirty="0" err="1" smtClean="0"/>
              <a:t>estate,finance,and</a:t>
            </a:r>
            <a:r>
              <a:rPr lang="en-US" sz="2000" dirty="0" smtClean="0"/>
              <a:t> property valuation accurately estimating the price of house is essential for </a:t>
            </a:r>
            <a:r>
              <a:rPr lang="en-US" sz="2000" dirty="0" err="1" smtClean="0"/>
              <a:t>buyers,sellers</a:t>
            </a:r>
            <a:r>
              <a:rPr lang="en-US" sz="2000" dirty="0" smtClean="0"/>
              <a:t> and investors to make informed decision .In this comprehensive guide we will continue to delve deeper into the construction of the robust house price prediction model by focusing on three fundamental components :feature selection ,model training and evaluation.</a:t>
            </a:r>
          </a:p>
          <a:p>
            <a:r>
              <a:rPr lang="en-US" sz="2000" dirty="0" smtClean="0"/>
              <a:t>Feature selection is the process of identifying and selecting the most </a:t>
            </a:r>
            <a:r>
              <a:rPr lang="en-US" sz="2000" dirty="0" err="1" smtClean="0"/>
              <a:t>relevent</a:t>
            </a:r>
            <a:r>
              <a:rPr lang="en-US" sz="2000" dirty="0" smtClean="0"/>
              <a:t> features from a data set to improve the performance of the machine learning </a:t>
            </a:r>
            <a:r>
              <a:rPr lang="en-US" sz="2000" dirty="0" err="1" smtClean="0"/>
              <a:t>model.This</a:t>
            </a:r>
            <a:r>
              <a:rPr lang="en-US" sz="2000" dirty="0" smtClean="0"/>
              <a:t> is the important step in building a house price prediction model as it can help to reduce over fitting and improve the generalization ability of the model.</a:t>
            </a:r>
          </a:p>
          <a:p>
            <a:r>
              <a:rPr lang="en-US" sz="2000" dirty="0" smtClean="0"/>
              <a:t>Model training is the process of feeding the selected features to a machine learning algorithm and allowing it to learn the relationship between the features and the target </a:t>
            </a:r>
            <a:r>
              <a:rPr lang="en-US" sz="2000" dirty="0" err="1" smtClean="0"/>
              <a:t>variable.Improve</a:t>
            </a:r>
            <a:r>
              <a:rPr lang="en-US" sz="2000" dirty="0" smtClean="0"/>
              <a:t> the generalization ability of the model .</a:t>
            </a:r>
          </a:p>
        </p:txBody>
      </p:sp>
      <p:sp>
        <p:nvSpPr>
          <p:cNvPr id="3" name="Striped Right Arrow 2"/>
          <p:cNvSpPr/>
          <p:nvPr/>
        </p:nvSpPr>
        <p:spPr>
          <a:xfrm>
            <a:off x="352697" y="1772945"/>
            <a:ext cx="365760" cy="36576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79676" y="5089591"/>
            <a:ext cx="390178" cy="420660"/>
          </a:xfrm>
          <a:prstGeom prst="rect">
            <a:avLst/>
          </a:prstGeom>
        </p:spPr>
      </p:pic>
      <p:pic>
        <p:nvPicPr>
          <p:cNvPr id="5" name="Picture 4"/>
          <p:cNvPicPr>
            <a:picLocks noChangeAspect="1"/>
          </p:cNvPicPr>
          <p:nvPr/>
        </p:nvPicPr>
        <p:blipFill>
          <a:blip r:embed="rId2"/>
          <a:stretch>
            <a:fillRect/>
          </a:stretch>
        </p:blipFill>
        <p:spPr>
          <a:xfrm>
            <a:off x="352697" y="3589670"/>
            <a:ext cx="390178" cy="420660"/>
          </a:xfrm>
          <a:prstGeom prst="rect">
            <a:avLst/>
          </a:prstGeom>
        </p:spPr>
      </p:pic>
    </p:spTree>
    <p:extLst>
      <p:ext uri="{BB962C8B-B14F-4D97-AF65-F5344CB8AC3E}">
        <p14:creationId xmlns:p14="http://schemas.microsoft.com/office/powerpoint/2010/main" val="121468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1966" y="2474087"/>
            <a:ext cx="10907485" cy="2246769"/>
          </a:xfrm>
          <a:prstGeom prst="rect">
            <a:avLst/>
          </a:prstGeom>
          <a:noFill/>
        </p:spPr>
        <p:txBody>
          <a:bodyPr wrap="square" rtlCol="0">
            <a:spAutoFit/>
          </a:bodyPr>
          <a:lstStyle/>
          <a:p>
            <a:r>
              <a:rPr lang="en-US" dirty="0" smtClean="0"/>
              <a:t>                </a:t>
            </a:r>
            <a:r>
              <a:rPr lang="en-US" sz="2000" dirty="0" smtClean="0"/>
              <a:t>Model training is the process of feeding the selected features to a machine learning algorithm and allowing it to learn the relationship between the features and the target variable(</a:t>
            </a:r>
            <a:r>
              <a:rPr lang="en-US" sz="2000" dirty="0" err="1" smtClean="0"/>
              <a:t>i.e.,house</a:t>
            </a:r>
            <a:r>
              <a:rPr lang="en-US" sz="2000" dirty="0" smtClean="0"/>
              <a:t> price).once the model is </a:t>
            </a:r>
            <a:r>
              <a:rPr lang="en-US" sz="2000" dirty="0" err="1" smtClean="0"/>
              <a:t>trained,it</a:t>
            </a:r>
            <a:r>
              <a:rPr lang="en-US" sz="2000" dirty="0" smtClean="0"/>
              <a:t> can be used to predict the house prices of new </a:t>
            </a:r>
            <a:r>
              <a:rPr lang="en-US" sz="2000" dirty="0" err="1" smtClean="0"/>
              <a:t>houses,given</a:t>
            </a:r>
            <a:r>
              <a:rPr lang="en-US" sz="2000" dirty="0" smtClean="0"/>
              <a:t> their features.</a:t>
            </a:r>
          </a:p>
          <a:p>
            <a:r>
              <a:rPr lang="en-US" sz="2000" dirty="0" smtClean="0"/>
              <a:t>Model </a:t>
            </a:r>
            <a:r>
              <a:rPr lang="en-US" sz="2000" dirty="0" err="1" smtClean="0"/>
              <a:t>evoluation</a:t>
            </a:r>
            <a:r>
              <a:rPr lang="en-US" sz="2000" dirty="0" smtClean="0"/>
              <a:t> is the process of assessing the performance of a trained machine learning model on a held-out test </a:t>
            </a:r>
            <a:r>
              <a:rPr lang="en-US" sz="2000" dirty="0" err="1" smtClean="0"/>
              <a:t>set.This</a:t>
            </a:r>
            <a:r>
              <a:rPr lang="en-US" sz="2000" dirty="0" smtClean="0"/>
              <a:t> is important to ensure that the model is generalizing well and that it is not overfitting the training data</a:t>
            </a:r>
            <a:endParaRPr lang="en-US" sz="2000" dirty="0"/>
          </a:p>
        </p:txBody>
      </p:sp>
      <p:pic>
        <p:nvPicPr>
          <p:cNvPr id="4" name="Picture 3"/>
          <p:cNvPicPr>
            <a:picLocks noChangeAspect="1"/>
          </p:cNvPicPr>
          <p:nvPr/>
        </p:nvPicPr>
        <p:blipFill>
          <a:blip r:embed="rId2"/>
          <a:stretch>
            <a:fillRect/>
          </a:stretch>
        </p:blipFill>
        <p:spPr>
          <a:xfrm>
            <a:off x="550348" y="3739839"/>
            <a:ext cx="390178" cy="420660"/>
          </a:xfrm>
          <a:prstGeom prst="rect">
            <a:avLst/>
          </a:prstGeom>
        </p:spPr>
      </p:pic>
    </p:spTree>
    <p:extLst>
      <p:ext uri="{BB962C8B-B14F-4D97-AF65-F5344CB8AC3E}">
        <p14:creationId xmlns:p14="http://schemas.microsoft.com/office/powerpoint/2010/main" val="56897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6915" y="924815"/>
            <a:ext cx="8284429" cy="5451865"/>
          </a:xfrm>
          <a:prstGeom prst="rect">
            <a:avLst/>
          </a:prstGeom>
          <a:ln w="228600" cap="sq" cmpd="thickThin">
            <a:solidFill>
              <a:srgbClr val="000000"/>
            </a:solidFill>
            <a:prstDash val="solid"/>
            <a:miter lim="800000"/>
          </a:ln>
          <a:effectLst>
            <a:innerShdw blurRad="76200">
              <a:srgbClr val="000000"/>
            </a:innerShdw>
          </a:effectLst>
        </p:spPr>
      </p:pic>
      <p:sp>
        <p:nvSpPr>
          <p:cNvPr id="3" name="TextBox 2"/>
          <p:cNvSpPr txBox="1"/>
          <p:nvPr/>
        </p:nvSpPr>
        <p:spPr>
          <a:xfrm>
            <a:off x="339635" y="117566"/>
            <a:ext cx="3017520" cy="523220"/>
          </a:xfrm>
          <a:prstGeom prst="rect">
            <a:avLst/>
          </a:prstGeom>
          <a:noFill/>
        </p:spPr>
        <p:txBody>
          <a:bodyPr wrap="square" rtlCol="0">
            <a:spAutoFit/>
          </a:bodyPr>
          <a:lstStyle/>
          <a:p>
            <a:r>
              <a:rPr lang="en-US" sz="2800" b="1" u="sng" dirty="0" smtClean="0"/>
              <a:t>Given Data set:</a:t>
            </a:r>
            <a:endParaRPr lang="en-US" sz="2800" b="1" u="sng" dirty="0"/>
          </a:p>
        </p:txBody>
      </p:sp>
    </p:spTree>
    <p:extLst>
      <p:ext uri="{BB962C8B-B14F-4D97-AF65-F5344CB8AC3E}">
        <p14:creationId xmlns:p14="http://schemas.microsoft.com/office/powerpoint/2010/main" val="406061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628" y="418010"/>
            <a:ext cx="10894422" cy="6340197"/>
          </a:xfrm>
          <a:prstGeom prst="rect">
            <a:avLst/>
          </a:prstGeom>
          <a:noFill/>
        </p:spPr>
        <p:txBody>
          <a:bodyPr wrap="square" rtlCol="0">
            <a:spAutoFit/>
          </a:bodyPr>
          <a:lstStyle/>
          <a:p>
            <a:r>
              <a:rPr lang="en-US" sz="3200" b="1" u="sng" dirty="0" smtClean="0"/>
              <a:t>Overview of the process:</a:t>
            </a:r>
          </a:p>
          <a:p>
            <a:endParaRPr lang="en-US" sz="3200" b="1" u="sng" dirty="0" smtClean="0"/>
          </a:p>
          <a:p>
            <a:r>
              <a:rPr lang="en-US" dirty="0" smtClean="0"/>
              <a:t>            The following is an overview of the process of building a house price prediction model</a:t>
            </a:r>
          </a:p>
          <a:p>
            <a:r>
              <a:rPr lang="en-US" dirty="0" smtClean="0"/>
              <a:t> by feature </a:t>
            </a:r>
            <a:r>
              <a:rPr lang="en-US" dirty="0" err="1" smtClean="0"/>
              <a:t>selection,model</a:t>
            </a:r>
            <a:r>
              <a:rPr lang="en-US" dirty="0" smtClean="0"/>
              <a:t> training and evaluation.</a:t>
            </a:r>
          </a:p>
          <a:p>
            <a:endParaRPr lang="en-US" dirty="0"/>
          </a:p>
          <a:p>
            <a:r>
              <a:rPr lang="en-US" b="1" dirty="0" smtClean="0"/>
              <a:t>1.Prepare the Data</a:t>
            </a:r>
            <a:r>
              <a:rPr lang="en-US" dirty="0" smtClean="0"/>
              <a:t>: This includes cleaning the </a:t>
            </a:r>
            <a:r>
              <a:rPr lang="en-US" dirty="0" err="1" smtClean="0"/>
              <a:t>Data,removing</a:t>
            </a:r>
            <a:r>
              <a:rPr lang="en-US" dirty="0" smtClean="0"/>
              <a:t> </a:t>
            </a:r>
            <a:r>
              <a:rPr lang="en-US" dirty="0" err="1" smtClean="0"/>
              <a:t>outliers,and</a:t>
            </a:r>
            <a:r>
              <a:rPr lang="en-US" dirty="0" smtClean="0"/>
              <a:t> handling missing values.</a:t>
            </a:r>
          </a:p>
          <a:p>
            <a:endParaRPr lang="en-US" dirty="0"/>
          </a:p>
          <a:p>
            <a:r>
              <a:rPr lang="en-US" b="1" dirty="0" smtClean="0"/>
              <a:t>2.Perform feature selection: </a:t>
            </a:r>
            <a:r>
              <a:rPr lang="en-US" dirty="0" smtClean="0"/>
              <a:t>This can be done using a variety of </a:t>
            </a:r>
            <a:r>
              <a:rPr lang="en-US" dirty="0" err="1" smtClean="0"/>
              <a:t>methods,such</a:t>
            </a:r>
            <a:r>
              <a:rPr lang="en-US" dirty="0" smtClean="0"/>
              <a:t> as correlation </a:t>
            </a:r>
            <a:r>
              <a:rPr lang="en-US" dirty="0" err="1" smtClean="0"/>
              <a:t>analysis,information</a:t>
            </a:r>
            <a:r>
              <a:rPr lang="en-US" dirty="0" smtClean="0"/>
              <a:t> </a:t>
            </a:r>
            <a:r>
              <a:rPr lang="en-US" dirty="0" err="1" smtClean="0"/>
              <a:t>gain,and</a:t>
            </a:r>
            <a:r>
              <a:rPr lang="en-US" dirty="0" smtClean="0"/>
              <a:t> recursive feature elimination.</a:t>
            </a:r>
          </a:p>
          <a:p>
            <a:endParaRPr lang="en-US" dirty="0"/>
          </a:p>
          <a:p>
            <a:r>
              <a:rPr lang="en-US" b="1" dirty="0" smtClean="0"/>
              <a:t>3.Train the model: </a:t>
            </a:r>
            <a:r>
              <a:rPr lang="en-US" dirty="0" smtClean="0"/>
              <a:t>There are many different machine learning algorithm that can be used for house price prediction some popular choices include linear </a:t>
            </a:r>
            <a:r>
              <a:rPr lang="en-US" dirty="0" err="1" smtClean="0"/>
              <a:t>regression,random</a:t>
            </a:r>
            <a:r>
              <a:rPr lang="en-US" dirty="0" smtClean="0"/>
              <a:t> </a:t>
            </a:r>
            <a:r>
              <a:rPr lang="en-US" dirty="0" err="1" smtClean="0"/>
              <a:t>forests,and</a:t>
            </a:r>
            <a:r>
              <a:rPr lang="en-US" dirty="0" smtClean="0"/>
              <a:t> gradient boosting machines.</a:t>
            </a:r>
          </a:p>
          <a:p>
            <a:endParaRPr lang="en-US" dirty="0"/>
          </a:p>
          <a:p>
            <a:r>
              <a:rPr lang="en-US" b="1" dirty="0" smtClean="0"/>
              <a:t>4.Evaluate the model: </a:t>
            </a:r>
            <a:r>
              <a:rPr lang="en-US" dirty="0" smtClean="0"/>
              <a:t>This can be done by calculating the mean squared error(MSE)or the root mean squared error(RMSE)of the model’s prediction on the held-out test set.</a:t>
            </a:r>
          </a:p>
          <a:p>
            <a:endParaRPr lang="en-US" dirty="0" smtClean="0"/>
          </a:p>
          <a:p>
            <a:r>
              <a:rPr lang="en-US" b="1" dirty="0" smtClean="0"/>
              <a:t>5.Deploy the model: </a:t>
            </a:r>
            <a:r>
              <a:rPr lang="en-US" dirty="0" smtClean="0"/>
              <a:t>Once the model has been evaluated and found to be performing </a:t>
            </a:r>
            <a:r>
              <a:rPr lang="en-US" dirty="0" err="1" smtClean="0"/>
              <a:t>well,it</a:t>
            </a:r>
            <a:r>
              <a:rPr lang="en-US" dirty="0" smtClean="0"/>
              <a:t> can </a:t>
            </a:r>
            <a:r>
              <a:rPr lang="en-US" dirty="0" err="1" smtClean="0"/>
              <a:t>bedeployed</a:t>
            </a:r>
            <a:r>
              <a:rPr lang="en-US" dirty="0" smtClean="0"/>
              <a:t> to production so that it can be used to predict the house prices of new houses </a:t>
            </a:r>
            <a:endParaRPr lang="en-US" dirty="0"/>
          </a:p>
          <a:p>
            <a:endParaRPr lang="en-US" dirty="0"/>
          </a:p>
        </p:txBody>
      </p:sp>
    </p:spTree>
    <p:extLst>
      <p:ext uri="{BB962C8B-B14F-4D97-AF65-F5344CB8AC3E}">
        <p14:creationId xmlns:p14="http://schemas.microsoft.com/office/powerpoint/2010/main" val="418101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577" y="444137"/>
            <a:ext cx="11077303" cy="6155531"/>
          </a:xfrm>
          <a:prstGeom prst="rect">
            <a:avLst/>
          </a:prstGeom>
          <a:noFill/>
        </p:spPr>
        <p:txBody>
          <a:bodyPr wrap="square" rtlCol="0">
            <a:spAutoFit/>
          </a:bodyPr>
          <a:lstStyle/>
          <a:p>
            <a:r>
              <a:rPr lang="en-US" sz="3200" b="1" dirty="0" smtClean="0"/>
              <a:t>PROCEDURE:</a:t>
            </a:r>
          </a:p>
          <a:p>
            <a:endParaRPr lang="en-US" dirty="0"/>
          </a:p>
          <a:p>
            <a:r>
              <a:rPr lang="en-US" sz="2800" b="1" u="sng" dirty="0" smtClean="0"/>
              <a:t>Feature selection</a:t>
            </a:r>
            <a:r>
              <a:rPr lang="en-US" sz="2800" b="1" u="sng" dirty="0" smtClean="0"/>
              <a:t>:</a:t>
            </a:r>
          </a:p>
          <a:p>
            <a:endParaRPr lang="en-US" sz="2800" b="1" dirty="0" smtClean="0"/>
          </a:p>
          <a:p>
            <a:pPr marL="342900" indent="-342900">
              <a:buAutoNum type="arabicPeriod"/>
            </a:pPr>
            <a:r>
              <a:rPr lang="en-US" sz="2400" b="1" dirty="0" smtClean="0"/>
              <a:t>Identify the target variable</a:t>
            </a:r>
            <a:r>
              <a:rPr lang="en-US" sz="2400" dirty="0" smtClean="0"/>
              <a:t>: This is the variable that you want to </a:t>
            </a:r>
            <a:r>
              <a:rPr lang="en-US" sz="2400" dirty="0" err="1" smtClean="0"/>
              <a:t>predict,such</a:t>
            </a:r>
            <a:r>
              <a:rPr lang="en-US" sz="2400" dirty="0" smtClean="0"/>
              <a:t> as house price.</a:t>
            </a:r>
          </a:p>
          <a:p>
            <a:endParaRPr lang="en-US" sz="2400" dirty="0" smtClean="0"/>
          </a:p>
          <a:p>
            <a:r>
              <a:rPr lang="en-US" sz="2400" b="1" dirty="0" smtClean="0"/>
              <a:t>2.Explore the Data: </a:t>
            </a:r>
            <a:r>
              <a:rPr lang="en-US" sz="2400" dirty="0" smtClean="0"/>
              <a:t>This will help you to understand the relationships between the different features and the target variable .You can use data visualization and correlation analysis to identify features that are highly correlated with the target variable.</a:t>
            </a:r>
          </a:p>
          <a:p>
            <a:endParaRPr lang="en-US" sz="2400" dirty="0"/>
          </a:p>
          <a:p>
            <a:r>
              <a:rPr lang="en-US" sz="2400" b="1" dirty="0" smtClean="0"/>
              <a:t>3.Remove redundant features: </a:t>
            </a:r>
            <a:r>
              <a:rPr lang="en-US" sz="2400" dirty="0" smtClean="0"/>
              <a:t>If two features are highly correlated with each other ,then you can remove one of the features as they are used to predict the house price of new houses.</a:t>
            </a:r>
          </a:p>
          <a:p>
            <a:r>
              <a:rPr lang="en-US" sz="2400" dirty="0" smtClean="0"/>
              <a:t> </a:t>
            </a:r>
            <a:endParaRPr lang="en-US" sz="2400" dirty="0"/>
          </a:p>
        </p:txBody>
      </p:sp>
    </p:spTree>
    <p:extLst>
      <p:ext uri="{BB962C8B-B14F-4D97-AF65-F5344CB8AC3E}">
        <p14:creationId xmlns:p14="http://schemas.microsoft.com/office/powerpoint/2010/main" val="242928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011" y="653145"/>
            <a:ext cx="11168743" cy="861774"/>
          </a:xfrm>
          <a:prstGeom prst="rect">
            <a:avLst/>
          </a:prstGeom>
          <a:noFill/>
        </p:spPr>
        <p:txBody>
          <a:bodyPr wrap="square" rtlCol="0">
            <a:spAutoFit/>
          </a:bodyPr>
          <a:lstStyle/>
          <a:p>
            <a:r>
              <a:rPr lang="en-US" sz="3200" b="1" u="sng" dirty="0" smtClean="0"/>
              <a:t>Feature selection:</a:t>
            </a:r>
          </a:p>
          <a:p>
            <a:endParaRPr lang="en-US" dirty="0"/>
          </a:p>
        </p:txBody>
      </p:sp>
      <p:sp>
        <p:nvSpPr>
          <p:cNvPr id="3" name="Rectangle 2"/>
          <p:cNvSpPr/>
          <p:nvPr/>
        </p:nvSpPr>
        <p:spPr>
          <a:xfrm>
            <a:off x="827314" y="1229810"/>
            <a:ext cx="10759440" cy="1631216"/>
          </a:xfrm>
          <a:prstGeom prst="rect">
            <a:avLst/>
          </a:prstGeom>
        </p:spPr>
        <p:txBody>
          <a:bodyPr wrap="square">
            <a:spAutoFit/>
          </a:bodyPr>
          <a:lstStyle/>
          <a:p>
            <a:r>
              <a:rPr lang="en-US" sz="2000" dirty="0"/>
              <a:t>Feature selection is a crucial step in the process of building machine learning models. It involves selecting the most relevant features or variables from the dataset to be used as input for the model. The goal of feature selection is to improve the performance of the model by reducing overfitting, decreasing the computational cost, and improving the model's interpretability.</a:t>
            </a:r>
          </a:p>
        </p:txBody>
      </p:sp>
      <p:sp>
        <p:nvSpPr>
          <p:cNvPr id="4" name="Rectangle 3"/>
          <p:cNvSpPr/>
          <p:nvPr/>
        </p:nvSpPr>
        <p:spPr>
          <a:xfrm>
            <a:off x="1571897" y="2994539"/>
            <a:ext cx="6096000" cy="2862322"/>
          </a:xfrm>
          <a:prstGeom prst="rect">
            <a:avLst/>
          </a:prstGeom>
        </p:spPr>
        <p:txBody>
          <a:bodyPr>
            <a:spAutoFit/>
          </a:bodyPr>
          <a:lstStyle/>
          <a:p>
            <a:r>
              <a:rPr lang="en-US" sz="2000" dirty="0"/>
              <a:t>import pandas as </a:t>
            </a:r>
            <a:r>
              <a:rPr lang="en-US" sz="2000" dirty="0" err="1"/>
              <a:t>pd</a:t>
            </a:r>
            <a:endParaRPr lang="en-US" sz="2000" dirty="0"/>
          </a:p>
          <a:p>
            <a:r>
              <a:rPr lang="en-US" sz="2000" dirty="0"/>
              <a:t>from </a:t>
            </a:r>
            <a:r>
              <a:rPr lang="en-US" sz="2000" dirty="0" err="1"/>
              <a:t>sklearn.feature_selection</a:t>
            </a:r>
            <a:r>
              <a:rPr lang="en-US" sz="2000" dirty="0"/>
              <a:t> import </a:t>
            </a:r>
            <a:r>
              <a:rPr lang="en-US" sz="2000" dirty="0" err="1"/>
              <a:t>SelectKBest</a:t>
            </a:r>
            <a:r>
              <a:rPr lang="en-US" sz="2000" dirty="0"/>
              <a:t>, </a:t>
            </a:r>
            <a:r>
              <a:rPr lang="en-US" sz="2000" dirty="0" err="1"/>
              <a:t>f_regression</a:t>
            </a:r>
            <a:endParaRPr lang="en-US" sz="2000" dirty="0"/>
          </a:p>
          <a:p>
            <a:r>
              <a:rPr lang="en-US" sz="2000" dirty="0"/>
              <a:t>from </a:t>
            </a:r>
            <a:r>
              <a:rPr lang="en-US" sz="2000" dirty="0" err="1"/>
              <a:t>sklearn.model_selection</a:t>
            </a:r>
            <a:r>
              <a:rPr lang="en-US" sz="2000" dirty="0"/>
              <a:t> import </a:t>
            </a:r>
            <a:r>
              <a:rPr lang="en-US" sz="2000" dirty="0" err="1"/>
              <a:t>train_test_split</a:t>
            </a:r>
            <a:endParaRPr lang="en-US" sz="2000" dirty="0"/>
          </a:p>
          <a:p>
            <a:r>
              <a:rPr lang="en-US" sz="2000" dirty="0"/>
              <a:t>from </a:t>
            </a:r>
            <a:r>
              <a:rPr lang="en-US" sz="2000" dirty="0" err="1"/>
              <a:t>sklearn.linear_model</a:t>
            </a:r>
            <a:r>
              <a:rPr lang="en-US" sz="2000" dirty="0"/>
              <a:t> import </a:t>
            </a:r>
            <a:r>
              <a:rPr lang="en-US" sz="2000" dirty="0" err="1"/>
              <a:t>LinearRegression</a:t>
            </a:r>
            <a:endParaRPr lang="en-US" sz="2000" dirty="0"/>
          </a:p>
          <a:p>
            <a:r>
              <a:rPr lang="en-US" sz="2000" dirty="0"/>
              <a:t>from </a:t>
            </a:r>
            <a:r>
              <a:rPr lang="en-US" sz="2000" dirty="0" err="1"/>
              <a:t>sklearn.metrics</a:t>
            </a:r>
            <a:r>
              <a:rPr lang="en-US" sz="2000" dirty="0"/>
              <a:t> import </a:t>
            </a:r>
            <a:r>
              <a:rPr lang="en-US" sz="2000" dirty="0" err="1"/>
              <a:t>mean_squared_error</a:t>
            </a:r>
            <a:endParaRPr lang="en-US" sz="2000" dirty="0"/>
          </a:p>
        </p:txBody>
      </p:sp>
      <p:sp>
        <p:nvSpPr>
          <p:cNvPr id="5" name="TextBox 4"/>
          <p:cNvSpPr txBox="1"/>
          <p:nvPr/>
        </p:nvSpPr>
        <p:spPr>
          <a:xfrm>
            <a:off x="418011" y="5990374"/>
            <a:ext cx="10654937" cy="584775"/>
          </a:xfrm>
          <a:prstGeom prst="rect">
            <a:avLst/>
          </a:prstGeom>
          <a:noFill/>
        </p:spPr>
        <p:txBody>
          <a:bodyPr wrap="square" rtlCol="0">
            <a:spAutoFit/>
          </a:bodyPr>
          <a:lstStyle/>
          <a:p>
            <a:r>
              <a:rPr lang="en-US" sz="3200" b="1" u="sng" dirty="0" smtClean="0"/>
              <a:t>Checking missing values:</a:t>
            </a:r>
            <a:endParaRPr lang="en-US" sz="3200" b="1" u="sng" dirty="0"/>
          </a:p>
        </p:txBody>
      </p:sp>
    </p:spTree>
    <p:extLst>
      <p:ext uri="{BB962C8B-B14F-4D97-AF65-F5344CB8AC3E}">
        <p14:creationId xmlns:p14="http://schemas.microsoft.com/office/powerpoint/2010/main" val="381915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7770" y="285445"/>
            <a:ext cx="6096000" cy="6463308"/>
          </a:xfrm>
          <a:prstGeom prst="rect">
            <a:avLst/>
          </a:prstGeom>
        </p:spPr>
        <p:txBody>
          <a:bodyPr>
            <a:spAutoFit/>
          </a:bodyPr>
          <a:lstStyle/>
          <a:p>
            <a:r>
              <a:rPr lang="en-US" dirty="0"/>
              <a:t># Import necessary libraries</a:t>
            </a:r>
          </a:p>
          <a:p>
            <a:r>
              <a:rPr lang="en-US" dirty="0"/>
              <a:t>import </a:t>
            </a:r>
            <a:r>
              <a:rPr lang="en-US" dirty="0" err="1"/>
              <a:t>numpy</a:t>
            </a:r>
            <a:r>
              <a:rPr lang="en-US" dirty="0"/>
              <a:t> as np</a:t>
            </a:r>
          </a:p>
          <a:p>
            <a:r>
              <a:rPr lang="en-US" dirty="0"/>
              <a:t>import pandas as </a:t>
            </a:r>
            <a:r>
              <a:rPr lang="en-US" dirty="0" err="1"/>
              <a:t>pd</a:t>
            </a:r>
            <a:endParaRPr lang="en-US" dirty="0"/>
          </a:p>
          <a:p>
            <a:r>
              <a:rPr lang="en-US" dirty="0"/>
              <a:t>from </a:t>
            </a:r>
            <a:r>
              <a:rPr lang="en-US" dirty="0" err="1"/>
              <a:t>sklearn.datasets</a:t>
            </a:r>
            <a:r>
              <a:rPr lang="en-US" dirty="0"/>
              <a:t> import </a:t>
            </a:r>
            <a:r>
              <a:rPr lang="en-US" dirty="0" err="1"/>
              <a:t>load_boston</a:t>
            </a:r>
            <a:endParaRPr lang="en-US" dirty="0"/>
          </a:p>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sklearn.linear_model</a:t>
            </a:r>
            <a:r>
              <a:rPr lang="en-US" dirty="0"/>
              <a:t> import </a:t>
            </a:r>
            <a:r>
              <a:rPr lang="en-US" dirty="0" err="1"/>
              <a:t>LinearRegression</a:t>
            </a:r>
            <a:endParaRPr lang="en-US" dirty="0"/>
          </a:p>
          <a:p>
            <a:r>
              <a:rPr lang="en-US" dirty="0"/>
              <a:t>from </a:t>
            </a:r>
            <a:r>
              <a:rPr lang="en-US" dirty="0" err="1"/>
              <a:t>sklearn.metrics</a:t>
            </a:r>
            <a:r>
              <a:rPr lang="en-US" dirty="0"/>
              <a:t> import </a:t>
            </a:r>
            <a:r>
              <a:rPr lang="en-US" dirty="0" err="1"/>
              <a:t>mean_squared_error</a:t>
            </a:r>
            <a:r>
              <a:rPr lang="en-US" dirty="0"/>
              <a:t>, r2_score</a:t>
            </a:r>
          </a:p>
          <a:p>
            <a:endParaRPr lang="en-US" dirty="0"/>
          </a:p>
          <a:p>
            <a:r>
              <a:rPr lang="en-US" dirty="0"/>
              <a:t># Load the Boston Housing dataset</a:t>
            </a:r>
          </a:p>
          <a:p>
            <a:r>
              <a:rPr lang="en-US" dirty="0" err="1"/>
              <a:t>boston</a:t>
            </a:r>
            <a:r>
              <a:rPr lang="en-US" dirty="0"/>
              <a:t> = </a:t>
            </a:r>
            <a:r>
              <a:rPr lang="en-US" dirty="0" err="1"/>
              <a:t>load_boston</a:t>
            </a:r>
            <a:r>
              <a:rPr lang="en-US" dirty="0"/>
              <a:t>()</a:t>
            </a:r>
          </a:p>
          <a:p>
            <a:r>
              <a:rPr lang="en-US" dirty="0"/>
              <a:t>data = </a:t>
            </a:r>
            <a:r>
              <a:rPr lang="en-US" dirty="0" err="1"/>
              <a:t>pd.DataFrame</a:t>
            </a:r>
            <a:r>
              <a:rPr lang="en-US" dirty="0"/>
              <a:t>(</a:t>
            </a:r>
            <a:r>
              <a:rPr lang="en-US" dirty="0" err="1"/>
              <a:t>boston.data</a:t>
            </a:r>
            <a:r>
              <a:rPr lang="en-US" dirty="0"/>
              <a:t>, columns=</a:t>
            </a:r>
            <a:r>
              <a:rPr lang="en-US" dirty="0" err="1"/>
              <a:t>boston.feature_names</a:t>
            </a:r>
            <a:r>
              <a:rPr lang="en-US" dirty="0"/>
              <a:t>)</a:t>
            </a:r>
          </a:p>
          <a:p>
            <a:r>
              <a:rPr lang="en-US" dirty="0"/>
              <a:t>data['PRICE'] = </a:t>
            </a:r>
            <a:r>
              <a:rPr lang="en-US" dirty="0" err="1"/>
              <a:t>boston.target</a:t>
            </a:r>
            <a:endParaRPr lang="en-US" dirty="0"/>
          </a:p>
          <a:p>
            <a:endParaRPr lang="en-US" dirty="0"/>
          </a:p>
          <a:p>
            <a:r>
              <a:rPr lang="en-US" dirty="0"/>
              <a:t># Split data into features (X) and target (y)</a:t>
            </a:r>
          </a:p>
          <a:p>
            <a:r>
              <a:rPr lang="en-US" dirty="0"/>
              <a:t>X = </a:t>
            </a:r>
            <a:r>
              <a:rPr lang="en-US" dirty="0" err="1"/>
              <a:t>data.drop</a:t>
            </a:r>
            <a:r>
              <a:rPr lang="en-US" dirty="0"/>
              <a:t>('PRICE', axis=1)</a:t>
            </a:r>
          </a:p>
          <a:p>
            <a:r>
              <a:rPr lang="en-US" dirty="0"/>
              <a:t>y = data['PRICE']</a:t>
            </a:r>
          </a:p>
          <a:p>
            <a:endParaRPr lang="en-US" dirty="0"/>
          </a:p>
          <a:p>
            <a:r>
              <a:rPr lang="en-US" dirty="0"/>
              <a:t># Split data into training and testing sets</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a:t>
            </a:r>
            <a:r>
              <a:rPr lang="en-US" dirty="0" smtClean="0"/>
              <a:t>)</a:t>
            </a:r>
            <a:endParaRPr lang="en-US" dirty="0"/>
          </a:p>
          <a:p>
            <a:endParaRPr lang="en-US" dirty="0"/>
          </a:p>
        </p:txBody>
      </p:sp>
    </p:spTree>
    <p:extLst>
      <p:ext uri="{BB962C8B-B14F-4D97-AF65-F5344CB8AC3E}">
        <p14:creationId xmlns:p14="http://schemas.microsoft.com/office/powerpoint/2010/main" val="297441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4743" y="391886"/>
            <a:ext cx="6096000" cy="6186309"/>
          </a:xfrm>
          <a:prstGeom prst="rect">
            <a:avLst/>
          </a:prstGeom>
        </p:spPr>
        <p:txBody>
          <a:bodyPr>
            <a:spAutoFit/>
          </a:bodyPr>
          <a:lstStyle/>
          <a:p>
            <a:r>
              <a:rPr lang="en-US" dirty="0" smtClean="0"/>
              <a:t># </a:t>
            </a:r>
            <a:r>
              <a:rPr lang="en-US" dirty="0"/>
              <a:t>Train a linear regression model</a:t>
            </a:r>
          </a:p>
          <a:p>
            <a:r>
              <a:rPr lang="en-US" dirty="0"/>
              <a:t>model = </a:t>
            </a:r>
            <a:r>
              <a:rPr lang="en-US" dirty="0" err="1"/>
              <a:t>LinearRegression</a:t>
            </a:r>
            <a:r>
              <a:rPr lang="en-US" dirty="0"/>
              <a:t>()</a:t>
            </a:r>
          </a:p>
          <a:p>
            <a:r>
              <a:rPr lang="en-US" dirty="0" err="1"/>
              <a:t>model.fit</a:t>
            </a:r>
            <a:r>
              <a:rPr lang="en-US" dirty="0"/>
              <a:t>(</a:t>
            </a:r>
            <a:r>
              <a:rPr lang="en-US" dirty="0" err="1"/>
              <a:t>X_train</a:t>
            </a:r>
            <a:r>
              <a:rPr lang="en-US" dirty="0"/>
              <a:t>, </a:t>
            </a:r>
            <a:r>
              <a:rPr lang="en-US" dirty="0" err="1"/>
              <a:t>y_train</a:t>
            </a:r>
            <a:r>
              <a:rPr lang="en-US" dirty="0"/>
              <a:t>)</a:t>
            </a:r>
          </a:p>
          <a:p>
            <a:endParaRPr lang="en-US" dirty="0"/>
          </a:p>
          <a:p>
            <a:r>
              <a:rPr lang="en-US" dirty="0"/>
              <a:t># Predict house prices on the test set</a:t>
            </a:r>
          </a:p>
          <a:p>
            <a:r>
              <a:rPr lang="en-US" dirty="0" err="1"/>
              <a:t>y_pred</a:t>
            </a:r>
            <a:r>
              <a:rPr lang="en-US" dirty="0"/>
              <a:t> = </a:t>
            </a:r>
            <a:r>
              <a:rPr lang="en-US" dirty="0" err="1"/>
              <a:t>model.predict</a:t>
            </a:r>
            <a:r>
              <a:rPr lang="en-US" dirty="0"/>
              <a:t>(</a:t>
            </a:r>
            <a:r>
              <a:rPr lang="en-US" dirty="0" err="1"/>
              <a:t>X_test</a:t>
            </a:r>
            <a:r>
              <a:rPr lang="en-US" dirty="0"/>
              <a:t>)</a:t>
            </a:r>
          </a:p>
          <a:p>
            <a:endParaRPr lang="en-US" dirty="0"/>
          </a:p>
          <a:p>
            <a:r>
              <a:rPr lang="en-US" dirty="0"/>
              <a:t># Evaluate the model</a:t>
            </a:r>
          </a:p>
          <a:p>
            <a:r>
              <a:rPr lang="en-US" dirty="0" err="1"/>
              <a:t>mse</a:t>
            </a:r>
            <a:r>
              <a:rPr lang="en-US" dirty="0"/>
              <a:t> = </a:t>
            </a:r>
            <a:r>
              <a:rPr lang="en-US" dirty="0" err="1"/>
              <a:t>mean_squared_error</a:t>
            </a:r>
            <a:r>
              <a:rPr lang="en-US" dirty="0"/>
              <a:t>(</a:t>
            </a:r>
            <a:r>
              <a:rPr lang="en-US" dirty="0" err="1"/>
              <a:t>y_test</a:t>
            </a:r>
            <a:r>
              <a:rPr lang="en-US" dirty="0"/>
              <a:t>, </a:t>
            </a:r>
            <a:r>
              <a:rPr lang="en-US" dirty="0" err="1"/>
              <a:t>y_pred</a:t>
            </a:r>
            <a:r>
              <a:rPr lang="en-US" dirty="0"/>
              <a:t>)</a:t>
            </a:r>
          </a:p>
          <a:p>
            <a:r>
              <a:rPr lang="en-US" dirty="0"/>
              <a:t>r2 = r2_score(</a:t>
            </a:r>
            <a:r>
              <a:rPr lang="en-US" dirty="0" err="1"/>
              <a:t>y_test</a:t>
            </a:r>
            <a:r>
              <a:rPr lang="en-US" dirty="0"/>
              <a:t>, </a:t>
            </a:r>
            <a:r>
              <a:rPr lang="en-US" dirty="0" err="1"/>
              <a:t>y_pred</a:t>
            </a:r>
            <a:r>
              <a:rPr lang="en-US" dirty="0"/>
              <a:t>)</a:t>
            </a:r>
          </a:p>
          <a:p>
            <a:endParaRPr lang="en-US" dirty="0"/>
          </a:p>
          <a:p>
            <a:r>
              <a:rPr lang="en-US" dirty="0"/>
              <a:t>print(</a:t>
            </a:r>
            <a:r>
              <a:rPr lang="en-US" dirty="0" err="1"/>
              <a:t>f"Mean</a:t>
            </a:r>
            <a:r>
              <a:rPr lang="en-US" dirty="0"/>
              <a:t> Squared Error (MSE): {</a:t>
            </a:r>
            <a:r>
              <a:rPr lang="en-US" dirty="0" err="1"/>
              <a:t>mse</a:t>
            </a:r>
            <a:r>
              <a:rPr lang="en-US" dirty="0"/>
              <a:t>}")</a:t>
            </a:r>
          </a:p>
          <a:p>
            <a:r>
              <a:rPr lang="en-US" dirty="0"/>
              <a:t>print(</a:t>
            </a:r>
            <a:r>
              <a:rPr lang="en-US" dirty="0" err="1"/>
              <a:t>f"R</a:t>
            </a:r>
            <a:r>
              <a:rPr lang="en-US" dirty="0"/>
              <a:t>-squared (R2) Score: {r2}")</a:t>
            </a:r>
          </a:p>
          <a:p>
            <a:endParaRPr lang="en-US" dirty="0"/>
          </a:p>
          <a:p>
            <a:r>
              <a:rPr lang="en-US" dirty="0"/>
              <a:t># Optional: Print the coefficients for each feature</a:t>
            </a:r>
          </a:p>
          <a:p>
            <a:r>
              <a:rPr lang="en-US" dirty="0"/>
              <a:t>coefficients = </a:t>
            </a:r>
            <a:r>
              <a:rPr lang="en-US" dirty="0" err="1"/>
              <a:t>pd.DataFrame</a:t>
            </a:r>
            <a:r>
              <a:rPr lang="en-US" dirty="0"/>
              <a:t>({'Feature': </a:t>
            </a:r>
            <a:r>
              <a:rPr lang="en-US" dirty="0" err="1"/>
              <a:t>X.columns</a:t>
            </a:r>
            <a:r>
              <a:rPr lang="en-US" dirty="0"/>
              <a:t>, 'Coefficient': </a:t>
            </a:r>
            <a:r>
              <a:rPr lang="en-US" dirty="0" err="1"/>
              <a:t>model.coef</a:t>
            </a:r>
            <a:r>
              <a:rPr lang="en-US" dirty="0"/>
              <a:t>_})</a:t>
            </a:r>
          </a:p>
          <a:p>
            <a:r>
              <a:rPr lang="en-US" dirty="0"/>
              <a:t>print(coefficients)</a:t>
            </a:r>
          </a:p>
          <a:p>
            <a:endParaRPr lang="en-US" dirty="0"/>
          </a:p>
          <a:p>
            <a:r>
              <a:rPr lang="en-US" dirty="0"/>
              <a:t># Optionally, you can save the model for future use</a:t>
            </a:r>
          </a:p>
          <a:p>
            <a:r>
              <a:rPr lang="en-US" dirty="0"/>
              <a:t># import </a:t>
            </a:r>
            <a:r>
              <a:rPr lang="en-US" dirty="0" err="1"/>
              <a:t>joblib</a:t>
            </a:r>
            <a:endParaRPr lang="en-US" dirty="0"/>
          </a:p>
          <a:p>
            <a:r>
              <a:rPr lang="en-US" dirty="0"/>
              <a:t># </a:t>
            </a:r>
            <a:r>
              <a:rPr lang="en-US" dirty="0" err="1"/>
              <a:t>joblib.dump</a:t>
            </a:r>
            <a:r>
              <a:rPr lang="en-US" dirty="0"/>
              <a:t>(model, '</a:t>
            </a:r>
            <a:r>
              <a:rPr lang="en-US" dirty="0" err="1"/>
              <a:t>house_price_model.pkl</a:t>
            </a:r>
            <a:r>
              <a:rPr lang="en-US" dirty="0"/>
              <a:t>')</a:t>
            </a:r>
          </a:p>
        </p:txBody>
      </p:sp>
    </p:spTree>
    <p:extLst>
      <p:ext uri="{BB962C8B-B14F-4D97-AF65-F5344CB8AC3E}">
        <p14:creationId xmlns:p14="http://schemas.microsoft.com/office/powerpoint/2010/main" val="4135143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161</TotalTime>
  <Words>1684</Words>
  <Application>Microsoft Office PowerPoint</Application>
  <PresentationFormat>Widescreen</PresentationFormat>
  <Paragraphs>243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PREDICTING HOUSE PRICE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58</cp:revision>
  <dcterms:created xsi:type="dcterms:W3CDTF">2023-10-25T15:02:41Z</dcterms:created>
  <dcterms:modified xsi:type="dcterms:W3CDTF">2023-10-26T08:41:41Z</dcterms:modified>
</cp:coreProperties>
</file>