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.xml" ContentType="application/inkml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97" r:id="rId2"/>
    <p:sldId id="398" r:id="rId3"/>
    <p:sldId id="399" r:id="rId4"/>
    <p:sldId id="400" r:id="rId5"/>
    <p:sldId id="401" r:id="rId6"/>
    <p:sldId id="402" r:id="rId7"/>
    <p:sldId id="403" r:id="rId8"/>
    <p:sldId id="422" r:id="rId9"/>
    <p:sldId id="423" r:id="rId10"/>
    <p:sldId id="424" r:id="rId11"/>
    <p:sldId id="404" r:id="rId12"/>
    <p:sldId id="405" r:id="rId13"/>
    <p:sldId id="406" r:id="rId14"/>
    <p:sldId id="407" r:id="rId15"/>
    <p:sldId id="428" r:id="rId16"/>
    <p:sldId id="429" r:id="rId17"/>
    <p:sldId id="430" r:id="rId18"/>
    <p:sldId id="431" r:id="rId19"/>
    <p:sldId id="43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84" autoAdjust="0"/>
  </p:normalViewPr>
  <p:slideViewPr>
    <p:cSldViewPr>
      <p:cViewPr varScale="1">
        <p:scale>
          <a:sx n="116" d="100"/>
          <a:sy n="116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4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3-08T22:37:54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13454 12302 181 0,'-12'-23'174'16,"7"-1"-145"-16,-4-4 23 16,1 1-2-16,5 0-27 15,-2 1-6-15,5 0-4 16,0 2 7-16,0 1 6 15,-3 4 2-15,3 2-4 16,0 3-5-16,0-1-11 16,0-1-7-16,0 2 0 15,0 1-1-15,0 0 0 16,3 1 1-16,5 0-2 15,0 2 1-15,6 0 2 16,-2 1 1-16,2 2 2 0,-1 1-2 16,4 5 10-1,-3 1 2-15,3 0 2 16,-3 19 26-16,-3 14 7 15,0 12-4-15,-2 13-21 16,-9 9-6-16,0 7-8 0,-3 0 0 16,-19 1-10-1,-6-4 1-15,-6-7-1 0,-2-9-2 16,-1-11 3-16,1-8-4 15,0-13 3-15,-1-14 0 16,6-8 0-16,1-1-8 16,5-6 6-16,2-17 4 15,9-6-2-15,6-3 0 16,8-2 1-16,0 1-2 15,0-1 8-15,22 3 6 16,9 5 10-16,8 7 3 16,0 6-10-16,6 7-1 15,3 6 4-15,-1 0 4 16,1 8 4-16,-4 7-6 15,1-2-19-15,-14-1-2 16,0-4 0-16,-14-2 0 16,-3-2-2-16,-3 0-6 15,-6 2-38-15,9 3-48 16,-3-3-82-16,1-3-91 15,-4-3-196-15</inkml:trace>
  <inkml:trace contextRef="#ctx0" brushRef="#br0" timeOffset="352.8941">13812 12119 487 0,'0'0'234'0,"0"0"-147"15,0 0-1-15,0 0-67 0,-56 62 5 16,53-28-15-16,3 5-1 16,3-1 3-16,16-1-7 15,9-10-7-15,3-14-3 16,8-11-13-16,0-2-8 15,0-19 0-15,-5-17 11 16,-9-10-1-16,-11-5 15 16,-14 2 43-16,0 2 51 15,-28 13 15-15,-11 12-10 16,3 10-51-16,-3 9-33 15,8 3-13-15,14 0-15 16,14 0-85-16,3 0-94 16,3 0-233-16,28 0-45 15</inkml:trace>
  <inkml:trace contextRef="#ctx0" brushRef="#br0" timeOffset="1089.673">14119 11529 705 0,'0'0'31'0,"0"0"73"16,40 107-62-16,-18-48 17 15,6 7-30-15,-3 6-14 16,6-1-2-16,-9-8-2 15,-2-8 0-15,-6-12-8 0,0-10-4 16,-6-11 1 0,-8-13 0-16,3-4 0 0,-3-5-13 15,0 0-1-15,0-5 5 16,0-11 3-16,0-4-1 15,0-6 3-15,0-4 4 16,0-2 1-16,0-5 3 16,11-2 1-16,3-4 1 15,9-4 4-15,-4-1 1 16,3 3 6-16,1 0-8 15,-1 3 0-15,-2 4-4 16,-3 7-5-16,-6 6 0 16,-3 7-1-16,-5 7-9 15,0 7-4-15,-3 4-13 16,0 0-25-16,0 7-36 15,-9 12-11-15,-2 5-4 16,0 4-1-16,3 3 69 16,5 1 31-16,0-1 24 15,3 0 50-15,0 1 26 16,6-1 4-16,13 2-20 15,4-1-3-15,5 0-19 16,2-1-6-16,10-1-6 16,-4-5 2-16,3-2-20 15,0-7-12-15,-5-5-5 16,-3-3-5-16,-6-5-3 15,-8 0-3-15,-1-3 1 16,-10 0-3-16,-1 0-3 16,-2 0-20-16,-3 0-23 15,0 0-28-15,0 0-20 0,0 0-80 16,-11-2-127-1,-3 1-69-15</inkml:trace>
  <inkml:trace contextRef="#ctx0" brushRef="#br0" timeOffset="6043.1865">12500 8254 743 0,'0'0'51'16,"0"0"12"-16,0 0-61 15,0 0 1-15,0 0-3 16,0 0 3-16,0 0 19 16,0-2 35-16,0 2 20 15,0 0 0-15,0 0-15 16,0 0-22-16,0-1-21 15,0-1-15-15,8-1-5 16,6-3-2-16,5-1 5 16,7-3-3-16,-1-3 2 15,3-1-3-15,0-1-12 16,-3 4-12-16,-8-1-17 15,-3 3-16-15,-3 4-23 16,-5-2-48-16,2 4-114 16,-2-2-237-16,-4 1 436 0</inkml:trace>
  <inkml:trace contextRef="#ctx0" brushRef="#br0" timeOffset="6884.9339">12844 7974 505 0,'0'0'192'0,"0"0"-90"15,0 0-41-15,0 0-19 16,0 0 10-16,16-102-26 16,-2 88-8-16,9 1-6 15,-1 2 1-15,6 6 0 16,3 5-1-16,8 0 5 15,3 9 1-15,-3 20 0 16,-5 11-2-16,-6 9 8 16,-6 9-9-16,-16 7-8 15,-6 0-2-15,0-5-6 16,-20-6-6-16,-5-10-11 15,-9-14-2-15,1-16 3 16,-6-13 3-16,2-1 4 16,1-19-8-16,2-15 9 15,9-6 6-15,6 3 4 16,7 0 2-16,12 4 4 15,0 5 2-15,0 9 4 16,23 3 7-16,2 5-12 16,9 1-2-16,-1 5 7 15,3 4-6-15,1 1-3 0,-1 0-7 16,-8 0-28-16,-3 0-20 15,1 0-8-15,2 0-30 16,-12 0-33 0,7 0 7-16,-4-4-5 0,-2-12 6 15,-3-7-12-15,-6-2 13 16,4 1 49-16,-10-1 91 15,1 0 97-15,-3 6 18 16,0 8-34-16,0 4 36 16,0 4 0-16,0 3-45 15,0 0-34-15,0 15-27 16,0 7-21-16,0 5-4 15,0 6 9-15,0 4 2 16,0-1-15-16,14-7-7 16,3-6-1-16,3-8-2 15,-1-10-19-15,4-5 6 16,-7-3 4-16,1-23 6 15,-6-6 7-15,-5-6 10 16,-6 1 20-16,0 2 15 16,0 7 2-16,-6 4-18 15,-8 8-23-15,-5 8-11 16,-6 3-21-16,2 5-47 15,4 0-62-15,2 0-101 16,3 9-232-16,8-4 199 16</inkml:trace>
  <inkml:trace contextRef="#ctx0" brushRef="#br0" timeOffset="7360.7911">13476 7589 584 0,'0'0'149'15,"0"0"-47"-15,0 0-55 16,0 0 26-16,75 80-13 16,-44-30-30-16,-8 9-3 15,-1 1-6-15,0-2-7 16,-10-10-4-16,2-9-1 15,-9-8-4-15,1-12-4 16,-3-7-1-16,-3-6-15 16,0-6-26-16,0 0-5 15,0 0 11-15,-12-2-10 16,1-9 11-16,0-2 32 15,0-4 8-15,5-2 16 16,3-3-5-16,3-1-5 16,0-5 29-16,0 1 6 15,14-2-2-15,3 2-8 16,8-4-10-16,3-2-17 15,3 2-5-15,0-3-4 16,0 0 0-16,-1 2-3 16,-2 2-6-16,-5 5-11 15,-9 6 1-15,-6 7-13 16,-2 5-26-16,-6 7-23 15,0 0-47-15,-6 14-72 16,-5 10-98-16,0 1 39 16,0 6 244-16</inkml:trace>
  <inkml:trace contextRef="#ctx0" brushRef="#br0" timeOffset="7668.6987">13859 7790 213 0,'0'0'448'16,"0"0"-334"-16,0 0 15 15,0 0-38-15,0 0-28 16,132 74 4-16,-82-53-36 0,0-2-1 15,1-1 3-15,-4-2-14 16,-5-3 4-16,-3-2-11 16,-8-3-1-16,-6-2 0 15,-8-1-9-15,-6-3-2 16,-5 1 1-16,-3-3-1 15,-3 0 4-15,0 0-5 16,0 0 0-16,0 0-9 16,0 0-8-16,0 0-21 15,0 0-26-15,0-3-33 16,-3-3-7-16,-8 1-43 15,-3 2-22-15,-3 2-73 16,-5 1-18-16,5 0 230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3-08T22:56:51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10818 15750 53 0,'0'0'-53'0</inkml:trace>
  <inkml:trace contextRef="#ctx0" brushRef="#br0" timeOffset="121714">8980 16094 17 0,'-3'0'37'0,"3"0"11"16,0 0-8-16,0 0-8 15,0 0-15-15,0 0-1 16,-2 0 5-16,2 0-9 16,0 0 1-16,-3 0-4 15,3 0 4-15,-3 0 0 16,3 0 2-16,-3 0 0 15,3 0-1-15,-3 0-3 16,1 0-2-16,-1 0-5 16,3 0-2-16,-6-1-1 15,6-2 4-15,-3 0 0 16,1 2-8-16,-1-2-2 15,3 1 9-15,-3-1-9 16,0 2 9-16,0 0-7 16,3 1 8-16,0-1-3 15,0 0-5-15,0 1 1 0,0 0 3 16,0 0 0-16,0 0-3 15,0 0-2-15,0 0-3 16,0 0 15-16,0 0-1 16,0 0-1-16,0 2-1 15,0 4-2-15,0-1 0 16,0 0-2-16,0-4 2 15,-2-1-1-15,-1 0-4 16,0 0 2-16,0 0-7 16,0 0-1-16,3-4 7 15,-2-3 0-15,-1 0 4 16,0 2-1-16,3-1-2 15,0 4 1-15,0-1 0 16,0 1 0-16,0 2-1 16,0-4-2-16,0 4 2 15,0 0 1-15,0 0 0 16,0 0-2-16,0 0-1 15,0 0 0-15,0 0 12 16,0 4-1-16,0 3-6 16,0 2-2-16,0-3 3 15,0-2-2-15,0-3 3 16,0 1 16-16,0-2-4 15,0 0-9-15,0 0-6 16,0 0-1-16,0 0-3 16,0 0-1-16,0 0 1 15,0 0 3-15,0 0 2 16,0 0 0-16,6 0 4 15,-6 0 9-15,0 0 1 16,0 0 1-16,0 0 1 0,0 0-5 16,0-3-9-1,0-6-22-15,-6-3-169 0</inkml:trace>
  <inkml:trace contextRef="#ctx0" brushRef="#br0" timeOffset="124723">9204 15849 169 0,'0'1'-14'15,"0"3"15"-15,0-1-4 0,0 1 8 16,0 1 0-1,6-1 10-15,-4 0 3 0,4 1-9 16,-3-3 4-16,0 3 12 16,-1-2 3-16,1 0-9 15,0-1-11-15,-3 1-2 16,3-2 6-16,0-1-6 15,-1 0-2-15,1 0-2 16,-3 0 1-16,6 0 17 16,-1 0-15-16,1 0-1 15,0 0 4-15,-1 0-5 16,-2 0-4-16,2 0 2 15,-2 0-2-15,3 0 3 16,-6 0 3-16,0-6 15 16,0-3 5-16,0-3-1 15,0-2-5-15,0 1 6 16,-6 0-3-16,-2 0 3 15,-3-4 0-15,2 3-1 16,-2-1-6-16,3 0-10 16,2 1 11-16,-2 0-4 15,5 4-3-15,0 2-5 16,0 1-3-16,3-2 5 15,0 3-1-15,0 0-2 16,0-3-6-16,0-1 2 16,0-1 1-16,3 1-2 15,8-1 1-15,1-1 2 16,2 0 4-16,0 2 3 15,5 1-12-15,1 3 25 16,2-1-16-16,3 1 9 16,3 0-9-16,0 0-3 15,-3-1-4-15,3 0-1 16,-2-1 0-16,-4 1-1 15,-3-6-29-15,1 0-69 0,-6-3-57 16,-8 0-177-16</inkml:trace>
  <inkml:trace contextRef="#ctx0" brushRef="#br0" timeOffset="131877">9162 16124 109 0,'0'0'-34'0,"-6"1"34"15,4-1 1-15,-1 0 19 16,3 0 1-16,0 0-15 16,0 0-3-16,-3 0 9 15,0 0 13-15,0 0-11 16,1 0 2-16,-1 0 2 15,0 0-5-15,3 0 2 16,0 0-4-16,-6 0-5 16,6 0-2-16,0 0-3 15,-5 0 0-15,-1 0-1 16,3 2-1-16,-5-2 0 15,5 2-1-15,-5-2 4 16,2 0-4-16,-2 0 4 16,-1 0 0-16,4 0 1 0,-1 0-3 15,3 0 6 1,-2-5 8-16,-1 0-3 0,1 1 12 15,-1 0-1-15,1 0-7 16,2-1 22-16,-6 4-15 16,7-3-6-16,-4 2-5 15,3-1 17-15,3 1-8 16,-3 2-3-16,3-1-9 15,0-1 4-15,0 2-7 16,0-1-2-16,0 1-3 16,0 0 0-16,0 0 1 15,0 0-2-15,0 0 0 16,0 0-4-16,3 0 2 15,17 0 14-15,-1 0-2 16,6 0 2-16,9 0-4 16,2 0 0-16,6 8-7 15,0 0 1-15,6 3-1 16,-3 0 8-16,2 3-4 15,4 1 12-15,-1 1-9 16,3 1-3-16,0 1 5 16,0 1-7-16,1-2 0 15,1-1 0-15,4 0 4 16,-3-1-1-16,0 1-5 15,3-2 1-15,2 1 1 16,1-1-1-16,0 0 0 16,-1 1 3-16,3 0-2 15,1 1 2-15,-4 1 1 16,6 3 7-16,-2 0-6 15,5 1-4-15,-3 1 2 16,6-1-1-16,2 3 0 16,1 0 1-16,5 1-2 0,0 1 9 15,3 2-7 1,0 2 2-16,0 1-5 0,0 1 1 15,0-1-2-15,-6 2 0 16,6-1-1-16,-6-1-1 16,1 0 5-16,2 0-5 15,-3 2 3-15,0 0 0 16,3 1-1-16,-2-2 5 15,-1 2-1-15,-5-1-2 16,-6-3 0-16,-5 0-2 16,-4-4 1-16,-5 1-2 15,-5-4 3-15,0-2-1 16,-6-2 1-16,2-1 0 15,-5-3 0-15,-2-3 0 16,-4 0-1-16,-2-2 0 16,-3-1 0-16,-3-3-4 15,-8 0 4-15,-3-4-1 16,-3 1 1-16,-2-2-1 15,-4 0 0-15,-2-1 2 16,0 0-2-16,-3 0 3 16,0 0 0-16,0 0-1 15,0 0-2-15,0-1-10 16,0-8-36-16,-14 0-114 15,-8 2-214-15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3-08T22:58:10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11210 6870 158 0,'0'-13'11'15,"0"0"6"-15,0 2 6 16,3-3 6-16,-1 3 7 16,-2 2 21-16,0 0-21 15,3 2 1-15,-3 4-4 16,0 1-6-16,0 0 5 0,3 2-14 15,-3 0-11-15,0 0-6 16,0 0 1-16,0 0 4 16,0 0-5-16,3 7-4 15,-3 12 5-15,3 9 19 16,-3 8 9-16,0 9-20 15,0 9-1-15,-3 5 2 16,-11 3 2-16,-3 3 2 16,0-3 7-16,-2-2-14 15,-1-4 0-15,1-10-4 16,5-9 6-16,2-7-3 15,7-11 0-15,2-8-4 16,3-4-5-16,0-4 1 16,0 0-4-16,3-3 4 15,11 1 2-15,8 0 4 16,0 0 3-16,4-1-9 15,4 0 25-15,-2 0-15 16,-2 0-2-16,-1-1 2 16,-6-4-6-16,-2-1-4 15,-3 2 4-15,-5 2 0 16,-1 0-2-16,0 2-25 15,-8 0-40-15,0 0-68 16,0 0-99-16</inkml:trace>
  <inkml:trace contextRef="#ctx0" brushRef="#br0" timeOffset="2239">20839 6867 285 0,'0'-1'34'0,"0"-1"-13"15,0 1 2-15,0 0 8 16,0 1-22-16,0 0-7 15,0 0-1-15,0 0 3 16,-5 15 5-16,-9 18 16 16,-6 12 5-16,-5 11-16 15,-6 9-8-15,-2 2-2 16,2-2 12-16,3-6 8 15,5-9 9-15,4-5-6 16,5-8 3-16,3-6-14 16,5-7-4-16,3-5-4 0,3-5-7 15,0-4-3-15,0-4 1 16,9-1 4-16,7-2 2 15,1 0 2 1,6-1 12-16,5 0 7 0,0-1-24 16,2 0 5-16,4-1 0 15,-3 0 1-15,-1 0-2 16,-4 0-6-16,2 0 5 15,-6 0-4-15,-5 0 1 16,0 0-4-16,-6 0 5 16,-6 0-2-16,1 0-1 15,-6 0-10-15,0 0-17 16,0-4-46-16,0-2-101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3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9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45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57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01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20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37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32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30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8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9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4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8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80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9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.gi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emf"/><Relationship Id="rId5" Type="http://schemas.openxmlformats.org/officeDocument/2006/relationships/image" Target="../media/image9.wmf"/><Relationship Id="rId10" Type="http://schemas.openxmlformats.org/officeDocument/2006/relationships/customXml" Target="../ink/ink1.xml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2800" y="26162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Indicator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Variables</a:t>
            </a:r>
          </a:p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1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6100" y="4962435"/>
            <a:ext cx="6858000" cy="120032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BUAN / MECO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– Dallas.</a:t>
            </a:r>
          </a:p>
        </p:txBody>
      </p:sp>
    </p:spTree>
    <p:extLst>
      <p:ext uri="{BB962C8B-B14F-4D97-AF65-F5344CB8AC3E}">
        <p14:creationId xmlns:p14="http://schemas.microsoft.com/office/powerpoint/2010/main" val="1700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Suppose we included both </a:t>
            </a:r>
            <a:r>
              <a:rPr lang="en-US" i="1" dirty="0"/>
              <a:t>D</a:t>
            </a:r>
            <a:r>
              <a:rPr lang="en-US" dirty="0"/>
              <a:t> and </a:t>
            </a:r>
            <a:r>
              <a:rPr lang="en-US" i="1" dirty="0"/>
              <a:t>LD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variables </a:t>
            </a:r>
            <a:r>
              <a:rPr lang="en-US" i="1" dirty="0"/>
              <a:t>D</a:t>
            </a:r>
            <a:r>
              <a:rPr lang="en-US" dirty="0"/>
              <a:t> and </a:t>
            </a:r>
            <a:r>
              <a:rPr lang="en-US" i="1" dirty="0"/>
              <a:t>LD</a:t>
            </a:r>
            <a:r>
              <a:rPr lang="en-US" dirty="0"/>
              <a:t> are such that                     </a:t>
            </a:r>
            <a:r>
              <a:rPr lang="en-US" i="1" dirty="0"/>
              <a:t>D</a:t>
            </a:r>
            <a:r>
              <a:rPr lang="en-US" dirty="0"/>
              <a:t> + </a:t>
            </a:r>
            <a:r>
              <a:rPr lang="en-US" i="1" dirty="0"/>
              <a:t>LD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we have created a model with </a:t>
            </a:r>
            <a:r>
              <a:rPr lang="en-US" b="1" dirty="0"/>
              <a:t>exact </a:t>
            </a:r>
            <a:r>
              <a:rPr lang="en-US" b="1" dirty="0" err="1"/>
              <a:t>collinearity</a:t>
            </a:r>
            <a:endParaRPr lang="en-US" b="1" dirty="0"/>
          </a:p>
          <a:p>
            <a:pPr lvl="1"/>
            <a:r>
              <a:rPr lang="en-US" dirty="0"/>
              <a:t>By including only one of the indicator variables the omitted variable defines the reference group and we avoid the problem.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Choosing the Reference Group</a:t>
            </a:r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282009"/>
              </p:ext>
            </p:extLst>
          </p:nvPr>
        </p:nvGraphicFramePr>
        <p:xfrm>
          <a:off x="2438400" y="2514600"/>
          <a:ext cx="53768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65" name="Equation" r:id="rId4" imgW="2400120" imgH="228600" progId="Equation.DSMT4">
                  <p:embed/>
                </p:oleObj>
              </mc:Choice>
              <mc:Fallback>
                <p:oleObj name="Equation" r:id="rId4" imgW="240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5376863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specify our model as: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interaction variable </a:t>
            </a:r>
            <a:r>
              <a:rPr lang="en-US" i="1" dirty="0"/>
              <a:t>SQFT</a:t>
            </a:r>
            <a:r>
              <a:rPr lang="en-US" dirty="0"/>
              <a:t> x </a:t>
            </a:r>
            <a:r>
              <a:rPr lang="en-US" i="1" dirty="0"/>
              <a:t>D</a:t>
            </a:r>
            <a:r>
              <a:rPr lang="en-US" dirty="0"/>
              <a:t> is the product of house size and the indicator variable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called a </a:t>
            </a:r>
            <a:r>
              <a:rPr lang="en-US" b="1" dirty="0"/>
              <a:t>slope-indicator variable</a:t>
            </a:r>
            <a:r>
              <a:rPr lang="en-US" dirty="0"/>
              <a:t> or a </a:t>
            </a:r>
            <a:r>
              <a:rPr lang="en-US" b="1" dirty="0"/>
              <a:t>slope dummy variable</a:t>
            </a:r>
            <a:r>
              <a:rPr lang="en-US" dirty="0"/>
              <a:t>, because it allows for a change in the slope of the relationship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Slope Indicator Variables</a:t>
            </a:r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871069"/>
              </p:ext>
            </p:extLst>
          </p:nvPr>
        </p:nvGraphicFramePr>
        <p:xfrm>
          <a:off x="2514600" y="1998840"/>
          <a:ext cx="58324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05" name="Equation" r:id="rId4" imgW="2603160" imgH="253800" progId="Equation.DSMT4">
                  <p:embed/>
                </p:oleObj>
              </mc:Choice>
              <mc:Fallback>
                <p:oleObj name="Equation" r:id="rId4" imgW="260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98840"/>
                        <a:ext cx="5832475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52436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Now we can write: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slope can be expressed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Slope Indicator Variables</a:t>
            </a:r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322740"/>
              </p:ext>
            </p:extLst>
          </p:nvPr>
        </p:nvGraphicFramePr>
        <p:xfrm>
          <a:off x="1905000" y="2362200"/>
          <a:ext cx="6515100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02" name="Equation" r:id="rId4" imgW="2908080" imgH="761760" progId="Equation.DSMT4">
                  <p:embed/>
                </p:oleObj>
              </mc:Choice>
              <mc:Fallback>
                <p:oleObj name="Equation" r:id="rId4" imgW="29080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6515100" cy="170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96029"/>
              </p:ext>
            </p:extLst>
          </p:nvPr>
        </p:nvGraphicFramePr>
        <p:xfrm>
          <a:off x="2133600" y="4867275"/>
          <a:ext cx="50355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03" name="Equation" r:id="rId6" imgW="2247900" imgH="482600" progId="Equation.DSMT4">
                  <p:embed/>
                </p:oleObj>
              </mc:Choice>
              <mc:Fallback>
                <p:oleObj name="Equation" r:id="rId6" imgW="2247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67275"/>
                        <a:ext cx="50355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1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Slope Indicator Variables</a:t>
            </a:r>
          </a:p>
        </p:txBody>
      </p:sp>
      <p:pic>
        <p:nvPicPr>
          <p:cNvPr id="344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219200"/>
            <a:ext cx="5105400" cy="508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148453" y="228600"/>
            <a:ext cx="429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(a) A slope-indicator variable</a:t>
            </a:r>
          </a:p>
          <a:p>
            <a:r>
              <a:rPr lang="en-US" dirty="0">
                <a:solidFill>
                  <a:schemeClr val="bg1"/>
                </a:solidFill>
              </a:rPr>
              <a:t>(b) Slope- and intercept-indicator variables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208680" y="5569560"/>
              <a:ext cx="1478880" cy="696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3280" y="5565960"/>
                <a:ext cx="1491840" cy="7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9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believe that location affects both the intercept and the slope, then the model becomes: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Now we can see that: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Slope and intercept Indicator Variables</a:t>
            </a:r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272908"/>
              </p:ext>
            </p:extLst>
          </p:nvPr>
        </p:nvGraphicFramePr>
        <p:xfrm>
          <a:off x="1905000" y="2438400"/>
          <a:ext cx="651351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28" name="Equation" r:id="rId4" imgW="2908080" imgH="253800" progId="Equation.DSMT4">
                  <p:embed/>
                </p:oleObj>
              </mc:Choice>
              <mc:Fallback>
                <p:oleObj name="Equation" r:id="rId4" imgW="290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6513512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354337"/>
              </p:ext>
            </p:extLst>
          </p:nvPr>
        </p:nvGraphicFramePr>
        <p:xfrm>
          <a:off x="1600200" y="4191000"/>
          <a:ext cx="7010400" cy="103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29" name="Equation" r:id="rId6" imgW="3441700" imgH="508000" progId="Equation.DSMT4">
                  <p:embed/>
                </p:oleObj>
              </mc:Choice>
              <mc:Fallback>
                <p:oleObj name="Equation" r:id="rId6" imgW="34417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7010400" cy="1030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3990240" y="2439360"/>
              <a:ext cx="3553560" cy="268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3040" y="2433240"/>
                <a:ext cx="356832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0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least squares estimator’s properties are not affected by the fact that one of the explanatory variables consists </a:t>
            </a:r>
            <a:r>
              <a:rPr lang="en-US" dirty="0" smtClean="0"/>
              <a:t>of only zeroes </a:t>
            </a:r>
            <a:r>
              <a:rPr lang="en-US" dirty="0"/>
              <a:t>and ones</a:t>
            </a:r>
          </a:p>
          <a:p>
            <a:pPr lvl="1"/>
            <a:r>
              <a:rPr lang="en-US" i="1" dirty="0"/>
              <a:t>D</a:t>
            </a:r>
            <a:r>
              <a:rPr lang="en-US" dirty="0"/>
              <a:t> is treated as any other explanatory variable. </a:t>
            </a:r>
          </a:p>
          <a:p>
            <a:pPr lvl="1"/>
            <a:r>
              <a:rPr lang="en-US" dirty="0"/>
              <a:t>We can construct </a:t>
            </a:r>
            <a:r>
              <a:rPr lang="en-US" dirty="0" smtClean="0"/>
              <a:t>the confidence interval for </a:t>
            </a:r>
            <a:r>
              <a:rPr lang="en-US" i="1" dirty="0"/>
              <a:t>D</a:t>
            </a:r>
            <a:r>
              <a:rPr lang="en-US" dirty="0"/>
              <a:t>, or </a:t>
            </a:r>
            <a:r>
              <a:rPr lang="en-US" dirty="0" smtClean="0"/>
              <a:t>test </a:t>
            </a:r>
            <a:r>
              <a:rPr lang="en-US" dirty="0"/>
              <a:t>for its </a:t>
            </a:r>
            <a:r>
              <a:rPr lang="en-US" dirty="0" smtClean="0"/>
              <a:t>significance in the usual way.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</p:spTree>
    <p:extLst>
      <p:ext uri="{BB962C8B-B14F-4D97-AF65-F5344CB8AC3E}">
        <p14:creationId xmlns:p14="http://schemas.microsoft.com/office/powerpoint/2010/main" val="16774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Suppose an economist specifies a regression equation for house prices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The University Effect on House Prices</a:t>
            </a:r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/>
        </p:nvGraphicFramePr>
        <p:xfrm>
          <a:off x="1447799" y="3515076"/>
          <a:ext cx="7594601" cy="101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4" name="Equation" r:id="rId4" imgW="3581280" imgH="482400" progId="Equation.DSMT4">
                  <p:embed/>
                </p:oleObj>
              </mc:Choice>
              <mc:Fallback>
                <p:oleObj name="Equation" r:id="rId4" imgW="3581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799" y="3515076"/>
                        <a:ext cx="7594601" cy="1018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83982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pic>
        <p:nvPicPr>
          <p:cNvPr id="356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400" y="2286000"/>
            <a:ext cx="76041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75554" y="419100"/>
            <a:ext cx="469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Representative Real Estate Data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" y="1152436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The University Effect on House Prices</a:t>
            </a:r>
          </a:p>
        </p:txBody>
      </p:sp>
    </p:spTree>
    <p:extLst>
      <p:ext uri="{BB962C8B-B14F-4D97-AF65-F5344CB8AC3E}">
        <p14:creationId xmlns:p14="http://schemas.microsoft.com/office/powerpoint/2010/main" val="3058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3150" y="419100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House Price Equation Estimates</a:t>
            </a:r>
          </a:p>
        </p:txBody>
      </p:sp>
      <p:pic>
        <p:nvPicPr>
          <p:cNvPr id="360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4775" y="2209800"/>
            <a:ext cx="77438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" y="1152436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The University Effect on House Prices</a:t>
            </a:r>
          </a:p>
        </p:txBody>
      </p:sp>
    </p:spTree>
    <p:extLst>
      <p:ext uri="{BB962C8B-B14F-4D97-AF65-F5344CB8AC3E}">
        <p14:creationId xmlns:p14="http://schemas.microsoft.com/office/powerpoint/2010/main" val="3625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therefore estimate that:</a:t>
            </a:r>
          </a:p>
          <a:p>
            <a:pPr lvl="1"/>
            <a:r>
              <a:rPr lang="en-US" dirty="0"/>
              <a:t>The location premium for </a:t>
            </a:r>
            <a:r>
              <a:rPr lang="en-US" dirty="0" smtClean="0"/>
              <a:t>properties </a:t>
            </a:r>
            <a:r>
              <a:rPr lang="en-US" dirty="0"/>
              <a:t>near the university is $27,453</a:t>
            </a:r>
          </a:p>
          <a:p>
            <a:pPr lvl="1"/>
            <a:r>
              <a:rPr lang="en-US" dirty="0"/>
              <a:t>The change in expected price per additional 100 square </a:t>
            </a:r>
            <a:r>
              <a:rPr lang="en-US" dirty="0" smtClean="0"/>
              <a:t>feet </a:t>
            </a:r>
            <a:r>
              <a:rPr lang="en-US" dirty="0"/>
              <a:t>is $8912 for houses near the university and $7612 for houses in other areas</a:t>
            </a:r>
            <a:endParaRPr lang="x-none" sz="800" dirty="0"/>
          </a:p>
          <a:p>
            <a:pPr lvl="1"/>
            <a:r>
              <a:rPr lang="en-US" dirty="0"/>
              <a:t>Houses depreciate $190.10 per year</a:t>
            </a:r>
            <a:endParaRPr lang="x-none" sz="800" dirty="0"/>
          </a:p>
          <a:p>
            <a:pPr lvl="1"/>
            <a:r>
              <a:rPr lang="en-US" dirty="0"/>
              <a:t>A pool increases the value of a home by $4,377.20</a:t>
            </a:r>
            <a:endParaRPr lang="x-none" sz="800" dirty="0"/>
          </a:p>
          <a:p>
            <a:pPr lvl="1"/>
            <a:r>
              <a:rPr lang="en-US" dirty="0"/>
              <a:t>A fireplace </a:t>
            </a:r>
            <a:r>
              <a:rPr lang="en-US" dirty="0" smtClean="0"/>
              <a:t>is not </a:t>
            </a:r>
            <a:r>
              <a:rPr lang="en-US" dirty="0"/>
              <a:t>significant at 5</a:t>
            </a:r>
            <a:r>
              <a:rPr lang="en-US" dirty="0" smtClean="0"/>
              <a:t>%.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The University Effect on House Prices</a:t>
            </a:r>
          </a:p>
        </p:txBody>
      </p:sp>
    </p:spTree>
    <p:extLst>
      <p:ext uri="{BB962C8B-B14F-4D97-AF65-F5344CB8AC3E}">
        <p14:creationId xmlns:p14="http://schemas.microsoft.com/office/powerpoint/2010/main" val="32670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Consider a model to predict the </a:t>
            </a:r>
            <a:r>
              <a:rPr lang="en-US" dirty="0" smtClean="0"/>
              <a:t>sale price </a:t>
            </a:r>
            <a:r>
              <a:rPr lang="en-US" dirty="0"/>
              <a:t>of a house as a function of its characteristics: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number of bedrooms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Location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Size, number of bedrooms and age are </a:t>
            </a:r>
            <a:r>
              <a:rPr lang="en-US" b="1" dirty="0"/>
              <a:t>quantitative</a:t>
            </a:r>
            <a:r>
              <a:rPr lang="en-US" dirty="0"/>
              <a:t> variables. However, Location is a </a:t>
            </a:r>
            <a:r>
              <a:rPr lang="en-US" b="1" dirty="0"/>
              <a:t>qualitative</a:t>
            </a:r>
            <a:r>
              <a:rPr lang="en-US" dirty="0"/>
              <a:t> variable.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</p:spTree>
    <p:extLst>
      <p:ext uri="{BB962C8B-B14F-4D97-AF65-F5344CB8AC3E}">
        <p14:creationId xmlns:p14="http://schemas.microsoft.com/office/powerpoint/2010/main" val="30357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do we account for location, which is a qualitative variable?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Indicator variables</a:t>
            </a:r>
            <a:r>
              <a:rPr lang="en-US" dirty="0"/>
              <a:t> (or </a:t>
            </a:r>
            <a:r>
              <a:rPr lang="en-US" b="1" dirty="0"/>
              <a:t>dummy variables) </a:t>
            </a:r>
            <a:r>
              <a:rPr lang="en-US" dirty="0"/>
              <a:t>can take two values, one or zero, to indicate the presence or absence of a characteristic or to indicate whether a condition is true or false.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</p:spTree>
    <p:extLst>
      <p:ext uri="{BB962C8B-B14F-4D97-AF65-F5344CB8AC3E}">
        <p14:creationId xmlns:p14="http://schemas.microsoft.com/office/powerpoint/2010/main" val="26674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Generally, we define an indicator variable D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So, for location, we would have: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0" y="2476500"/>
          <a:ext cx="477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30" name="Equation" r:id="rId4" imgW="2387520" imgH="457200" progId="Equation.DSMT4">
                  <p:embed/>
                </p:oleObj>
              </mc:Choice>
              <mc:Fallback>
                <p:oleObj name="Equation" r:id="rId4" imgW="2387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76500"/>
                        <a:ext cx="4775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1600200" y="4953000"/>
          <a:ext cx="726277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31" name="Equation" r:id="rId6" imgW="3454200" imgH="457200" progId="Equation.DSMT4">
                  <p:embed/>
                </p:oleObj>
              </mc:Choice>
              <mc:Fallback>
                <p:oleObj name="Equation" r:id="rId6" imgW="3454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53000"/>
                        <a:ext cx="7262770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9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52436"/>
            <a:ext cx="7772400" cy="53245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Adding our indicator variable to our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-342900">
              <a:buSzPct val="100000"/>
              <a:buBlip>
                <a:blip r:embed="rId4"/>
              </a:buBlip>
            </a:pPr>
            <a:r>
              <a:rPr lang="en-US" dirty="0"/>
              <a:t>The value </a:t>
            </a:r>
            <a:r>
              <a:rPr lang="en-US" i="1" dirty="0"/>
              <a:t>D</a:t>
            </a:r>
            <a:r>
              <a:rPr lang="en-US" dirty="0"/>
              <a:t> = 0 defines the </a:t>
            </a:r>
            <a:r>
              <a:rPr lang="en-US" b="1" dirty="0"/>
              <a:t>reference group</a:t>
            </a:r>
            <a:r>
              <a:rPr lang="en-US" dirty="0"/>
              <a:t>, or </a:t>
            </a:r>
            <a:r>
              <a:rPr lang="en-US" b="1" dirty="0"/>
              <a:t>base group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Intercept Indicator Variables</a:t>
            </a:r>
          </a:p>
        </p:txBody>
      </p:sp>
      <p:graphicFrame>
        <p:nvGraphicFramePr>
          <p:cNvPr id="334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014856"/>
              </p:ext>
            </p:extLst>
          </p:nvPr>
        </p:nvGraphicFramePr>
        <p:xfrm>
          <a:off x="2971800" y="2438400"/>
          <a:ext cx="44084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03" name="Equation" r:id="rId5" imgW="1968480" imgH="228600" progId="Equation.DSMT4">
                  <p:embed/>
                </p:oleObj>
              </mc:Choice>
              <mc:Fallback>
                <p:oleObj name="Equation" r:id="rId5" imgW="1968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38400"/>
                        <a:ext cx="440848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098673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04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31367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05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565091"/>
              </p:ext>
            </p:extLst>
          </p:nvPr>
        </p:nvGraphicFramePr>
        <p:xfrm>
          <a:off x="2362200" y="3200400"/>
          <a:ext cx="5401734" cy="97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06" name="Equation" r:id="rId10" imgW="2539800" imgH="457200" progId="Equation.3">
                  <p:embed/>
                </p:oleObj>
              </mc:Choice>
              <mc:Fallback>
                <p:oleObj name="Equation" r:id="rId10" imgW="2539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62200" y="3200400"/>
                        <a:ext cx="5401734" cy="97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8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Adding an indicator variable causes a parallel shift in the relationship by the amount </a:t>
            </a:r>
            <a:r>
              <a:rPr lang="el-GR" dirty="0"/>
              <a:t>δ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is called </a:t>
            </a:r>
            <a:r>
              <a:rPr lang="en-US" b="1" dirty="0"/>
              <a:t>intercept indicator</a:t>
            </a:r>
            <a:r>
              <a:rPr lang="en-US" dirty="0"/>
              <a:t> variable, or an </a:t>
            </a:r>
            <a:r>
              <a:rPr lang="en-US" b="1" dirty="0"/>
              <a:t>intercept dummy variable 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Intercept Indicator Variables</a:t>
            </a:r>
          </a:p>
        </p:txBody>
      </p:sp>
    </p:spTree>
    <p:extLst>
      <p:ext uri="{BB962C8B-B14F-4D97-AF65-F5344CB8AC3E}">
        <p14:creationId xmlns:p14="http://schemas.microsoft.com/office/powerpoint/2010/main" val="22930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Intercept Indicator Variables</a:t>
            </a:r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1765300"/>
            <a:ext cx="76009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27556" y="430768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intercept indicator variable</a:t>
            </a:r>
          </a:p>
        </p:txBody>
      </p:sp>
    </p:spTree>
    <p:extLst>
      <p:ext uri="{BB962C8B-B14F-4D97-AF65-F5344CB8AC3E}">
        <p14:creationId xmlns:p14="http://schemas.microsoft.com/office/powerpoint/2010/main" val="38120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to choose the </a:t>
            </a:r>
            <a:r>
              <a:rPr lang="en-US" b="1" dirty="0"/>
              <a:t>reference group</a:t>
            </a:r>
            <a:r>
              <a:rPr lang="en-US" dirty="0"/>
              <a:t> (or </a:t>
            </a:r>
            <a:r>
              <a:rPr lang="en-US" b="1" dirty="0"/>
              <a:t>base group)</a:t>
            </a:r>
            <a:endParaRPr lang="en-US" dirty="0"/>
          </a:p>
          <a:p>
            <a:pPr lvl="1"/>
            <a:r>
              <a:rPr lang="en-US" dirty="0"/>
              <a:t>We could pick any base</a:t>
            </a:r>
          </a:p>
          <a:p>
            <a:pPr lvl="1"/>
            <a:r>
              <a:rPr lang="en-US" dirty="0"/>
              <a:t>For 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Choosing the Reference Group</a:t>
            </a:r>
          </a:p>
        </p:txBody>
      </p:sp>
      <p:graphicFrame>
        <p:nvGraphicFramePr>
          <p:cNvPr id="337922" name="Object 2"/>
          <p:cNvGraphicFramePr>
            <a:graphicFrameLocks noChangeAspect="1"/>
          </p:cNvGraphicFramePr>
          <p:nvPr/>
        </p:nvGraphicFramePr>
        <p:xfrm>
          <a:off x="1981200" y="4419600"/>
          <a:ext cx="68087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40" name="Equation" r:id="rId4" imgW="3517560" imgH="457200" progId="Equation.DSMT4">
                  <p:embed/>
                </p:oleObj>
              </mc:Choice>
              <mc:Fallback>
                <p:oleObj name="Equation" r:id="rId4" imgW="3517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6808787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1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our model would be: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Earlier we had: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2888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Indicator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Choosing the Reference Group</a:t>
            </a:r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088020"/>
              </p:ext>
            </p:extLst>
          </p:nvPr>
        </p:nvGraphicFramePr>
        <p:xfrm>
          <a:off x="2590800" y="2971800"/>
          <a:ext cx="46085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5" name="Equation" r:id="rId4" imgW="2057400" imgH="228600" progId="Equation.DSMT4">
                  <p:embed/>
                </p:oleObj>
              </mc:Choice>
              <mc:Fallback>
                <p:oleObj name="Equation" r:id="rId4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460851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871321"/>
              </p:ext>
            </p:extLst>
          </p:nvPr>
        </p:nvGraphicFramePr>
        <p:xfrm>
          <a:off x="2819400" y="4419600"/>
          <a:ext cx="44084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6" name="Equation" r:id="rId6" imgW="1968500" imgH="228600" progId="Equation.DSMT4">
                  <p:embed/>
                </p:oleObj>
              </mc:Choice>
              <mc:Fallback>
                <p:oleObj name="Equation" r:id="rId6" imgW="1968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44084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882339"/>
              </p:ext>
            </p:extLst>
          </p:nvPr>
        </p:nvGraphicFramePr>
        <p:xfrm>
          <a:off x="3429000" y="5334000"/>
          <a:ext cx="79130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7" name="Equation" r:id="rId8" imgW="469800" imgH="177480" progId="Equation.3">
                  <p:embed/>
                </p:oleObj>
              </mc:Choice>
              <mc:Fallback>
                <p:oleObj name="Equation" r:id="rId8" imgW="4698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9000" y="5334000"/>
                        <a:ext cx="79130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4500000" y="2716200"/>
              <a:ext cx="862200" cy="1832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8840" y="2706480"/>
                <a:ext cx="884160" cy="18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6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15330</TotalTime>
  <Words>622</Words>
  <Application>Microsoft Office PowerPoint</Application>
  <PresentationFormat>On-screen Show (4:3)</PresentationFormat>
  <Paragraphs>181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Natani, Vaidik</cp:lastModifiedBy>
  <cp:revision>872</cp:revision>
  <dcterms:created xsi:type="dcterms:W3CDTF">2011-01-05T13:49:00Z</dcterms:created>
  <dcterms:modified xsi:type="dcterms:W3CDTF">2017-03-08T23:24:06Z</dcterms:modified>
</cp:coreProperties>
</file>