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90" r:id="rId3"/>
    <p:sldId id="394" r:id="rId4"/>
    <p:sldId id="396" r:id="rId5"/>
    <p:sldId id="295" r:id="rId6"/>
    <p:sldId id="297" r:id="rId7"/>
    <p:sldId id="303" r:id="rId8"/>
    <p:sldId id="304" r:id="rId9"/>
    <p:sldId id="397" r:id="rId10"/>
    <p:sldId id="305" r:id="rId11"/>
    <p:sldId id="306" r:id="rId12"/>
    <p:sldId id="333" r:id="rId13"/>
    <p:sldId id="400" r:id="rId14"/>
    <p:sldId id="308" r:id="rId15"/>
    <p:sldId id="309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335" r:id="rId24"/>
    <p:sldId id="334" r:id="rId25"/>
    <p:sldId id="411" r:id="rId26"/>
    <p:sldId id="414" r:id="rId27"/>
    <p:sldId id="337" r:id="rId28"/>
    <p:sldId id="398" r:id="rId29"/>
    <p:sldId id="336" r:id="rId30"/>
    <p:sldId id="341" r:id="rId31"/>
    <p:sldId id="410" r:id="rId32"/>
    <p:sldId id="343" r:id="rId33"/>
    <p:sldId id="413" r:id="rId34"/>
    <p:sldId id="349" r:id="rId35"/>
    <p:sldId id="4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38" autoAdjust="0"/>
    <p:restoredTop sz="94684" autoAdjust="0"/>
  </p:normalViewPr>
  <p:slideViewPr>
    <p:cSldViewPr>
      <p:cViewPr varScale="1">
        <p:scale>
          <a:sx n="52" d="100"/>
          <a:sy n="52" d="100"/>
        </p:scale>
        <p:origin x="84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3-21T22:30:25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10731 16096 0 0</inkml:trace>
  <inkml:trace contextRef="#ctx0" brushRef="#br0" timeOffset="2026">11719 16511 14 0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6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0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7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70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0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15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9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72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6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2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0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2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17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7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09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3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6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0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3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2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4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3100" y="21336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4724400"/>
            <a:ext cx="6858000" cy="15696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 the variances differ:</a:t>
            </a:r>
          </a:p>
          <a:p>
            <a:pPr marL="800100" lvl="1" indent="-342900"/>
            <a:r>
              <a:rPr lang="en-US" dirty="0"/>
              <a:t>Consider the model:</a:t>
            </a:r>
          </a:p>
          <a:p>
            <a:pPr marL="971550" lvl="1" indent="-514350"/>
            <a:endParaRPr lang="en-US" dirty="0"/>
          </a:p>
          <a:p>
            <a:pPr marL="971550" lvl="1" indent="-514350"/>
            <a:endParaRPr lang="en-US" dirty="0"/>
          </a:p>
          <a:p>
            <a:pPr marL="800100" lvl="1" indent="-342900"/>
            <a:r>
              <a:rPr lang="en-US" dirty="0"/>
              <a:t>The variance of the least squares estimator for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is:</a:t>
            </a:r>
          </a:p>
          <a:p>
            <a:pPr marL="971550" lvl="1" indent="-514350"/>
            <a:endParaRPr lang="en-US" dirty="0"/>
          </a:p>
          <a:p>
            <a:pPr marL="1371600" lvl="2" indent="-514350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  <p:graphicFrame>
        <p:nvGraphicFramePr>
          <p:cNvPr id="462852" name="Object 4"/>
          <p:cNvGraphicFramePr>
            <a:graphicFrameLocks noChangeAspect="1"/>
          </p:cNvGraphicFramePr>
          <p:nvPr/>
        </p:nvGraphicFramePr>
        <p:xfrm>
          <a:off x="2928938" y="2438400"/>
          <a:ext cx="4256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18" name="Equation" r:id="rId4" imgW="1765080" imgH="215640" progId="Equation.DSMT4">
                  <p:embed/>
                </p:oleObj>
              </mc:Choice>
              <mc:Fallback>
                <p:oleObj name="Equation" r:id="rId4" imgW="176508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438400"/>
                        <a:ext cx="42560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2590800" y="4267200"/>
          <a:ext cx="489902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19" name="Equation" r:id="rId6" imgW="2044440" imgH="774360" progId="Equation.DSMT4">
                  <p:embed/>
                </p:oleObj>
              </mc:Choice>
              <mc:Fallback>
                <p:oleObj name="Equation" r:id="rId6" imgW="2044440" imgH="774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4899025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we proceed to use the least squares estimator the software will use a wrong formula (assuming </a:t>
            </a:r>
            <a:r>
              <a:rPr lang="en-US" dirty="0" err="1"/>
              <a:t>homoskedasticity</a:t>
            </a:r>
            <a:r>
              <a:rPr lang="en-US" dirty="0"/>
              <a:t>) and therefore the standard error of the estimator b</a:t>
            </a:r>
            <a:r>
              <a:rPr lang="en-US" baseline="-25000" dirty="0"/>
              <a:t>2</a:t>
            </a:r>
            <a:r>
              <a:rPr lang="en-US" dirty="0"/>
              <a:t> is incorrect.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Detecting Heteroskedasticity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endParaRPr lang="en-US" dirty="0"/>
          </a:p>
          <a:p>
            <a:pPr marL="571500" indent="-514350"/>
            <a:endParaRPr lang="en-US" dirty="0"/>
          </a:p>
          <a:p>
            <a:pPr marL="571500" indent="-514350"/>
            <a:r>
              <a:rPr lang="en-US" dirty="0"/>
              <a:t>There are two methods we can use to detect heteroskedasticity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informal way using residual charts.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formal way using statistical tests.</a:t>
            </a:r>
          </a:p>
          <a:p>
            <a:pPr marL="971550" lvl="1" indent="-514350"/>
            <a:endParaRPr lang="en-US" dirty="0"/>
          </a:p>
          <a:p>
            <a:pPr marL="1371600" lvl="2" indent="-514350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299743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the errors are homoskedastic, there should be no patterns of any sort in the residuals. </a:t>
            </a:r>
          </a:p>
          <a:p>
            <a:pPr lvl="1"/>
            <a:r>
              <a:rPr lang="en-US" dirty="0"/>
              <a:t>If the errors are heteroskedastic, they may tend to exhibit greater variation in some systematic way</a:t>
            </a:r>
          </a:p>
          <a:p>
            <a:pPr lvl="1"/>
            <a:r>
              <a:rPr lang="en-US" dirty="0"/>
              <a:t>we can plot the least squares residuals against each suspicious explanatory variable, or against         	   to see if they vary in a systematic way.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Residual Plots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07302"/>
              </p:ext>
            </p:extLst>
          </p:nvPr>
        </p:nvGraphicFramePr>
        <p:xfrm>
          <a:off x="2057400" y="4343400"/>
          <a:ext cx="54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8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546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Residual Plots</a:t>
            </a:r>
          </a:p>
        </p:txBody>
      </p:sp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607" y="1371600"/>
            <a:ext cx="5310187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4445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Least squares food expenditure residuals plotted against income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Consider the general multiple regression model: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general form for the variance function related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z’s are combinations and functions of x’s.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White Test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2362200"/>
          <a:ext cx="4267200" cy="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2" name="Equation" r:id="rId4" imgW="1841400" imgH="253800" progId="Equation.DSMT4">
                  <p:embed/>
                </p:oleObj>
              </mc:Choice>
              <mc:Fallback>
                <p:oleObj name="Equation" r:id="rId4" imgW="184140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4267200" cy="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81200" y="4343400"/>
          <a:ext cx="6851650" cy="63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3" name="Equation" r:id="rId6" imgW="3022560" imgH="279360" progId="Equation.DSMT4">
                  <p:embed/>
                </p:oleObj>
              </mc:Choice>
              <mc:Fallback>
                <p:oleObj name="Equation" r:id="rId6" imgW="3022560" imgH="2793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6851650" cy="633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2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when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But               is a constant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4423" y="116958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White Test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3876675"/>
          <a:ext cx="46878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14" name="Equation" r:id="rId4" imgW="2070000" imgH="253800" progId="Equation.DSMT4">
                  <p:embed/>
                </p:oleObj>
              </mc:Choice>
              <mc:Fallback>
                <p:oleObj name="Equation" r:id="rId4" imgW="2070000" imgH="2538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76675"/>
                        <a:ext cx="468788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5"/>
          <p:cNvGraphicFramePr>
            <a:graphicFrameLocks noChangeAspect="1"/>
          </p:cNvGraphicFramePr>
          <p:nvPr/>
        </p:nvGraphicFramePr>
        <p:xfrm>
          <a:off x="2362200" y="4784193"/>
          <a:ext cx="1279525" cy="54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15" name="Equation" r:id="rId6" imgW="393480" imgH="253800" progId="Equation.DSMT4">
                  <p:embed/>
                </p:oleObj>
              </mc:Choice>
              <mc:Fallback>
                <p:oleObj name="Equation" r:id="rId6" imgW="393480" imgH="253800" progId="Equation.DSMT4">
                  <p:embed/>
                  <p:pic>
                    <p:nvPicPr>
                      <p:cNvPr id="4741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84193"/>
                        <a:ext cx="1279525" cy="549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24288" y="2762250"/>
          <a:ext cx="3019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16" name="Equation" r:id="rId8" imgW="1333440" imgH="228600" progId="Equation.DSMT4">
                  <p:embed/>
                </p:oleObj>
              </mc:Choice>
              <mc:Fallback>
                <p:oleObj name="Equation" r:id="rId8" imgW="1333440" imgH="2286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2762250"/>
                        <a:ext cx="30194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34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So, when: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heteroskedasticity</a:t>
            </a:r>
            <a:r>
              <a:rPr lang="en-US" dirty="0"/>
              <a:t> is not present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null and alternative hypotheses are: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White Test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24200" y="2133600"/>
          <a:ext cx="3019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0" name="Equation" r:id="rId4" imgW="1333440" imgH="228600" progId="Equation.DSMT4">
                  <p:embed/>
                </p:oleObj>
              </mc:Choice>
              <mc:Fallback>
                <p:oleObj name="Equation" r:id="rId4" imgW="1333440" imgH="2286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30194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724400"/>
          <a:ext cx="46307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1" name="Equation" r:id="rId6" imgW="2044700" imgH="457200" progId="Equation.DSMT4">
                  <p:embed/>
                </p:oleObj>
              </mc:Choice>
              <mc:Fallback>
                <p:oleObj name="Equation" r:id="rId6" imgW="204470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46307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65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our model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White test without cross-product terms (interactions) specifies: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Including interactions adds one further variable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White Test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7600" y="1981200"/>
          <a:ext cx="2794001" cy="49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2" name="Equation" r:id="rId4" imgW="1422360" imgH="253800" progId="Equation.DSMT4">
                  <p:embed/>
                </p:oleObj>
              </mc:Choice>
              <mc:Fallback>
                <p:oleObj name="Equation" r:id="rId4" imgW="142236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2794001" cy="498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24200" y="3962400"/>
          <a:ext cx="4019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3" name="Equation" r:id="rId6" imgW="2044440" imgH="241200" progId="Equation.DSMT4">
                  <p:embed/>
                </p:oleObj>
              </mc:Choice>
              <mc:Fallback>
                <p:oleObj name="Equation" r:id="rId6" imgW="204444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40195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07497"/>
              </p:ext>
            </p:extLst>
          </p:nvPr>
        </p:nvGraphicFramePr>
        <p:xfrm>
          <a:off x="4696618" y="5470071"/>
          <a:ext cx="11223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4" name="Equation" r:id="rId8" imgW="571320" imgH="228600" progId="Equation.DSMT4">
                  <p:embed/>
                </p:oleObj>
              </mc:Choice>
              <mc:Fallback>
                <p:oleObj name="Equation" r:id="rId8" imgW="57132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18" y="5470071"/>
                        <a:ext cx="11223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2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our basic model: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assumed: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all observations come from probability density functions with the same variance</a:t>
            </a:r>
            <a:r>
              <a:rPr lang="en-US" dirty="0"/>
              <a:t>, then </a:t>
            </a:r>
            <a:r>
              <a:rPr lang="en-US" i="1" dirty="0"/>
              <a:t>e </a:t>
            </a:r>
            <a:r>
              <a:rPr lang="en-US" dirty="0"/>
              <a:t>and therefore also y are</a:t>
            </a:r>
            <a:r>
              <a:rPr lang="en-US" b="1" dirty="0"/>
              <a:t> </a:t>
            </a:r>
            <a:r>
              <a:rPr lang="en-US" b="1" dirty="0" err="1"/>
              <a:t>homoskedastic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28829"/>
              </p:ext>
            </p:extLst>
          </p:nvPr>
        </p:nvGraphicFramePr>
        <p:xfrm>
          <a:off x="3886200" y="1981200"/>
          <a:ext cx="23034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13" name="Equation" r:id="rId4" imgW="965200" imgH="203200" progId="Equation.DSMT4">
                  <p:embed/>
                </p:oleObj>
              </mc:Choice>
              <mc:Fallback>
                <p:oleObj name="Equation" r:id="rId4" imgW="965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3034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84786"/>
              </p:ext>
            </p:extLst>
          </p:nvPr>
        </p:nvGraphicFramePr>
        <p:xfrm>
          <a:off x="2133600" y="3429000"/>
          <a:ext cx="60023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14" name="Equation" r:id="rId6" imgW="2514600" imgH="241300" progId="Equation.DSMT4">
                  <p:embed/>
                </p:oleObj>
              </mc:Choice>
              <mc:Fallback>
                <p:oleObj name="Equation" r:id="rId6" imgW="2514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60023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15783"/>
              </p:ext>
            </p:extLst>
          </p:nvPr>
        </p:nvGraphicFramePr>
        <p:xfrm>
          <a:off x="3352800" y="5715000"/>
          <a:ext cx="31400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15" name="Equation" r:id="rId8" imgW="1346040" imgH="241200" progId="Equation.3">
                  <p:embed/>
                </p:oleObj>
              </mc:Choice>
              <mc:Fallback>
                <p:oleObj name="Equation" r:id="rId8" imgW="1346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5715000"/>
                        <a:ext cx="3140075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White test is performed as an F-test or using: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White Test</a:t>
            </a:r>
          </a:p>
        </p:txBody>
      </p:sp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4114800" y="2514600"/>
          <a:ext cx="1765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0"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483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17653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50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 test estimates: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baseline="-25000" dirty="0"/>
              <a:t>3</a:t>
            </a:r>
            <a:r>
              <a:rPr lang="en-US" dirty="0"/>
              <a:t> = 0 against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r>
              <a:rPr lang="en-US" dirty="0"/>
              <a:t> ≠ 0 or </a:t>
            </a:r>
            <a:r>
              <a:rPr lang="el-GR" dirty="0"/>
              <a:t>α</a:t>
            </a:r>
            <a:r>
              <a:rPr lang="en-US" baseline="-25000" dirty="0"/>
              <a:t>3</a:t>
            </a:r>
            <a:r>
              <a:rPr lang="en-US" dirty="0"/>
              <a:t> ≠ 0</a:t>
            </a:r>
            <a:endParaRPr lang="x-none"/>
          </a:p>
          <a:p>
            <a:pPr lvl="1"/>
            <a:r>
              <a:rPr lang="en-US" dirty="0"/>
              <a:t>Calculate: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5% critical value is </a:t>
            </a:r>
            <a:r>
              <a:rPr lang="el-GR" dirty="0"/>
              <a:t>χ</a:t>
            </a:r>
            <a:r>
              <a:rPr lang="en-US" baseline="-25000" dirty="0"/>
              <a:t>(0.95, 2)</a:t>
            </a:r>
            <a:r>
              <a:rPr lang="en-US" dirty="0"/>
              <a:t> = 5.99</a:t>
            </a:r>
          </a:p>
          <a:p>
            <a:pPr lvl="2"/>
            <a:r>
              <a:rPr lang="en-US" dirty="0"/>
              <a:t>We conclude that heteroskedasticity exists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Detecting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Food Expenditure Example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3200400" y="1905000"/>
          <a:ext cx="381907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0" name="Equation" r:id="rId7" imgW="1511280" imgH="241200" progId="Equation.DSMT4">
                  <p:embed/>
                </p:oleObj>
              </mc:Choice>
              <mc:Fallback>
                <p:oleObj name="Equation" r:id="rId7" imgW="1511280" imgH="241200" progId="Equation.DSMT4">
                  <p:embed/>
                  <p:pic>
                    <p:nvPicPr>
                      <p:cNvPr id="488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381907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1435100" y="3962400"/>
          <a:ext cx="7620000" cy="52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1" name="Equation" r:id="rId9" imgW="3340080" imgH="228600" progId="Equation.DSMT4">
                  <p:embed/>
                </p:oleObj>
              </mc:Choice>
              <mc:Fallback>
                <p:oleObj name="Equation" r:id="rId9" imgW="3340080" imgH="228600" progId="Equation.DSMT4">
                  <p:embed/>
                  <p:pic>
                    <p:nvPicPr>
                      <p:cNvPr id="488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962400"/>
                        <a:ext cx="7620000" cy="52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93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3100" y="21336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4724400"/>
            <a:ext cx="6858000" cy="15696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67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Recall that there are two problems with using the least squares estimator in the presence of heteroskedasticity: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least squares estimator, </a:t>
            </a:r>
            <a:r>
              <a:rPr lang="en-US" b="1" dirty="0"/>
              <a:t>although still being unbiased and consistent</a:t>
            </a:r>
            <a:r>
              <a:rPr lang="en-US" dirty="0"/>
              <a:t>, </a:t>
            </a:r>
            <a:r>
              <a:rPr lang="en-US" b="1" u="sng" dirty="0"/>
              <a:t>is no longer best</a:t>
            </a:r>
            <a:r>
              <a:rPr lang="en-US" u="sng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usual least squares’ </a:t>
            </a:r>
            <a:r>
              <a:rPr lang="en-US" b="1" dirty="0"/>
              <a:t>standard errors are incorrect</a:t>
            </a:r>
            <a:r>
              <a:rPr lang="en-US" dirty="0"/>
              <a:t>, which invalidates confidence intervals and hypothesis tests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err="1"/>
              <a:t>Heteroskedasticity</a:t>
            </a:r>
            <a:r>
              <a:rPr lang="en-US" sz="2800" dirty="0"/>
              <a:t>-Robust Standard Errors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There are two problems with using the least squares estimator in the presence of heteroskedasticity: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least squares estimator, </a:t>
            </a:r>
            <a:r>
              <a:rPr lang="en-US" b="1" dirty="0"/>
              <a:t>although still being unbiased and consistent</a:t>
            </a:r>
            <a:r>
              <a:rPr lang="en-US" dirty="0"/>
              <a:t>, </a:t>
            </a:r>
            <a:r>
              <a:rPr lang="en-US" b="1" u="sng" dirty="0"/>
              <a:t>is no longer best</a:t>
            </a:r>
            <a:r>
              <a:rPr lang="en-US" u="sng" dirty="0"/>
              <a:t>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We can tolerate this. We will keep using the least squares estimator. </a:t>
            </a:r>
            <a:r>
              <a:rPr lang="en-US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usual least squares’ </a:t>
            </a:r>
            <a:r>
              <a:rPr lang="en-US" b="1" dirty="0"/>
              <a:t>standard errors are incorrect</a:t>
            </a:r>
            <a:r>
              <a:rPr lang="en-US" dirty="0"/>
              <a:t>, which invalidates confidence intervals and hypothesis tests.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There is a way of correcting the standard errors so that our confidence interval and hypothesis tests are valid.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8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58370"/>
            <a:ext cx="7772400" cy="5334000"/>
          </a:xfrm>
        </p:spPr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br>
              <a:rPr lang="en-US" dirty="0"/>
            </a:b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/>
              <a:t> 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44605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76400" y="1268746"/>
          <a:ext cx="4131024" cy="64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8" name="Equation" r:id="rId4" imgW="1473120" imgH="228600" progId="Equation.3">
                  <p:embed/>
                </p:oleObj>
              </mc:Choice>
              <mc:Fallback>
                <p:oleObj name="Equation" r:id="rId4" imgW="147312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46"/>
                        <a:ext cx="4131024" cy="641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010400" y="1329484"/>
          <a:ext cx="1905000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9" name="Equation" r:id="rId6" imgW="1015559" imgH="253890" progId="Equation.DSMT4">
                  <p:embed/>
                </p:oleObj>
              </mc:Choice>
              <mc:Fallback>
                <p:oleObj name="Equation" r:id="rId6" imgW="1015559" imgH="25389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29484"/>
                        <a:ext cx="1905000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162800" y="1828800"/>
          <a:ext cx="1746250" cy="5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0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746250" cy="5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828800" y="2057400"/>
          <a:ext cx="47259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1" name="Equation" r:id="rId10" imgW="2654300" imgH="2311400" progId="Equation.DSMT4">
                  <p:embed/>
                </p:oleObj>
              </mc:Choice>
              <mc:Fallback>
                <p:oleObj name="Equation" r:id="rId10" imgW="2654300" imgH="23114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72598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heteroskedasticity: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76600" y="3048000"/>
          <a:ext cx="347729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3" name="Equation" r:id="rId6" imgW="1714320" imgH="901440" progId="Equation.DSMT4">
                  <p:embed/>
                </p:oleObj>
              </mc:Choice>
              <mc:Fallback>
                <p:oleObj name="Equation" r:id="rId6" imgW="1714320" imgH="9014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3477296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unbiased</a:t>
            </a:r>
            <a:r>
              <a:rPr lang="en-US" dirty="0"/>
              <a:t> estimator is :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3"/>
              <p:cNvSpPr/>
              <p:nvPr/>
            </p:nvSpPr>
            <p:spPr>
              <a:xfrm>
                <a:off x="2057400" y="3106302"/>
                <a:ext cx="6101735" cy="1247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f>
                        <m:f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30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3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3000" i="1" dirty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06302"/>
                <a:ext cx="6101735" cy="1247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88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These standard errors are known as:</a:t>
            </a:r>
          </a:p>
          <a:p>
            <a:pPr lvl="1"/>
            <a:r>
              <a:rPr lang="en-US" dirty="0"/>
              <a:t>White’s heteroskedasticity-consistent standard errors, or</a:t>
            </a:r>
          </a:p>
          <a:p>
            <a:pPr lvl="1"/>
            <a:r>
              <a:rPr lang="en-US" dirty="0"/>
              <a:t>Heteroskedasticity robust standard errors, or </a:t>
            </a:r>
          </a:p>
          <a:p>
            <a:pPr lvl="1"/>
            <a:r>
              <a:rPr lang="en-US" dirty="0"/>
              <a:t>Robust standard errors.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When the variances for all observations are not the same, we have </a:t>
            </a:r>
            <a:r>
              <a:rPr lang="en-US" b="1" dirty="0"/>
              <a:t>heteroskedasticity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Heteroskedasticity</a:t>
            </a:r>
            <a:r>
              <a:rPr lang="en-US" dirty="0"/>
              <a:t> is often encountered when using cross-sectional data </a:t>
            </a:r>
          </a:p>
          <a:p>
            <a:pPr lvl="1"/>
            <a:r>
              <a:rPr lang="en-US" dirty="0"/>
              <a:t>The term cross-sectional data refers to having </a:t>
            </a:r>
            <a:r>
              <a:rPr lang="en-US" b="1" dirty="0"/>
              <a:t>data on a number of economic units </a:t>
            </a:r>
            <a:r>
              <a:rPr lang="en-US" dirty="0"/>
              <a:t>such as firms or households, at a given point in time.</a:t>
            </a:r>
          </a:p>
          <a:p>
            <a:pPr lvl="1"/>
            <a:r>
              <a:rPr lang="en-US" b="1" dirty="0"/>
              <a:t>Cross-sectional data invariably involve observations on economic units of varying sizes.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77062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With White’s robust standard errors, standard errors are </a:t>
            </a:r>
            <a:r>
              <a:rPr lang="en-US" b="1" u="sng" dirty="0"/>
              <a:t>correct</a:t>
            </a:r>
            <a:r>
              <a:rPr lang="en-US" dirty="0"/>
              <a:t>. However the estimator is still not </a:t>
            </a:r>
            <a:r>
              <a:rPr lang="en-US" b="1" u="sng" dirty="0"/>
              <a:t>best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2"/>
            <a:r>
              <a:rPr lang="en-US" dirty="0"/>
              <a:t>With a large enough sample size, this is not a problem -  variance of the least squares estimator may still be sufficiently small to get precise estimates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least squares with robust standard errors has one big advantage </a:t>
            </a:r>
            <a:r>
              <a:rPr lang="en-US" b="1" dirty="0"/>
              <a:t>- it avoids the need to specify a suitable variance function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/>
              <a:t>To find an alternative estimator with a lower variance it is necessary to specify a suitable variance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Heteroskedasticity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-Consistent Standard Errors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Weighted Least Squares </a:t>
            </a:r>
          </a:p>
        </p:txBody>
      </p:sp>
    </p:spTree>
    <p:extLst>
      <p:ext uri="{BB962C8B-B14F-4D97-AF65-F5344CB8AC3E}">
        <p14:creationId xmlns:p14="http://schemas.microsoft.com/office/powerpoint/2010/main" val="153713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can develop an estimator that is more efficient than the least squares estimator if we know the form of the variance</a:t>
            </a:r>
            <a:r>
              <a:rPr lang="el-GR" dirty="0"/>
              <a:t> σ</a:t>
            </a:r>
            <a:r>
              <a:rPr lang="x-none" baseline="30000" dirty="0"/>
              <a:t>2</a:t>
            </a:r>
            <a:r>
              <a:rPr lang="en-US" baseline="-25000" dirty="0" err="1"/>
              <a:t>i</a:t>
            </a:r>
            <a:r>
              <a:rPr lang="en-US" dirty="0"/>
              <a:t> .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dirty="0"/>
              <a:t>		For example: </a:t>
            </a:r>
          </a:p>
          <a:p>
            <a:pPr lvl="1"/>
            <a:endParaRPr lang="en-US" dirty="0"/>
          </a:p>
          <a:p>
            <a:pPr lvl="3"/>
            <a:r>
              <a:rPr lang="en-US" dirty="0"/>
              <a:t>we can give each observation a different weight higher weight to observations with smaller variance. This is the </a:t>
            </a:r>
            <a:r>
              <a:rPr lang="en-US" b="1" dirty="0"/>
              <a:t>weighted least squares/ generalized least squares  </a:t>
            </a:r>
            <a:r>
              <a:rPr lang="en-US" dirty="0"/>
              <a:t>estimator.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5000" y="3289126"/>
          <a:ext cx="2560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4" name="Equation" r:id="rId4" imgW="1218671" imgH="253890" progId="Equation.DSMT4">
                  <p:embed/>
                </p:oleObj>
              </mc:Choice>
              <mc:Fallback>
                <p:oleObj name="Equation" r:id="rId4" imgW="1218671" imgH="25389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89126"/>
                        <a:ext cx="2560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1380781"/>
            <a:ext cx="5543550" cy="34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9775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squares estimated food expenditure function and observed data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3340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the size of the economic unit becomes larger, there is more uncertainty associated with the outcomes </a:t>
            </a:r>
            <a:r>
              <a:rPr lang="en-US" i="1" dirty="0"/>
              <a:t>y. </a:t>
            </a:r>
            <a:r>
              <a:rPr lang="en-US" dirty="0"/>
              <a:t>These observations are less informative, and should get a lower weight.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</a:p>
        </p:txBody>
      </p:sp>
    </p:spTree>
    <p:extLst>
      <p:ext uri="{BB962C8B-B14F-4D97-AF65-F5344CB8AC3E}">
        <p14:creationId xmlns:p14="http://schemas.microsoft.com/office/powerpoint/2010/main" val="81678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Minimizing the sum of squared transformed errors: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errors are weighted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2800" y="2895600"/>
          <a:ext cx="3636434" cy="97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18" name="Equation" r:id="rId4" imgW="1701720" imgH="457200" progId="Equation.DSMT4">
                  <p:embed/>
                </p:oleObj>
              </mc:Choice>
              <mc:Fallback>
                <p:oleObj name="Equation" r:id="rId4" imgW="170172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3636434" cy="97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2200" y="4191000"/>
          <a:ext cx="64363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19"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91000"/>
                        <a:ext cx="64363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3863160" y="5794560"/>
              <a:ext cx="356040" cy="14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0640" y="5792040"/>
                <a:ext cx="361080" cy="1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Weighted Least Squares estimator is more efficient than the least squares estimator if we know the form of the variance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However if our assumption regarding the form of the variance is incorrect, </a:t>
            </a:r>
            <a:r>
              <a:rPr lang="en-US" b="1" dirty="0"/>
              <a:t>then not only will the estimator be inefficient - the SE will also be incorrect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Weighted Least Squares : Known Form of Variance</a:t>
            </a:r>
          </a:p>
        </p:txBody>
      </p:sp>
    </p:spTree>
    <p:extLst>
      <p:ext uri="{BB962C8B-B14F-4D97-AF65-F5344CB8AC3E}">
        <p14:creationId xmlns:p14="http://schemas.microsoft.com/office/powerpoint/2010/main" val="30579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1380781"/>
            <a:ext cx="5543550" cy="34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9775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squares estimated food expenditure function and observed data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334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the size of the economic unit becomes larger, there is more uncertainty associated with the outcomes </a:t>
            </a:r>
            <a:r>
              <a:rPr lang="en-US" i="1" dirty="0"/>
              <a:t>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variance of the error term is greater as X is bigger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greater uncertainty is modeled by specifying an error variance that is larger, the larger the size of the economic unit.</a:t>
            </a:r>
          </a:p>
          <a:p>
            <a:endParaRPr lang="en-US" dirty="0"/>
          </a:p>
          <a:p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/>
              <a:t>	where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 is a function of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sz="800" baseline="-25000" dirty="0"/>
              <a:t> </a:t>
            </a:r>
            <a:r>
              <a:rPr lang="en-US" sz="800" dirty="0"/>
              <a:t>  </a:t>
            </a:r>
            <a:r>
              <a:rPr lang="en-US" dirty="0"/>
              <a:t>that increases as 	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increases.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44134"/>
              </p:ext>
            </p:extLst>
          </p:nvPr>
        </p:nvGraphicFramePr>
        <p:xfrm>
          <a:off x="3200400" y="4800600"/>
          <a:ext cx="3235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0" name="Equation" r:id="rId4" imgW="1358310" imgH="203112" progId="Equation.DSMT4">
                  <p:embed/>
                </p:oleObj>
              </mc:Choice>
              <mc:Fallback>
                <p:oleObj name="Equation" r:id="rId4" imgW="1358310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3235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688498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19607" y="44450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Heteroskedastic</a:t>
            </a:r>
            <a:r>
              <a:rPr lang="en-US" dirty="0">
                <a:solidFill>
                  <a:schemeClr val="bg1"/>
                </a:solidFill>
              </a:rPr>
              <a:t>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implications of (ignoring) heteroscedasticity: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The least squares estimator is still a linear, unbiased and consistent estimator, but it is no longer best</a:t>
            </a:r>
          </a:p>
          <a:p>
            <a:pPr marL="1028700" lvl="2" indent="-171450"/>
            <a:r>
              <a:rPr lang="en-US" dirty="0"/>
              <a:t>There is another estimator with a smaller variance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The standard errors that are computed for the least squares estimator are incorrect</a:t>
            </a:r>
          </a:p>
          <a:p>
            <a:pPr lvl="2"/>
            <a:r>
              <a:rPr lang="en-US" dirty="0"/>
              <a:t>Confidence intervals and hypothesis tests that use these standard errors will be misleading</a:t>
            </a:r>
          </a:p>
          <a:p>
            <a:pPr marL="971550" lvl="1" indent="-514350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to the standard errors?</a:t>
            </a:r>
          </a:p>
          <a:p>
            <a:pPr marL="800100" lvl="1" indent="-342900"/>
            <a:r>
              <a:rPr lang="en-US" dirty="0"/>
              <a:t>Consider the model:</a:t>
            </a:r>
          </a:p>
          <a:p>
            <a:pPr marL="971550" lvl="1" indent="-514350"/>
            <a:endParaRPr lang="en-US" dirty="0"/>
          </a:p>
          <a:p>
            <a:pPr marL="971550" lvl="1" indent="-514350"/>
            <a:endParaRPr lang="en-US" dirty="0"/>
          </a:p>
          <a:p>
            <a:pPr marL="800100" lvl="1" indent="-342900"/>
            <a:r>
              <a:rPr lang="en-US" dirty="0"/>
              <a:t>The variance of the least squares estimator for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as:</a:t>
            </a:r>
          </a:p>
          <a:p>
            <a:pPr marL="971550" lvl="1" indent="-514350"/>
            <a:endParaRPr lang="en-US" dirty="0"/>
          </a:p>
          <a:p>
            <a:pPr marL="1371600" lvl="2" indent="-514350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888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Nature of Heteroskedasticity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  <p:graphicFrame>
        <p:nvGraphicFramePr>
          <p:cNvPr id="461826" name="Object 2"/>
          <p:cNvGraphicFramePr>
            <a:graphicFrameLocks noChangeAspect="1"/>
          </p:cNvGraphicFramePr>
          <p:nvPr/>
        </p:nvGraphicFramePr>
        <p:xfrm>
          <a:off x="2989263" y="2438400"/>
          <a:ext cx="4287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4" name="Equation" r:id="rId4" imgW="1777680" imgH="215640" progId="Equation.DSMT4">
                  <p:embed/>
                </p:oleObj>
              </mc:Choice>
              <mc:Fallback>
                <p:oleObj name="Equation" r:id="rId4" imgW="177768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438400"/>
                        <a:ext cx="42878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3581400" y="4267200"/>
          <a:ext cx="2897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5" name="Equation" r:id="rId6" imgW="1206360" imgH="571320" progId="Equation.DSMT4">
                  <p:embed/>
                </p:oleObj>
              </mc:Choice>
              <mc:Fallback>
                <p:oleObj name="Equation" r:id="rId6" imgW="1206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7200"/>
                        <a:ext cx="289718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58370"/>
            <a:ext cx="7772400" cy="5334000"/>
          </a:xfrm>
        </p:spPr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br>
              <a:rPr lang="en-US" dirty="0"/>
            </a:b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/>
              <a:t> 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4460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9476"/>
              </p:ext>
            </p:extLst>
          </p:nvPr>
        </p:nvGraphicFramePr>
        <p:xfrm>
          <a:off x="1676400" y="1268746"/>
          <a:ext cx="4131024" cy="64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86" name="Equation" r:id="rId4" imgW="1473120" imgH="228600" progId="Equation.3">
                  <p:embed/>
                </p:oleObj>
              </mc:Choice>
              <mc:Fallback>
                <p:oleObj name="Equation" r:id="rId4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46"/>
                        <a:ext cx="4131024" cy="641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00682"/>
              </p:ext>
            </p:extLst>
          </p:nvPr>
        </p:nvGraphicFramePr>
        <p:xfrm>
          <a:off x="7010400" y="1329484"/>
          <a:ext cx="1905000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87" name="Equation" r:id="rId6" imgW="1015559" imgH="253890" progId="Equation.DSMT4">
                  <p:embed/>
                </p:oleObj>
              </mc:Choice>
              <mc:Fallback>
                <p:oleObj name="Equation" r:id="rId6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29484"/>
                        <a:ext cx="1905000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4348"/>
              </p:ext>
            </p:extLst>
          </p:nvPr>
        </p:nvGraphicFramePr>
        <p:xfrm>
          <a:off x="7162800" y="1828800"/>
          <a:ext cx="1746250" cy="5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88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746250" cy="5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39446"/>
              </p:ext>
            </p:extLst>
          </p:nvPr>
        </p:nvGraphicFramePr>
        <p:xfrm>
          <a:off x="1828800" y="2057400"/>
          <a:ext cx="47259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89" name="Equation" r:id="rId10" imgW="2654300" imgH="2311400" progId="Equation.DSMT4">
                  <p:embed/>
                </p:oleObj>
              </mc:Choice>
              <mc:Fallback>
                <p:oleObj name="Equation" r:id="rId10" imgW="2654300" imgH="231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72598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Consequences for the Least Squares Estimators</a:t>
            </a:r>
          </a:p>
        </p:txBody>
      </p:sp>
    </p:spTree>
    <p:extLst>
      <p:ext uri="{BB962C8B-B14F-4D97-AF65-F5344CB8AC3E}">
        <p14:creationId xmlns:p14="http://schemas.microsoft.com/office/powerpoint/2010/main" val="25394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17292</TotalTime>
  <Words>1224</Words>
  <Application>Microsoft Office PowerPoint</Application>
  <PresentationFormat>On-screen Show (4:3)</PresentationFormat>
  <Paragraphs>270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Manisha Gupta</cp:lastModifiedBy>
  <cp:revision>956</cp:revision>
  <dcterms:created xsi:type="dcterms:W3CDTF">2011-01-05T13:49:00Z</dcterms:created>
  <dcterms:modified xsi:type="dcterms:W3CDTF">2019-12-01T22:14:51Z</dcterms:modified>
</cp:coreProperties>
</file>