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9" r:id="rId2"/>
    <p:sldId id="335" r:id="rId3"/>
    <p:sldId id="334" r:id="rId4"/>
    <p:sldId id="411" r:id="rId5"/>
    <p:sldId id="414" r:id="rId6"/>
    <p:sldId id="337" r:id="rId7"/>
    <p:sldId id="398" r:id="rId8"/>
    <p:sldId id="336" r:id="rId9"/>
    <p:sldId id="341" r:id="rId10"/>
    <p:sldId id="410" r:id="rId11"/>
    <p:sldId id="343" r:id="rId12"/>
    <p:sldId id="413" r:id="rId13"/>
    <p:sldId id="349" r:id="rId14"/>
    <p:sldId id="41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38" autoAdjust="0"/>
    <p:restoredTop sz="94684" autoAdjust="0"/>
  </p:normalViewPr>
  <p:slideViewPr>
    <p:cSldViewPr>
      <p:cViewPr varScale="1">
        <p:scale>
          <a:sx n="92" d="100"/>
          <a:sy n="92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3-21T22:30:25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10731 16096 0 0</inkml:trace>
  <inkml:trace contextRef="#ctx0" brushRef="#br0" timeOffset="2026">11719 16511 14 0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5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3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0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3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4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9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0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17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7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8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3100" y="21336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2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4724400"/>
            <a:ext cx="6858000" cy="15696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6312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Weighted Least Squares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1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We can develop an estimator that is more efficient than the least squares estimator if we know the form of the variance</a:t>
            </a:r>
            <a:r>
              <a:rPr lang="el-GR" dirty="0"/>
              <a:t> </a:t>
            </a:r>
            <a:r>
              <a:rPr lang="el-GR" dirty="0" smtClean="0"/>
              <a:t>σ</a:t>
            </a:r>
            <a:r>
              <a:rPr lang="x-none" baseline="30000" dirty="0"/>
              <a:t>2</a:t>
            </a:r>
            <a:r>
              <a:rPr lang="en-US" baseline="-25000" dirty="0" err="1"/>
              <a:t>i</a:t>
            </a:r>
            <a:r>
              <a:rPr lang="en-US" dirty="0" smtClean="0"/>
              <a:t> .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For example: </a:t>
            </a:r>
          </a:p>
          <a:p>
            <a:pPr lvl="1"/>
            <a:endParaRPr lang="en-US" dirty="0" smtClean="0"/>
          </a:p>
          <a:p>
            <a:pPr lvl="3"/>
            <a:r>
              <a:rPr lang="en-US" dirty="0" smtClean="0"/>
              <a:t>we </a:t>
            </a:r>
            <a:r>
              <a:rPr lang="en-US" dirty="0"/>
              <a:t>can give each observation a different weight </a:t>
            </a:r>
            <a:r>
              <a:rPr lang="en-US" dirty="0" smtClean="0"/>
              <a:t>higher </a:t>
            </a:r>
            <a:r>
              <a:rPr lang="en-US" dirty="0"/>
              <a:t>weight to observations with smaller variance. This is the </a:t>
            </a:r>
            <a:r>
              <a:rPr lang="en-US" b="1" dirty="0"/>
              <a:t>weighted least </a:t>
            </a:r>
            <a:r>
              <a:rPr lang="en-US" b="1" dirty="0" smtClean="0"/>
              <a:t>squares/ generalized least squares  </a:t>
            </a:r>
            <a:r>
              <a:rPr lang="en-US" dirty="0" smtClean="0"/>
              <a:t>estimator.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Weighted Least Squares : Known Form of Variance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56030"/>
              </p:ext>
            </p:extLst>
          </p:nvPr>
        </p:nvGraphicFramePr>
        <p:xfrm>
          <a:off x="5715000" y="3289126"/>
          <a:ext cx="2560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69" name="Equation" r:id="rId4" imgW="1218671" imgH="253890" progId="Equation.DSMT4">
                  <p:embed/>
                </p:oleObj>
              </mc:Choice>
              <mc:Fallback>
                <p:oleObj name="Equation" r:id="rId4" imgW="1218671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89126"/>
                        <a:ext cx="25606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59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1380781"/>
            <a:ext cx="5543550" cy="348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9775" y="3048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Least squares estimated food expenditure function and observed data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3340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the size of the economic unit becomes larger, there is more uncertainty associated with the outcomes </a:t>
            </a:r>
            <a:r>
              <a:rPr lang="en-US" i="1" dirty="0"/>
              <a:t>y</a:t>
            </a:r>
            <a:r>
              <a:rPr lang="en-US" i="1" dirty="0" smtClean="0"/>
              <a:t>. </a:t>
            </a:r>
            <a:r>
              <a:rPr lang="en-US" dirty="0" smtClean="0"/>
              <a:t>These observations are less informative, and should get a lower weight.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Weighted Least Squares : Known Form of Variance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Minimizing the sum of squared transformed errors: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errors are weighted 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Weighted Least 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Squares : Known Form of 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Variance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50519"/>
              </p:ext>
            </p:extLst>
          </p:nvPr>
        </p:nvGraphicFramePr>
        <p:xfrm>
          <a:off x="3352800" y="2895600"/>
          <a:ext cx="3636434" cy="97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4" name="Equation" r:id="rId4" imgW="1701720" imgH="457200" progId="Equation.DSMT4">
                  <p:embed/>
                </p:oleObj>
              </mc:Choice>
              <mc:Fallback>
                <p:oleObj name="Equation" r:id="rId4" imgW="170172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3636434" cy="97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280003"/>
              </p:ext>
            </p:extLst>
          </p:nvPr>
        </p:nvGraphicFramePr>
        <p:xfrm>
          <a:off x="6172200" y="4191000"/>
          <a:ext cx="64363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5" name="Equation" r:id="rId6" imgW="291960" imgH="241200" progId="Equation.DSMT4">
                  <p:embed/>
                </p:oleObj>
              </mc:Choice>
              <mc:Fallback>
                <p:oleObj name="Equation" r:id="rId6" imgW="29196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91000"/>
                        <a:ext cx="64363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3863160" y="5794560"/>
              <a:ext cx="356040" cy="149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0640" y="5792040"/>
                <a:ext cx="361080" cy="15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Weighted Least Squares estimator is more efficient than the least squares estimator if we know the form of the variance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 if our assumption regarding the form of the variance is incorrect, </a:t>
            </a:r>
            <a:r>
              <a:rPr lang="en-US" b="1" dirty="0" smtClean="0"/>
              <a:t>then not only will the estimator be inefficient - the SE will also be incorrect</a:t>
            </a:r>
            <a:r>
              <a:rPr lang="en-US" dirty="0" smtClean="0"/>
              <a:t>!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Weighted Least Squares : Known Form of Variance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Recall that there are two problems with using the least squares estimator in the presence of heteroskedasticity: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least squares estimator, </a:t>
            </a:r>
            <a:r>
              <a:rPr lang="en-US" b="1" dirty="0" smtClean="0"/>
              <a:t>although still being unbiased and consistent</a:t>
            </a:r>
            <a:r>
              <a:rPr lang="en-US" dirty="0" smtClean="0"/>
              <a:t>, </a:t>
            </a:r>
            <a:r>
              <a:rPr lang="en-US" b="1" u="sng" dirty="0" smtClean="0"/>
              <a:t>is no longer best</a:t>
            </a:r>
            <a:r>
              <a:rPr lang="en-US" u="sng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usual least squares’ </a:t>
            </a:r>
            <a:r>
              <a:rPr lang="en-US" b="1" dirty="0" smtClean="0"/>
              <a:t>standard errors are incorrect</a:t>
            </a:r>
            <a:r>
              <a:rPr lang="en-US" dirty="0" smtClean="0"/>
              <a:t>, which invalidates confidence intervals and hypothesis tests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5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Consequences for the Least Squares Estimators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err="1" smtClean="0"/>
              <a:t>Heteroskedasticity</a:t>
            </a:r>
            <a:r>
              <a:rPr lang="en-US" sz="2800" dirty="0" smtClean="0"/>
              <a:t>-Robust Standard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There are two problems with using the least squares estimator in the presence of heteroskedasticity: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least squares estimator, </a:t>
            </a:r>
            <a:r>
              <a:rPr lang="en-US" b="1" dirty="0" smtClean="0"/>
              <a:t>although still being unbiased and consistent</a:t>
            </a:r>
            <a:r>
              <a:rPr lang="en-US" dirty="0" smtClean="0"/>
              <a:t>, </a:t>
            </a:r>
            <a:r>
              <a:rPr lang="en-US" b="1" u="sng" dirty="0" smtClean="0"/>
              <a:t>is no longer best</a:t>
            </a:r>
            <a:r>
              <a:rPr lang="en-US" u="sng" dirty="0" smtClean="0"/>
              <a:t> </a:t>
            </a:r>
            <a:endParaRPr lang="en-US" u="sng" dirty="0"/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We can tolerate this. We will keep using the least squares estimator. </a:t>
            </a:r>
            <a:r>
              <a:rPr lang="en-US" dirty="0" smtClean="0"/>
              <a:t>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usual least squares’ </a:t>
            </a:r>
            <a:r>
              <a:rPr lang="en-US" b="1" dirty="0" smtClean="0"/>
              <a:t>standard errors are incorrect</a:t>
            </a:r>
            <a:r>
              <a:rPr lang="en-US" dirty="0" smtClean="0"/>
              <a:t>, which invalidates confidence intervals and hypothesis tests. 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There is a way of correcting the standard errors so that our confidence interval and hypothesis tests are valid.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6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71600" y="1158370"/>
            <a:ext cx="7772400" cy="5334000"/>
          </a:xfrm>
        </p:spPr>
        <p:txBody>
          <a:bodyPr>
            <a:normAutofit/>
          </a:bodyPr>
          <a:lstStyle/>
          <a:p>
            <a:pPr marL="0" lvl="1" indent="0">
              <a:buSzPct val="10000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r>
              <a:rPr lang="en-US" dirty="0" smtClean="0"/>
              <a:t> </a:t>
            </a:r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244605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676400" y="1268746"/>
          <a:ext cx="4131024" cy="64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98" name="Equation" r:id="rId4" imgW="1473120" imgH="228600" progId="Equation.3">
                  <p:embed/>
                </p:oleObj>
              </mc:Choice>
              <mc:Fallback>
                <p:oleObj name="Equation" r:id="rId4" imgW="1473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68746"/>
                        <a:ext cx="4131024" cy="6410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329484"/>
          <a:ext cx="1905000" cy="5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99" name="Equation" r:id="rId6" imgW="1015559" imgH="253890" progId="Equation.DSMT4">
                  <p:embed/>
                </p:oleObj>
              </mc:Choice>
              <mc:Fallback>
                <p:oleObj name="Equation" r:id="rId6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329484"/>
                        <a:ext cx="1905000" cy="51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162800" y="1828800"/>
          <a:ext cx="1746250" cy="5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00" name="Equation" r:id="rId8" imgW="685800" imgH="215640" progId="Equation.3">
                  <p:embed/>
                </p:oleObj>
              </mc:Choice>
              <mc:Fallback>
                <p:oleObj name="Equation" r:id="rId8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1746250" cy="549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828800" y="2057400"/>
          <a:ext cx="4725988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01" name="Equation" r:id="rId10" imgW="2654300" imgH="2311400" progId="Equation.DSMT4">
                  <p:embed/>
                </p:oleObj>
              </mc:Choice>
              <mc:Fallback>
                <p:oleObj name="Equation" r:id="rId10" imgW="2654300" imgH="231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725988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 heteroskedasticity: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76600" y="3048000"/>
          <a:ext cx="347729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9" name="Equation" r:id="rId6" imgW="1714320" imgH="901440" progId="Equation.DSMT4">
                  <p:embed/>
                </p:oleObj>
              </mc:Choice>
              <mc:Fallback>
                <p:oleObj name="Equation" r:id="rId6" imgW="1714320" imgH="901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3477296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unbiased</a:t>
            </a:r>
            <a:r>
              <a:rPr lang="en-US" dirty="0" smtClean="0"/>
              <a:t> estimator is :</a:t>
            </a:r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3"/>
              <p:cNvSpPr/>
              <p:nvPr/>
            </p:nvSpPr>
            <p:spPr>
              <a:xfrm>
                <a:off x="2057400" y="3106302"/>
                <a:ext cx="6101735" cy="1247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f>
                        <m:f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7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106302"/>
                <a:ext cx="6101735" cy="1247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These standard errors are known as:</a:t>
            </a:r>
          </a:p>
          <a:p>
            <a:pPr lvl="1"/>
            <a:r>
              <a:rPr lang="en-US" dirty="0" smtClean="0"/>
              <a:t>White’s heteroskedasticity-consistent standard errors, or</a:t>
            </a:r>
          </a:p>
          <a:p>
            <a:pPr lvl="1"/>
            <a:r>
              <a:rPr lang="en-US" dirty="0" smtClean="0"/>
              <a:t>Heteroskedasticity robust standard errors, or </a:t>
            </a:r>
          </a:p>
          <a:p>
            <a:pPr lvl="1"/>
            <a:r>
              <a:rPr lang="en-US" dirty="0" smtClean="0"/>
              <a:t>Robust standard errors.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With White’s robust standard errors, standard errors are </a:t>
            </a:r>
            <a:r>
              <a:rPr lang="en-US" b="1" u="sng" dirty="0" smtClean="0"/>
              <a:t>correct</a:t>
            </a:r>
            <a:r>
              <a:rPr lang="en-US" dirty="0" smtClean="0"/>
              <a:t>. However the estimator is still not </a:t>
            </a:r>
            <a:r>
              <a:rPr lang="en-US" b="1" u="sng" dirty="0" smtClean="0"/>
              <a:t>best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With </a:t>
            </a:r>
            <a:r>
              <a:rPr lang="en-US" dirty="0"/>
              <a:t>a large enough sample size, this is not a problem -  variance of the least squares estimator may still be sufficiently small to get precise estimates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least </a:t>
            </a:r>
            <a:r>
              <a:rPr lang="en-US" dirty="0" smtClean="0"/>
              <a:t>squares with </a:t>
            </a:r>
            <a:r>
              <a:rPr lang="en-US" dirty="0"/>
              <a:t>robust standard </a:t>
            </a:r>
            <a:r>
              <a:rPr lang="en-US" dirty="0" smtClean="0"/>
              <a:t>errors has one big advantage </a:t>
            </a:r>
            <a:r>
              <a:rPr lang="en-US" b="1" dirty="0" smtClean="0"/>
              <a:t>- it </a:t>
            </a:r>
            <a:r>
              <a:rPr lang="en-US" b="1" dirty="0"/>
              <a:t>avoids the need to specify a suitable variance </a:t>
            </a:r>
            <a:r>
              <a:rPr lang="en-US" b="1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To find an alternative estimator with a lower variance it is necessary to specify a suitable variance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17291</TotalTime>
  <Words>372</Words>
  <Application>Microsoft Office PowerPoint</Application>
  <PresentationFormat>On-screen Show (4:3)</PresentationFormat>
  <Paragraphs>92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바탕</vt:lpstr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Wang, Yu</cp:lastModifiedBy>
  <cp:revision>961</cp:revision>
  <dcterms:created xsi:type="dcterms:W3CDTF">2011-01-05T13:49:00Z</dcterms:created>
  <dcterms:modified xsi:type="dcterms:W3CDTF">2018-03-07T18:22:11Z</dcterms:modified>
</cp:coreProperties>
</file>