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335" r:id="rId3"/>
    <p:sldId id="419" r:id="rId4"/>
    <p:sldId id="337" r:id="rId5"/>
    <p:sldId id="412" r:id="rId6"/>
    <p:sldId id="340" r:id="rId7"/>
    <p:sldId id="382" r:id="rId8"/>
    <p:sldId id="384" r:id="rId9"/>
    <p:sldId id="385" r:id="rId10"/>
    <p:sldId id="413" r:id="rId11"/>
    <p:sldId id="342" r:id="rId12"/>
    <p:sldId id="343" r:id="rId13"/>
    <p:sldId id="344" r:id="rId14"/>
    <p:sldId id="424" r:id="rId15"/>
    <p:sldId id="345" r:id="rId16"/>
    <p:sldId id="425" r:id="rId17"/>
    <p:sldId id="409" r:id="rId18"/>
    <p:sldId id="346" r:id="rId19"/>
    <p:sldId id="410" r:id="rId20"/>
    <p:sldId id="42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7" autoAdjust="0"/>
    <p:restoredTop sz="94684" autoAdjust="0"/>
  </p:normalViewPr>
  <p:slideViewPr>
    <p:cSldViewPr>
      <p:cViewPr varScale="1">
        <p:scale>
          <a:sx n="73" d="100"/>
          <a:sy n="73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2/26/2017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8194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Part 1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099537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BUAN / MECO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Dallas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Hence: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/>
                  <a:t/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2507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Omitted-Variable Bias: A Proof</a:t>
            </a:r>
          </a:p>
        </p:txBody>
      </p:sp>
    </p:spTree>
    <p:extLst>
      <p:ext uri="{BB962C8B-B14F-4D97-AF65-F5344CB8AC3E}">
        <p14:creationId xmlns:p14="http://schemas.microsoft.com/office/powerpoint/2010/main" val="170201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bias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𝑐𝑜𝑣</m:t>
                              </m:r>
                            </m:e>
                          </m:acc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3200" y="376154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399" y="2514600"/>
            <a:ext cx="7620001" cy="23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40113" y="444500"/>
            <a:ext cx="718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Correlation Matrix for Variables Used in Family Income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35814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0600" y="3581400"/>
            <a:ext cx="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38600" y="38862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8600" y="3581400"/>
            <a:ext cx="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l-GR" dirty="0"/>
                  <a:t>β</a:t>
                </a:r>
                <a:r>
                  <a:rPr lang="en-US" baseline="-25000" dirty="0"/>
                  <a:t>3</a:t>
                </a:r>
                <a:r>
                  <a:rPr lang="en-US" dirty="0"/>
                  <a:t> &gt; 0 because female’s education has a positive effect on family income.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&gt;0 because </a:t>
                </a:r>
                <a:r>
                  <a:rPr lang="en-US" dirty="0"/>
                  <a:t>husband’s and wife’s levels of education are positively correlated (correlation is 0.594). </a:t>
                </a:r>
              </a:p>
              <a:p>
                <a:pPr lvl="1"/>
                <a:r>
                  <a:rPr lang="en-US" dirty="0"/>
                  <a:t>Thus, the bias is positive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  <a:blipFill>
                <a:blip r:embed="rId2"/>
                <a:stretch>
                  <a:fillRect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l-GR" dirty="0"/>
                  <a:t>β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  <a:r>
                  <a:rPr lang="en-US" dirty="0" smtClean="0"/>
                  <a:t> is big, because female’s </a:t>
                </a:r>
                <a:r>
                  <a:rPr lang="en-US" dirty="0"/>
                  <a:t>education has a </a:t>
                </a:r>
                <a:r>
                  <a:rPr lang="en-US" dirty="0" smtClean="0"/>
                  <a:t>big effect </a:t>
                </a:r>
                <a:r>
                  <a:rPr lang="en-US" dirty="0"/>
                  <a:t>on family income.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because husband’s and wife’s levels of education are </a:t>
                </a:r>
                <a:r>
                  <a:rPr lang="en-US" dirty="0" smtClean="0"/>
                  <a:t>highly correlated.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	- Thus, the magnitude of the bias is substantial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  <a:blipFill>
                <a:blip r:embed="rId2"/>
                <a:stretch>
                  <a:fillRect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</p:spTree>
    <p:extLst>
      <p:ext uri="{BB962C8B-B14F-4D97-AF65-F5344CB8AC3E}">
        <p14:creationId xmlns:p14="http://schemas.microsoft.com/office/powerpoint/2010/main" val="65304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r>
                  <a:rPr lang="en-US" dirty="0"/>
                  <a:t>Now consider the true model is:</a:t>
                </a: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𝐹𝐴𝑀𝐼𝑁𝐶</m:t>
                          </m:r>
                        </m:e>
                      </m:acc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=−7755+3212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𝐻𝐸𝐷𝑈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+4777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𝑊𝐸𝐷𝑈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−14311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11163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797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1061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5004</m:t>
                          </m:r>
                        </m:e>
                      </m:d>
                    </m:oMath>
                  </m:oMathPara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dirty="0" smtClean="0"/>
                  <a:t>     </a:t>
                </a:r>
                <a:r>
                  <a:rPr lang="en-US" sz="2000" dirty="0"/>
                  <a:t>(p-value)   (0.488)      </a:t>
                </a:r>
                <a:r>
                  <a:rPr lang="en-US" sz="2000" dirty="0" smtClean="0"/>
                  <a:t>  </a:t>
                </a:r>
                <a:r>
                  <a:rPr lang="en-US" sz="2000" dirty="0"/>
                  <a:t>(0.000)                   (0.000)         (0.004)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not: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𝐹𝐴𝑀𝐼𝑁𝐶</m:t>
                          </m:r>
                        </m:e>
                      </m:acc>
                      <m:r>
                        <a:rPr lang="en-US" altLang="ko-KR" sz="22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200" b="0" i="1" dirty="0" smtClean="0">
                          <a:latin typeface="Cambria Math" panose="02040503050406030204" pitchFamily="18" charset="0"/>
                        </a:rPr>
                        <m:t>5534</m:t>
                      </m:r>
                      <m:r>
                        <a:rPr lang="en-US" altLang="ko-KR" sz="2200" i="1" dirty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sz="2200" b="0" i="1" dirty="0" smtClean="0">
                          <a:latin typeface="Cambria Math" panose="02040503050406030204" pitchFamily="18" charset="0"/>
                        </a:rPr>
                        <m:t>132</m:t>
                      </m:r>
                      <m:r>
                        <a:rPr lang="en-US" altLang="ko-KR" sz="2200" i="1" dirty="0">
                          <a:latin typeface="Cambria Math" panose="02040503050406030204" pitchFamily="18" charset="0"/>
                        </a:rPr>
                        <m:t>𝐻𝐸𝐷𝑈</m:t>
                      </m:r>
                      <m:r>
                        <a:rPr lang="en-US" altLang="ko-KR" sz="2200" i="1" dirty="0">
                          <a:latin typeface="Cambria Math" panose="02040503050406030204" pitchFamily="18" charset="0"/>
                        </a:rPr>
                        <m:t>+4523</m:t>
                      </m:r>
                      <m:r>
                        <a:rPr lang="en-US" altLang="ko-KR" sz="2200" i="1" dirty="0">
                          <a:latin typeface="Cambria Math" panose="02040503050406030204" pitchFamily="18" charset="0"/>
                        </a:rPr>
                        <m:t>𝑊𝐸𝐷𝑈</m:t>
                      </m:r>
                    </m:oMath>
                    <m:oMath xmlns:m="http://schemas.openxmlformats.org/officeDocument/2006/math"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1230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803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1066</m:t>
                          </m:r>
                        </m:e>
                      </m:d>
                    </m:oMath>
                  </m:oMathPara>
                </a14:m>
                <a:r>
                  <a:rPr lang="en-US" altLang="ko-KR" sz="2200" dirty="0"/>
                  <a:t/>
                </a:r>
                <a:br>
                  <a:rPr lang="en-US" altLang="ko-KR" sz="2200" dirty="0"/>
                </a:b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         (p-value)           (0.622)       (0.000)              (0.000)        </a:t>
                </a:r>
              </a:p>
              <a:p>
                <a:endParaRPr lang="en-US" altLang="ko-KR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  <a:blipFill>
                <a:blip r:embed="rId2"/>
                <a:stretch>
                  <a:fillRect l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399" y="2514600"/>
            <a:ext cx="7620001" cy="23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40113" y="444500"/>
            <a:ext cx="718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Correlation Matrix for Variables Used in Family Income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41148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81600" y="41148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Notice that the coefficient estimates for </a:t>
            </a:r>
            <a:r>
              <a:rPr lang="en-US" i="1" dirty="0"/>
              <a:t>HEDU</a:t>
            </a:r>
            <a:r>
              <a:rPr lang="en-US" dirty="0"/>
              <a:t> and </a:t>
            </a:r>
            <a:r>
              <a:rPr lang="en-US" i="1" dirty="0"/>
              <a:t>WEDU</a:t>
            </a:r>
            <a:r>
              <a:rPr lang="en-US" dirty="0"/>
              <a:t> have not changed a great deal</a:t>
            </a:r>
          </a:p>
          <a:p>
            <a:pPr lvl="2"/>
            <a:r>
              <a:rPr lang="en-US" dirty="0"/>
              <a:t>This outcome occurs because </a:t>
            </a:r>
            <a:r>
              <a:rPr lang="en-US" i="1" dirty="0"/>
              <a:t>KL6</a:t>
            </a:r>
            <a:r>
              <a:rPr lang="en-US" dirty="0"/>
              <a:t> (# of kids less than 6) is not highly correlated with the education variables.</a:t>
            </a:r>
          </a:p>
          <a:p>
            <a:pPr lvl="2"/>
            <a:r>
              <a:rPr lang="en-US" b="1" dirty="0"/>
              <a:t>We should be more concerned regarding omitting highly correlated data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</p:spTree>
    <p:extLst>
      <p:ext uri="{BB962C8B-B14F-4D97-AF65-F5344CB8AC3E}">
        <p14:creationId xmlns:p14="http://schemas.microsoft.com/office/powerpoint/2010/main" val="266654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Is this a good strategy to include as many variables as possible in your model?</a:t>
            </a:r>
          </a:p>
          <a:p>
            <a:pPr lvl="1"/>
            <a:r>
              <a:rPr lang="en-US" dirty="0"/>
              <a:t>Doing so will not only complicate your model unnecessarily, but may also inflate the variances of your estimates because of the presence of </a:t>
            </a:r>
            <a:r>
              <a:rPr lang="en-US" b="1" dirty="0"/>
              <a:t>irrelevant variables</a:t>
            </a:r>
            <a:r>
              <a:rPr lang="en-US" dirty="0"/>
              <a:t>. However the estimators are still unbiased.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Irrelevant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sz="29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900" b="0" i="1" smtClean="0">
                              <a:latin typeface="Cambria Math" panose="02040503050406030204" pitchFamily="18" charset="0"/>
                            </a:rPr>
                            <m:t>𝐹𝐴𝑀𝐼𝑁𝐶</m:t>
                          </m:r>
                        </m:e>
                      </m:acc>
                      <m:r>
                        <a:rPr lang="en-US" altLang="ko-KR" sz="2900" b="0" i="1" dirty="0" smtClean="0">
                          <a:latin typeface="Cambria Math" panose="02040503050406030204" pitchFamily="18" charset="0"/>
                        </a:rPr>
                        <m:t>=−7759+3340</m:t>
                      </m:r>
                      <m:r>
                        <a:rPr lang="en-US" altLang="ko-KR" sz="2900" b="0" i="1" dirty="0" smtClean="0">
                          <a:latin typeface="Cambria Math" panose="02040503050406030204" pitchFamily="18" charset="0"/>
                        </a:rPr>
                        <m:t>𝐻𝐸𝐷𝑈</m:t>
                      </m:r>
                      <m:r>
                        <a:rPr lang="en-US" altLang="ko-KR" sz="2900" b="0" i="1" dirty="0" smtClean="0">
                          <a:latin typeface="Cambria Math" panose="02040503050406030204" pitchFamily="18" charset="0"/>
                        </a:rPr>
                        <m:t>+5869</m:t>
                      </m:r>
                      <m:r>
                        <a:rPr lang="en-US" altLang="ko-KR" sz="2900" b="0" i="1" dirty="0" smtClean="0">
                          <a:latin typeface="Cambria Math" panose="02040503050406030204" pitchFamily="18" charset="0"/>
                        </a:rPr>
                        <m:t>𝑊𝐸𝐷𝑈</m:t>
                      </m:r>
                      <m:r>
                        <a:rPr lang="en-US" altLang="ko-KR" sz="2900" b="0" i="1" dirty="0" smtClean="0">
                          <a:latin typeface="Cambria Math" panose="02040503050406030204" pitchFamily="18" charset="0"/>
                        </a:rPr>
                        <m:t>−14200</m:t>
                      </m:r>
                      <m:r>
                        <a:rPr lang="en-US" altLang="ko-KR" sz="2900" b="0" i="1" dirty="0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sz="2900" b="0" i="1" dirty="0" smtClean="0">
                          <a:latin typeface="Cambria Math" panose="02040503050406030204" pitchFamily="18" charset="0"/>
                        </a:rPr>
                        <m:t>6+889</m:t>
                      </m:r>
                      <m:sSub>
                        <m:sSubPr>
                          <m:ctrlPr>
                            <a:rPr lang="en-US" altLang="ko-KR" sz="2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9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9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900" b="0" i="1" dirty="0" smtClean="0">
                          <a:latin typeface="Cambria Math" panose="02040503050406030204" pitchFamily="18" charset="0"/>
                        </a:rPr>
                        <m:t>−1067</m:t>
                      </m:r>
                      <m:sSub>
                        <m:sSubPr>
                          <m:ctrlPr>
                            <a:rPr lang="en-US" altLang="ko-KR" sz="2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9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9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r>
                  <a:rPr lang="en-US" sz="2900" dirty="0"/>
                  <a:t>           (se)           (11195)        (1250)             (2278)               (5044)         (2242)     (1982)</a:t>
                </a:r>
              </a:p>
              <a:p>
                <a:pPr marL="0" indent="0">
                  <a:buNone/>
                </a:pPr>
                <a:r>
                  <a:rPr lang="en-US" sz="2900" dirty="0"/>
                  <a:t>       (p-value)      (0.500)        (0.008)             (0.010)              (0.005)         (0.692)    (0.591)</a:t>
                </a:r>
              </a:p>
              <a:p>
                <a:endParaRPr lang="en-US" sz="2900" dirty="0" smtClean="0"/>
              </a:p>
              <a:p>
                <a:pPr marL="0" indent="0">
                  <a:buNone/>
                </a:pPr>
                <a:endParaRPr lang="en-US" sz="2100" dirty="0" smtClean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altLang="ko-KR" sz="3200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900" i="1">
                            <a:latin typeface="Cambria Math" panose="02040503050406030204" pitchFamily="18" charset="0"/>
                          </a:rPr>
                          <m:t>𝐹𝐴𝑀𝐼𝑁𝐶</m:t>
                        </m:r>
                      </m:e>
                    </m:acc>
                    <m:r>
                      <a:rPr lang="en-US" altLang="ko-KR" sz="2900" i="1" dirty="0">
                        <a:latin typeface="Cambria Math" panose="02040503050406030204" pitchFamily="18" charset="0"/>
                      </a:rPr>
                      <m:t>=−7755+3212</m:t>
                    </m:r>
                    <m:r>
                      <a:rPr lang="en-US" altLang="ko-KR" sz="2900" i="1" dirty="0">
                        <a:latin typeface="Cambria Math" panose="02040503050406030204" pitchFamily="18" charset="0"/>
                      </a:rPr>
                      <m:t>𝐻𝐸𝐷𝑈</m:t>
                    </m:r>
                    <m:r>
                      <a:rPr lang="en-US" altLang="ko-KR" sz="2900" i="1" dirty="0">
                        <a:latin typeface="Cambria Math" panose="02040503050406030204" pitchFamily="18" charset="0"/>
                      </a:rPr>
                      <m:t>+4777</m:t>
                    </m:r>
                    <m:r>
                      <a:rPr lang="en-US" altLang="ko-KR" sz="2900" i="1" dirty="0">
                        <a:latin typeface="Cambria Math" panose="02040503050406030204" pitchFamily="18" charset="0"/>
                      </a:rPr>
                      <m:t>𝑊𝐸𝐷𝑈</m:t>
                    </m:r>
                    <m:r>
                      <a:rPr lang="en-US" altLang="ko-KR" sz="2900" i="1" dirty="0">
                        <a:latin typeface="Cambria Math" panose="02040503050406030204" pitchFamily="18" charset="0"/>
                      </a:rPr>
                      <m:t>−14311</m:t>
                    </m:r>
                    <m:r>
                      <a:rPr lang="en-US" altLang="ko-KR" sz="2900" i="1" dirty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2900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sz="2900" dirty="0"/>
                  <a:t>           </a:t>
                </a:r>
              </a:p>
              <a:p>
                <a:pPr marL="0" indent="0">
                  <a:buNone/>
                </a:pPr>
                <a:r>
                  <a:rPr lang="en-US" altLang="ko-KR" sz="2900" dirty="0"/>
                  <a:t>         (se)           (11163)        (797)              (1061)               (5044)         </a:t>
                </a:r>
              </a:p>
              <a:p>
                <a:pPr marL="0" indent="0">
                  <a:buNone/>
                </a:pPr>
                <a:r>
                  <a:rPr lang="en-US" altLang="ko-KR" sz="2900" dirty="0"/>
                  <a:t>     (p-value)      (0.488)        (0.000)          (0.000)              (0.004) </a:t>
                </a:r>
              </a:p>
              <a:p>
                <a:pPr marL="0" indent="0">
                  <a:buNone/>
                </a:pPr>
                <a:endParaRPr lang="en-US" sz="2900" dirty="0"/>
              </a:p>
              <a:p>
                <a:pPr lvl="1"/>
                <a:endParaRPr lang="en-US" b="1" dirty="0" smtClean="0"/>
              </a:p>
              <a:p>
                <a:pPr lvl="1"/>
                <a:endParaRPr lang="en-US" b="1" dirty="0"/>
              </a:p>
              <a:p>
                <a:pPr lvl="1"/>
                <a:r>
                  <a:rPr lang="en-US" sz="5100" b="1" dirty="0" smtClean="0"/>
                  <a:t>The </a:t>
                </a:r>
                <a:r>
                  <a:rPr lang="en-US" sz="5100" b="1" dirty="0"/>
                  <a:t>inclusion of irrelevant variables has reduced the precision of the estimated coefficients for other variables in the equation</a:t>
                </a:r>
                <a:r>
                  <a:rPr lang="en-US" sz="5100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  <a:blipFill>
                <a:blip r:embed="rId2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Irrelevant Variables</a:t>
            </a:r>
          </a:p>
        </p:txBody>
      </p:sp>
    </p:spTree>
    <p:extLst>
      <p:ext uri="{BB962C8B-B14F-4D97-AF65-F5344CB8AC3E}">
        <p14:creationId xmlns:p14="http://schemas.microsoft.com/office/powerpoint/2010/main" val="295928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any econometric investigation, </a:t>
            </a:r>
            <a:r>
              <a:rPr lang="en-US" dirty="0" smtClean="0"/>
              <a:t>the choice </a:t>
            </a:r>
            <a:r>
              <a:rPr lang="en-US" dirty="0"/>
              <a:t>of the model is </a:t>
            </a:r>
            <a:r>
              <a:rPr lang="en-US" dirty="0" smtClean="0"/>
              <a:t>the most important decision you will have to make</a:t>
            </a:r>
            <a:endParaRPr lang="en-US" dirty="0"/>
          </a:p>
          <a:p>
            <a:pPr lvl="1"/>
            <a:r>
              <a:rPr lang="en-US" dirty="0"/>
              <a:t>What are the important considerations when choosing a model? </a:t>
            </a:r>
          </a:p>
          <a:p>
            <a:pPr lvl="1"/>
            <a:r>
              <a:rPr lang="en-US" dirty="0"/>
              <a:t>What are the consequences of choosing the wrong model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there ways of assessing whether a model is adequate?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399" y="2514600"/>
            <a:ext cx="7620001" cy="23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40113" y="444500"/>
            <a:ext cx="718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Correlation Matrix for Variables Used in Family Income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38600" y="43434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81600" y="43434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38600" y="45720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45720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8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7559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Omitted and Irrelevant Variables</a:t>
            </a:r>
          </a:p>
        </p:txBody>
      </p:sp>
    </p:spTree>
    <p:extLst>
      <p:ext uri="{BB962C8B-B14F-4D97-AF65-F5344CB8AC3E}">
        <p14:creationId xmlns:p14="http://schemas.microsoft.com/office/powerpoint/2010/main" val="156993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that a chosen model may have important variables omitted</a:t>
            </a:r>
          </a:p>
          <a:p>
            <a:pPr lvl="1"/>
            <a:r>
              <a:rPr lang="en-US" dirty="0"/>
              <a:t>We may have overlooked a variable, or lack of data may lead us to drop a variable even when it is prescribed by economic theory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Consider the model:</a:t>
                </a:r>
              </a:p>
              <a:p>
                <a:pPr marL="0" indent="0" algn="ctr">
                  <a:buNone/>
                </a:pP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𝐹𝐴𝑀𝐼𝑁𝐶</m:t>
                          </m:r>
                        </m:e>
                      </m:acc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=−5534+3132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𝐻𝐸𝐷𝑈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+4523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𝑊𝐸𝐷𝑈</m:t>
                      </m:r>
                    </m:oMath>
                  </m:oMathPara>
                </a14:m>
                <a:r>
                  <a:rPr lang="en-US" sz="2600" dirty="0"/>
                  <a:t/>
                </a:r>
                <a:br>
                  <a:rPr lang="en-US" sz="2600" dirty="0"/>
                </a:br>
                <a:r>
                  <a:rPr lang="en-US" sz="2600" dirty="0"/>
                  <a:t>    (se)           (11230)      (803)                (1066)</a:t>
                </a:r>
              </a:p>
              <a:p>
                <a:pPr marL="0" indent="0" algn="ctr">
                  <a:buNone/>
                </a:pPr>
                <a:r>
                  <a:rPr lang="en-US" sz="2600" dirty="0"/>
                  <a:t>(</a:t>
                </a:r>
                <a:r>
                  <a:rPr lang="en-US" sz="2600" i="1" dirty="0"/>
                  <a:t>p</a:t>
                </a:r>
                <a:r>
                  <a:rPr lang="en-US" sz="2600" dirty="0"/>
                  <a:t>-value)       (0.622)     (0.000)              (0.000)</a:t>
                </a:r>
              </a:p>
              <a:p>
                <a:endParaRPr lang="en-US" dirty="0"/>
              </a:p>
              <a:p>
                <a:r>
                  <a:rPr lang="en-US" dirty="0"/>
                  <a:t>If we incorrectly omit wife’s education: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𝐹𝐴𝑀𝐼𝑁𝐶</m:t>
                          </m:r>
                        </m:e>
                      </m:acc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=−26191+5155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𝐻𝐸𝐷𝑈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 algn="ctr">
                  <a:buNone/>
                </a:pPr>
                <a:r>
                  <a:rPr lang="en-US" sz="2600" dirty="0" smtClean="0"/>
                  <a:t> </a:t>
                </a:r>
                <a:r>
                  <a:rPr lang="en-US" sz="2600" dirty="0"/>
                  <a:t>(se)	   </a:t>
                </a:r>
                <a:r>
                  <a:rPr lang="en-US" sz="2600" dirty="0" smtClean="0"/>
                  <a:t>      (</a:t>
                </a:r>
                <a:r>
                  <a:rPr lang="en-US" sz="2600" dirty="0"/>
                  <a:t>8541)        (658</a:t>
                </a:r>
                <a:r>
                  <a:rPr lang="en-US" sz="2600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en-US" sz="2600" dirty="0" smtClean="0"/>
                  <a:t>(</a:t>
                </a:r>
                <a:r>
                  <a:rPr lang="en-US" sz="2600" i="1" dirty="0"/>
                  <a:t>p</a:t>
                </a:r>
                <a:r>
                  <a:rPr lang="en-US" sz="2600" dirty="0"/>
                  <a:t>-value)        (0.002)       (0.000)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43000"/>
                <a:ext cx="7772400" cy="5334000"/>
              </a:xfrm>
              <a:blipFill>
                <a:blip r:embed="rId3"/>
                <a:stretch>
                  <a:fillRect b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1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5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omitting </a:t>
            </a:r>
            <a:r>
              <a:rPr lang="en-US" i="1" dirty="0"/>
              <a:t>WEDU</a:t>
            </a:r>
            <a:r>
              <a:rPr lang="en-US" dirty="0"/>
              <a:t> leads us to overstate the effect of an extra year of education for the husband by about $2,000</a:t>
            </a:r>
          </a:p>
          <a:p>
            <a:pPr lvl="1"/>
            <a:r>
              <a:rPr lang="en-US" dirty="0"/>
              <a:t>Omission of a relevant variable leads to an estimator that is </a:t>
            </a:r>
            <a:r>
              <a:rPr lang="en-US" b="1" dirty="0"/>
              <a:t>biased</a:t>
            </a:r>
          </a:p>
          <a:p>
            <a:pPr lvl="1"/>
            <a:r>
              <a:rPr lang="en-US" dirty="0"/>
              <a:t>This bias is known as </a:t>
            </a:r>
            <a:r>
              <a:rPr lang="en-US" b="1" dirty="0"/>
              <a:t>omitted-variable bias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the model: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Now suppose we incorrectly omit </a:t>
            </a:r>
            <a:r>
              <a:rPr lang="en-US" i="1" dirty="0"/>
              <a:t>x</a:t>
            </a:r>
            <a:r>
              <a:rPr lang="en-US" baseline="-25000" dirty="0"/>
              <a:t>i3 </a:t>
            </a:r>
            <a:r>
              <a:rPr lang="en-US" dirty="0"/>
              <a:t>and estimate:</a:t>
            </a:r>
          </a:p>
          <a:p>
            <a:pPr lvl="1"/>
            <a:endParaRPr lang="en-US" baseline="-25000" dirty="0"/>
          </a:p>
          <a:p>
            <a:pPr lvl="1"/>
            <a:endParaRPr lang="en-US" baseline="-25000" dirty="0"/>
          </a:p>
          <a:p>
            <a:pPr lvl="1"/>
            <a:r>
              <a:rPr lang="en-US" dirty="0"/>
              <a:t>Notice the new error term is now:</a:t>
            </a:r>
          </a:p>
          <a:p>
            <a:pPr lvl="1"/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507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Omitted-Variable Bias: A Proof</a:t>
            </a:r>
          </a:p>
        </p:txBody>
      </p:sp>
      <p:graphicFrame>
        <p:nvGraphicFramePr>
          <p:cNvPr id="326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307865"/>
              </p:ext>
            </p:extLst>
          </p:nvPr>
        </p:nvGraphicFramePr>
        <p:xfrm>
          <a:off x="3429000" y="2362200"/>
          <a:ext cx="36560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20" name="Equation" r:id="rId3" imgW="1523880" imgH="228600" progId="Equation.DSMT4">
                  <p:embed/>
                </p:oleObj>
              </mc:Choice>
              <mc:Fallback>
                <p:oleObj name="Equation" r:id="rId3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365601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446855"/>
              </p:ext>
            </p:extLst>
          </p:nvPr>
        </p:nvGraphicFramePr>
        <p:xfrm>
          <a:off x="3886200" y="4114800"/>
          <a:ext cx="26495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21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4800"/>
                        <a:ext cx="264953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117288"/>
              </p:ext>
            </p:extLst>
          </p:nvPr>
        </p:nvGraphicFramePr>
        <p:xfrm>
          <a:off x="4267200" y="5562600"/>
          <a:ext cx="1949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22" name="Equation" r:id="rId7" imgW="812447" imgH="228501" progId="Equation.DSMT4">
                  <p:embed/>
                </p:oleObj>
              </mc:Choice>
              <mc:Fallback>
                <p:oleObj name="Equation" r:id="rId7" imgW="812447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19494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53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estimator for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where</a:t>
            </a:r>
          </a:p>
          <a:p>
            <a:endParaRPr lang="en-US" dirty="0"/>
          </a:p>
        </p:txBody>
      </p:sp>
      <p:graphicFrame>
        <p:nvGraphicFramePr>
          <p:cNvPr id="326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269997"/>
              </p:ext>
            </p:extLst>
          </p:nvPr>
        </p:nvGraphicFramePr>
        <p:xfrm>
          <a:off x="2362200" y="2286000"/>
          <a:ext cx="581818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66" name="Equation" r:id="rId3" imgW="2425680" imgH="507960" progId="Equation.DSMT4">
                  <p:embed/>
                </p:oleObj>
              </mc:Choice>
              <mc:Fallback>
                <p:oleObj name="Equation" r:id="rId3" imgW="2425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5818188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452384"/>
              </p:ext>
            </p:extLst>
          </p:nvPr>
        </p:nvGraphicFramePr>
        <p:xfrm>
          <a:off x="3581400" y="4267200"/>
          <a:ext cx="28035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67" name="Equation" r:id="rId5" imgW="1168200" imgH="495000" progId="Equation.DSMT4">
                  <p:embed/>
                </p:oleObj>
              </mc:Choice>
              <mc:Fallback>
                <p:oleObj name="Equation" r:id="rId5" imgW="1168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267200"/>
                        <a:ext cx="280352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2507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Omitted-Variable Bias: A Proof</a:t>
            </a:r>
          </a:p>
        </p:txBody>
      </p:sp>
    </p:spTree>
    <p:extLst>
      <p:ext uri="{BB962C8B-B14F-4D97-AF65-F5344CB8AC3E}">
        <p14:creationId xmlns:p14="http://schemas.microsoft.com/office/powerpoint/2010/main" val="139488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Substituting for </a:t>
            </a:r>
            <a:r>
              <a:rPr lang="en-US" i="1" dirty="0"/>
              <a:t>v</a:t>
            </a:r>
            <a:r>
              <a:rPr lang="en-US" baseline="-25000" dirty="0"/>
              <a:t>i</a:t>
            </a:r>
            <a:r>
              <a:rPr lang="en-US" dirty="0"/>
              <a:t> yields: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where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58407" y="4203700"/>
          <a:ext cx="28035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0" name="Equation" r:id="rId3" imgW="1168200" imgH="495000" progId="Equation.DSMT4">
                  <p:embed/>
                </p:oleObj>
              </mc:Choice>
              <mc:Fallback>
                <p:oleObj name="Equation" r:id="rId3" imgW="11682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407" y="4203700"/>
                        <a:ext cx="280352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2" name="Object 5"/>
          <p:cNvGraphicFramePr>
            <a:graphicFrameLocks noChangeAspect="1"/>
          </p:cNvGraphicFramePr>
          <p:nvPr/>
        </p:nvGraphicFramePr>
        <p:xfrm>
          <a:off x="3073400" y="2603500"/>
          <a:ext cx="41735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91" name="Equation" r:id="rId5" imgW="1739880" imgH="253800" progId="Equation.DSMT4">
                  <p:embed/>
                </p:oleObj>
              </mc:Choice>
              <mc:Fallback>
                <p:oleObj name="Equation" r:id="rId5" imgW="1739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603500"/>
                        <a:ext cx="4173538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2507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Omitted-Variable Bias: A Proof</a:t>
            </a:r>
          </a:p>
        </p:txBody>
      </p:sp>
    </p:spTree>
    <p:extLst>
      <p:ext uri="{BB962C8B-B14F-4D97-AF65-F5344CB8AC3E}">
        <p14:creationId xmlns:p14="http://schemas.microsoft.com/office/powerpoint/2010/main" val="28560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22587</TotalTime>
  <Words>442</Words>
  <Application>Microsoft Office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835</cp:revision>
  <dcterms:created xsi:type="dcterms:W3CDTF">2011-01-05T13:49:00Z</dcterms:created>
  <dcterms:modified xsi:type="dcterms:W3CDTF">2017-02-27T05:32:26Z</dcterms:modified>
</cp:coreProperties>
</file>