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0" r:id="rId2"/>
    <p:sldId id="417" r:id="rId3"/>
    <p:sldId id="441" r:id="rId4"/>
    <p:sldId id="396" r:id="rId5"/>
    <p:sldId id="424" r:id="rId6"/>
    <p:sldId id="430" r:id="rId7"/>
    <p:sldId id="429" r:id="rId8"/>
    <p:sldId id="425" r:id="rId9"/>
    <p:sldId id="431" r:id="rId10"/>
    <p:sldId id="433" r:id="rId11"/>
    <p:sldId id="434" r:id="rId12"/>
    <p:sldId id="436" r:id="rId13"/>
    <p:sldId id="437" r:id="rId14"/>
    <p:sldId id="397" r:id="rId15"/>
    <p:sldId id="398" r:id="rId16"/>
    <p:sldId id="399" r:id="rId17"/>
    <p:sldId id="400" r:id="rId18"/>
    <p:sldId id="404" r:id="rId19"/>
    <p:sldId id="401" r:id="rId20"/>
    <p:sldId id="438" r:id="rId21"/>
    <p:sldId id="439" r:id="rId22"/>
    <p:sldId id="440" r:id="rId23"/>
    <p:sldId id="40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7" autoAdjust="0"/>
    <p:restoredTop sz="94684" autoAdjust="0"/>
  </p:normalViewPr>
  <p:slideViewPr>
    <p:cSldViewPr>
      <p:cViewPr varScale="1">
        <p:scale>
          <a:sx n="73" d="100"/>
          <a:sy n="73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8194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  <a:p>
            <a:pPr algn="ctr">
              <a:defRPr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Part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5099537"/>
            <a:ext cx="6858000" cy="120032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BUAN / MECO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6312</a:t>
            </a: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University of Texas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Dallas</a:t>
            </a:r>
          </a:p>
        </p:txBody>
      </p:sp>
    </p:spTree>
    <p:extLst>
      <p:ext uri="{BB962C8B-B14F-4D97-AF65-F5344CB8AC3E}">
        <p14:creationId xmlns:p14="http://schemas.microsoft.com/office/powerpoint/2010/main" val="38363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6790"/>
            <a:ext cx="7772400" cy="53579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Were </a:t>
            </a:r>
            <a:r>
              <a:rPr lang="en-US" b="1" dirty="0"/>
              <a:t>irrelevant education </a:t>
            </a:r>
            <a:r>
              <a:rPr lang="en-US" b="1" dirty="0" smtClean="0"/>
              <a:t>variables added to the regression model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test for subsets of these variables and see which variables should be removed from our model.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36751"/>
              </p:ext>
            </p:extLst>
          </p:nvPr>
        </p:nvGraphicFramePr>
        <p:xfrm>
          <a:off x="3124200" y="4800600"/>
          <a:ext cx="45513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name="Equation" r:id="rId3" imgW="1854000" imgH="685800" progId="Equation.3">
                  <p:embed/>
                </p:oleObj>
              </mc:Choice>
              <mc:Fallback>
                <p:oleObj name="Equation" r:id="rId3" imgW="1854000" imgH="6858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4551362" cy="128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2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52436"/>
            <a:ext cx="7848599" cy="53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1" y="1152436"/>
            <a:ext cx="7772399" cy="53245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F-stat </a:t>
            </a:r>
            <a:r>
              <a:rPr lang="en-US" dirty="0"/>
              <a:t>is 2.80 which is </a:t>
            </a:r>
            <a:r>
              <a:rPr lang="en-US" b="1" dirty="0"/>
              <a:t>lower</a:t>
            </a:r>
            <a:r>
              <a:rPr lang="en-US" dirty="0"/>
              <a:t> than the critical value of </a:t>
            </a:r>
            <a:r>
              <a:rPr lang="en-US" dirty="0" smtClean="0"/>
              <a:t>3. </a:t>
            </a:r>
            <a:r>
              <a:rPr lang="en-US" dirty="0"/>
              <a:t>We can’t reject the null hypothesis </a:t>
            </a:r>
            <a:r>
              <a:rPr lang="en-US" dirty="0" smtClean="0"/>
              <a:t>that the return from education is constant at </a:t>
            </a:r>
            <a:r>
              <a:rPr lang="en-US" dirty="0"/>
              <a:t>5% significant </a:t>
            </a:r>
            <a:r>
              <a:rPr lang="en-US" dirty="0" smtClean="0"/>
              <a:t>level.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flipV="1">
            <a:off x="8183641" y="2057399"/>
            <a:ext cx="5537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6531" y="-1"/>
            <a:ext cx="9435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 flipV="1">
            <a:off x="2895599" y="3700348"/>
            <a:ext cx="12102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341637" y="16097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60086"/>
              </p:ext>
            </p:extLst>
          </p:nvPr>
        </p:nvGraphicFramePr>
        <p:xfrm>
          <a:off x="2558429" y="2465627"/>
          <a:ext cx="5398741" cy="91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6" name="Equation" r:id="rId3" imgW="2628900" imgH="444500" progId="Equation.3">
                  <p:embed/>
                </p:oleObj>
              </mc:Choice>
              <mc:Fallback>
                <p:oleObj name="Equation" r:id="rId3" imgW="26289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429" y="2465627"/>
                        <a:ext cx="5398741" cy="919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22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flipV="1">
            <a:off x="8183641" y="2057399"/>
            <a:ext cx="5537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6531" y="-1"/>
            <a:ext cx="9435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 flipV="1">
            <a:off x="2895599" y="3700348"/>
            <a:ext cx="12102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341637" y="16097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60086"/>
              </p:ext>
            </p:extLst>
          </p:nvPr>
        </p:nvGraphicFramePr>
        <p:xfrm>
          <a:off x="2558429" y="2465627"/>
          <a:ext cx="5398741" cy="91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89" name="Equation" r:id="rId3" imgW="2628900" imgH="444500" progId="Equation.3">
                  <p:embed/>
                </p:oleObj>
              </mc:Choice>
              <mc:Fallback>
                <p:oleObj name="Equation" r:id="rId3" imgW="2628900" imgH="4445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429" y="2465627"/>
                        <a:ext cx="5398741" cy="9193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44706" y="1152436"/>
            <a:ext cx="7799294" cy="5324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8000" y="5128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Chosen Model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Some points for choosing a model </a:t>
            </a:r>
            <a:r>
              <a:rPr lang="en-US" sz="1200" dirty="0"/>
              <a:t>(Continued)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Consider various model selection criteria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There are three main model selection criteria: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Adjusted R</a:t>
            </a:r>
            <a:r>
              <a:rPr lang="x-none" baseline="30000" dirty="0"/>
              <a:t>2</a:t>
            </a:r>
            <a:endParaRPr lang="en-US" baseline="30000" dirty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SC</a:t>
            </a:r>
            <a:r>
              <a:rPr lang="en-US" dirty="0"/>
              <a:t> (</a:t>
            </a:r>
            <a:r>
              <a:rPr lang="en-US" i="1" dirty="0"/>
              <a:t>BIC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the Model</a:t>
            </a:r>
          </a:p>
        </p:txBody>
      </p:sp>
    </p:spTree>
    <p:extLst>
      <p:ext uri="{BB962C8B-B14F-4D97-AF65-F5344CB8AC3E}">
        <p14:creationId xmlns:p14="http://schemas.microsoft.com/office/powerpoint/2010/main" val="2769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</a:t>
            </a:r>
            <a:r>
              <a:rPr lang="en-US" i="1" dirty="0"/>
              <a:t>R</a:t>
            </a:r>
            <a:r>
              <a:rPr lang="x-none" baseline="30000" dirty="0"/>
              <a:t>2</a:t>
            </a:r>
            <a:r>
              <a:rPr lang="en-US" dirty="0"/>
              <a:t> can be made large by adding more and more </a:t>
            </a:r>
            <a:r>
              <a:rPr lang="en-US" dirty="0" smtClean="0"/>
              <a:t>variables to the model, </a:t>
            </a:r>
            <a:r>
              <a:rPr lang="en-US" dirty="0"/>
              <a:t>even if the variables added have no justification</a:t>
            </a:r>
          </a:p>
          <a:p>
            <a:pPr lvl="1"/>
            <a:r>
              <a:rPr lang="en-US" dirty="0"/>
              <a:t>Algebraically, it is a fact that as variables are added </a:t>
            </a:r>
            <a:r>
              <a:rPr lang="en-US" dirty="0" smtClean="0"/>
              <a:t>to the model, the </a:t>
            </a:r>
            <a:r>
              <a:rPr lang="en-US" i="1" dirty="0" smtClean="0"/>
              <a:t>SSE</a:t>
            </a:r>
            <a:r>
              <a:rPr lang="en-US" dirty="0" smtClean="0"/>
              <a:t> </a:t>
            </a:r>
            <a:r>
              <a:rPr lang="en-US" dirty="0"/>
              <a:t>goes down, and thus </a:t>
            </a:r>
            <a:r>
              <a:rPr lang="en-US" i="1" dirty="0"/>
              <a:t>R</a:t>
            </a:r>
            <a:r>
              <a:rPr lang="x-none" baseline="30000" dirty="0"/>
              <a:t>2</a:t>
            </a:r>
            <a:r>
              <a:rPr lang="en-US" dirty="0"/>
              <a:t> goes </a:t>
            </a:r>
            <a:r>
              <a:rPr lang="en-US" dirty="0" smtClean="0"/>
              <a:t>up.</a:t>
            </a:r>
            <a:endParaRPr lang="en-US" dirty="0"/>
          </a:p>
          <a:p>
            <a:pPr lvl="1"/>
            <a:r>
              <a:rPr lang="en-US" dirty="0"/>
              <a:t>If the model contains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explanatory </a:t>
            </a:r>
            <a:r>
              <a:rPr lang="en-US" dirty="0"/>
              <a:t>variables, then  </a:t>
            </a:r>
            <a:r>
              <a:rPr lang="en-US" i="1" dirty="0"/>
              <a:t>R</a:t>
            </a:r>
            <a:r>
              <a:rPr lang="x-none" baseline="30000" dirty="0"/>
              <a:t>2</a:t>
            </a:r>
            <a:r>
              <a:rPr lang="en-US" dirty="0"/>
              <a:t> =</a:t>
            </a:r>
            <a:r>
              <a:rPr lang="x-none" dirty="0"/>
              <a:t>1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Adjusted Coefficient of Determination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6669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alternative measure of goodness of fit is called the adjusted-</a:t>
            </a:r>
            <a:r>
              <a:rPr lang="en-US" i="1" dirty="0"/>
              <a:t>R</a:t>
            </a:r>
            <a:r>
              <a:rPr lang="x-none" baseline="30000" dirty="0"/>
              <a:t>2</a:t>
            </a:r>
            <a:r>
              <a:rPr lang="en-US" dirty="0"/>
              <a:t>, denoted as    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will not always go up when a new variable is added because the degrees of freedom is decreasing with the number of variables.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83086"/>
              </p:ext>
            </p:extLst>
          </p:nvPr>
        </p:nvGraphicFramePr>
        <p:xfrm>
          <a:off x="5715000" y="25908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4" name="Equation" r:id="rId3" imgW="215640" imgH="215640" progId="Equation.DSMT4">
                  <p:embed/>
                </p:oleObj>
              </mc:Choice>
              <mc:Fallback>
                <p:oleObj name="Equation" r:id="rId3" imgW="215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27282"/>
              </p:ext>
            </p:extLst>
          </p:nvPr>
        </p:nvGraphicFramePr>
        <p:xfrm>
          <a:off x="3505200" y="3352800"/>
          <a:ext cx="2971800" cy="100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5" name="Equation" r:id="rId5" imgW="1384200" imgH="469800" progId="Equation.DSMT4">
                  <p:embed/>
                </p:oleObj>
              </mc:Choice>
              <mc:Fallback>
                <p:oleObj name="Equation" r:id="rId5" imgW="1384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2971800" cy="1008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Adjusted Coefficient of Determination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669866"/>
              </p:ext>
            </p:extLst>
          </p:nvPr>
        </p:nvGraphicFramePr>
        <p:xfrm>
          <a:off x="1828800" y="46482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76" name="Equation" r:id="rId7" imgW="215619" imgH="215619" progId="Equation.DSMT4">
                  <p:embed/>
                </p:oleObj>
              </mc:Choice>
              <mc:Fallback>
                <p:oleObj name="Equation" r:id="rId7" imgW="215619" imgH="21561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46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25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Akaike</a:t>
            </a:r>
            <a:r>
              <a:rPr lang="en-US" b="1" dirty="0"/>
              <a:t> information criterion</a:t>
            </a:r>
            <a:r>
              <a:rPr lang="en-US" dirty="0"/>
              <a:t> (</a:t>
            </a:r>
            <a:r>
              <a:rPr lang="en-US" b="1" i="1" dirty="0"/>
              <a:t>AIC</a:t>
            </a:r>
            <a:r>
              <a:rPr lang="en-US" dirty="0"/>
              <a:t>) is given by: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Schwarz criterion </a:t>
            </a:r>
            <a:r>
              <a:rPr lang="en-US" dirty="0"/>
              <a:t>(</a:t>
            </a:r>
            <a:r>
              <a:rPr lang="en-US" b="1" i="1" dirty="0"/>
              <a:t>SC</a:t>
            </a:r>
            <a:r>
              <a:rPr lang="en-US" dirty="0"/>
              <a:t>), also known as the </a:t>
            </a:r>
            <a:r>
              <a:rPr lang="en-US" b="1" dirty="0"/>
              <a:t>Bayesian information criterion</a:t>
            </a:r>
            <a:r>
              <a:rPr lang="en-US" dirty="0"/>
              <a:t> (</a:t>
            </a:r>
            <a:r>
              <a:rPr lang="en-US" b="1" i="1" dirty="0"/>
              <a:t>BIC</a:t>
            </a:r>
            <a:r>
              <a:rPr lang="en-US" dirty="0"/>
              <a:t>) is given by: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 Criteria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26325"/>
              </p:ext>
            </p:extLst>
          </p:nvPr>
        </p:nvGraphicFramePr>
        <p:xfrm>
          <a:off x="3200400" y="2209800"/>
          <a:ext cx="29987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92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29987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34454"/>
              </p:ext>
            </p:extLst>
          </p:nvPr>
        </p:nvGraphicFramePr>
        <p:xfrm>
          <a:off x="3276600" y="5029200"/>
          <a:ext cx="354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93" name="Equation" r:id="rId5" imgW="1651000" imgH="444500" progId="Equation.DSMT4">
                  <p:embed/>
                </p:oleObj>
              </mc:Choice>
              <mc:Fallback>
                <p:oleObj name="Equation" r:id="rId5" imgW="1651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354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3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each case the first term becomes smaller as extra variables are added (SSE becomes smaller), but the second term becomes larger.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</a:t>
            </a:r>
            <a:r>
              <a:rPr lang="en-US" i="1" dirty="0" err="1"/>
              <a:t>Kln</a:t>
            </a:r>
            <a:r>
              <a:rPr lang="en-US" i="1" dirty="0"/>
              <a:t>(N)&gt;2K/N </a:t>
            </a:r>
            <a:r>
              <a:rPr lang="en-US" dirty="0"/>
              <a:t>for N&gt;8, 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reasonable sample sizes the </a:t>
            </a:r>
            <a:r>
              <a:rPr lang="en-US" b="1" dirty="0" smtClean="0"/>
              <a:t>BIC </a:t>
            </a:r>
            <a:r>
              <a:rPr lang="en-US" b="1" dirty="0"/>
              <a:t>penalizes extra variables more heavily than does the AIC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i="1" dirty="0"/>
              <a:t>AIC </a:t>
            </a:r>
            <a:r>
              <a:rPr lang="en-US" dirty="0"/>
              <a:t>and </a:t>
            </a:r>
            <a:r>
              <a:rPr lang="en-US" i="1" dirty="0" smtClean="0"/>
              <a:t>BI</a:t>
            </a:r>
            <a:r>
              <a:rPr lang="en-US" i="1" dirty="0" smtClean="0"/>
              <a:t>C </a:t>
            </a:r>
            <a:r>
              <a:rPr lang="en-US" dirty="0"/>
              <a:t>smaller values are preferred.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 Criteria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6823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120112"/>
            <a:ext cx="7620000" cy="168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66851" y="457200"/>
            <a:ext cx="755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Goodness-of-Fit and Information Criteria for Family Income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Information Criteria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918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6198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23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4503912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case all criteria lead to choosing the same model, but it’s not always the </a:t>
            </a:r>
            <a:r>
              <a:rPr lang="en-US" dirty="0" smtClean="0"/>
              <a:t>case!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15000" y="3175487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3200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15000" y="3429000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0800" y="3175487"/>
            <a:ext cx="0" cy="2535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24552" y="3175487"/>
            <a:ext cx="838200" cy="249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24552" y="3175487"/>
            <a:ext cx="0" cy="2535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62752" y="3175488"/>
            <a:ext cx="0" cy="2535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24552" y="3429000"/>
            <a:ext cx="83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37550" y="3187943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37550" y="3438921"/>
            <a:ext cx="685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37550" y="3155410"/>
            <a:ext cx="0" cy="2535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76542" y="3200400"/>
            <a:ext cx="0" cy="2535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7559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Choosing the Best Model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918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6198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553" y="3536950"/>
            <a:ext cx="7307447" cy="2237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553" y="1360303"/>
            <a:ext cx="7145383" cy="220706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638800" y="4655762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54091" y="4673179"/>
            <a:ext cx="0" cy="7544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38800" y="4633417"/>
            <a:ext cx="0" cy="8306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38800" y="5427617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81600" y="2667000"/>
            <a:ext cx="19724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62800" y="26670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172891" y="31242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81600" y="26670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2800" y="3048000"/>
            <a:ext cx="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9072" name="Straight Connector 259071"/>
          <p:cNvCxnSpPr/>
          <p:nvPr/>
        </p:nvCxnSpPr>
        <p:spPr>
          <a:xfrm>
            <a:off x="5181600" y="3048000"/>
            <a:ext cx="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97252" y="512819"/>
            <a:ext cx="410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Full Model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– Contd.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– Contd.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918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6198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66" y="1583323"/>
            <a:ext cx="7307447" cy="182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3867140"/>
            <a:ext cx="7307447" cy="203287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181600" y="2743200"/>
            <a:ext cx="2057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39000" y="2743200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1600" y="2719294"/>
            <a:ext cx="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81600" y="3276040"/>
            <a:ext cx="2057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77117" y="3050988"/>
            <a:ext cx="0" cy="196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39000" y="2888690"/>
            <a:ext cx="0" cy="3873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000" y="5013767"/>
            <a:ext cx="0" cy="7809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697373" y="4994936"/>
            <a:ext cx="1604077" cy="15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83824" y="4968757"/>
            <a:ext cx="0" cy="8259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15000" y="5794686"/>
            <a:ext cx="156882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0" y="5128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Without Education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7918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6198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7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076" y="1646595"/>
            <a:ext cx="7307447" cy="182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553" y="3706651"/>
            <a:ext cx="7307447" cy="22376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953000" y="25908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200" y="25908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953000" y="31242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53000" y="2590800"/>
            <a:ext cx="0" cy="533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62600" y="48006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2600" y="4800600"/>
            <a:ext cx="1676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39000" y="4800600"/>
            <a:ext cx="0" cy="838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62600" y="5638800"/>
            <a:ext cx="1676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– Contd.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0" y="512819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Chosen Model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Note</a:t>
            </a:r>
            <a:r>
              <a:rPr lang="en-US" dirty="0"/>
              <a:t>, these criteria are suitable only for comparing models with the same dependent variable, not models with different dependent variables like y and ln(y)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19159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/>
              <a:t>Some points for choosing a model: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Choose variables and a functional form on the basis of your theoretical and general understanding of the relationship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an estimated equation has coefficients with unexpected signs, or unrealistic magnitudes, they could be caused by a misspecification such as the omission of an important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method for assessing whether a variable or a group of variables should be included in an equation is to perform significance tests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the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235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2436"/>
            <a:ext cx="7772400" cy="5334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EXAMPLE   </a:t>
            </a:r>
            <a:r>
              <a:rPr lang="en-US" dirty="0" smtClean="0"/>
              <a:t>(based on Question 6.4 p.246)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Starting point: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Choosing </a:t>
            </a:r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Best 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12211"/>
              </p:ext>
            </p:extLst>
          </p:nvPr>
        </p:nvGraphicFramePr>
        <p:xfrm>
          <a:off x="1828800" y="3048000"/>
          <a:ext cx="6825774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7" name="Equation" r:id="rId3" imgW="3530520" imgH="482400" progId="Equation.3">
                  <p:embed/>
                </p:oleObj>
              </mc:Choice>
              <mc:Fallback>
                <p:oleObj name="Equation" r:id="rId3" imgW="3530520" imgH="4824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3048000"/>
                        <a:ext cx="6825774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0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840" y="1168537"/>
            <a:ext cx="7757160" cy="5344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68537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7252" y="512819"/>
            <a:ext cx="410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Full Model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6790"/>
            <a:ext cx="7772400" cy="53579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should perform an F-test.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b="1" dirty="0"/>
              <a:t>reject</a:t>
            </a:r>
            <a:r>
              <a:rPr lang="en-US" dirty="0"/>
              <a:t> the null hypothesis, we will conclude that </a:t>
            </a:r>
            <a:r>
              <a:rPr lang="en-US" b="1" dirty="0"/>
              <a:t>education affects earnings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973520"/>
              </p:ext>
            </p:extLst>
          </p:nvPr>
        </p:nvGraphicFramePr>
        <p:xfrm>
          <a:off x="3128963" y="2895600"/>
          <a:ext cx="45513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0" name="Equation" r:id="rId3" imgW="1854000" imgH="685800" progId="Equation.3">
                  <p:embed/>
                </p:oleObj>
              </mc:Choice>
              <mc:Fallback>
                <p:oleObj name="Equation" r:id="rId3" imgW="1854000" imgH="6858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895600"/>
                        <a:ext cx="4551362" cy="1285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6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88" y="1152436"/>
            <a:ext cx="7794812" cy="53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1" y="1152436"/>
            <a:ext cx="7772400" cy="532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will you do in the midterm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our case: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F-stat </a:t>
            </a:r>
            <a:r>
              <a:rPr lang="en-US" dirty="0"/>
              <a:t>for our </a:t>
            </a:r>
            <a:r>
              <a:rPr lang="en-US" dirty="0" smtClean="0"/>
              <a:t>sample is 86.44</a:t>
            </a:r>
            <a:r>
              <a:rPr lang="en-US" dirty="0"/>
              <a:t>. The critical value is 2.6. We </a:t>
            </a:r>
            <a:r>
              <a:rPr lang="en-US" dirty="0" smtClean="0"/>
              <a:t>reject </a:t>
            </a:r>
            <a:r>
              <a:rPr lang="en-US" dirty="0"/>
              <a:t>the null hypothesis and conclude that education is affecting wages at significance level </a:t>
            </a:r>
            <a:r>
              <a:rPr lang="en-US" dirty="0" smtClean="0"/>
              <a:t>0.05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524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flipV="1">
            <a:off x="8183641" y="2057399"/>
            <a:ext cx="5537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65526"/>
              </p:ext>
            </p:extLst>
          </p:nvPr>
        </p:nvGraphicFramePr>
        <p:xfrm>
          <a:off x="2597252" y="2181143"/>
          <a:ext cx="3798651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5" name="Equation" r:id="rId3" imgW="2387600" imgH="444500" progId="Equation.3">
                  <p:embed/>
                </p:oleObj>
              </mc:Choice>
              <mc:Fallback>
                <p:oleObj name="Equation" r:id="rId3" imgW="2387600" imgH="4445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252" y="2181143"/>
                        <a:ext cx="3798651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6531" y="-1"/>
            <a:ext cx="9435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 flipV="1">
            <a:off x="2895599" y="3700348"/>
            <a:ext cx="12102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80960"/>
              </p:ext>
            </p:extLst>
          </p:nvPr>
        </p:nvGraphicFramePr>
        <p:xfrm>
          <a:off x="2597252" y="3951387"/>
          <a:ext cx="4268230" cy="69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6" name="Equation" r:id="rId5" imgW="2590800" imgH="419100" progId="Equation.3">
                  <p:embed/>
                </p:oleObj>
              </mc:Choice>
              <mc:Fallback>
                <p:oleObj name="Equation" r:id="rId5" imgW="2590800" imgH="4191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252" y="3951387"/>
                        <a:ext cx="4268230" cy="690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7252" y="512819"/>
            <a:ext cx="410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Restricted Model </a:t>
            </a:r>
            <a:endParaRPr lang="en-US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650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 Specification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49511" y="1939836"/>
            <a:ext cx="83637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flipV="1">
            <a:off x="8183641" y="2057399"/>
            <a:ext cx="5537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65526"/>
              </p:ext>
            </p:extLst>
          </p:nvPr>
        </p:nvGraphicFramePr>
        <p:xfrm>
          <a:off x="2597252" y="2181143"/>
          <a:ext cx="3798651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2" name="Equation" r:id="rId3" imgW="2387600" imgH="444500" progId="Equation.3">
                  <p:embed/>
                </p:oleObj>
              </mc:Choice>
              <mc:Fallback>
                <p:oleObj name="Equation" r:id="rId3" imgW="2387600" imgH="4445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252" y="2181143"/>
                        <a:ext cx="3798651" cy="6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-6531" y="-1"/>
            <a:ext cx="94359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 flipV="1">
            <a:off x="2895599" y="3700348"/>
            <a:ext cx="121023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80960"/>
              </p:ext>
            </p:extLst>
          </p:nvPr>
        </p:nvGraphicFramePr>
        <p:xfrm>
          <a:off x="2597252" y="3951387"/>
          <a:ext cx="4268230" cy="69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3" name="Equation" r:id="rId5" imgW="2590800" imgH="419100" progId="Equation.3">
                  <p:embed/>
                </p:oleObj>
              </mc:Choice>
              <mc:Fallback>
                <p:oleObj name="Equation" r:id="rId5" imgW="2590800" imgH="4191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252" y="3951387"/>
                        <a:ext cx="4268230" cy="690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71600" y="1163733"/>
            <a:ext cx="7757655" cy="53132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438400" y="2640106"/>
            <a:ext cx="10732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2644588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1652" y="2667000"/>
            <a:ext cx="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2971800"/>
            <a:ext cx="10732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23717</TotalTime>
  <Words>605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Tahoma</vt:lpstr>
      <vt:lpstr>Times New Roman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869</cp:revision>
  <dcterms:created xsi:type="dcterms:W3CDTF">2011-01-05T13:49:00Z</dcterms:created>
  <dcterms:modified xsi:type="dcterms:W3CDTF">2017-03-02T05:53:53Z</dcterms:modified>
</cp:coreProperties>
</file>