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8" r:id="rId2"/>
    <p:sldId id="387" r:id="rId3"/>
    <p:sldId id="388" r:id="rId4"/>
    <p:sldId id="414" r:id="rId5"/>
    <p:sldId id="423" r:id="rId6"/>
    <p:sldId id="390" r:id="rId7"/>
    <p:sldId id="391" r:id="rId8"/>
    <p:sldId id="392" r:id="rId9"/>
    <p:sldId id="425" r:id="rId10"/>
    <p:sldId id="424" r:id="rId11"/>
    <p:sldId id="405" r:id="rId12"/>
    <p:sldId id="406" r:id="rId13"/>
    <p:sldId id="407" r:id="rId14"/>
    <p:sldId id="411" r:id="rId15"/>
    <p:sldId id="408" r:id="rId16"/>
    <p:sldId id="393" r:id="rId17"/>
    <p:sldId id="3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7" autoAdjust="0"/>
    <p:restoredTop sz="94684" autoAdjust="0"/>
  </p:normalViewPr>
  <p:slideViewPr>
    <p:cSldViewPr>
      <p:cViewPr varScale="1">
        <p:scale>
          <a:sx n="73" d="100"/>
          <a:sy n="73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3600" y="25146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Collinearity</a:t>
            </a:r>
            <a:endParaRPr lang="en-US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099537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 - Dallas</a:t>
            </a:r>
          </a:p>
        </p:txBody>
      </p:sp>
    </p:spTree>
    <p:extLst>
      <p:ext uri="{BB962C8B-B14F-4D97-AF65-F5344CB8AC3E}">
        <p14:creationId xmlns:p14="http://schemas.microsoft.com/office/powerpoint/2010/main" val="23419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14336"/>
                <a:ext cx="77724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regression of </a:t>
                </a:r>
                <a:r>
                  <a:rPr lang="en-US" i="1" dirty="0"/>
                  <a:t>MPG</a:t>
                </a:r>
                <a:r>
                  <a:rPr lang="en-US" dirty="0"/>
                  <a:t> on </a:t>
                </a:r>
                <a:r>
                  <a:rPr lang="en-US" i="1" dirty="0"/>
                  <a:t>CYL</a:t>
                </a:r>
                <a:r>
                  <a:rPr lang="en-US" dirty="0"/>
                  <a:t> yields</a:t>
                </a:r>
                <a:r>
                  <a:rPr lang="en-US" dirty="0" smtClean="0"/>
                  <a:t>:</a:t>
                </a: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sz="2000" i="1" dirty="0" smtClean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𝑴𝑷𝑮</m:t>
                        </m:r>
                      </m:e>
                    </m:acc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𝟒𝟐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𝟓𝟓𝟖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𝑪𝒀𝑳</m:t>
                    </m:r>
                  </m:oMath>
                </a14:m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</a:t>
                </a:r>
                <a:r>
                  <a:rPr lang="en-US" sz="2000" dirty="0"/>
                  <a:t>(se)       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(0.83)     (0.146)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dirty="0" smtClean="0"/>
                  <a:t>      </a:t>
                </a:r>
                <a:r>
                  <a:rPr lang="en-US" sz="2000" dirty="0"/>
                  <a:t>(p-value)  (0.000)   (0.000)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 regression of </a:t>
                </a:r>
                <a:r>
                  <a:rPr lang="en-US" i="1" dirty="0"/>
                  <a:t>MPG</a:t>
                </a:r>
                <a:r>
                  <a:rPr lang="en-US" dirty="0"/>
                  <a:t> on </a:t>
                </a:r>
                <a:r>
                  <a:rPr lang="en-US" i="1" dirty="0"/>
                  <a:t>CYL</a:t>
                </a:r>
                <a:r>
                  <a:rPr lang="en-US" dirty="0"/>
                  <a:t> and ENG </a:t>
                </a:r>
                <a:r>
                  <a:rPr lang="en-US" dirty="0" smtClean="0"/>
                  <a:t>yields:</a:t>
                </a:r>
              </a:p>
              <a:p>
                <a:pPr marL="0" indent="0">
                  <a:buNone/>
                </a:pPr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𝑴𝑷𝑮</m:t>
                          </m:r>
                        </m:e>
                      </m:acc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 dirty="0" smtClean="0">
                          <a:latin typeface="Cambria Math" panose="02040503050406030204" pitchFamily="18" charset="0"/>
                        </a:rPr>
                        <m:t>𝟕𝟐𝟏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𝑪𝒀𝑳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𝟎𝟎𝟔</m:t>
                      </m:r>
                      <m:r>
                        <a:rPr lang="en-US" altLang="ko-KR" sz="2000" b="1" i="1" dirty="0">
                          <a:latin typeface="Cambria Math" panose="02040503050406030204" pitchFamily="18" charset="0"/>
                        </a:rPr>
                        <m:t>𝑬𝑵𝑮</m:t>
                      </m:r>
                    </m:oMath>
                  </m:oMathPara>
                </a14:m>
                <a:endParaRPr lang="en-US" sz="2000" i="1" dirty="0"/>
              </a:p>
              <a:p>
                <a:pPr marL="457200" lvl="1" indent="0">
                  <a:buNone/>
                </a:pPr>
                <a:r>
                  <a:rPr lang="en-US" sz="2000" dirty="0"/>
                  <a:t>     </a:t>
                </a:r>
                <a:r>
                  <a:rPr lang="en-US" sz="2000" dirty="0" smtClean="0"/>
                  <a:t>	          </a:t>
                </a:r>
                <a:r>
                  <a:rPr lang="en-US" sz="2000" dirty="0"/>
                  <a:t>(se)       </a:t>
                </a:r>
                <a:r>
                  <a:rPr lang="en-US" sz="2000" dirty="0" smtClean="0"/>
                  <a:t>(0.794)    (0.289)          (0.0005)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     (</a:t>
                </a:r>
                <a:r>
                  <a:rPr lang="en-US" sz="2000" dirty="0"/>
                  <a:t>p-value) (0.000)    (0.013 )          </a:t>
                </a:r>
                <a:r>
                  <a:rPr lang="en-US" sz="2000" dirty="0" smtClean="0"/>
                  <a:t>(0.000)</a:t>
                </a:r>
                <a:endParaRPr lang="en-US" i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14336"/>
                <a:ext cx="7772400" cy="5334000"/>
              </a:xfrm>
              <a:blipFill>
                <a:blip r:embed="rId2"/>
                <a:stretch>
                  <a:fillRect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</p:spTree>
    <p:extLst>
      <p:ext uri="{BB962C8B-B14F-4D97-AF65-F5344CB8AC3E}">
        <p14:creationId xmlns:p14="http://schemas.microsoft.com/office/powerpoint/2010/main" val="11307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b="1" dirty="0" smtClean="0"/>
                  <a:t>Example (continued)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Now add </a:t>
                </a:r>
                <a:r>
                  <a:rPr lang="en-US" dirty="0" smtClean="0"/>
                  <a:t>also</a:t>
                </a:r>
                <a:r>
                  <a:rPr lang="en-US" i="1" dirty="0" smtClean="0"/>
                  <a:t> WGT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𝑴𝑷𝑮</m:t>
                        </m:r>
                      </m:e>
                    </m:acc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𝟒𝟒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𝟐𝟔𝟖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𝑪𝒀𝑳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𝟎𝟏𝟐𝟕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𝑬𝑵𝑮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𝟎𝟎𝟓𝟕𝟏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𝑾𝑮𝑻</m:t>
                    </m:r>
                  </m:oMath>
                </a14:m>
                <a:endParaRPr lang="en-US" sz="2000" i="1" dirty="0"/>
              </a:p>
              <a:p>
                <a:pPr marL="457200" lvl="1" indent="0">
                  <a:buNone/>
                </a:pPr>
                <a:r>
                  <a:rPr lang="en-US" sz="2000" dirty="0"/>
                  <a:t>      (se)       (1.5)        (0.413)          (0.0083)              (0.00071)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   (p-value) (0.000)    (0.517)          (0.125)                 (0.000)</a:t>
                </a:r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lvl="1"/>
                <a:r>
                  <a:rPr lang="en-US" sz="2400" dirty="0"/>
                  <a:t>We can’t reject the null hypothesis that </a:t>
                </a:r>
                <a:r>
                  <a:rPr lang="en-US" sz="2400" i="1" dirty="0"/>
                  <a:t>CYL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ENG </a:t>
                </a:r>
                <a:r>
                  <a:rPr lang="en-US" sz="2400" dirty="0"/>
                  <a:t>are significantly different from 0 (not even at 10% significance level)</a:t>
                </a:r>
              </a:p>
              <a:p>
                <a:pPr lvl="1"/>
                <a:r>
                  <a:rPr lang="en-US" sz="2400" dirty="0"/>
                  <a:t>High correlations between </a:t>
                </a:r>
                <a:r>
                  <a:rPr lang="en-US" sz="2400" dirty="0" smtClean="0"/>
                  <a:t>the explanatory variables making </a:t>
                </a:r>
                <a:r>
                  <a:rPr lang="en-US" sz="2400" dirty="0"/>
                  <a:t>it difficult to accurately estimate the effect of each </a:t>
                </a:r>
                <a:r>
                  <a:rPr lang="en-US" sz="2400" dirty="0" smtClean="0"/>
                  <a:t>variable.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  <a:blipFill>
                <a:blip r:embed="rId2"/>
                <a:stretch>
                  <a:fillRect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</p:spTree>
    <p:extLst>
      <p:ext uri="{BB962C8B-B14F-4D97-AF65-F5344CB8AC3E}">
        <p14:creationId xmlns:p14="http://schemas.microsoft.com/office/powerpoint/2010/main" val="27433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Example (continued)</a:t>
            </a:r>
          </a:p>
          <a:p>
            <a:pPr marL="0" indent="0" algn="ctr">
              <a:buNone/>
            </a:pPr>
            <a:endParaRPr lang="en-US" i="1" dirty="0"/>
          </a:p>
          <a:p>
            <a:pPr lvl="1"/>
            <a:r>
              <a:rPr lang="en-US" sz="2400" dirty="0"/>
              <a:t>When we test the null hypothesis: </a:t>
            </a:r>
            <a:endParaRPr lang="en-US" sz="2400" i="1" dirty="0"/>
          </a:p>
          <a:p>
            <a:pPr marL="457200" lvl="1" indent="0">
              <a:buNone/>
            </a:pPr>
            <a:r>
              <a:rPr lang="en-US" sz="2400" i="1" dirty="0"/>
              <a:t>		</a:t>
            </a:r>
          </a:p>
          <a:p>
            <a:pPr marL="457200" lvl="1" indent="0">
              <a:buNone/>
            </a:pPr>
            <a:r>
              <a:rPr lang="en-US" sz="2400" i="1" dirty="0"/>
              <a:t>			H</a:t>
            </a:r>
            <a:r>
              <a:rPr lang="en-US" sz="2400" baseline="-25000" dirty="0"/>
              <a:t>0</a:t>
            </a:r>
            <a:r>
              <a:rPr lang="en-US" sz="2400" dirty="0"/>
              <a:t> : 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 = 0, 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 = 0</a:t>
            </a:r>
          </a:p>
          <a:p>
            <a:pPr marL="457200" lvl="1" indent="0">
              <a:buNone/>
            </a:pPr>
            <a:r>
              <a:rPr lang="en-US" sz="2400" dirty="0"/>
              <a:t>   </a:t>
            </a:r>
          </a:p>
          <a:p>
            <a:pPr marL="457200" lvl="1" indent="0">
              <a:buNone/>
            </a:pPr>
            <a:r>
              <a:rPr lang="en-US" sz="2400" dirty="0"/>
              <a:t>	against the alternative hypothesis:</a:t>
            </a:r>
          </a:p>
          <a:p>
            <a:pPr marL="457200" lvl="1" indent="0">
              <a:buNone/>
            </a:pPr>
            <a:r>
              <a:rPr lang="en-US" sz="2400" i="1" dirty="0"/>
              <a:t>           </a:t>
            </a:r>
          </a:p>
          <a:p>
            <a:pPr marL="457200" lvl="1" indent="0">
              <a:buNone/>
            </a:pPr>
            <a:r>
              <a:rPr lang="en-US" sz="2400" i="1" dirty="0"/>
              <a:t>		      H</a:t>
            </a:r>
            <a:r>
              <a:rPr lang="en-US" sz="2400" baseline="-25000" dirty="0"/>
              <a:t>1</a:t>
            </a:r>
            <a:r>
              <a:rPr lang="en-US" sz="2400" dirty="0"/>
              <a:t> : 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 ≠ 0 and/or 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 ≠ 0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We obtain </a:t>
            </a:r>
            <a:r>
              <a:rPr lang="en-US" sz="2400" dirty="0" smtClean="0"/>
              <a:t>F-statistic </a:t>
            </a:r>
            <a:r>
              <a:rPr lang="en-US" sz="2400" dirty="0"/>
              <a:t>4.30 (p-value 0.014). Null hypothesis is rejected.(at significance level 0.05)  Together these </a:t>
            </a:r>
            <a:r>
              <a:rPr lang="en-US" sz="2400" dirty="0" smtClean="0"/>
              <a:t>variables </a:t>
            </a:r>
            <a:r>
              <a:rPr lang="en-US" sz="2400" dirty="0"/>
              <a:t>are influencing </a:t>
            </a:r>
            <a:r>
              <a:rPr lang="en-US" sz="2400" dirty="0" smtClean="0"/>
              <a:t>mileage but </a:t>
            </a:r>
            <a:r>
              <a:rPr lang="en-US" sz="2400" dirty="0"/>
              <a:t>we can’t sort out the influence of </a:t>
            </a:r>
            <a:r>
              <a:rPr lang="en-US" sz="2400" dirty="0" smtClean="0"/>
              <a:t>each one of them.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</p:spTree>
    <p:extLst>
      <p:ext uri="{BB962C8B-B14F-4D97-AF65-F5344CB8AC3E}">
        <p14:creationId xmlns:p14="http://schemas.microsoft.com/office/powerpoint/2010/main" val="41297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Example (continued)</a:t>
            </a:r>
          </a:p>
          <a:p>
            <a:pPr marL="0" indent="0" algn="ctr">
              <a:buNone/>
            </a:pPr>
            <a:endParaRPr lang="en-US" i="1" dirty="0"/>
          </a:p>
          <a:p>
            <a:pPr lvl="1"/>
            <a:r>
              <a:rPr lang="en-US" sz="2400" dirty="0"/>
              <a:t>Dropping one of the variables is not a solution too, because given high correlation, it will introduce omitted-variable bias.</a:t>
            </a:r>
            <a:endParaRPr lang="en-US" sz="2400" i="1" dirty="0"/>
          </a:p>
          <a:p>
            <a:pPr marL="457200" lvl="1" indent="0">
              <a:buNone/>
            </a:pPr>
            <a:r>
              <a:rPr lang="en-US" sz="2400" i="1" dirty="0"/>
              <a:t>		</a:t>
            </a:r>
          </a:p>
          <a:p>
            <a:pPr marL="457200" lvl="1" indent="0">
              <a:buNone/>
            </a:pPr>
            <a:r>
              <a:rPr lang="en-US" sz="2400" i="1" dirty="0"/>
              <a:t>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</p:spTree>
    <p:extLst>
      <p:ext uri="{BB962C8B-B14F-4D97-AF65-F5344CB8AC3E}">
        <p14:creationId xmlns:p14="http://schemas.microsoft.com/office/powerpoint/2010/main" val="5960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 smtClean="0"/>
          </a:p>
          <a:p>
            <a:pPr marL="0" indent="0" algn="ctr">
              <a:buNone/>
            </a:pPr>
            <a:r>
              <a:rPr lang="en-US" b="1" u="sng" dirty="0" smtClean="0"/>
              <a:t>Then What is the solution?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Collinearity is a data problem! Not much we can do to solve this problem.</a:t>
            </a:r>
          </a:p>
          <a:p>
            <a:r>
              <a:rPr lang="en-US" dirty="0"/>
              <a:t>Consequently, one solution is to obtain more information (more data) and include it in the analysis, but this is often not available.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Quality, Collinearity, and Insignificance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Identifying and Mitigating Collinearity</a:t>
            </a:r>
          </a:p>
        </p:txBody>
      </p:sp>
    </p:spTree>
    <p:extLst>
      <p:ext uri="{BB962C8B-B14F-4D97-AF65-F5344CB8AC3E}">
        <p14:creationId xmlns:p14="http://schemas.microsoft.com/office/powerpoint/2010/main" val="6877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mtClean="0"/>
              <a:t>Non-exact </a:t>
            </a:r>
            <a:r>
              <a:rPr lang="en-US" dirty="0" err="1" smtClean="0"/>
              <a:t>colinearity</a:t>
            </a:r>
            <a:r>
              <a:rPr lang="en-US" dirty="0" smtClean="0"/>
              <a:t> </a:t>
            </a:r>
            <a:r>
              <a:rPr lang="en-US" dirty="0"/>
              <a:t>is not a violation of the least squares assumptions. If your estimates are significant and have expected signs and magnitudes, you are fine even if your variables are highly correlated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b="1" dirty="0" smtClean="0"/>
              <a:t>DO NOT LOOK FOR PROBLEMS WHEN THEY DO NOT EXIST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have unreasonably poor estimates check for </a:t>
            </a:r>
            <a:r>
              <a:rPr lang="en-US" dirty="0" err="1"/>
              <a:t>collinearity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Identifying and Mitigating Collinearity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</p:spTree>
    <p:extLst>
      <p:ext uri="{BB962C8B-B14F-4D97-AF65-F5344CB8AC3E}">
        <p14:creationId xmlns:p14="http://schemas.microsoft.com/office/powerpoint/2010/main" val="9121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One simple way to detect collinear relationships is to use sample correlation coefficients between pairs of explanatory variables</a:t>
            </a:r>
          </a:p>
          <a:p>
            <a:pPr lvl="1"/>
            <a:r>
              <a:rPr lang="en-US" dirty="0"/>
              <a:t>These sample correlations are descriptive measures of linear association</a:t>
            </a:r>
          </a:p>
          <a:p>
            <a:pPr lvl="1"/>
            <a:r>
              <a:rPr lang="en-US" dirty="0"/>
              <a:t>However, in some cases in which collinear relationships involve more than two of the explanatory variables, the collinearity may not be detected by examining pair-wise correlations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Identifying and Mitigating Collinearity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</p:spTree>
    <p:extLst>
      <p:ext uri="{BB962C8B-B14F-4D97-AF65-F5344CB8AC3E}">
        <p14:creationId xmlns:p14="http://schemas.microsoft.com/office/powerpoint/2010/main" val="13775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Try an </a:t>
            </a:r>
            <a:r>
              <a:rPr lang="en-US" dirty="0" smtClean="0"/>
              <a:t>auxiliary </a:t>
            </a:r>
            <a:r>
              <a:rPr lang="en-US" dirty="0"/>
              <a:t>model: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/>
              <a:t>R</a:t>
            </a:r>
            <a:r>
              <a:rPr lang="x-none" baseline="30000" dirty="0"/>
              <a:t>2</a:t>
            </a:r>
            <a:r>
              <a:rPr lang="en-US" dirty="0"/>
              <a:t> from this artificial model is high, above 0.80, say, the implication is that a large portion of the variation in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is explained by variation in the other explanatory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98925"/>
              </p:ext>
            </p:extLst>
          </p:nvPr>
        </p:nvGraphicFramePr>
        <p:xfrm>
          <a:off x="2667000" y="2438400"/>
          <a:ext cx="497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41" name="Equation" r:id="rId3" imgW="2133360" imgH="228600" progId="Equation.DSMT4">
                  <p:embed/>
                </p:oleObj>
              </mc:Choice>
              <mc:Fallback>
                <p:oleObj name="Equation" r:id="rId3" imgW="2133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497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Identifying and Mitigating Collinearity</a:t>
            </a:r>
          </a:p>
        </p:txBody>
      </p:sp>
    </p:spTree>
    <p:extLst>
      <p:ext uri="{BB962C8B-B14F-4D97-AF65-F5344CB8AC3E}">
        <p14:creationId xmlns:p14="http://schemas.microsoft.com/office/powerpoint/2010/main" val="16585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When data are the result of an uncontrolled experiment, many of the economic variables may move together in systematic ways.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Such variables are said to be </a:t>
            </a:r>
            <a:r>
              <a:rPr lang="en-US" b="1" dirty="0" smtClean="0"/>
              <a:t>collinear</a:t>
            </a:r>
          </a:p>
          <a:p>
            <a:pPr lvl="1"/>
            <a:r>
              <a:rPr lang="en-US" dirty="0" smtClean="0"/>
              <a:t>When variables are collinear, this may lead to a </a:t>
            </a:r>
            <a:r>
              <a:rPr lang="en-US" b="1" dirty="0" smtClean="0"/>
              <a:t>collinearity problem.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Quality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Collinearity, and Insignificance</a:t>
            </a:r>
          </a:p>
        </p:txBody>
      </p:sp>
    </p:spTree>
    <p:extLst>
      <p:ext uri="{BB962C8B-B14F-4D97-AF65-F5344CB8AC3E}">
        <p14:creationId xmlns:p14="http://schemas.microsoft.com/office/powerpoint/2010/main" val="364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 the model: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variance of the least squares estimator for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Consequences of Collinearity</a:t>
            </a:r>
          </a:p>
        </p:txBody>
      </p:sp>
      <p:graphicFrame>
        <p:nvGraphicFramePr>
          <p:cNvPr id="265218" name="Object 2"/>
          <p:cNvGraphicFramePr>
            <a:graphicFrameLocks noChangeAspect="1"/>
          </p:cNvGraphicFramePr>
          <p:nvPr/>
        </p:nvGraphicFramePr>
        <p:xfrm>
          <a:off x="3200400" y="2438400"/>
          <a:ext cx="3352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0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33528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24200" y="4191000"/>
          <a:ext cx="381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1" name="Equation" r:id="rId5" imgW="1904760" imgH="647640" progId="Equation.DSMT4">
                  <p:embed/>
                </p:oleObj>
              </mc:Choice>
              <mc:Fallback>
                <p:oleObj name="Equation" r:id="rId5" imgW="19047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91000"/>
                        <a:ext cx="3810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5900" y="45836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</p:spTree>
    <p:extLst>
      <p:ext uri="{BB962C8B-B14F-4D97-AF65-F5344CB8AC3E}">
        <p14:creationId xmlns:p14="http://schemas.microsoft.com/office/powerpoint/2010/main" val="41582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u="sng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u="sng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u="sng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u="sng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u="sng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New!) A larger correlation between </a:t>
            </a:r>
            <a:r>
              <a:rPr lang="en-US" i="1" u="sng" dirty="0">
                <a:solidFill>
                  <a:srgbClr val="FF0000"/>
                </a:solidFill>
              </a:rPr>
              <a:t>x</a:t>
            </a:r>
            <a:r>
              <a:rPr lang="en-US" u="sng" baseline="-25000" dirty="0">
                <a:solidFill>
                  <a:srgbClr val="FF0000"/>
                </a:solidFill>
              </a:rPr>
              <a:t>2</a:t>
            </a:r>
            <a:r>
              <a:rPr lang="en-US" u="sng" dirty="0">
                <a:solidFill>
                  <a:srgbClr val="FF0000"/>
                </a:solidFill>
              </a:rPr>
              <a:t> and </a:t>
            </a:r>
            <a:r>
              <a:rPr lang="en-US" i="1" u="sng" dirty="0">
                <a:solidFill>
                  <a:srgbClr val="FF0000"/>
                </a:solidFill>
              </a:rPr>
              <a:t>x</a:t>
            </a:r>
            <a:r>
              <a:rPr lang="en-US" u="sng" baseline="-25000" dirty="0">
                <a:solidFill>
                  <a:srgbClr val="FF0000"/>
                </a:solidFill>
              </a:rPr>
              <a:t>3</a:t>
            </a:r>
            <a:r>
              <a:rPr lang="en-US" u="sng" dirty="0">
                <a:solidFill>
                  <a:srgbClr val="FF0000"/>
                </a:solidFill>
              </a:rPr>
              <a:t> leads to a larger variance of </a:t>
            </a:r>
            <a:r>
              <a:rPr lang="en-US" i="1" u="sng" dirty="0">
                <a:solidFill>
                  <a:srgbClr val="FF0000"/>
                </a:solidFill>
              </a:rPr>
              <a:t>b</a:t>
            </a:r>
            <a:r>
              <a:rPr lang="en-US" u="sng" baseline="-25000" dirty="0">
                <a:solidFill>
                  <a:srgbClr val="FF0000"/>
                </a:solidFill>
              </a:rPr>
              <a:t>2</a:t>
            </a:r>
            <a:r>
              <a:rPr lang="en-US" u="sng" dirty="0">
                <a:solidFill>
                  <a:srgbClr val="FF0000"/>
                </a:solidFill>
              </a:rPr>
              <a:t> (and </a:t>
            </a:r>
            <a:r>
              <a:rPr lang="en-US" u="sng" dirty="0" smtClean="0">
                <a:solidFill>
                  <a:srgbClr val="FF0000"/>
                </a:solidFill>
              </a:rPr>
              <a:t>similarly </a:t>
            </a:r>
            <a:r>
              <a:rPr lang="en-US" i="1" u="sng" dirty="0" smtClean="0">
                <a:solidFill>
                  <a:srgbClr val="FF0000"/>
                </a:solidFill>
              </a:rPr>
              <a:t>b</a:t>
            </a:r>
            <a:r>
              <a:rPr lang="en-US" u="sng" baseline="-25000" dirty="0" smtClean="0">
                <a:solidFill>
                  <a:srgbClr val="FF0000"/>
                </a:solidFill>
              </a:rPr>
              <a:t>3</a:t>
            </a:r>
            <a:r>
              <a:rPr lang="en-US" u="sn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4776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Variance of the Least Squares Estimator</a:t>
            </a:r>
            <a:endParaRPr lang="en-US" sz="1100" baseline="30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89400" y="201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019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383904"/>
              </p:ext>
            </p:extLst>
          </p:nvPr>
        </p:nvGraphicFramePr>
        <p:xfrm>
          <a:off x="2743200" y="1608757"/>
          <a:ext cx="4405313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7" name="Equation" r:id="rId5" imgW="1688760" imgH="571320" progId="Equation.DSMT4">
                  <p:embed/>
                </p:oleObj>
              </mc:Choice>
              <mc:Fallback>
                <p:oleObj name="Equation" r:id="rId5" imgW="1688760" imgH="571320" progId="Equation.DSMT4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8757"/>
                        <a:ext cx="4405313" cy="149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99689"/>
              </p:ext>
            </p:extLst>
          </p:nvPr>
        </p:nvGraphicFramePr>
        <p:xfrm>
          <a:off x="2844800" y="3657600"/>
          <a:ext cx="48260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68" name="Equation" r:id="rId7" imgW="1841400" imgH="457200" progId="Equation.DSMT4">
                  <p:embed/>
                </p:oleObj>
              </mc:Choice>
              <mc:Fallback>
                <p:oleObj name="Equation" r:id="rId7" imgW="1841400" imgH="457200" progId="Equation.DSMT4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657600"/>
                        <a:ext cx="4826000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1524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Properties 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the Least Squares 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Exact </a:t>
            </a:r>
            <a:r>
              <a:rPr lang="en-US" dirty="0" smtClean="0"/>
              <a:t>collinearity </a:t>
            </a:r>
            <a:r>
              <a:rPr lang="en-US" dirty="0"/>
              <a:t>exists when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are perfectly correlated, in which case </a:t>
            </a:r>
            <a:r>
              <a:rPr lang="en-US" i="1" dirty="0"/>
              <a:t>r</a:t>
            </a:r>
            <a:r>
              <a:rPr lang="en-US" baseline="-25000" dirty="0"/>
              <a:t>23</a:t>
            </a:r>
            <a:r>
              <a:rPr lang="en-US" dirty="0"/>
              <a:t> = 1 and </a:t>
            </a:r>
            <a:r>
              <a:rPr lang="en-US" dirty="0" err="1"/>
              <a:t>var</a:t>
            </a:r>
            <a:r>
              <a:rPr lang="en-US" dirty="0"/>
              <a:t>(b</a:t>
            </a:r>
            <a:r>
              <a:rPr lang="en-US" baseline="-25000" dirty="0"/>
              <a:t>2</a:t>
            </a:r>
            <a:r>
              <a:rPr lang="en-US" dirty="0"/>
              <a:t>) goes to infinity </a:t>
            </a:r>
          </a:p>
          <a:p>
            <a:endParaRPr lang="en-US" dirty="0"/>
          </a:p>
          <a:p>
            <a:r>
              <a:rPr lang="en-US" dirty="0"/>
              <a:t>Similarly, if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exhibits no variation               equals zero and </a:t>
            </a:r>
            <a:r>
              <a:rPr lang="en-US" dirty="0" err="1"/>
              <a:t>var</a:t>
            </a:r>
            <a:r>
              <a:rPr lang="en-US" dirty="0"/>
              <a:t>(b</a:t>
            </a:r>
            <a:r>
              <a:rPr lang="en-US" baseline="-25000" dirty="0"/>
              <a:t>2</a:t>
            </a:r>
            <a:r>
              <a:rPr lang="en-US" dirty="0"/>
              <a:t>) again goes to infinity </a:t>
            </a:r>
          </a:p>
          <a:p>
            <a:pPr lvl="2"/>
            <a:r>
              <a:rPr lang="en-US" dirty="0"/>
              <a:t>In this case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n-US" dirty="0" smtClean="0"/>
              <a:t>exact collinear </a:t>
            </a:r>
            <a:r>
              <a:rPr lang="en-US" dirty="0"/>
              <a:t>with the constant term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34960"/>
              </p:ext>
            </p:extLst>
          </p:nvPr>
        </p:nvGraphicFramePr>
        <p:xfrm>
          <a:off x="7010400" y="3962400"/>
          <a:ext cx="1519379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1" name="Equation" r:id="rId3" imgW="812520" imgH="279360" progId="Equation.DSMT4">
                  <p:embed/>
                </p:oleObj>
              </mc:Choice>
              <mc:Fallback>
                <p:oleObj name="Equation" r:id="rId3" imgW="812520" imgH="2793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962400"/>
                        <a:ext cx="1519379" cy="522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Consequences of 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Exact Collinearity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Whenever there are one or more exact linear relationships among the explanatory </a:t>
            </a:r>
            <a:r>
              <a:rPr lang="en-US" dirty="0" smtClean="0"/>
              <a:t>variables</a:t>
            </a:r>
            <a:r>
              <a:rPr lang="en-US" dirty="0"/>
              <a:t>, then the condition of exact collinearity exists</a:t>
            </a:r>
          </a:p>
          <a:p>
            <a:pPr lvl="1"/>
            <a:r>
              <a:rPr lang="en-US" dirty="0"/>
              <a:t> In this case the </a:t>
            </a:r>
            <a:r>
              <a:rPr lang="en-US" b="1" dirty="0"/>
              <a:t>least squares estimator is not defined </a:t>
            </a:r>
          </a:p>
          <a:p>
            <a:pPr lvl="1"/>
            <a:r>
              <a:rPr lang="en-US" dirty="0"/>
              <a:t>We </a:t>
            </a:r>
            <a:r>
              <a:rPr lang="en-US" b="1" dirty="0"/>
              <a:t>cannot obtain estimates of </a:t>
            </a:r>
            <a:r>
              <a:rPr lang="el-GR" b="1" dirty="0"/>
              <a:t>β</a:t>
            </a:r>
            <a:r>
              <a:rPr lang="en-US" b="1" baseline="-25000" dirty="0" err="1"/>
              <a:t>k</a:t>
            </a:r>
            <a:r>
              <a:rPr lang="en-US" b="1" dirty="0" err="1"/>
              <a:t>’s</a:t>
            </a:r>
            <a:r>
              <a:rPr lang="en-US" b="1" dirty="0"/>
              <a:t> using the least squares principle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Consequences of 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Exact Collinearity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more general case when correlations between explanatory variables might be close to one, or the variance of an explanatory variable is close to 0: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/>
              <a:t>standard errors are large, and it is likely that the usual </a:t>
            </a:r>
            <a:r>
              <a:rPr lang="en-US" sz="3000" i="1" dirty="0"/>
              <a:t>t</a:t>
            </a:r>
            <a:r>
              <a:rPr lang="en-US" sz="3000" dirty="0"/>
              <a:t>-tests will lead to the conclusion that parameter estimates are not significantly different from zero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/>
              <a:t>Confidence intervals very big.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/>
              <a:t>Estimators may be very sensitive to the addition or deletion of a few observations, or to the deletion of an apparently insignificant variable. 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Consequences of Collinearity</a:t>
            </a:r>
          </a:p>
        </p:txBody>
      </p:sp>
    </p:spTree>
    <p:extLst>
      <p:ext uri="{BB962C8B-B14F-4D97-AF65-F5344CB8AC3E}">
        <p14:creationId xmlns:p14="http://schemas.microsoft.com/office/powerpoint/2010/main" val="1296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Example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Estimating the effect of power and size of a car on mileage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MPG (Y)- miles per </a:t>
            </a:r>
            <a:r>
              <a:rPr lang="en-US" sz="2400" b="1" dirty="0"/>
              <a:t>gallon</a:t>
            </a:r>
            <a:r>
              <a:rPr lang="en-US" sz="2400" dirty="0"/>
              <a:t>, 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CYL (X) - number of cylinders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ENG (X) - engine displacement in cubic inches.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WGT(X) – vehicle weight in pounds.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</p:spTree>
    <p:extLst>
      <p:ext uri="{BB962C8B-B14F-4D97-AF65-F5344CB8AC3E}">
        <p14:creationId xmlns:p14="http://schemas.microsoft.com/office/powerpoint/2010/main" val="18311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Example (continued</a:t>
            </a:r>
            <a:r>
              <a:rPr lang="en-US" b="1" dirty="0" smtClean="0"/>
              <a:t>)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03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Poor Data  Quality, Collinearity, and Insignificance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43200"/>
            <a:ext cx="98608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24585</TotalTime>
  <Words>731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862</cp:revision>
  <dcterms:created xsi:type="dcterms:W3CDTF">2011-01-05T13:49:00Z</dcterms:created>
  <dcterms:modified xsi:type="dcterms:W3CDTF">2017-09-27T17:06:24Z</dcterms:modified>
</cp:coreProperties>
</file>