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9" r:id="rId2"/>
    <p:sldId id="429" r:id="rId3"/>
    <p:sldId id="439" r:id="rId4"/>
    <p:sldId id="440" r:id="rId5"/>
    <p:sldId id="430" r:id="rId6"/>
    <p:sldId id="441" r:id="rId7"/>
    <p:sldId id="442" r:id="rId8"/>
    <p:sldId id="443" r:id="rId9"/>
    <p:sldId id="463" r:id="rId10"/>
    <p:sldId id="462" r:id="rId11"/>
    <p:sldId id="419" r:id="rId12"/>
    <p:sldId id="420" r:id="rId13"/>
    <p:sldId id="310" r:id="rId14"/>
    <p:sldId id="311" r:id="rId15"/>
    <p:sldId id="314" r:id="rId16"/>
    <p:sldId id="316" r:id="rId17"/>
    <p:sldId id="317" r:id="rId18"/>
    <p:sldId id="323" r:id="rId19"/>
    <p:sldId id="325" r:id="rId20"/>
    <p:sldId id="327" r:id="rId21"/>
    <p:sldId id="402" r:id="rId22"/>
    <p:sldId id="403" r:id="rId23"/>
    <p:sldId id="328" r:id="rId24"/>
    <p:sldId id="329" r:id="rId25"/>
    <p:sldId id="330" r:id="rId26"/>
    <p:sldId id="332" r:id="rId27"/>
    <p:sldId id="459" r:id="rId28"/>
    <p:sldId id="335" r:id="rId29"/>
    <p:sldId id="336" r:id="rId30"/>
    <p:sldId id="458" r:id="rId31"/>
    <p:sldId id="340" r:id="rId32"/>
    <p:sldId id="339" r:id="rId33"/>
    <p:sldId id="341" r:id="rId34"/>
    <p:sldId id="396" r:id="rId35"/>
    <p:sldId id="397" r:id="rId36"/>
    <p:sldId id="398" r:id="rId37"/>
    <p:sldId id="399" r:id="rId38"/>
    <p:sldId id="400" r:id="rId39"/>
    <p:sldId id="444" r:id="rId40"/>
    <p:sldId id="445" r:id="rId41"/>
    <p:sldId id="456" r:id="rId42"/>
    <p:sldId id="457" r:id="rId43"/>
    <p:sldId id="434" r:id="rId44"/>
    <p:sldId id="460" r:id="rId45"/>
    <p:sldId id="435" r:id="rId46"/>
    <p:sldId id="453" r:id="rId47"/>
    <p:sldId id="437" r:id="rId48"/>
    <p:sldId id="438" r:id="rId49"/>
    <p:sldId id="450" r:id="rId50"/>
    <p:sldId id="455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342" r:id="rId81"/>
    <p:sldId id="343" r:id="rId82"/>
    <p:sldId id="454" r:id="rId83"/>
    <p:sldId id="401" r:id="rId84"/>
    <p:sldId id="348" r:id="rId85"/>
    <p:sldId id="349" r:id="rId86"/>
    <p:sldId id="404" r:id="rId87"/>
    <p:sldId id="352" r:id="rId88"/>
    <p:sldId id="353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1686" autoAdjust="0"/>
  </p:normalViewPr>
  <p:slideViewPr>
    <p:cSldViewPr>
      <p:cViewPr varScale="1">
        <p:scale>
          <a:sx n="48" d="100"/>
          <a:sy n="48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wmf"/><Relationship Id="rId1" Type="http://schemas.openxmlformats.org/officeDocument/2006/relationships/image" Target="../media/image11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2.wmf"/><Relationship Id="rId4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wmf"/><Relationship Id="rId1" Type="http://schemas.openxmlformats.org/officeDocument/2006/relationships/image" Target="../media/image11.wmf"/><Relationship Id="rId4" Type="http://schemas.openxmlformats.org/officeDocument/2006/relationships/image" Target="../media/image2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wmf"/><Relationship Id="rId1" Type="http://schemas.openxmlformats.org/officeDocument/2006/relationships/image" Target="../media/image11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2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3.wmf"/><Relationship Id="rId1" Type="http://schemas.openxmlformats.org/officeDocument/2006/relationships/image" Target="../media/image2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5.wmf"/><Relationship Id="rId1" Type="http://schemas.openxmlformats.org/officeDocument/2006/relationships/image" Target="../media/image2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2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8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9.png"/><Relationship Id="rId4" Type="http://schemas.openxmlformats.org/officeDocument/2006/relationships/image" Target="../media/image1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0.png"/><Relationship Id="rId4" Type="http://schemas.openxmlformats.org/officeDocument/2006/relationships/image" Target="../media/image1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9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30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2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34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24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2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56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Confidence Intervals and Hypothesis Testing</a:t>
            </a:r>
          </a:p>
          <a:p>
            <a:pPr algn="ctr">
              <a:defRPr/>
            </a:pPr>
            <a:endParaRPr lang="en-US" sz="2400" dirty="0"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876800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Confidence Intervals and Hypothesis Testing</a:t>
            </a:r>
          </a:p>
          <a:p>
            <a:pPr algn="ctr">
              <a:defRPr/>
            </a:pPr>
            <a:endParaRPr lang="en-US" sz="2400" dirty="0"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876800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377700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Hypothesis Tests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testing procedures compare a conjecture (a null hypothesis) that we have about a population to the information contained in a sample of data. </a:t>
            </a:r>
          </a:p>
        </p:txBody>
      </p:sp>
    </p:spTree>
    <p:extLst>
      <p:ext uri="{BB962C8B-B14F-4D97-AF65-F5344CB8AC3E}">
        <p14:creationId xmlns:p14="http://schemas.microsoft.com/office/powerpoint/2010/main" val="163843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null hypothesis is the belief we will maintain until we are convinced by the sample evidence that it is not true, in which case we reject the null hypothesis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null hypothesis is stated </a:t>
            </a:r>
            <a:r>
              <a:rPr lang="pt-BR" dirty="0"/>
              <a:t>as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, where </a:t>
            </a:r>
            <a:r>
              <a:rPr lang="en-US" i="1" dirty="0"/>
              <a:t>c</a:t>
            </a:r>
            <a:r>
              <a:rPr lang="en-US" dirty="0"/>
              <a:t> is a constant, and is an important value in the context of a specific 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Null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Paired with every null hypothesis is a logical alternative hypothesis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 that we will accept if the null hypothesis is rejected.</a:t>
            </a:r>
          </a:p>
          <a:p>
            <a:r>
              <a:rPr lang="en-US" dirty="0"/>
              <a:t>Possible Alternative hypotheses are:</a:t>
            </a:r>
          </a:p>
          <a:p>
            <a:endParaRPr lang="en-US" dirty="0"/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&gt;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&lt;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≠ </a:t>
            </a:r>
            <a:r>
              <a:rPr lang="en-US" i="1" dirty="0"/>
              <a:t>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Alternative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decide whether to reject the null hypothesis or not to reject it, we perform a test:</a:t>
            </a:r>
          </a:p>
          <a:p>
            <a:endParaRPr lang="en-US" dirty="0"/>
          </a:p>
          <a:p>
            <a:r>
              <a:rPr lang="en-US" dirty="0"/>
              <a:t>The primary test statistic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sz="800" dirty="0"/>
              <a:t> </a:t>
            </a:r>
            <a:r>
              <a:rPr lang="en-US" dirty="0"/>
              <a:t>:      = c is true, then we can substitute </a:t>
            </a:r>
            <a:r>
              <a:rPr lang="en-US" i="1" dirty="0"/>
              <a:t>c</a:t>
            </a:r>
            <a:r>
              <a:rPr lang="en-US" dirty="0"/>
              <a:t> for      and it follows that: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is not true, then the t-statistic does not have a </a:t>
            </a:r>
            <a:r>
              <a:rPr lang="en-US" i="1" dirty="0"/>
              <a:t>t</a:t>
            </a:r>
            <a:r>
              <a:rPr lang="en-US" dirty="0"/>
              <a:t>-distribution with </a:t>
            </a:r>
            <a:r>
              <a:rPr lang="en-US" i="1" dirty="0"/>
              <a:t>N</a:t>
            </a:r>
            <a:r>
              <a:rPr lang="en-US" dirty="0"/>
              <a:t>-2 degrees of freedom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5867400" y="2133600"/>
          <a:ext cx="2184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6" name="Equation" r:id="rId5" imgW="1180800" imgH="444240" progId="Equation.DSMT4">
                  <p:embed/>
                </p:oleObj>
              </mc:Choice>
              <mc:Fallback>
                <p:oleObj name="Equation" r:id="rId5" imgW="1180800" imgH="44424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1844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48200" y="4114800"/>
          <a:ext cx="21605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7" name="Equation" r:id="rId7" imgW="1168200" imgH="444240" progId="Equation.DSMT4">
                  <p:embed/>
                </p:oleObj>
              </mc:Choice>
              <mc:Fallback>
                <p:oleObj name="Equation" r:id="rId7" imgW="1168200" imgH="44424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1605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Test Statistic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24400" y="3657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8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657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62600" y="3276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9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00800" y="2514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0" name="Equation" r:id="rId13" imgW="139680" imgH="126720" progId="Equation.3">
                  <p:embed/>
                </p:oleObj>
              </mc:Choice>
              <mc:Fallback>
                <p:oleObj name="Equation" r:id="rId13" imgW="139680" imgH="12672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25146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105400" y="44958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1" name="Equation" r:id="rId15" imgW="139680" imgH="126720" progId="Equation.3">
                  <p:embed/>
                </p:oleObj>
              </mc:Choice>
              <mc:Fallback>
                <p:oleObj name="Equation" r:id="rId15" imgW="139680" imgH="12672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reject the null hypothesis if the test statistic falls in the “Rejection Region”</a:t>
            </a:r>
          </a:p>
          <a:p>
            <a:r>
              <a:rPr lang="en-US" dirty="0"/>
              <a:t>The “Rejection Region” consists of values that are unlikely and that have low probability of occurring when the null hypothesis is true </a:t>
            </a:r>
          </a:p>
          <a:p>
            <a:pPr lvl="1"/>
            <a:r>
              <a:rPr lang="en-US" dirty="0"/>
              <a:t>The chain of logic is: </a:t>
            </a:r>
          </a:p>
          <a:p>
            <a:pPr lvl="2">
              <a:buNone/>
            </a:pPr>
            <a:r>
              <a:rPr lang="en-US" dirty="0"/>
              <a:t>‘‘</a:t>
            </a:r>
            <a:r>
              <a:rPr lang="en-US" i="1" dirty="0"/>
              <a:t>If a value of the test statistic is obtained that falls in a region of low probability, then it is unlikely that the test statistic has the assumed distribution, and thus it is unlikely that the null hypothesis is true</a:t>
            </a:r>
            <a:r>
              <a:rPr lang="en-US" dirty="0"/>
              <a:t>’’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rejection region depends on the </a:t>
            </a:r>
            <a:r>
              <a:rPr lang="en-US" b="1" dirty="0"/>
              <a:t>level of significance of the test </a:t>
            </a:r>
            <a:r>
              <a:rPr lang="el-GR" dirty="0"/>
              <a:t>α</a:t>
            </a:r>
            <a:r>
              <a:rPr lang="en-US" b="1" dirty="0"/>
              <a:t> - </a:t>
            </a:r>
            <a:r>
              <a:rPr lang="en-US" dirty="0"/>
              <a:t>is usually chosen to be 0.01, 0.05 or 0.10.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0161" y="1475184"/>
            <a:ext cx="7205472" cy="247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28800" y="4434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“Greater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4267200"/>
            <a:ext cx="6629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&gt;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1151" y="443468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748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2487" y="1447800"/>
            <a:ext cx="72024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“Less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49030" y="4191000"/>
            <a:ext cx="6629400" cy="19975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Confidence Intervals (CI)</a:t>
            </a:r>
          </a:p>
        </p:txBody>
      </p:sp>
    </p:spTree>
    <p:extLst>
      <p:ext uri="{BB962C8B-B14F-4D97-AF65-F5344CB8AC3E}">
        <p14:creationId xmlns:p14="http://schemas.microsoft.com/office/powerpoint/2010/main" val="4504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4647" y="443468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≠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19200"/>
            <a:ext cx="687228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71" y="115116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with Alternative “Not Equal To”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4131" y="4419600"/>
            <a:ext cx="6324600" cy="1962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≠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i="1">
                <a:solidFill>
                  <a:schemeClr val="tx1"/>
                </a:solidFill>
              </a:rPr>
              <a:t>t</a:t>
            </a:r>
            <a:r>
              <a:rPr lang="en-US" sz="2000" baseline="-25000">
                <a:solidFill>
                  <a:schemeClr val="tx1"/>
                </a:solidFill>
              </a:rPr>
              <a:t>(</a:t>
            </a:r>
            <a:r>
              <a:rPr lang="el-GR" sz="2000" baseline="-2500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could commit two types of error</a:t>
            </a:r>
          </a:p>
          <a:p>
            <a:pPr lvl="1"/>
            <a:r>
              <a:rPr lang="en-US" dirty="0"/>
              <a:t>If we reject the null hypothesis when it is true, then we commit what is called a Type 1 error </a:t>
            </a:r>
          </a:p>
          <a:p>
            <a:pPr lvl="2"/>
            <a:r>
              <a:rPr lang="en-US" dirty="0"/>
              <a:t>The level of significance of a test is the probability of committing a Type I error</a:t>
            </a:r>
          </a:p>
          <a:p>
            <a:pPr lvl="2"/>
            <a:r>
              <a:rPr lang="en-US" dirty="0"/>
              <a:t>P(Type I error) = </a:t>
            </a:r>
            <a:r>
              <a:rPr lang="el-GR" dirty="0"/>
              <a:t>α</a:t>
            </a:r>
            <a:endParaRPr lang="en-US" dirty="0"/>
          </a:p>
          <a:p>
            <a:pPr lvl="1"/>
            <a:r>
              <a:rPr lang="en-US" dirty="0"/>
              <a:t>If we do not reject a null hypothesis that is false, then we have committed a Type II error</a:t>
            </a:r>
          </a:p>
          <a:p>
            <a:pPr lvl="2"/>
            <a:r>
              <a:rPr lang="en-US" dirty="0"/>
              <a:t>It is possible we don’t reject the null hypothesis although it is wrong!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  <p:extLst>
      <p:ext uri="{BB962C8B-B14F-4D97-AF65-F5344CB8AC3E}">
        <p14:creationId xmlns:p14="http://schemas.microsoft.com/office/powerpoint/2010/main" val="234341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Avoid</a:t>
            </a:r>
            <a:r>
              <a:rPr lang="en-US" dirty="0"/>
              <a:t> saying that you ‘‘</a:t>
            </a:r>
            <a:r>
              <a:rPr lang="en-US" b="1" dirty="0"/>
              <a:t>accept</a:t>
            </a:r>
            <a:r>
              <a:rPr lang="en-US" dirty="0"/>
              <a:t>’’ the null hypothesis.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You either reject the null hypothesis, or do you not reject the null hypothesis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366836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Hypothesis Tests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3200" y="1816100"/>
          <a:ext cx="75438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2512">
                <a:tc>
                  <a:txBody>
                    <a:bodyPr/>
                    <a:lstStyle/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Determine the null and alternative hypotheses.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Specify the test statistic and its distribution if the null hypothesis is true.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 </a:t>
                      </a:r>
                      <a:r>
                        <a:rPr kumimoji="0" lang="el-GR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determine the rejection region.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Calculate the sample value of the test statistic.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State your conclusion.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STEP-BY-STEP PROCEDURE FOR TESTING HYPOTHESES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Is Food Expenditure increasing with income?</a:t>
            </a:r>
          </a:p>
          <a:p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&gt; 0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test statistic: in this case </a:t>
            </a:r>
            <a:r>
              <a:rPr lang="en-US" i="1" dirty="0"/>
              <a:t>c</a:t>
            </a:r>
            <a:r>
              <a:rPr lang="en-US" dirty="0"/>
              <a:t> = 0, so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The critical value for the right-tail rejection region is the 95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(0.95,38)</a:t>
            </a:r>
            <a:r>
              <a:rPr lang="en-US" sz="2200" dirty="0"/>
              <a:t> = 1.686.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1.686. If </a:t>
            </a:r>
            <a:r>
              <a:rPr lang="en-US" sz="2200" i="1" dirty="0"/>
              <a:t>t</a:t>
            </a:r>
            <a:r>
              <a:rPr lang="en-US" sz="2200" dirty="0"/>
              <a:t> &lt; 1.686, we will not reject the null hypothesis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315200" y="2895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1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4.88 &gt; 1.686,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&gt; 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18473" y="3103480"/>
          <a:ext cx="2973387" cy="84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0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73" y="3103480"/>
                        <a:ext cx="2973387" cy="847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867400" y="1456491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1" name="Equation" r:id="rId7" imgW="139680" imgH="126720" progId="Equation.3">
                  <p:embed/>
                </p:oleObj>
              </mc:Choice>
              <mc:Fallback>
                <p:oleObj name="Equation" r:id="rId7" imgW="139680" imgH="1267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56491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429000" y="3406174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2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3406174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71111" y="1456491"/>
          <a:ext cx="320585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3" name="Equation" r:id="rId11" imgW="126720" imgH="114120" progId="Equation.3">
                  <p:embed/>
                </p:oleObj>
              </mc:Choice>
              <mc:Fallback>
                <p:oleObj name="Equation" r:id="rId11" imgW="126720" imgH="1141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1111" y="1456491"/>
                        <a:ext cx="320585" cy="32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we reject the hypothesis that there is no relationship between income and food expenditure, and conclude that there is a </a:t>
            </a:r>
            <a:r>
              <a:rPr lang="en-US" b="1" i="1" dirty="0"/>
              <a:t>statistically significant</a:t>
            </a:r>
            <a:r>
              <a:rPr lang="en-US" b="1" dirty="0"/>
              <a:t> positive relationship between household income and food expenditure, at 5% significance level.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3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5981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Do households spend on food less than 15$ for every additional 100$ income?</a:t>
            </a:r>
          </a:p>
          <a:p>
            <a:endParaRPr lang="en-US" sz="2400" dirty="0"/>
          </a:p>
          <a:p>
            <a:r>
              <a:rPr lang="en-US" sz="2400" dirty="0"/>
              <a:t>The null hypothesis is </a:t>
            </a: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≥ 15</a:t>
            </a:r>
          </a:p>
          <a:p>
            <a:pPr>
              <a:buNone/>
            </a:pPr>
            <a:r>
              <a:rPr lang="en-US" sz="2400" dirty="0"/>
              <a:t>	The alternative hypothesis is 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&lt; 15</a:t>
            </a:r>
          </a:p>
          <a:p>
            <a:endParaRPr lang="en-US" sz="2400" dirty="0"/>
          </a:p>
          <a:p>
            <a:r>
              <a:rPr lang="en-US" sz="2400" dirty="0"/>
              <a:t>The test statistic is </a:t>
            </a:r>
            <a:r>
              <a:rPr lang="en-US" sz="2400" i="1" dirty="0"/>
              <a:t>t</a:t>
            </a:r>
            <a:r>
              <a:rPr lang="en-US" sz="2400" dirty="0"/>
              <a:t> = (</a:t>
            </a:r>
            <a:r>
              <a:rPr lang="en-US" sz="2400" i="1" dirty="0"/>
              <a:t>b</a:t>
            </a:r>
            <a:r>
              <a:rPr lang="en-US" sz="2400" baseline="-25000" dirty="0"/>
              <a:t>2 </a:t>
            </a:r>
            <a:r>
              <a:rPr lang="en-US" sz="2400" dirty="0"/>
              <a:t>- 15)/se(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 ~ </a:t>
            </a:r>
            <a:r>
              <a:rPr lang="en-US" sz="2400" i="1" dirty="0"/>
              <a:t>t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 – 2)</a:t>
            </a:r>
            <a:r>
              <a:rPr lang="en-US" sz="2400" dirty="0"/>
              <a:t> if the null hypothesis is true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l-GR" sz="2400" dirty="0"/>
              <a:t>α</a:t>
            </a:r>
            <a:r>
              <a:rPr lang="en-US" sz="2400" dirty="0"/>
              <a:t> = 0.05</a:t>
            </a:r>
          </a:p>
          <a:p>
            <a:pPr lvl="1"/>
            <a:r>
              <a:rPr lang="en-US" sz="2400" dirty="0"/>
              <a:t>The critical value for the left-tail rejection region is the 5</a:t>
            </a:r>
            <a:r>
              <a:rPr lang="en-US" sz="2400" baseline="30000" dirty="0"/>
              <a:t>th</a:t>
            </a:r>
            <a:r>
              <a:rPr lang="en-US" sz="2400" dirty="0"/>
              <a:t> percentile of the </a:t>
            </a:r>
            <a:r>
              <a:rPr lang="en-US" sz="2400" i="1" dirty="0"/>
              <a:t>t-</a:t>
            </a:r>
            <a:r>
              <a:rPr lang="en-US" sz="2400" dirty="0"/>
              <a:t>distribution with  </a:t>
            </a:r>
            <a:r>
              <a:rPr lang="en-US" sz="2400" i="1" dirty="0"/>
              <a:t>N</a:t>
            </a:r>
            <a:r>
              <a:rPr lang="en-US" sz="2400" dirty="0"/>
              <a:t> – 2 = 38 degrees of freedom, </a:t>
            </a:r>
            <a:r>
              <a:rPr lang="en-US" sz="2400" i="1" dirty="0"/>
              <a:t>t</a:t>
            </a:r>
            <a:r>
              <a:rPr lang="en-US" sz="2400" baseline="-25000" dirty="0"/>
              <a:t>(0.05,38)</a:t>
            </a:r>
            <a:r>
              <a:rPr lang="en-US" sz="2400" dirty="0"/>
              <a:t> =  -1.686.</a:t>
            </a:r>
          </a:p>
          <a:p>
            <a:pPr lvl="1"/>
            <a:r>
              <a:rPr lang="en-US" sz="2400" dirty="0"/>
              <a:t>Thus we will reject the null hypothesis if the calculated value of </a:t>
            </a:r>
            <a:r>
              <a:rPr lang="en-US" sz="2400" i="1" dirty="0"/>
              <a:t>t</a:t>
            </a:r>
            <a:r>
              <a:rPr lang="en-US" sz="2400" dirty="0"/>
              <a:t> ≤ -1.686. If </a:t>
            </a:r>
            <a:r>
              <a:rPr lang="en-US" sz="2400" i="1" dirty="0"/>
              <a:t>t</a:t>
            </a:r>
            <a:r>
              <a:rPr lang="en-US" sz="2400" dirty="0"/>
              <a:t> &gt; -1.686, we will not reject the null 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3098800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3" name="Equation" r:id="rId4" imgW="126720" imgH="114120" progId="Equation.3">
                  <p:embed/>
                </p:oleObj>
              </mc:Choice>
              <mc:Fallback>
                <p:oleObj name="Equation" r:id="rId4" imgW="126720" imgH="1141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3098800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-2.29 &lt; -1.686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≥ 15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&lt; </a:t>
            </a:r>
            <a:r>
              <a:rPr lang="en-US" dirty="0"/>
              <a:t>15 at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0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95600" y="2895600"/>
          <a:ext cx="41433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1" name="Equation" r:id="rId5" imgW="1930400" imgH="444500" progId="Equation.DSMT4">
                  <p:embed/>
                </p:oleObj>
              </mc:Choice>
              <mc:Fallback>
                <p:oleObj name="Equation" r:id="rId5" imgW="1930400" imgH="4445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41433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429000" y="3276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2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72200" y="1521981"/>
          <a:ext cx="381000" cy="31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3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521981"/>
                        <a:ext cx="381000" cy="314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estimate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is a point estimate of the unknown population parameter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in the regression model.</a:t>
            </a:r>
          </a:p>
          <a:p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However, the point estimate alone gives no sense of its reliability.</a:t>
            </a:r>
          </a:p>
          <a:p>
            <a:pPr marL="0" lvl="1" indent="0">
              <a:buSzPct val="100000"/>
              <a:buNone/>
            </a:pPr>
            <a:endParaRPr lang="en-US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Is our point estimate close to the true parameter?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2544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0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b="1" dirty="0"/>
              <a:t>We conclude that households spending on food is less than $15 for each additional $100 income at 5% significance level. </a:t>
            </a:r>
          </a:p>
          <a:p>
            <a:pPr marL="0" lvl="1" indent="0">
              <a:buSzPct val="100000"/>
              <a:buNone/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Will you reject the null hypothesis for significance level of 1%? 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203823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 algn="ctr">
              <a:buSzPct val="100000"/>
              <a:buNone/>
            </a:pPr>
            <a:r>
              <a:rPr lang="en-US" b="1" dirty="0"/>
              <a:t>Is there is a relationship between income and food expenditure?</a:t>
            </a:r>
          </a:p>
          <a:p>
            <a:pPr marL="0" lvl="1" indent="0" algn="ctr">
              <a:buSzPct val="100000"/>
              <a:buNone/>
            </a:pPr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≠ 0</a:t>
            </a:r>
          </a:p>
          <a:p>
            <a:r>
              <a:rPr lang="en-US" dirty="0"/>
              <a:t>The test statistic is </a:t>
            </a:r>
            <a:r>
              <a:rPr lang="en-US" i="1" dirty="0"/>
              <a:t>t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lvl="1"/>
            <a:r>
              <a:rPr lang="en-US" sz="2200" dirty="0"/>
              <a:t>The critical value for the two-tail rejection region is the 2.5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(0.025,38)</a:t>
            </a:r>
            <a:r>
              <a:rPr lang="en-US" sz="2200" dirty="0"/>
              <a:t> =  -2.024 and the 97.5</a:t>
            </a:r>
            <a:r>
              <a:rPr lang="en-US" sz="2200" baseline="30000" dirty="0"/>
              <a:t>th</a:t>
            </a:r>
            <a:r>
              <a:rPr lang="en-US" sz="2200" dirty="0"/>
              <a:t> percentile </a:t>
            </a:r>
            <a:r>
              <a:rPr lang="en-US" sz="2200" i="1" dirty="0"/>
              <a:t>t</a:t>
            </a:r>
            <a:r>
              <a:rPr lang="en-US" sz="2200" baseline="-25000" dirty="0"/>
              <a:t>(0.975,38)</a:t>
            </a:r>
            <a:r>
              <a:rPr lang="en-US" sz="2200" dirty="0"/>
              <a:t> =  2.024</a:t>
            </a:r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2.024 </a:t>
            </a:r>
            <a:r>
              <a:rPr lang="en-US" sz="2200" b="1" dirty="0"/>
              <a:t>or</a:t>
            </a:r>
            <a:r>
              <a:rPr lang="en-US" sz="2200" dirty="0"/>
              <a:t> if </a:t>
            </a:r>
            <a:r>
              <a:rPr lang="en-US" sz="2200" i="1" dirty="0"/>
              <a:t>t</a:t>
            </a:r>
            <a:r>
              <a:rPr lang="en-US" sz="2200" dirty="0"/>
              <a:t> ≤ -2.024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410200" y="3429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5" name="Equation" r:id="rId3" imgW="126720" imgH="114120" progId="Equation.3">
                  <p:embed/>
                </p:oleObj>
              </mc:Choice>
              <mc:Fallback>
                <p:oleObj name="Equation" r:id="rId3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Since 4.88 &gt; 2.024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We conclude that there is a statistically significant relationship between income and food expenditure (at 5% significance level).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6787" y="2652713"/>
          <a:ext cx="33512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7" y="2652713"/>
                        <a:ext cx="3351213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38600" y="3048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4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48400" y="1575866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75866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Every regression output provides the calculated </a:t>
            </a:r>
            <a:r>
              <a:rPr lang="en-US" i="1" dirty="0"/>
              <a:t>t</a:t>
            </a:r>
            <a:r>
              <a:rPr lang="en-US" dirty="0"/>
              <a:t> value for the two tail test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7195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0292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5105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9436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general linear hypothesis involves both parameters,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and may be stated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alternative hypothesis might be any one of the following: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57600" y="2863850"/>
          <a:ext cx="3287712" cy="63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4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63850"/>
                        <a:ext cx="3287712" cy="638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62200" y="4667296"/>
          <a:ext cx="5427663" cy="169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5" name="Equation" r:id="rId5" imgW="2438400" imgH="762000" progId="Equation.DSMT4">
                  <p:embed/>
                </p:oleObj>
              </mc:Choice>
              <mc:Fallback>
                <p:oleObj name="Equation" r:id="rId5" imgW="2438400" imgH="7620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67296"/>
                        <a:ext cx="5427663" cy="169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15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if the null hypothesis is true </a:t>
            </a:r>
          </a:p>
          <a:p>
            <a:pPr lvl="1"/>
            <a:r>
              <a:rPr lang="en-US" dirty="0"/>
              <a:t>The rejection regions for the one- and two-tail alternatives are the same as those described before, and conclusions are interpreted the same way as well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48000" y="2362200"/>
          <a:ext cx="384585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7" name="Equation" r:id="rId3" imgW="1676160" imgH="431640" progId="Equation.3">
                  <p:embed/>
                </p:oleObj>
              </mc:Choice>
              <mc:Fallback>
                <p:oleObj name="Equation" r:id="rId3" imgW="1676160" imgH="431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362200"/>
                        <a:ext cx="384585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13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we conjecture that: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 alternative hypothesis: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676400" y="2438400"/>
          <a:ext cx="695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4" name="Equation" r:id="rId3" imgW="3288960" imgH="215640" progId="Equation.3">
                  <p:embed/>
                </p:oleObj>
              </mc:Choice>
              <mc:Fallback>
                <p:oleObj name="Equation" r:id="rId3" imgW="3288960" imgH="215640" progId="Equation.3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6956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962400" y="5105400"/>
          <a:ext cx="2632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5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32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62400" y="3581400"/>
          <a:ext cx="26590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6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26590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2133600"/>
          <a:ext cx="6456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7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64569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202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x-none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59100" y="2195513"/>
          <a:ext cx="4422775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5" name="Equation" r:id="rId3" imgW="2120760" imgH="1930320" progId="Equation.DSMT4">
                  <p:embed/>
                </p:oleObj>
              </mc:Choice>
              <mc:Fallback>
                <p:oleObj name="Equation" r:id="rId3" imgW="2120760" imgH="193032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95513"/>
                        <a:ext cx="4422775" cy="402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776864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=2.65 &gt; </a:t>
            </a:r>
            <a:r>
              <a:rPr lang="en-US" i="1" dirty="0" err="1"/>
              <a:t>t</a:t>
            </a:r>
            <a:r>
              <a:rPr lang="en-US" i="1" baseline="-25000" dirty="0" err="1"/>
              <a:t>c</a:t>
            </a:r>
            <a:r>
              <a:rPr lang="en-US" dirty="0"/>
              <a:t> = 1.686, at significance level of 5%, we reject the null hypothesis that expected spending on food of households with weekly income of $2,000 is $250 per week or less and conclude that the expected spending is more than $250, at 5% significance level.</a:t>
            </a:r>
          </a:p>
          <a:p>
            <a:endParaRPr lang="en-US" dirty="0"/>
          </a:p>
          <a:p>
            <a:r>
              <a:rPr lang="en-US" dirty="0"/>
              <a:t>Will you reject the null hypothesis for significance level of 1%, 0.5%? </a:t>
            </a:r>
          </a:p>
          <a:p>
            <a:pPr marL="0" indent="0">
              <a:buNone/>
            </a:pPr>
            <a:endParaRPr lang="x-non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251727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84949" y="43180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Critical values from a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-distribution.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431801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Review:         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-Distribution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27484"/>
              </p:ext>
            </p:extLst>
          </p:nvPr>
        </p:nvGraphicFramePr>
        <p:xfrm>
          <a:off x="6629400" y="1796143"/>
          <a:ext cx="2019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5" name="Equation" r:id="rId4" imgW="1091880" imgH="215640" progId="Equation.3">
                  <p:embed/>
                </p:oleObj>
              </mc:Choice>
              <mc:Fallback>
                <p:oleObj name="Equation" r:id="rId4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796143"/>
                        <a:ext cx="20193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7391400" y="2514600"/>
            <a:ext cx="160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shaded ‘‘tail’’ area contains </a:t>
            </a:r>
            <a:r>
              <a:rPr lang="el-GR" dirty="0"/>
              <a:t>α</a:t>
            </a:r>
            <a:r>
              <a:rPr lang="en-US" dirty="0"/>
              <a:t>/2 of the probability, so that 1-</a:t>
            </a:r>
            <a:r>
              <a:rPr lang="el-GR" dirty="0"/>
              <a:t>α</a:t>
            </a:r>
            <a:r>
              <a:rPr lang="en-US" dirty="0"/>
              <a:t> of the probability is contained in the center portion</a:t>
            </a:r>
          </a:p>
        </p:txBody>
      </p:sp>
    </p:spTree>
    <p:extLst>
      <p:ext uri="{BB962C8B-B14F-4D97-AF65-F5344CB8AC3E}">
        <p14:creationId xmlns:p14="http://schemas.microsoft.com/office/powerpoint/2010/main" val="12112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431800"/>
            <a:ext cx="52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  Estimates from 10 Random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Repeated Sampling Context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1905000"/>
            <a:ext cx="7594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5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find a “critical value” from a t-distribution such that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l-GR" dirty="0"/>
              <a:t>α</a:t>
            </a:r>
            <a:r>
              <a:rPr lang="en-US" dirty="0"/>
              <a:t> is a probability often taken to be </a:t>
            </a:r>
            <a:r>
              <a:rPr lang="el-GR" dirty="0"/>
              <a:t>α</a:t>
            </a:r>
            <a:r>
              <a:rPr lang="en-US" dirty="0"/>
              <a:t> = 0.01 or </a:t>
            </a:r>
            <a:r>
              <a:rPr lang="el-GR" dirty="0"/>
              <a:t>α</a:t>
            </a:r>
            <a:r>
              <a:rPr lang="en-US" dirty="0"/>
              <a:t> = 0.05. 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74021"/>
              </p:ext>
            </p:extLst>
          </p:nvPr>
        </p:nvGraphicFramePr>
        <p:xfrm>
          <a:off x="3414712" y="2971800"/>
          <a:ext cx="3686176" cy="50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4" name="Equation" r:id="rId3" imgW="1663560" imgH="228600" progId="Equation.3">
                  <p:embed/>
                </p:oleObj>
              </mc:Choice>
              <mc:Fallback>
                <p:oleObj name="Equation" r:id="rId3" imgW="1663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2" y="2971800"/>
                        <a:ext cx="3686176" cy="505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431801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Review:         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-Distribution</a:t>
            </a:r>
          </a:p>
        </p:txBody>
      </p:sp>
    </p:spTree>
    <p:extLst>
      <p:ext uri="{BB962C8B-B14F-4D97-AF65-F5344CB8AC3E}">
        <p14:creationId xmlns:p14="http://schemas.microsoft.com/office/powerpoint/2010/main" val="1851683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make the probability statement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Rearranging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43850"/>
              </p:ext>
            </p:extLst>
          </p:nvPr>
        </p:nvGraphicFramePr>
        <p:xfrm>
          <a:off x="2819400" y="3276600"/>
          <a:ext cx="44767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0" name="Equation" r:id="rId3" imgW="1790640" imgH="482400" progId="Equation.3">
                  <p:embed/>
                </p:oleObj>
              </mc:Choice>
              <mc:Fallback>
                <p:oleObj name="Equation" r:id="rId3" imgW="1790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4767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67238"/>
              </p:ext>
            </p:extLst>
          </p:nvPr>
        </p:nvGraphicFramePr>
        <p:xfrm>
          <a:off x="2009775" y="5638800"/>
          <a:ext cx="635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1" name="Equation" r:id="rId5" imgW="2539800" imgH="228600" progId="Equation.3">
                  <p:embed/>
                </p:oleObj>
              </mc:Choice>
              <mc:Fallback>
                <p:oleObj name="Equation" r:id="rId5" imgW="25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5638800"/>
                        <a:ext cx="635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45160"/>
              </p:ext>
            </p:extLst>
          </p:nvPr>
        </p:nvGraphicFramePr>
        <p:xfrm>
          <a:off x="4654550" y="3581400"/>
          <a:ext cx="139700" cy="4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2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581400"/>
                        <a:ext cx="139700" cy="4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25550"/>
              </p:ext>
            </p:extLst>
          </p:nvPr>
        </p:nvGraphicFramePr>
        <p:xfrm>
          <a:off x="3352800" y="5600700"/>
          <a:ext cx="3048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3" name="Equation" r:id="rId9" imgW="139518" imgH="126835" progId="Equation.3">
                  <p:embed/>
                </p:oleObj>
              </mc:Choice>
              <mc:Fallback>
                <p:oleObj name="Equation" r:id="rId9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00700"/>
                        <a:ext cx="3048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75321"/>
              </p:ext>
            </p:extLst>
          </p:nvPr>
        </p:nvGraphicFramePr>
        <p:xfrm>
          <a:off x="6280150" y="5562600"/>
          <a:ext cx="2730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4" name="Equation" r:id="rId11" imgW="139518" imgH="126835" progId="Equation.3">
                  <p:embed/>
                </p:oleObj>
              </mc:Choice>
              <mc:Fallback>
                <p:oleObj name="Equation" r:id="rId11" imgW="139518" imgH="126835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562600"/>
                        <a:ext cx="2730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62462"/>
              </p:ext>
            </p:extLst>
          </p:nvPr>
        </p:nvGraphicFramePr>
        <p:xfrm>
          <a:off x="4429941" y="3879850"/>
          <a:ext cx="215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5" name="Equation" r:id="rId12" imgW="139518" imgH="126835" progId="Equation.3">
                  <p:embed/>
                </p:oleObj>
              </mc:Choice>
              <mc:Fallback>
                <p:oleObj name="Equation" r:id="rId12" imgW="139518" imgH="126835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941" y="3879850"/>
                        <a:ext cx="2159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23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Obtaining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609047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 err="1"/>
              <a:t>b</a:t>
            </a:r>
            <a:r>
              <a:rPr lang="en-US" baseline="-25000" dirty="0" err="1"/>
              <a:t>k</a:t>
            </a:r>
            <a:r>
              <a:rPr lang="en-US" dirty="0"/>
              <a:t> ±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 err="1"/>
              <a:t>se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baseline="-25000" dirty="0" err="1"/>
              <a:t>k</a:t>
            </a:r>
            <a:r>
              <a:rPr lang="en-US" dirty="0"/>
              <a:t>) is called a 100(</a:t>
            </a:r>
            <a:r>
              <a:rPr lang="x-none" dirty="0"/>
              <a:t>1</a:t>
            </a:r>
            <a:r>
              <a:rPr lang="en-US" dirty="0"/>
              <a:t>-</a:t>
            </a:r>
            <a:r>
              <a:rPr lang="el-GR" dirty="0"/>
              <a:t>α</a:t>
            </a:r>
            <a:r>
              <a:rPr lang="en-US" dirty="0"/>
              <a:t>)% confidence interval of </a:t>
            </a:r>
            <a:r>
              <a:rPr lang="en-US" dirty="0">
                <a:sym typeface="Symbol"/>
              </a:rPr>
              <a:t>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</a:t>
            </a:r>
            <a:r>
              <a:rPr lang="el-GR" dirty="0"/>
              <a:t>α</a:t>
            </a:r>
            <a:r>
              <a:rPr lang="en-US" dirty="0"/>
              <a:t> = 0.01 or </a:t>
            </a:r>
            <a:r>
              <a:rPr lang="el-GR" dirty="0"/>
              <a:t>α</a:t>
            </a:r>
            <a:r>
              <a:rPr lang="en-US" dirty="0"/>
              <a:t> = 0.05, so that we obtain a 99% confidence interval or a 95% confidence interval.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74055"/>
              </p:ext>
            </p:extLst>
          </p:nvPr>
        </p:nvGraphicFramePr>
        <p:xfrm>
          <a:off x="2743200" y="1588176"/>
          <a:ext cx="304800" cy="27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4" name="Equation" r:id="rId3" imgW="139518" imgH="126835" progId="Equation.3">
                  <p:embed/>
                </p:oleObj>
              </mc:Choice>
              <mc:Fallback>
                <p:oleObj name="Equation" r:id="rId3" imgW="139518" imgH="126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88176"/>
                        <a:ext cx="304800" cy="277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523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Obtaining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36970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0403" y="1174036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For the food expenditure data</a:t>
            </a:r>
          </a:p>
          <a:p>
            <a:r>
              <a:rPr lang="en-US" dirty="0"/>
              <a:t>The critical value for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= .05 and 38 degrees of freedom is  </a:t>
            </a:r>
            <a:r>
              <a:rPr lang="en-US" i="1" dirty="0" err="1"/>
              <a:t>t</a:t>
            </a:r>
            <a:r>
              <a:rPr lang="en-US" i="1" baseline="-25000" dirty="0" err="1"/>
              <a:t>c</a:t>
            </a:r>
            <a:r>
              <a:rPr lang="en-US" dirty="0"/>
              <a:t> = 2.024 (two tail test)</a:t>
            </a:r>
          </a:p>
          <a:p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and its standard error: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“95% confidence interval” for </a:t>
            </a:r>
            <a:r>
              <a:rPr lang="en-US" dirty="0">
                <a:sym typeface="Symbol"/>
              </a:rPr>
              <a:t></a:t>
            </a:r>
            <a:r>
              <a:rPr lang="en-US" baseline="-25000" dirty="0"/>
              <a:t>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820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Illustration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673903"/>
              </p:ext>
            </p:extLst>
          </p:nvPr>
        </p:nvGraphicFramePr>
        <p:xfrm>
          <a:off x="2590800" y="33528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1" name="Equation" r:id="rId3" imgW="2031840" imgH="253800" progId="Equation.3">
                  <p:embed/>
                </p:oleObj>
              </mc:Choice>
              <mc:Fallback>
                <p:oleObj name="Equation" r:id="rId3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426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10866"/>
              </p:ext>
            </p:extLst>
          </p:nvPr>
        </p:nvGraphicFramePr>
        <p:xfrm>
          <a:off x="1504950" y="4962525"/>
          <a:ext cx="6953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2" name="Equation" r:id="rId5" imgW="3136680" imgH="241200" progId="Equation.3">
                  <p:embed/>
                </p:oleObj>
              </mc:Choice>
              <mc:Fallback>
                <p:oleObj name="Equation" r:id="rId5" imgW="313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962525"/>
                        <a:ext cx="6953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90525"/>
              </p:ext>
            </p:extLst>
          </p:nvPr>
        </p:nvGraphicFramePr>
        <p:xfrm>
          <a:off x="2743200" y="3352800"/>
          <a:ext cx="215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3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2159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66989"/>
              </p:ext>
            </p:extLst>
          </p:nvPr>
        </p:nvGraphicFramePr>
        <p:xfrm>
          <a:off x="2895600" y="4953000"/>
          <a:ext cx="215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4" name="Equation" r:id="rId9" imgW="139518" imgH="126835" progId="Equation.3">
                  <p:embed/>
                </p:oleObj>
              </mc:Choice>
              <mc:Fallback>
                <p:oleObj name="Equation" r:id="rId9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53000"/>
                        <a:ext cx="2159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523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144541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Every regression output provides the calculated  95% confidence interval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646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019800" y="487906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9800" y="4879060"/>
            <a:ext cx="160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0" y="48562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9800" y="5686780"/>
            <a:ext cx="1600200" cy="152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15820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Illustration</a:t>
            </a:r>
          </a:p>
        </p:txBody>
      </p:sp>
    </p:spTree>
    <p:extLst>
      <p:ext uri="{BB962C8B-B14F-4D97-AF65-F5344CB8AC3E}">
        <p14:creationId xmlns:p14="http://schemas.microsoft.com/office/powerpoint/2010/main" val="2882460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actually inside the interval [5.97, 14.45]?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We do not know, and we will never know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When the procedure we used is applied to many random samples of data from the same population, then 95% of all the confidence intervals constructed using this procedure will contain the true parameter</a:t>
            </a:r>
          </a:p>
          <a:p>
            <a:pPr lvl="1"/>
            <a:r>
              <a:rPr lang="en-US" dirty="0"/>
              <a:t>The interval estimation procedure ‘‘works’’ 95% of the time</a:t>
            </a:r>
          </a:p>
          <a:p>
            <a:pPr lvl="1"/>
            <a:r>
              <a:rPr lang="en-US" dirty="0"/>
              <a:t>What we can say that, given the reliability of the procedure, we would be ‘‘surprised’’ if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is not in the interval [5.97, 14.45].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5820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Illustration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523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32183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4534" y="431800"/>
            <a:ext cx="525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Confidence Intervals from 10 Random Samples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2057400"/>
            <a:ext cx="76088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Repeated Sampling Context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23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256251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Confidence Interval for a linear combination of parameters:</a:t>
            </a:r>
          </a:p>
          <a:p>
            <a:endParaRPr lang="en-US" dirty="0"/>
          </a:p>
          <a:p>
            <a:r>
              <a:rPr lang="en-US" dirty="0"/>
              <a:t>We estimate that the expected food expenditure by a household with $2,000 income is $287.61 per week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703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 for Linear Combinations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4114800"/>
                <a:ext cx="79248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𝐹𝑂𝑂𝐷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𝐸𝑋𝑃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𝐼𝑁𝐶𝑂𝑀𝐸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b="0" dirty="0"/>
                  <a:t>                                                                 = 83.4160+10.2096(20)</a:t>
                </a:r>
                <a:endParaRPr lang="en-US" sz="2400" dirty="0"/>
              </a:p>
              <a:p>
                <a:r>
                  <a:rPr lang="en-US" sz="2400" b="0" dirty="0"/>
                  <a:t>                                                                 =287.6089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14800"/>
                <a:ext cx="7924800" cy="1107996"/>
              </a:xfrm>
              <a:prstGeom prst="rect">
                <a:avLst/>
              </a:prstGeom>
              <a:blipFill>
                <a:blip r:embed="rId3"/>
                <a:stretch>
                  <a:fillRect r="-1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9090"/>
              </p:ext>
            </p:extLst>
          </p:nvPr>
        </p:nvGraphicFramePr>
        <p:xfrm>
          <a:off x="2895600" y="3854537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6" name="Equation" r:id="rId4" imgW="139680" imgH="126720" progId="Equation.3">
                  <p:embed/>
                </p:oleObj>
              </mc:Choice>
              <mc:Fallback>
                <p:oleObj name="Equation" r:id="rId4" imgW="139680" imgH="12672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3854537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5820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Illustration</a:t>
            </a:r>
          </a:p>
        </p:txBody>
      </p:sp>
    </p:spTree>
    <p:extLst>
      <p:ext uri="{BB962C8B-B14F-4D97-AF65-F5344CB8AC3E}">
        <p14:creationId xmlns:p14="http://schemas.microsoft.com/office/powerpoint/2010/main" val="1080807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95% interval is then: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We estimate with 95% confidence that the expected food expenditure of a household with $2,000 income is between $258.91 and $316.31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8800" y="3327400"/>
          <a:ext cx="65874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8" name="Equation" r:id="rId3" imgW="3390840" imgH="431640" progId="Equation.3">
                  <p:embed/>
                </p:oleObj>
              </mc:Choice>
              <mc:Fallback>
                <p:oleObj name="Equation" r:id="rId3" imgW="3390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27400"/>
                        <a:ext cx="658743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703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 for 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551345"/>
              </p:ext>
            </p:extLst>
          </p:nvPr>
        </p:nvGraphicFramePr>
        <p:xfrm>
          <a:off x="3276600" y="2286000"/>
          <a:ext cx="44917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99" name="Equation" r:id="rId5" imgW="2031840" imgH="241200" progId="Equation.3">
                  <p:embed/>
                </p:oleObj>
              </mc:Choice>
              <mc:Fallback>
                <p:oleObj name="Equation" r:id="rId5" imgW="2031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286000"/>
                        <a:ext cx="4491789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15820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Illustration</a:t>
            </a:r>
          </a:p>
        </p:txBody>
      </p:sp>
    </p:spTree>
    <p:extLst>
      <p:ext uri="{BB962C8B-B14F-4D97-AF65-F5344CB8AC3E}">
        <p14:creationId xmlns:p14="http://schemas.microsoft.com/office/powerpoint/2010/main" val="1936298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If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Then, it is also true that linear combinations of normally distributed variables are normally distributed, so that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Where: </a:t>
            </a:r>
            <a:r>
              <a:rPr lang="el-GR" sz="2400" dirty="0"/>
              <a:t>λ</a:t>
            </a:r>
            <a:r>
              <a:rPr lang="en-US" sz="2400" dirty="0"/>
              <a:t> = c</a:t>
            </a:r>
            <a:r>
              <a:rPr lang="en-US" sz="2400" baseline="-25000" dirty="0"/>
              <a:t>1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 + c</a:t>
            </a:r>
            <a:r>
              <a:rPr lang="en-US" sz="2400" baseline="-25000" dirty="0"/>
              <a:t>2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 ,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56072"/>
              </p:ext>
            </p:extLst>
          </p:nvPr>
        </p:nvGraphicFramePr>
        <p:xfrm>
          <a:off x="3200400" y="3678736"/>
          <a:ext cx="4311817" cy="59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2" name="Equation" r:id="rId3" imgW="1739880" imgH="241200" progId="Equation.3">
                  <p:embed/>
                </p:oleObj>
              </mc:Choice>
              <mc:Fallback>
                <p:oleObj name="Equation" r:id="rId3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78736"/>
                        <a:ext cx="4311817" cy="597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29066"/>
              </p:ext>
            </p:extLst>
          </p:nvPr>
        </p:nvGraphicFramePr>
        <p:xfrm>
          <a:off x="2590800" y="1752600"/>
          <a:ext cx="2368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3"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2368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83052"/>
              </p:ext>
            </p:extLst>
          </p:nvPr>
        </p:nvGraphicFramePr>
        <p:xfrm>
          <a:off x="2590800" y="2286000"/>
          <a:ext cx="2473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4" name="Equation" r:id="rId7" imgW="1193760" imgH="215640" progId="Equation.3">
                  <p:embed/>
                </p:oleObj>
              </mc:Choice>
              <mc:Fallback>
                <p:oleObj name="Equation" r:id="rId7" imgW="1193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473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09718"/>
              </p:ext>
            </p:extLst>
          </p:nvPr>
        </p:nvGraphicFramePr>
        <p:xfrm>
          <a:off x="2590800" y="5181600"/>
          <a:ext cx="5629275" cy="98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5" name="Equation" r:id="rId9" imgW="2908080" imgH="507960" progId="Equation.3">
                  <p:embed/>
                </p:oleObj>
              </mc:Choice>
              <mc:Fallback>
                <p:oleObj name="Equation" r:id="rId9" imgW="290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5629275" cy="98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80698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6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9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confidence interval proposes a range of values in which the true parameter is likely to fall.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confidence interval incorporates both the point estimate (of the unknown population parameter </a:t>
            </a:r>
            <a:r>
              <a:rPr lang="el-GR" dirty="0"/>
              <a:t>β</a:t>
            </a:r>
            <a:r>
              <a:rPr lang="en-US" dirty="0"/>
              <a:t>), and the estimate of the standard error of the estimator, which is a measure of the variability of the least squares estimator.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189149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        How to calculate standard errors of linear combination of parameters?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64718"/>
              </p:ext>
            </p:extLst>
          </p:nvPr>
        </p:nvGraphicFramePr>
        <p:xfrm>
          <a:off x="3429000" y="2362200"/>
          <a:ext cx="4191001" cy="137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1884.442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-85.9032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4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Income</a:t>
                      </a:r>
                      <a:endParaRPr lang="en-US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-85.9032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4.3818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4235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0345"/>
              </p:ext>
            </p:extLst>
          </p:nvPr>
        </p:nvGraphicFramePr>
        <p:xfrm>
          <a:off x="1752600" y="4245902"/>
          <a:ext cx="7196667" cy="40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5" name="Equation" r:id="rId5" imgW="4089240" imgH="228600" progId="Equation.3">
                  <p:embed/>
                </p:oleObj>
              </mc:Choice>
              <mc:Fallback>
                <p:oleObj name="Equation" r:id="rId5" imgW="4089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4245902"/>
                        <a:ext cx="7196667" cy="40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187555"/>
              </p:ext>
            </p:extLst>
          </p:nvPr>
        </p:nvGraphicFramePr>
        <p:xfrm>
          <a:off x="3276600" y="5105400"/>
          <a:ext cx="344905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6" name="Equation" r:id="rId7" imgW="2184120" imgH="241200" progId="Equation.3">
                  <p:embed/>
                </p:oleObj>
              </mc:Choice>
              <mc:Fallback>
                <p:oleObj name="Equation" r:id="rId7" imgW="2184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105400"/>
                        <a:ext cx="344905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73044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Confidence Intervals and Hypothesis Testing</a:t>
            </a:r>
          </a:p>
          <a:p>
            <a:pPr algn="ctr">
              <a:defRPr/>
            </a:pPr>
            <a:endParaRPr lang="en-US" sz="2400" dirty="0"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876800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BUAN/MECO 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</p:txBody>
      </p:sp>
    </p:spTree>
    <p:extLst>
      <p:ext uri="{BB962C8B-B14F-4D97-AF65-F5344CB8AC3E}">
        <p14:creationId xmlns:p14="http://schemas.microsoft.com/office/powerpoint/2010/main" val="3080400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Hypothesis Tests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67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testing procedures compare a conjecture (a null hypothesis) that we have about a population to the information contained in a sample of data. </a:t>
            </a:r>
          </a:p>
        </p:txBody>
      </p:sp>
    </p:spTree>
    <p:extLst>
      <p:ext uri="{BB962C8B-B14F-4D97-AF65-F5344CB8AC3E}">
        <p14:creationId xmlns:p14="http://schemas.microsoft.com/office/powerpoint/2010/main" val="2016367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null hypothesis is the belief we will maintain until we are convinced by the sample evidence that it is not true, in which case we reject the null hypothesis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null hypothesis is stated </a:t>
            </a:r>
            <a:r>
              <a:rPr lang="pt-BR" dirty="0"/>
              <a:t>as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, where </a:t>
            </a:r>
            <a:r>
              <a:rPr lang="en-US" i="1" dirty="0"/>
              <a:t>c</a:t>
            </a:r>
            <a:r>
              <a:rPr lang="en-US" dirty="0"/>
              <a:t> is a constant, and is an important value in the context of a specific 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Null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Paired with every null hypothesis is a logical alternative hypothesis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 that we will accept if the null hypothesis is rejected.</a:t>
            </a:r>
          </a:p>
          <a:p>
            <a:r>
              <a:rPr lang="en-US" dirty="0"/>
              <a:t>Possible Alternative hypotheses are:</a:t>
            </a:r>
          </a:p>
          <a:p>
            <a:endParaRPr lang="en-US" dirty="0"/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&gt;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&lt; </a:t>
            </a:r>
            <a:r>
              <a:rPr lang="en-US" i="1" dirty="0"/>
              <a:t>c</a:t>
            </a:r>
          </a:p>
          <a:p>
            <a:pPr algn="ctr">
              <a:buNone/>
            </a:pP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sz="800" dirty="0"/>
              <a:t> </a:t>
            </a:r>
            <a:r>
              <a:rPr lang="pt-BR" dirty="0"/>
              <a:t>: </a:t>
            </a:r>
            <a:r>
              <a:rPr lang="el-GR" dirty="0"/>
              <a:t>β</a:t>
            </a:r>
            <a:r>
              <a:rPr lang="en-US" baseline="-25000" dirty="0"/>
              <a:t>k </a:t>
            </a:r>
            <a:r>
              <a:rPr lang="en-US" dirty="0"/>
              <a:t>≠ </a:t>
            </a:r>
            <a:r>
              <a:rPr lang="en-US" i="1" dirty="0"/>
              <a:t>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Alternative Hypothesis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decide whether to reject the null hypothesis or not to reject it, we perform a test:</a:t>
            </a:r>
          </a:p>
          <a:p>
            <a:endParaRPr lang="en-US" dirty="0"/>
          </a:p>
          <a:p>
            <a:r>
              <a:rPr lang="en-US" dirty="0"/>
              <a:t>The primary test statistic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sz="800" dirty="0"/>
              <a:t> </a:t>
            </a:r>
            <a:r>
              <a:rPr lang="en-US" dirty="0"/>
              <a:t>:      = c is true, then we can substitute </a:t>
            </a:r>
            <a:r>
              <a:rPr lang="en-US" i="1" dirty="0"/>
              <a:t>c</a:t>
            </a:r>
            <a:r>
              <a:rPr lang="en-US" dirty="0"/>
              <a:t> for      and it follows that: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the null hypothesis is not true, then the t-statistic does not have a </a:t>
            </a:r>
            <a:r>
              <a:rPr lang="en-US" i="1" dirty="0"/>
              <a:t>t</a:t>
            </a:r>
            <a:r>
              <a:rPr lang="en-US" dirty="0"/>
              <a:t>-distribution with </a:t>
            </a:r>
            <a:r>
              <a:rPr lang="en-US" i="1" dirty="0"/>
              <a:t>N</a:t>
            </a:r>
            <a:r>
              <a:rPr lang="en-US" dirty="0"/>
              <a:t>-2 degrees of freedom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5867400" y="2133600"/>
          <a:ext cx="2184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6" name="Equation" r:id="rId5" imgW="1180800" imgH="444240" progId="Equation.DSMT4">
                  <p:embed/>
                </p:oleObj>
              </mc:Choice>
              <mc:Fallback>
                <p:oleObj name="Equation" r:id="rId5" imgW="1180800" imgH="444240" progId="Equation.DSMT4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1844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48200" y="4114800"/>
          <a:ext cx="21605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7" name="Equation" r:id="rId7" imgW="1168200" imgH="444240" progId="Equation.DSMT4">
                  <p:embed/>
                </p:oleObj>
              </mc:Choice>
              <mc:Fallback>
                <p:oleObj name="Equation" r:id="rId7" imgW="1168200" imgH="44424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1605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Test Statistic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724400" y="3657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8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657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62600" y="3276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9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00800" y="2514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0" name="Equation" r:id="rId13" imgW="139680" imgH="126720" progId="Equation.3">
                  <p:embed/>
                </p:oleObj>
              </mc:Choice>
              <mc:Fallback>
                <p:oleObj name="Equation" r:id="rId13" imgW="139680" imgH="12672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0800" y="25146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105400" y="44958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1" name="Equation" r:id="rId15" imgW="139680" imgH="126720" progId="Equation.3">
                  <p:embed/>
                </p:oleObj>
              </mc:Choice>
              <mc:Fallback>
                <p:oleObj name="Equation" r:id="rId15" imgW="139680" imgH="12672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reject the null hypothesis if the test statistic falls in the “Rejection Region”</a:t>
            </a:r>
          </a:p>
          <a:p>
            <a:r>
              <a:rPr lang="en-US" dirty="0"/>
              <a:t>The “Rejection Region” consists of values that are unlikely and that have low probability of occurring when the null hypothesis is true </a:t>
            </a:r>
          </a:p>
          <a:p>
            <a:pPr lvl="1"/>
            <a:r>
              <a:rPr lang="en-US" dirty="0"/>
              <a:t>The chain of logic is: </a:t>
            </a:r>
          </a:p>
          <a:p>
            <a:pPr lvl="2">
              <a:buNone/>
            </a:pPr>
            <a:r>
              <a:rPr lang="en-US" dirty="0"/>
              <a:t>‘‘</a:t>
            </a:r>
            <a:r>
              <a:rPr lang="en-US" i="1" dirty="0"/>
              <a:t>If a value of the test statistic is obtained that falls in a region of low probability, then it is unlikely that the test statistic has the assumed distribution, and thus it is unlikely that the null hypothesis is true</a:t>
            </a:r>
            <a:r>
              <a:rPr lang="en-US" dirty="0"/>
              <a:t>’’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rejection region depends on the </a:t>
            </a:r>
            <a:r>
              <a:rPr lang="en-US" b="1" dirty="0"/>
              <a:t>level of significance of the test </a:t>
            </a:r>
            <a:r>
              <a:rPr lang="el-GR" dirty="0"/>
              <a:t>α</a:t>
            </a:r>
            <a:r>
              <a:rPr lang="en-US" b="1" dirty="0"/>
              <a:t> - </a:t>
            </a:r>
            <a:r>
              <a:rPr lang="en-US" dirty="0"/>
              <a:t>is usually chosen to be 0.01, 0.05 or 0.10.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0161" y="1475184"/>
            <a:ext cx="7205472" cy="247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28800" y="4434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“Greater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6400" y="4267200"/>
            <a:ext cx="6629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&gt;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least squares estimator of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,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standardized normal random variable is obtained from b</a:t>
            </a:r>
            <a:r>
              <a:rPr lang="en-US" baseline="-25000" dirty="0"/>
              <a:t>2</a:t>
            </a:r>
            <a:r>
              <a:rPr lang="en-US" dirty="0"/>
              <a:t> by subtracting its mean and dividing by its standard error: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54400" y="2286000"/>
          <a:ext cx="31305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4" name="Equation" r:id="rId3" imgW="1511280" imgH="533160" progId="Equation.3">
                  <p:embed/>
                </p:oleObj>
              </mc:Choice>
              <mc:Fallback>
                <p:oleObj name="Equation" r:id="rId3" imgW="1511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286000"/>
                        <a:ext cx="31305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85762"/>
              </p:ext>
            </p:extLst>
          </p:nvPr>
        </p:nvGraphicFramePr>
        <p:xfrm>
          <a:off x="3352800" y="5036066"/>
          <a:ext cx="3919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5" name="Equation" r:id="rId5" imgW="1892160" imgH="520560" progId="Equation.3">
                  <p:embed/>
                </p:oleObj>
              </mc:Choice>
              <mc:Fallback>
                <p:oleObj name="Equation" r:id="rId5" imgW="1892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36066"/>
                        <a:ext cx="391953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692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 :            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 -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4606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1151" y="443468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one-tail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748" name="Picture 4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2487" y="1447800"/>
            <a:ext cx="7202487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5728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with Alternative “Less Than”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49030" y="4191000"/>
            <a:ext cx="6629400" cy="19975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34647" y="443468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Rejection region for a test of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against 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 ≠ </a:t>
            </a:r>
            <a:r>
              <a:rPr lang="en-US" i="1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19200"/>
            <a:ext cx="6872287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Rejection Regions for Specific Alternatives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71" y="115116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with Alternative “Not Equal To”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4131" y="4419600"/>
            <a:ext cx="6324600" cy="1962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testing the null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 =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against the alternative hypothesis </a:t>
            </a:r>
            <a:r>
              <a:rPr lang="en-US" sz="2000" i="1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baseline="-25000" dirty="0">
                <a:solidFill>
                  <a:schemeClr val="tx1"/>
                </a:solidFill>
              </a:rPr>
              <a:t>k</a:t>
            </a:r>
            <a:r>
              <a:rPr lang="en-US" sz="2000" dirty="0">
                <a:solidFill>
                  <a:schemeClr val="tx1"/>
                </a:solidFill>
              </a:rPr>
              <a:t> ≠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, reject the null hypothesis and accept the alternative hypothesis if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≤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i="1">
                <a:solidFill>
                  <a:schemeClr val="tx1"/>
                </a:solidFill>
              </a:rPr>
              <a:t>t</a:t>
            </a:r>
            <a:r>
              <a:rPr lang="en-US" sz="2000" baseline="-25000">
                <a:solidFill>
                  <a:schemeClr val="tx1"/>
                </a:solidFill>
              </a:rPr>
              <a:t>(</a:t>
            </a:r>
            <a:r>
              <a:rPr lang="el-GR" sz="2000" baseline="-2500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x-none" sz="2000">
                <a:solidFill>
                  <a:schemeClr val="tx1"/>
                </a:solidFill>
              </a:rPr>
              <a:t>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(1-</a:t>
            </a:r>
            <a:r>
              <a:rPr lang="el-GR" sz="2000" baseline="-25000" dirty="0">
                <a:solidFill>
                  <a:schemeClr val="tx1"/>
                </a:solidFill>
              </a:rPr>
              <a:t>α</a:t>
            </a:r>
            <a:r>
              <a:rPr lang="en-US" sz="2000" baseline="-25000" dirty="0">
                <a:solidFill>
                  <a:schemeClr val="tx1"/>
                </a:solidFill>
              </a:rPr>
              <a:t>/2;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  <a:r>
              <a:rPr lang="en-US" sz="2000" baseline="-25000" dirty="0">
                <a:solidFill>
                  <a:schemeClr val="tx1"/>
                </a:solidFill>
              </a:rPr>
              <a:t>-2)</a:t>
            </a:r>
            <a:endParaRPr lang="x-none" sz="20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could commit two types of error</a:t>
            </a:r>
          </a:p>
          <a:p>
            <a:pPr lvl="1"/>
            <a:r>
              <a:rPr lang="en-US" dirty="0"/>
              <a:t>If we reject the null hypothesis when it is true, then we commit what is called a Type 1 error </a:t>
            </a:r>
          </a:p>
          <a:p>
            <a:pPr lvl="2"/>
            <a:r>
              <a:rPr lang="en-US" dirty="0"/>
              <a:t>The level of significance of a test is the probability of committing a Type I error</a:t>
            </a:r>
          </a:p>
          <a:p>
            <a:pPr lvl="2"/>
            <a:r>
              <a:rPr lang="en-US" dirty="0"/>
              <a:t>P(Type I error) = </a:t>
            </a:r>
            <a:r>
              <a:rPr lang="el-GR" dirty="0"/>
              <a:t>α</a:t>
            </a:r>
            <a:endParaRPr lang="en-US" dirty="0"/>
          </a:p>
          <a:p>
            <a:pPr lvl="1"/>
            <a:r>
              <a:rPr lang="en-US" dirty="0"/>
              <a:t>If we do not reject a null hypothesis that is false, then we have committed a Type II error</a:t>
            </a:r>
          </a:p>
          <a:p>
            <a:pPr lvl="2"/>
            <a:r>
              <a:rPr lang="en-US" dirty="0"/>
              <a:t>It is possible we don’t reject the null hypothesis although it is wrong!</a:t>
            </a:r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Rejection Region</a:t>
            </a:r>
          </a:p>
        </p:txBody>
      </p:sp>
    </p:spTree>
    <p:extLst>
      <p:ext uri="{BB962C8B-B14F-4D97-AF65-F5344CB8AC3E}">
        <p14:creationId xmlns:p14="http://schemas.microsoft.com/office/powerpoint/2010/main" val="911149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Avoid</a:t>
            </a:r>
            <a:r>
              <a:rPr lang="en-US" dirty="0"/>
              <a:t> saying that you ‘‘</a:t>
            </a:r>
            <a:r>
              <a:rPr lang="en-US" b="1" dirty="0"/>
              <a:t>accept</a:t>
            </a:r>
            <a:r>
              <a:rPr lang="en-US" dirty="0"/>
              <a:t>’’ the null hypothesis.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You either reject the null hypothesis, or do you not reject the null hypothesis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692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16771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Hypothesis Tests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3200" y="1816100"/>
          <a:ext cx="7543800" cy="3855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2512">
                <a:tc>
                  <a:txBody>
                    <a:bodyPr/>
                    <a:lstStyle/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Determine the null and alternative hypotheses.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Specify the test statistic and its distribution if the null hypothesis is true.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 </a:t>
                      </a:r>
                      <a:r>
                        <a:rPr kumimoji="0" lang="el-GR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determine the rejection region.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Calculate the sample value of the test statistic.</a:t>
                      </a:r>
                    </a:p>
                    <a:p>
                      <a:pPr marL="342900" lvl="0" indent="-342900" hangingPunct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State your conclusion.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STEP-BY-STEP PROCEDURE FOR TESTING HYPOTHESES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Is Food Expenditure increasing with income?</a:t>
            </a:r>
          </a:p>
          <a:p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&gt; 0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test statistic: in this case </a:t>
            </a:r>
            <a:r>
              <a:rPr lang="en-US" i="1" dirty="0"/>
              <a:t>c</a:t>
            </a:r>
            <a:r>
              <a:rPr lang="en-US" dirty="0"/>
              <a:t> = 0, so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The critical value for the right-tail rejection region is the 95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(0.95,38)</a:t>
            </a:r>
            <a:r>
              <a:rPr lang="en-US" sz="2200" dirty="0"/>
              <a:t> = 1.686.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1.686. If </a:t>
            </a:r>
            <a:r>
              <a:rPr lang="en-US" sz="2200" i="1" dirty="0"/>
              <a:t>t</a:t>
            </a:r>
            <a:r>
              <a:rPr lang="en-US" sz="2200" dirty="0"/>
              <a:t> &lt; 1.686, we will not reject the null hypothesis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315200" y="2895600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1" name="Equation" r:id="rId3" imgW="139680" imgH="126720" progId="Equation.3">
                  <p:embed/>
                </p:oleObj>
              </mc:Choice>
              <mc:Fallback>
                <p:oleObj name="Equation" r:id="rId3" imgW="139680" imgH="1267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4.88 &gt; 1.686,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&gt; 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18473" y="3103480"/>
          <a:ext cx="2973387" cy="84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0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73" y="3103480"/>
                        <a:ext cx="2973387" cy="847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867400" y="1456491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1" name="Equation" r:id="rId7" imgW="139680" imgH="126720" progId="Equation.3">
                  <p:embed/>
                </p:oleObj>
              </mc:Choice>
              <mc:Fallback>
                <p:oleObj name="Equation" r:id="rId7" imgW="139680" imgH="1267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56491"/>
                        <a:ext cx="1397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429000" y="3406174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2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3406174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71111" y="1456491"/>
          <a:ext cx="320585" cy="3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3" name="Equation" r:id="rId11" imgW="126720" imgH="114120" progId="Equation.3">
                  <p:embed/>
                </p:oleObj>
              </mc:Choice>
              <mc:Fallback>
                <p:oleObj name="Equation" r:id="rId11" imgW="126720" imgH="1141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1111" y="1456491"/>
                        <a:ext cx="320585" cy="32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52604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we reject the hypothesis that there is no relationship between income and food expenditure, and conclude that there is a </a:t>
            </a:r>
            <a:r>
              <a:rPr lang="en-US" b="1" i="1" dirty="0"/>
              <a:t>statistically significant</a:t>
            </a:r>
            <a:r>
              <a:rPr lang="en-US" b="1" dirty="0"/>
              <a:t> positive relationship between household income and food expenditure, at 5% significance level.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8100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3547764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Do households spend on food less than 15$ for every additional 100$ income?</a:t>
            </a:r>
          </a:p>
          <a:p>
            <a:endParaRPr lang="en-US" sz="2400" dirty="0"/>
          </a:p>
          <a:p>
            <a:r>
              <a:rPr lang="en-US" sz="2400" dirty="0"/>
              <a:t>The null hypothesis is </a:t>
            </a: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≥ 15</a:t>
            </a:r>
          </a:p>
          <a:p>
            <a:pPr>
              <a:buNone/>
            </a:pPr>
            <a:r>
              <a:rPr lang="en-US" sz="2400" dirty="0"/>
              <a:t>	The alternative hypothesis is 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:</a:t>
            </a:r>
            <a:r>
              <a:rPr lang="el-GR" sz="2400" dirty="0"/>
              <a:t>β</a:t>
            </a:r>
            <a:r>
              <a:rPr lang="en-US" sz="2400" baseline="-25000" dirty="0"/>
              <a:t>2 </a:t>
            </a:r>
            <a:r>
              <a:rPr lang="en-US" sz="2400" dirty="0"/>
              <a:t>&lt; 15</a:t>
            </a:r>
          </a:p>
          <a:p>
            <a:endParaRPr lang="en-US" sz="2400" dirty="0"/>
          </a:p>
          <a:p>
            <a:r>
              <a:rPr lang="en-US" sz="2400" dirty="0"/>
              <a:t>The test statistic is </a:t>
            </a:r>
            <a:r>
              <a:rPr lang="en-US" sz="2400" i="1" dirty="0"/>
              <a:t>t</a:t>
            </a:r>
            <a:r>
              <a:rPr lang="en-US" sz="2400" dirty="0"/>
              <a:t> = (</a:t>
            </a:r>
            <a:r>
              <a:rPr lang="en-US" sz="2400" i="1" dirty="0"/>
              <a:t>b</a:t>
            </a:r>
            <a:r>
              <a:rPr lang="en-US" sz="2400" baseline="-25000" dirty="0"/>
              <a:t>2 </a:t>
            </a:r>
            <a:r>
              <a:rPr lang="en-US" sz="2400" dirty="0"/>
              <a:t>- 15)/se(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 ~ </a:t>
            </a:r>
            <a:r>
              <a:rPr lang="en-US" sz="2400" i="1" dirty="0"/>
              <a:t>t</a:t>
            </a:r>
            <a:r>
              <a:rPr lang="en-US" sz="2400" baseline="-25000" dirty="0"/>
              <a:t>(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 – 2)</a:t>
            </a:r>
            <a:r>
              <a:rPr lang="en-US" sz="2400" dirty="0"/>
              <a:t> if the null hypothesis is true</a:t>
            </a:r>
          </a:p>
          <a:p>
            <a:endParaRPr lang="en-US" sz="2400" dirty="0"/>
          </a:p>
          <a:p>
            <a:r>
              <a:rPr lang="en-US" sz="2400" dirty="0"/>
              <a:t>Select </a:t>
            </a:r>
            <a:r>
              <a:rPr lang="el-GR" sz="2400" dirty="0"/>
              <a:t>α</a:t>
            </a:r>
            <a:r>
              <a:rPr lang="en-US" sz="2400" dirty="0"/>
              <a:t> = 0.05</a:t>
            </a:r>
          </a:p>
          <a:p>
            <a:pPr lvl="1"/>
            <a:r>
              <a:rPr lang="en-US" sz="2400" dirty="0"/>
              <a:t>The critical value for the left-tail rejection region is the 5</a:t>
            </a:r>
            <a:r>
              <a:rPr lang="en-US" sz="2400" baseline="30000" dirty="0"/>
              <a:t>th</a:t>
            </a:r>
            <a:r>
              <a:rPr lang="en-US" sz="2400" dirty="0"/>
              <a:t> percentile of the </a:t>
            </a:r>
            <a:r>
              <a:rPr lang="en-US" sz="2400" i="1" dirty="0"/>
              <a:t>t-</a:t>
            </a:r>
            <a:r>
              <a:rPr lang="en-US" sz="2400" dirty="0"/>
              <a:t>distribution with  </a:t>
            </a:r>
            <a:r>
              <a:rPr lang="en-US" sz="2400" i="1" dirty="0"/>
              <a:t>N</a:t>
            </a:r>
            <a:r>
              <a:rPr lang="en-US" sz="2400" dirty="0"/>
              <a:t> – 2 = 38 degrees of freedom, </a:t>
            </a:r>
            <a:r>
              <a:rPr lang="en-US" sz="2400" i="1" dirty="0"/>
              <a:t>t</a:t>
            </a:r>
            <a:r>
              <a:rPr lang="en-US" sz="2400" baseline="-25000" dirty="0"/>
              <a:t>(0.05,38)</a:t>
            </a:r>
            <a:r>
              <a:rPr lang="en-US" sz="2400" dirty="0"/>
              <a:t> =  -1.686.</a:t>
            </a:r>
          </a:p>
          <a:p>
            <a:pPr lvl="1"/>
            <a:r>
              <a:rPr lang="en-US" sz="2400" dirty="0"/>
              <a:t>Thus we will reject the null hypothesis if the calculated value of </a:t>
            </a:r>
            <a:r>
              <a:rPr lang="en-US" sz="2400" i="1" dirty="0"/>
              <a:t>t</a:t>
            </a:r>
            <a:r>
              <a:rPr lang="en-US" sz="2400" dirty="0"/>
              <a:t> ≤ -1.686. If </a:t>
            </a:r>
            <a:r>
              <a:rPr lang="en-US" sz="2400" i="1" dirty="0"/>
              <a:t>t</a:t>
            </a:r>
            <a:r>
              <a:rPr lang="en-US" sz="2400" dirty="0"/>
              <a:t> &gt; -1.686, we will not reject the null 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3098800"/>
          <a:ext cx="292100" cy="2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name="Equation" r:id="rId4" imgW="126720" imgH="114120" progId="Equation.3">
                  <p:embed/>
                </p:oleObj>
              </mc:Choice>
              <mc:Fallback>
                <p:oleObj name="Equation" r:id="rId4" imgW="126720" imgH="1141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3098800"/>
                        <a:ext cx="292100" cy="2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Replacing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 with      creates a random variable </a:t>
            </a:r>
            <a:r>
              <a:rPr lang="en-US" i="1" dirty="0"/>
              <a:t>t: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ratio                        has a </a:t>
            </a:r>
            <a:r>
              <a:rPr lang="en-US" i="1" dirty="0"/>
              <a:t>t</a:t>
            </a:r>
            <a:r>
              <a:rPr lang="en-US" dirty="0"/>
              <a:t>-distribution with (</a:t>
            </a:r>
            <a:r>
              <a:rPr lang="en-US" i="1" dirty="0"/>
              <a:t>N – </a:t>
            </a:r>
            <a:r>
              <a:rPr lang="en-US" dirty="0"/>
              <a:t>2) degrees of freedom, which we denote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22250"/>
              </p:ext>
            </p:extLst>
          </p:nvPr>
        </p:nvGraphicFramePr>
        <p:xfrm>
          <a:off x="4419600" y="1752600"/>
          <a:ext cx="460452" cy="46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2" name="Equation" r:id="rId3" imgW="203040" imgH="203040" progId="Equation.3">
                  <p:embed/>
                </p:oleObj>
              </mc:Choice>
              <mc:Fallback>
                <p:oleObj name="Equation" r:id="rId3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460452" cy="460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676158"/>
              </p:ext>
            </p:extLst>
          </p:nvPr>
        </p:nvGraphicFramePr>
        <p:xfrm>
          <a:off x="2362200" y="2565400"/>
          <a:ext cx="563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3" name="Equation" r:id="rId5" imgW="3047760" imgH="507960" progId="Equation.3">
                  <p:embed/>
                </p:oleObj>
              </mc:Choice>
              <mc:Fallback>
                <p:oleObj name="Equation" r:id="rId5" imgW="304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65400"/>
                        <a:ext cx="5638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34345"/>
              </p:ext>
            </p:extLst>
          </p:nvPr>
        </p:nvGraphicFramePr>
        <p:xfrm>
          <a:off x="3124200" y="3857548"/>
          <a:ext cx="2019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4" name="Equation" r:id="rId7" imgW="1091880" imgH="215640" progId="Equation.3">
                  <p:embed/>
                </p:oleObj>
              </mc:Choice>
              <mc:Fallback>
                <p:oleObj name="Equation" r:id="rId7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57548"/>
                        <a:ext cx="20193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9217" y="4724400"/>
          <a:ext cx="1324766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5" name="Equation" r:id="rId9" imgW="533160" imgH="241200" progId="Equation.3">
                  <p:embed/>
                </p:oleObj>
              </mc:Choice>
              <mc:Fallback>
                <p:oleObj name="Equation" r:id="rId9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217" y="4724400"/>
                        <a:ext cx="1324766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24859" y="3244334"/>
            <a:ext cx="369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 :            the </a:t>
            </a:r>
            <a:r>
              <a:rPr lang="en-US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 -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692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 :            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 -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001878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 -2.29 &lt; -1.686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≥ 15 and accept the alternative that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&lt; </a:t>
            </a:r>
            <a:r>
              <a:rPr lang="en-US" dirty="0"/>
              <a:t>15 at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0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95600" y="2895600"/>
          <a:ext cx="41433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1" name="Equation" r:id="rId5" imgW="1930400" imgH="444500" progId="Equation.DSMT4">
                  <p:embed/>
                </p:oleObj>
              </mc:Choice>
              <mc:Fallback>
                <p:oleObj name="Equation" r:id="rId5" imgW="1930400" imgH="4445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41433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429000" y="3276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2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72200" y="1521981"/>
          <a:ext cx="381000" cy="31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3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521981"/>
                        <a:ext cx="381000" cy="314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b="1" dirty="0"/>
              <a:t>We conclude that households spending on food is less than $15 for each additional $100 income at 5% significance level. </a:t>
            </a:r>
          </a:p>
          <a:p>
            <a:pPr marL="0" lvl="1" indent="0">
              <a:buSzPct val="100000"/>
              <a:buNone/>
            </a:pPr>
            <a:endParaRPr lang="en-US" b="1" dirty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Will you reject the null hypothesis for significance level of 1%? </a:t>
            </a:r>
          </a:p>
          <a:p>
            <a:pPr marL="342900" lvl="1" indent="-342900">
              <a:buSzPct val="100000"/>
              <a:buBlip>
                <a:blip r:embed="rId3"/>
              </a:buBlip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127166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Left-tail Tests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632107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 algn="ctr">
              <a:buSzPct val="100000"/>
              <a:buNone/>
            </a:pPr>
            <a:r>
              <a:rPr lang="en-US" b="1" dirty="0"/>
              <a:t>Is there is a relationship between income and food expenditure?</a:t>
            </a:r>
          </a:p>
          <a:p>
            <a:pPr marL="0" lvl="1" indent="0" algn="ctr">
              <a:buSzPct val="100000"/>
              <a:buNone/>
            </a:pPr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>
              <a:buNone/>
            </a:pPr>
            <a:r>
              <a:rPr lang="en-US" dirty="0"/>
              <a:t>	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≠ 0</a:t>
            </a:r>
          </a:p>
          <a:p>
            <a:r>
              <a:rPr lang="en-US" dirty="0"/>
              <a:t>The test statistic is </a:t>
            </a:r>
            <a:r>
              <a:rPr lang="en-US" i="1" dirty="0"/>
              <a:t>t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)/se(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~ </a:t>
            </a:r>
            <a:r>
              <a:rPr lang="en-US" i="1" dirty="0"/>
              <a:t>t</a:t>
            </a:r>
            <a:r>
              <a:rPr lang="en-US" baseline="-25000" dirty="0"/>
              <a:t>(</a:t>
            </a:r>
            <a:r>
              <a:rPr lang="en-US" i="1" baseline="-25000" dirty="0"/>
              <a:t>N</a:t>
            </a:r>
            <a:r>
              <a:rPr lang="en-US" baseline="-25000" dirty="0"/>
              <a:t> – 2)</a:t>
            </a:r>
            <a:r>
              <a:rPr lang="en-US" dirty="0"/>
              <a:t> if the null hypothesis is true</a:t>
            </a:r>
          </a:p>
          <a:p>
            <a:r>
              <a:rPr lang="en-US" dirty="0"/>
              <a:t>Select </a:t>
            </a:r>
            <a:r>
              <a:rPr lang="el-GR" dirty="0"/>
              <a:t>α</a:t>
            </a:r>
            <a:r>
              <a:rPr lang="en-US" dirty="0"/>
              <a:t> = 0.05</a:t>
            </a:r>
          </a:p>
          <a:p>
            <a:pPr lvl="1"/>
            <a:r>
              <a:rPr lang="en-US" sz="2200" dirty="0"/>
              <a:t>The critical value for the two-tail rejection region is the 2.5</a:t>
            </a:r>
            <a:r>
              <a:rPr lang="en-US" sz="2200" baseline="30000" dirty="0"/>
              <a:t>th</a:t>
            </a:r>
            <a:r>
              <a:rPr lang="en-US" sz="2200" dirty="0"/>
              <a:t> percentile of the </a:t>
            </a:r>
            <a:r>
              <a:rPr lang="en-US" sz="2200" i="1" dirty="0"/>
              <a:t>t-</a:t>
            </a:r>
            <a:r>
              <a:rPr lang="en-US" sz="2200" dirty="0"/>
              <a:t>distribution with  </a:t>
            </a:r>
            <a:r>
              <a:rPr lang="en-US" sz="2200" i="1" dirty="0"/>
              <a:t>N</a:t>
            </a:r>
            <a:r>
              <a:rPr lang="en-US" sz="2200" dirty="0"/>
              <a:t> – 2 = 38 degrees of freedom, </a:t>
            </a:r>
            <a:r>
              <a:rPr lang="en-US" sz="2200" i="1" dirty="0"/>
              <a:t>t</a:t>
            </a:r>
            <a:r>
              <a:rPr lang="en-US" sz="2200" baseline="-25000" dirty="0"/>
              <a:t>(0.025,38)</a:t>
            </a:r>
            <a:r>
              <a:rPr lang="en-US" sz="2200" dirty="0"/>
              <a:t> =  -2.024 and the 97.5</a:t>
            </a:r>
            <a:r>
              <a:rPr lang="en-US" sz="2200" baseline="30000" dirty="0"/>
              <a:t>th</a:t>
            </a:r>
            <a:r>
              <a:rPr lang="en-US" sz="2200" dirty="0"/>
              <a:t> percentile </a:t>
            </a:r>
            <a:r>
              <a:rPr lang="en-US" sz="2200" i="1" dirty="0"/>
              <a:t>t</a:t>
            </a:r>
            <a:r>
              <a:rPr lang="en-US" sz="2200" baseline="-25000" dirty="0"/>
              <a:t>(0.975,38)</a:t>
            </a:r>
            <a:r>
              <a:rPr lang="en-US" sz="2200" dirty="0"/>
              <a:t> =  2.024</a:t>
            </a:r>
          </a:p>
          <a:p>
            <a:pPr lvl="1"/>
            <a:r>
              <a:rPr lang="en-US" sz="2200" dirty="0"/>
              <a:t>Thus we will reject the null hypothesis if the calculated value of </a:t>
            </a:r>
            <a:r>
              <a:rPr lang="en-US" sz="2200" i="1" dirty="0"/>
              <a:t>t</a:t>
            </a:r>
            <a:r>
              <a:rPr lang="en-US" sz="2200" dirty="0"/>
              <a:t> ≥ 2.024 </a:t>
            </a:r>
            <a:r>
              <a:rPr lang="en-US" sz="2200" b="1" dirty="0"/>
              <a:t>or</a:t>
            </a:r>
            <a:r>
              <a:rPr lang="en-US" sz="2200" dirty="0"/>
              <a:t> if </a:t>
            </a:r>
            <a:r>
              <a:rPr lang="en-US" sz="2200" i="1" dirty="0"/>
              <a:t>t</a:t>
            </a:r>
            <a:r>
              <a:rPr lang="en-US" sz="2200" dirty="0"/>
              <a:t> ≤ -2.024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410200" y="3429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Equation" r:id="rId3" imgW="126720" imgH="114120" progId="Equation.3">
                  <p:embed/>
                </p:oleObj>
              </mc:Choice>
              <mc:Fallback>
                <p:oleObj name="Equation" r:id="rId3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food expenditure data, we found that       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= 10.21 with standard error se(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) = 2.09</a:t>
            </a:r>
          </a:p>
          <a:p>
            <a:pPr lvl="1"/>
            <a:r>
              <a:rPr lang="en-US" dirty="0"/>
              <a:t>The value of the test statistic is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Since 4.88 &gt; 2.024 we reject the null hypothesis that 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= 0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We conclude that there is a statistically significant relationship between income and food expenditure (at 5% significance level).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6787" y="2652713"/>
          <a:ext cx="33512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7" y="2652713"/>
                        <a:ext cx="3351213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38600" y="30480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48400" y="1575866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75866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Every regression output provides the calculated </a:t>
            </a:r>
            <a:r>
              <a:rPr lang="en-US" i="1" dirty="0"/>
              <a:t>t</a:t>
            </a:r>
            <a:r>
              <a:rPr lang="en-US" dirty="0"/>
              <a:t> value for the two tail test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</a:t>
            </a:r>
            <a:r>
              <a:rPr lang="el-GR" dirty="0"/>
              <a:t>β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19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Hypothesis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7195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Two-tail Test of Significance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0292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5105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9436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general linear hypothesis involves both parameters,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and may be stated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alternative hypothesis might be any one of the following: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57600" y="2863850"/>
          <a:ext cx="3287712" cy="63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4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63850"/>
                        <a:ext cx="3287712" cy="638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62200" y="4667296"/>
          <a:ext cx="5427663" cy="169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" name="Equation" r:id="rId5" imgW="2438400" imgH="762000" progId="Equation.DSMT4">
                  <p:embed/>
                </p:oleObj>
              </mc:Choice>
              <mc:Fallback>
                <p:oleObj name="Equation" r:id="rId5" imgW="2438400" imgH="7620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67296"/>
                        <a:ext cx="5427663" cy="169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8202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if the null hypothesis is true </a:t>
            </a:r>
          </a:p>
          <a:p>
            <a:pPr lvl="1"/>
            <a:r>
              <a:rPr lang="en-US" dirty="0"/>
              <a:t>The rejection regions for the one- and two-tail alternatives are the same as those described before, and conclusions are interpreted the same way as well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 Linear Combination of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048000" y="2362200"/>
          <a:ext cx="384585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7" name="Equation" r:id="rId3" imgW="1676160" imgH="431640" progId="Equation.3">
                  <p:embed/>
                </p:oleObj>
              </mc:Choice>
              <mc:Fallback>
                <p:oleObj name="Equation" r:id="rId3" imgW="1676160" imgH="4316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2362200"/>
                        <a:ext cx="3845858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228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we conjecture that: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implies: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 alternative hypothesis: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676400" y="2438400"/>
          <a:ext cx="695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4" name="Equation" r:id="rId3" imgW="3288960" imgH="215640" progId="Equation.3">
                  <p:embed/>
                </p:oleObj>
              </mc:Choice>
              <mc:Fallback>
                <p:oleObj name="Equation" r:id="rId3" imgW="3288960" imgH="215640" progId="Equation.3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6956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962400" y="5105400"/>
          <a:ext cx="2632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5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32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62400" y="3581400"/>
          <a:ext cx="26590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6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26590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2133600"/>
          <a:ext cx="6456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7" name="Equation" r:id="rId9" imgW="126720" imgH="114120" progId="Equation.3">
                  <p:embed/>
                </p:oleObj>
              </mc:Choice>
              <mc:Fallback>
                <p:oleObj name="Equation" r:id="rId9" imgW="126720" imgH="11412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64569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3816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t-statistic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x-none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59100" y="2195513"/>
          <a:ext cx="4422775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5" name="Equation" r:id="rId3" imgW="2120760" imgH="1930320" progId="Equation.DSMT4">
                  <p:embed/>
                </p:oleObj>
              </mc:Choice>
              <mc:Fallback>
                <p:oleObj name="Equation" r:id="rId3" imgW="2120760" imgH="193032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95513"/>
                        <a:ext cx="4422775" cy="402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009474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i="1" dirty="0"/>
              <a:t>t</a:t>
            </a:r>
            <a:r>
              <a:rPr lang="en-US" dirty="0"/>
              <a:t> =2.65 &gt; </a:t>
            </a:r>
            <a:r>
              <a:rPr lang="en-US" i="1" dirty="0" err="1"/>
              <a:t>t</a:t>
            </a:r>
            <a:r>
              <a:rPr lang="en-US" i="1" baseline="-25000" dirty="0" err="1"/>
              <a:t>c</a:t>
            </a:r>
            <a:r>
              <a:rPr lang="en-US" dirty="0"/>
              <a:t> = 1.686, at significance level of 5%, we reject the null hypothesis that expected spending on food of households with weekly income of $2,000 is $250 per week or less and conclude that the expected spending is more than $250, at 5% significance level.</a:t>
            </a:r>
          </a:p>
          <a:p>
            <a:endParaRPr lang="en-US" dirty="0"/>
          </a:p>
          <a:p>
            <a:r>
              <a:rPr lang="en-US" dirty="0"/>
              <a:t>Will you reject the null hypothesis for significance level of 1%, 0.5%? </a:t>
            </a:r>
          </a:p>
          <a:p>
            <a:pPr marL="0" indent="0">
              <a:buNone/>
            </a:pPr>
            <a:endParaRPr lang="x-non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Expected Food Expenditure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Linear Combinations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9797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What is the </a:t>
            </a:r>
            <a:r>
              <a:rPr lang="en-US" sz="2300" b="1" i="1" dirty="0"/>
              <a:t>t</a:t>
            </a:r>
            <a:r>
              <a:rPr lang="en-US" sz="2300" b="1" dirty="0"/>
              <a:t>-distribution</a:t>
            </a:r>
            <a:r>
              <a:rPr lang="en-US" sz="2300" dirty="0"/>
              <a:t>?</a:t>
            </a:r>
          </a:p>
          <a:p>
            <a:pPr marL="0" indent="0">
              <a:buNone/>
            </a:pPr>
            <a:endParaRPr lang="en-US" sz="2300" dirty="0"/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t</a:t>
            </a:r>
            <a:r>
              <a:rPr lang="en-US" sz="2000" dirty="0"/>
              <a:t>-distribution is a bell shaped curve centered at zero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It looks like the standard normal distribution, except it is more spread out, with a larger variance and thicker tails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shape of the </a:t>
            </a:r>
            <a:r>
              <a:rPr lang="en-US" sz="2000" i="1" dirty="0"/>
              <a:t>t</a:t>
            </a:r>
            <a:r>
              <a:rPr lang="en-US" sz="2000" dirty="0"/>
              <a:t>-distribution is controlled by a single parameter called the </a:t>
            </a:r>
            <a:r>
              <a:rPr lang="en-US" sz="2000" b="1" dirty="0"/>
              <a:t>degrees of freedom</a:t>
            </a:r>
            <a:r>
              <a:rPr lang="en-US" sz="2000" dirty="0"/>
              <a:t>, often abbreviated as </a:t>
            </a:r>
            <a:r>
              <a:rPr lang="en-US" sz="2000" i="1" dirty="0" err="1"/>
              <a:t>df</a:t>
            </a:r>
            <a:endParaRPr lang="en-US" sz="2000" i="1" dirty="0"/>
          </a:p>
          <a:p>
            <a:pPr lvl="1">
              <a:lnSpc>
                <a:spcPct val="150000"/>
              </a:lnSpc>
            </a:pPr>
            <a:r>
              <a:rPr lang="en-US" sz="2000" dirty="0"/>
              <a:t>As the number of degrees of freedom grows, the </a:t>
            </a:r>
            <a:r>
              <a:rPr lang="en-US" sz="2000" i="1" dirty="0"/>
              <a:t>t</a:t>
            </a:r>
            <a:r>
              <a:rPr lang="en-US" sz="2000" dirty="0"/>
              <a:t>-distribution approaches the normal distribution with mean 0 and variance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81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Review: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-Distribution</a:t>
            </a:r>
          </a:p>
        </p:txBody>
      </p:sp>
    </p:spTree>
    <p:extLst>
      <p:ext uri="{BB962C8B-B14F-4D97-AF65-F5344CB8AC3E}">
        <p14:creationId xmlns:p14="http://schemas.microsoft.com/office/powerpoint/2010/main" val="29845318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-Value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reporting the outcome of statistical hypothesis tests, it has become standard practice to report the </a:t>
            </a:r>
            <a:r>
              <a:rPr lang="en-US" i="1" dirty="0"/>
              <a:t>p</a:t>
            </a:r>
            <a:r>
              <a:rPr lang="en-US" dirty="0"/>
              <a:t>-value (an abbreviation for probability value) of the test.</a:t>
            </a:r>
          </a:p>
          <a:p>
            <a:pPr marL="0" indent="0">
              <a:buNone/>
            </a:pPr>
            <a:endParaRPr lang="en-US" dirty="0"/>
          </a:p>
          <a:p>
            <a:pPr marL="342900" lvl="2" indent="-342900">
              <a:buSzPct val="100000"/>
              <a:buBlip>
                <a:blip r:embed="rId2"/>
              </a:buBlip>
            </a:pPr>
            <a:r>
              <a:rPr lang="en-US" b="1" dirty="0"/>
              <a:t>The </a:t>
            </a:r>
            <a:r>
              <a:rPr lang="en-US" b="1" i="1" dirty="0"/>
              <a:t>p</a:t>
            </a:r>
            <a:r>
              <a:rPr lang="en-US" b="1" dirty="0"/>
              <a:t>-value of the test tell us what is probability of committing a Type I error according to our </a:t>
            </a:r>
            <a:r>
              <a:rPr lang="en-US" b="1" i="1" dirty="0"/>
              <a:t>t</a:t>
            </a:r>
            <a:r>
              <a:rPr lang="en-US" b="1" dirty="0"/>
              <a:t>-statistic and the alternative hypothesis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If </a:t>
            </a:r>
            <a:r>
              <a:rPr lang="en-US" sz="3000" i="1" dirty="0"/>
              <a:t>t</a:t>
            </a:r>
            <a:r>
              <a:rPr lang="en-US" sz="3000" dirty="0"/>
              <a:t> is the calculated value of the </a:t>
            </a:r>
            <a:r>
              <a:rPr lang="en-US" sz="3000" i="1" dirty="0"/>
              <a:t>t</a:t>
            </a:r>
            <a:r>
              <a:rPr lang="en-US" sz="3000" dirty="0"/>
              <a:t>-statistic, then:</a:t>
            </a:r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&gt;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probability to the right of </a:t>
            </a:r>
            <a:r>
              <a:rPr lang="en-US" sz="3000" i="1" dirty="0"/>
              <a:t>t</a:t>
            </a:r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&lt;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probability to the left of </a:t>
            </a:r>
            <a:r>
              <a:rPr lang="en-US" sz="3000" i="1" dirty="0"/>
              <a:t>t</a:t>
            </a:r>
            <a:endParaRPr lang="en-US" sz="3000" dirty="0"/>
          </a:p>
          <a:p>
            <a:pPr marL="825246" lvl="1" indent="-457200">
              <a:lnSpc>
                <a:spcPct val="160000"/>
              </a:lnSpc>
            </a:pPr>
            <a:r>
              <a:rPr lang="en-US" sz="3000" dirty="0"/>
              <a:t>if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: </a:t>
            </a:r>
            <a:r>
              <a:rPr lang="el-GR" sz="3000" dirty="0"/>
              <a:t>β</a:t>
            </a:r>
            <a:r>
              <a:rPr lang="en-US" sz="3000" i="1" baseline="-25000" dirty="0"/>
              <a:t>K </a:t>
            </a:r>
            <a:r>
              <a:rPr lang="en-US" sz="3000" dirty="0"/>
              <a:t>≠ </a:t>
            </a:r>
            <a:r>
              <a:rPr lang="en-US" sz="3000" i="1" dirty="0"/>
              <a:t>c</a:t>
            </a:r>
          </a:p>
          <a:p>
            <a:pPr marL="1225296" lvl="2" indent="-457200">
              <a:lnSpc>
                <a:spcPct val="160000"/>
              </a:lnSpc>
              <a:buNone/>
            </a:pPr>
            <a:r>
              <a:rPr lang="en-US" sz="3000" i="1" dirty="0"/>
              <a:t>	p</a:t>
            </a:r>
            <a:r>
              <a:rPr lang="en-US" sz="3000" dirty="0"/>
              <a:t> = </a:t>
            </a:r>
            <a:r>
              <a:rPr lang="en-US" sz="3000" u="sng" dirty="0"/>
              <a:t>sum</a:t>
            </a:r>
            <a:r>
              <a:rPr lang="en-US" sz="3000" dirty="0"/>
              <a:t> of probabilities to the right of |</a:t>
            </a:r>
            <a:r>
              <a:rPr lang="en-US" sz="3000" i="1" dirty="0"/>
              <a:t>t| </a:t>
            </a:r>
            <a:r>
              <a:rPr lang="en-US" sz="3000" u="sng" dirty="0"/>
              <a:t>and</a:t>
            </a:r>
            <a:r>
              <a:rPr lang="en-US" sz="3000" dirty="0"/>
              <a:t> to the left of  – |</a:t>
            </a:r>
            <a:r>
              <a:rPr lang="en-US" sz="3000" i="1" dirty="0"/>
              <a:t>t|</a:t>
            </a:r>
            <a:endParaRPr lang="en-US" sz="3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3550867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2159000"/>
            <a:ext cx="6781800" cy="3403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Reject the null hypothesis when the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p-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 is less than, or equal to, the level of significance α:</a:t>
            </a:r>
          </a:p>
          <a:p>
            <a:pPr hangingPunct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≤ α then reject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hangingPunct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&gt; α then do not reject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7928" y="444500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-VALUE RULE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5229068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Example 1</a:t>
            </a:r>
          </a:p>
          <a:p>
            <a:endParaRPr lang="en-US" dirty="0"/>
          </a:p>
          <a:p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≥ 15</a:t>
            </a:r>
          </a:p>
          <a:p>
            <a:pPr lvl="1"/>
            <a:r>
              <a:rPr lang="en-US" dirty="0"/>
              <a:t>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&lt; 15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(left tail test)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reject the null hypothesis for </a:t>
            </a:r>
            <a:r>
              <a:rPr lang="el-GR" dirty="0"/>
              <a:t>α</a:t>
            </a:r>
            <a:r>
              <a:rPr lang="en-US" dirty="0"/>
              <a:t> = 0.05 but not for </a:t>
            </a:r>
            <a:r>
              <a:rPr lang="el-GR" dirty="0"/>
              <a:t>α</a:t>
            </a:r>
            <a:r>
              <a:rPr lang="en-US" dirty="0"/>
              <a:t> = 0.01.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Left-tail Test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276600" y="3289300"/>
          <a:ext cx="3851275" cy="886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8" name="Equation" r:id="rId3" imgW="1930320" imgH="444240" progId="Equation.DSMT4">
                  <p:embed/>
                </p:oleObj>
              </mc:Choice>
              <mc:Fallback>
                <p:oleObj name="Equation" r:id="rId3" imgW="1930320" imgH="444240" progId="Equation.DSMT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9300"/>
                        <a:ext cx="3851275" cy="886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4800600"/>
          <a:ext cx="3722158" cy="5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59" name="Equation" r:id="rId5" imgW="1752480" imgH="241200" progId="Equation.3">
                  <p:embed/>
                </p:oleObj>
              </mc:Choice>
              <mc:Fallback>
                <p:oleObj name="Equation" r:id="rId5" imgW="175248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3722158" cy="51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733800" y="3657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0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38555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-value for a left-tail test.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983287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Left-tail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1430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 for a Right tail Test 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u="sng" dirty="0"/>
              <a:t>Example 2</a:t>
            </a:r>
          </a:p>
          <a:p>
            <a:pPr marL="0" indent="0" algn="ctr">
              <a:buNone/>
            </a:pPr>
            <a:endParaRPr lang="en-US" sz="3600" b="1" u="sng" dirty="0"/>
          </a:p>
          <a:p>
            <a:pPr marL="0" indent="0" algn="ctr">
              <a:buNone/>
            </a:pPr>
            <a:r>
              <a:rPr lang="en-US" sz="3600" dirty="0"/>
              <a:t>The null hypothesis is </a:t>
            </a:r>
            <a:r>
              <a:rPr lang="en-US" sz="3600" i="1" dirty="0"/>
              <a:t>H</a:t>
            </a:r>
            <a:r>
              <a:rPr lang="en-US" sz="3600" baseline="-25000" dirty="0"/>
              <a:t>0</a:t>
            </a:r>
            <a:r>
              <a:rPr lang="en-US" sz="3600" dirty="0"/>
              <a:t>:</a:t>
            </a:r>
            <a:r>
              <a:rPr lang="el-GR" sz="3600" dirty="0"/>
              <a:t>β</a:t>
            </a:r>
            <a:r>
              <a:rPr lang="en-US" sz="3600" baseline="-25000" dirty="0"/>
              <a:t>2 </a:t>
            </a:r>
            <a:r>
              <a:rPr lang="en-US" sz="3600" dirty="0"/>
              <a:t>= 0 </a:t>
            </a:r>
          </a:p>
          <a:p>
            <a:pPr marL="0" indent="0" algn="ctr">
              <a:buNone/>
            </a:pPr>
            <a:r>
              <a:rPr lang="en-US" sz="3600" dirty="0"/>
              <a:t>The alternative hypothesis is </a:t>
            </a:r>
            <a:r>
              <a:rPr lang="en-US" sz="3600" i="1" dirty="0"/>
              <a:t>H</a:t>
            </a:r>
            <a:r>
              <a:rPr lang="en-US" sz="3600" baseline="-25000" dirty="0"/>
              <a:t>1</a:t>
            </a:r>
            <a:r>
              <a:rPr lang="en-US" sz="3600" dirty="0"/>
              <a:t>:</a:t>
            </a:r>
            <a:r>
              <a:rPr lang="el-GR" sz="3600" dirty="0"/>
              <a:t>β</a:t>
            </a:r>
            <a:r>
              <a:rPr lang="en-US" sz="3600" baseline="-25000" dirty="0"/>
              <a:t>2 </a:t>
            </a:r>
            <a:r>
              <a:rPr lang="en-US" sz="3600" dirty="0"/>
              <a:t>&gt; 0 </a:t>
            </a:r>
          </a:p>
          <a:p>
            <a:pPr lvl="1"/>
            <a:endParaRPr lang="en-US" sz="3600" dirty="0"/>
          </a:p>
          <a:p>
            <a:r>
              <a:rPr lang="en-US" sz="3600" dirty="0"/>
              <a:t>The test statistic: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i="1" dirty="0"/>
              <a:t>p-</a:t>
            </a:r>
            <a:r>
              <a:rPr lang="en-US" sz="3600" dirty="0"/>
              <a:t>value (right tail):</a:t>
            </a:r>
          </a:p>
          <a:p>
            <a:endParaRPr lang="en-US" sz="3600" dirty="0"/>
          </a:p>
          <a:p>
            <a:r>
              <a:rPr lang="en-US" sz="3600" dirty="0"/>
              <a:t>We reject the null hypothesis for both </a:t>
            </a:r>
            <a:r>
              <a:rPr lang="el-GR" sz="3600" dirty="0"/>
              <a:t>α</a:t>
            </a:r>
            <a:r>
              <a:rPr lang="en-US" sz="3600" dirty="0"/>
              <a:t> = 0.05 and for </a:t>
            </a:r>
            <a:r>
              <a:rPr lang="el-GR" sz="3600" dirty="0"/>
              <a:t>α</a:t>
            </a:r>
            <a:r>
              <a:rPr lang="en-US" sz="3600" dirty="0"/>
              <a:t> = 0.01.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21" y="27195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p–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495800" y="3505200"/>
          <a:ext cx="33543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2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33543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953000" y="4953000"/>
          <a:ext cx="3678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3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3678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29200" y="38862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4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862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154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Example 3</a:t>
            </a:r>
          </a:p>
          <a:p>
            <a:pPr marL="0" indent="0">
              <a:buNone/>
            </a:pPr>
            <a:r>
              <a:rPr lang="en-US" dirty="0"/>
              <a:t>The null hypothesis is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/>
              <a:t>The alternative hypothesis is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≠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(a two tail test!)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Two-tail Test of Significance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79788" y="3289300"/>
          <a:ext cx="335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6" name="Equation" r:id="rId3" imgW="1562040" imgH="444240" progId="Equation.DSMT4">
                  <p:embed/>
                </p:oleObj>
              </mc:Choice>
              <mc:Fallback>
                <p:oleObj name="Equation" r:id="rId3" imgW="1562040" imgH="444240" progId="Equation.DSMT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289300"/>
                        <a:ext cx="33528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09800" y="5029200"/>
          <a:ext cx="5895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7" name="Equation" r:id="rId5" imgW="2666880" imgH="241200" progId="Equation.3">
                  <p:embed/>
                </p:oleObj>
              </mc:Choice>
              <mc:Fallback>
                <p:oleObj name="Equation" r:id="rId5" imgW="266688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5895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86200" y="3657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8" name="Equation" r:id="rId7" imgW="126720" imgH="114120" progId="Equation.3">
                  <p:embed/>
                </p:oleObj>
              </mc:Choice>
              <mc:Fallback>
                <p:oleObj name="Equation" r:id="rId7" imgW="126720" imgH="114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1219200"/>
            <a:ext cx="7772400" cy="5334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Every regression output provides the calculated </a:t>
            </a:r>
            <a:r>
              <a:rPr lang="en-US" b="1" i="1" dirty="0"/>
              <a:t>p-</a:t>
            </a:r>
            <a:r>
              <a:rPr lang="en-US" b="1" dirty="0"/>
              <a:t>value for the two tail test of significance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" y="11430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p-Value for a Two-tail Test of Significance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-Value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98436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5626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62600" y="5105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51054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2600" y="59436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53275"/>
            <a:ext cx="4560647" cy="67285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69029" y="5791200"/>
            <a:ext cx="402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6172200"/>
            <a:ext cx="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828800" y="6324600"/>
            <a:ext cx="201387" cy="870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69029" y="5715000"/>
            <a:ext cx="25037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00" y="6172200"/>
            <a:ext cx="2013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30187" y="6172200"/>
            <a:ext cx="0" cy="1611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81400" y="1757453"/>
            <a:ext cx="0" cy="299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81400" y="1757453"/>
            <a:ext cx="3753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62785" y="1757452"/>
            <a:ext cx="0" cy="299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81400" y="2057400"/>
            <a:ext cx="3753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769061" y="6096000"/>
            <a:ext cx="2695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60960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769061" y="6324600"/>
            <a:ext cx="2695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9061" y="60960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" y="431801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Review:         The 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28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17385</TotalTime>
  <Words>3743</Words>
  <Application>Microsoft Office PowerPoint</Application>
  <PresentationFormat>On-screen Show (4:3)</PresentationFormat>
  <Paragraphs>687</Paragraphs>
  <Slides>88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Manisha Gupta</cp:lastModifiedBy>
  <cp:revision>518</cp:revision>
  <dcterms:created xsi:type="dcterms:W3CDTF">2011-01-05T13:49:00Z</dcterms:created>
  <dcterms:modified xsi:type="dcterms:W3CDTF">2019-10-09T05:31:55Z</dcterms:modified>
</cp:coreProperties>
</file>