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62" r:id="rId2"/>
    <p:sldId id="419" r:id="rId3"/>
    <p:sldId id="420" r:id="rId4"/>
    <p:sldId id="310" r:id="rId5"/>
    <p:sldId id="311" r:id="rId6"/>
    <p:sldId id="314" r:id="rId7"/>
    <p:sldId id="316" r:id="rId8"/>
    <p:sldId id="317" r:id="rId9"/>
    <p:sldId id="323" r:id="rId10"/>
    <p:sldId id="325" r:id="rId11"/>
    <p:sldId id="327" r:id="rId12"/>
    <p:sldId id="402" r:id="rId13"/>
    <p:sldId id="403" r:id="rId14"/>
    <p:sldId id="328" r:id="rId15"/>
    <p:sldId id="329" r:id="rId16"/>
    <p:sldId id="330" r:id="rId17"/>
    <p:sldId id="332" r:id="rId18"/>
    <p:sldId id="459" r:id="rId19"/>
    <p:sldId id="335" r:id="rId20"/>
    <p:sldId id="336" r:id="rId21"/>
    <p:sldId id="458" r:id="rId22"/>
    <p:sldId id="340" r:id="rId23"/>
    <p:sldId id="339" r:id="rId24"/>
    <p:sldId id="341" r:id="rId25"/>
    <p:sldId id="396" r:id="rId26"/>
    <p:sldId id="397" r:id="rId27"/>
    <p:sldId id="398" r:id="rId28"/>
    <p:sldId id="399" r:id="rId29"/>
    <p:sldId id="4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1686" autoAdjust="0"/>
  </p:normalViewPr>
  <p:slideViewPr>
    <p:cSldViewPr>
      <p:cViewPr varScale="1">
        <p:scale>
          <a:sx n="86" d="100"/>
          <a:sy n="86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2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Confidence Intervals and Hypothesis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Testing</a:t>
            </a:r>
          </a:p>
          <a:p>
            <a:pPr algn="ctr">
              <a:defRPr/>
            </a:pPr>
            <a:endParaRPr lang="en-US" sz="2400" dirty="0"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Part 2</a:t>
            </a:r>
            <a:endParaRPr lang="en-US" sz="24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4876800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BUAN/MECO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37770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1151" y="443468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one-tail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748" name="Picture 4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2487" y="1447800"/>
            <a:ext cx="72024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with Alternative “Less Than”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49030" y="4191000"/>
            <a:ext cx="6629400" cy="19975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 </a:t>
            </a:r>
            <a:r>
              <a:rPr lang="x-none" sz="2000">
                <a:solidFill>
                  <a:schemeClr val="tx1"/>
                </a:solidFill>
              </a:rPr>
              <a:t>≤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4647" y="443468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≠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19200"/>
            <a:ext cx="6872287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71" y="115116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with Alternative “Not Equal To”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4131" y="4419600"/>
            <a:ext cx="6324600" cy="1962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≠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≤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i="1">
                <a:solidFill>
                  <a:schemeClr val="tx1"/>
                </a:solidFill>
              </a:rPr>
              <a:t>t</a:t>
            </a:r>
            <a:r>
              <a:rPr lang="en-US" sz="2000" baseline="-25000">
                <a:solidFill>
                  <a:schemeClr val="tx1"/>
                </a:solidFill>
              </a:rPr>
              <a:t>(</a:t>
            </a:r>
            <a:r>
              <a:rPr lang="el-GR" sz="2000" baseline="-2500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(1-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could commit two types of error</a:t>
            </a:r>
          </a:p>
          <a:p>
            <a:pPr lvl="1"/>
            <a:r>
              <a:rPr lang="en-US" dirty="0"/>
              <a:t>If we reject the null hypothesis when it is true, then we commit what is called a Type 1 error </a:t>
            </a:r>
          </a:p>
          <a:p>
            <a:pPr lvl="2"/>
            <a:r>
              <a:rPr lang="en-US" dirty="0"/>
              <a:t>The level of significance of a test is the probability of committing a Type I error</a:t>
            </a:r>
          </a:p>
          <a:p>
            <a:pPr lvl="2"/>
            <a:r>
              <a:rPr lang="en-US" dirty="0"/>
              <a:t>P(Type I error) = </a:t>
            </a:r>
            <a:r>
              <a:rPr lang="el-GR" dirty="0"/>
              <a:t>α</a:t>
            </a:r>
            <a:endParaRPr lang="en-US" dirty="0"/>
          </a:p>
          <a:p>
            <a:pPr lvl="1"/>
            <a:r>
              <a:rPr lang="en-US" dirty="0"/>
              <a:t>If we do not reject a null hypothesis that is false, then we have committed a Type II error</a:t>
            </a:r>
          </a:p>
          <a:p>
            <a:pPr lvl="2"/>
            <a:r>
              <a:rPr lang="en-US" dirty="0"/>
              <a:t>It is possible we don’t reject the null hypothesis although it is wrong!</a:t>
            </a:r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  <p:extLst>
      <p:ext uri="{BB962C8B-B14F-4D97-AF65-F5344CB8AC3E}">
        <p14:creationId xmlns:p14="http://schemas.microsoft.com/office/powerpoint/2010/main" val="23434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/>
              <a:t>Avoid</a:t>
            </a:r>
            <a:r>
              <a:rPr lang="en-US" dirty="0"/>
              <a:t> saying that you ‘‘</a:t>
            </a:r>
            <a:r>
              <a:rPr lang="en-US" b="1" dirty="0"/>
              <a:t>accept</a:t>
            </a:r>
            <a:r>
              <a:rPr lang="en-US" dirty="0"/>
              <a:t>’’ the null hypothesis.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You either reject the null hypothesis, or do you not reject the null hypothesis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6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36683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of Hypothesis Tests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3200" y="1816100"/>
          <a:ext cx="75438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42512">
                <a:tc>
                  <a:txBody>
                    <a:bodyPr/>
                    <a:lstStyle/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Determine the null and alternative hypotheses.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Specify the test statistic and its distribution if the null hypothesis is true.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Select </a:t>
                      </a:r>
                      <a:r>
                        <a:rPr kumimoji="0" lang="el-GR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determine the rejection region.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Calculate the sample value of the test statistic.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State your conclusion.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457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STEP-BY-STEP PROCEDURE FOR TESTING HYPOTHESES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Is Food Expenditure increasing with income?</a:t>
            </a:r>
          </a:p>
          <a:p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/>
              <a:t>	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&gt; 0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test statistic: in this case </a:t>
            </a:r>
            <a:r>
              <a:rPr lang="en-US" i="1" dirty="0"/>
              <a:t>c</a:t>
            </a:r>
            <a:r>
              <a:rPr lang="en-US" dirty="0"/>
              <a:t> = 0, so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/se(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~ </a:t>
            </a:r>
            <a:r>
              <a:rPr lang="en-US" i="1" dirty="0"/>
              <a:t>t</a:t>
            </a:r>
            <a:r>
              <a:rPr lang="en-US" baseline="-25000" dirty="0"/>
              <a:t>(</a:t>
            </a:r>
            <a:r>
              <a:rPr lang="en-US" i="1" baseline="-25000" dirty="0"/>
              <a:t>N</a:t>
            </a:r>
            <a:r>
              <a:rPr lang="en-US" baseline="-25000" dirty="0"/>
              <a:t> – 2)</a:t>
            </a:r>
            <a:r>
              <a:rPr lang="en-US" dirty="0"/>
              <a:t> if the null hypothesis is true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</a:t>
            </a:r>
            <a:r>
              <a:rPr lang="el-GR" dirty="0"/>
              <a:t>α</a:t>
            </a:r>
            <a:r>
              <a:rPr lang="en-US" dirty="0"/>
              <a:t> = 0.05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/>
              <a:t>The critical value for the right-tail rejection region is the 95</a:t>
            </a:r>
            <a:r>
              <a:rPr lang="en-US" sz="2200" baseline="30000" dirty="0"/>
              <a:t>th</a:t>
            </a:r>
            <a:r>
              <a:rPr lang="en-US" sz="2200" dirty="0"/>
              <a:t> percentile of the </a:t>
            </a:r>
            <a:r>
              <a:rPr lang="en-US" sz="2200" i="1" dirty="0"/>
              <a:t>t-</a:t>
            </a:r>
            <a:r>
              <a:rPr lang="en-US" sz="2200" dirty="0"/>
              <a:t>distribution with  </a:t>
            </a:r>
            <a:r>
              <a:rPr lang="en-US" sz="2200" i="1" dirty="0"/>
              <a:t>N</a:t>
            </a:r>
            <a:r>
              <a:rPr lang="en-US" sz="2200" dirty="0"/>
              <a:t> – 2 = 38 degrees of freedom, </a:t>
            </a:r>
            <a:r>
              <a:rPr lang="en-US" sz="2200" i="1" dirty="0"/>
              <a:t>t</a:t>
            </a:r>
            <a:r>
              <a:rPr lang="en-US" sz="2200" baseline="-25000" dirty="0"/>
              <a:t>(0.95,38)</a:t>
            </a:r>
            <a:r>
              <a:rPr lang="en-US" sz="2200" dirty="0"/>
              <a:t> = 1.686.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Thus we will reject the null hypothesis if the calculated value of </a:t>
            </a:r>
            <a:r>
              <a:rPr lang="en-US" sz="2200" i="1" dirty="0"/>
              <a:t>t</a:t>
            </a:r>
            <a:r>
              <a:rPr lang="en-US" sz="2200" dirty="0"/>
              <a:t> ≥ 1.686. If </a:t>
            </a:r>
            <a:r>
              <a:rPr lang="en-US" sz="2200" i="1" dirty="0"/>
              <a:t>t</a:t>
            </a:r>
            <a:r>
              <a:rPr lang="en-US" sz="2200" dirty="0"/>
              <a:t> &lt; 1.686, we will not reject the null hypothesis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4206"/>
              </p:ext>
            </p:extLst>
          </p:nvPr>
        </p:nvGraphicFramePr>
        <p:xfrm>
          <a:off x="7315200" y="28956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0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1397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52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 4.88 &gt; 1.686,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= 0 and accept the alternative that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&gt; 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09820"/>
              </p:ext>
            </p:extLst>
          </p:nvPr>
        </p:nvGraphicFramePr>
        <p:xfrm>
          <a:off x="4114800" y="3810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59335"/>
              </p:ext>
            </p:extLst>
          </p:nvPr>
        </p:nvGraphicFramePr>
        <p:xfrm>
          <a:off x="3018473" y="3103480"/>
          <a:ext cx="2973387" cy="84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73" y="3103480"/>
                        <a:ext cx="2973387" cy="847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92208"/>
              </p:ext>
            </p:extLst>
          </p:nvPr>
        </p:nvGraphicFramePr>
        <p:xfrm>
          <a:off x="5867400" y="1456491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" name="Equation" r:id="rId7" imgW="139680" imgH="126720" progId="Equation.3">
                  <p:embed/>
                </p:oleObj>
              </mc:Choice>
              <mc:Fallback>
                <p:oleObj name="Equation" r:id="rId7" imgW="139680" imgH="126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56491"/>
                        <a:ext cx="1397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63902"/>
              </p:ext>
            </p:extLst>
          </p:nvPr>
        </p:nvGraphicFramePr>
        <p:xfrm>
          <a:off x="3429000" y="3406174"/>
          <a:ext cx="292100" cy="2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3406174"/>
                        <a:ext cx="292100" cy="2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82393"/>
              </p:ext>
            </p:extLst>
          </p:nvPr>
        </p:nvGraphicFramePr>
        <p:xfrm>
          <a:off x="6171111" y="1456491"/>
          <a:ext cx="320585" cy="3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" name="Equation" r:id="rId11" imgW="126720" imgH="114120" progId="Equation.3">
                  <p:embed/>
                </p:oleObj>
              </mc:Choice>
              <mc:Fallback>
                <p:oleObj name="Equation" r:id="rId11" imgW="126720" imgH="1141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1111" y="1456491"/>
                        <a:ext cx="320585" cy="32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52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we reject the hypothesis that there is no relationship between income and food expenditure, and conclude that there is a </a:t>
            </a:r>
            <a:r>
              <a:rPr lang="en-US" b="1" i="1" dirty="0"/>
              <a:t>statistically significant</a:t>
            </a:r>
            <a:r>
              <a:rPr lang="en-US" b="1" dirty="0"/>
              <a:t> positive relationship between household income and food expenditure, at 5% significance level.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09820"/>
              </p:ext>
            </p:extLst>
          </p:nvPr>
        </p:nvGraphicFramePr>
        <p:xfrm>
          <a:off x="4114800" y="3810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59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Do households spend on food less than 15$ for every additional 100$ income?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null hypothesis is </a:t>
            </a:r>
            <a:r>
              <a:rPr lang="en-US" sz="2400" i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  <a:r>
              <a:rPr lang="el-GR" sz="2400" dirty="0"/>
              <a:t>β</a:t>
            </a:r>
            <a:r>
              <a:rPr lang="en-US" sz="2400" baseline="-25000" dirty="0"/>
              <a:t>2 </a:t>
            </a:r>
            <a:r>
              <a:rPr lang="en-US" sz="2400" dirty="0"/>
              <a:t>≥ 15</a:t>
            </a:r>
          </a:p>
          <a:p>
            <a:pPr>
              <a:buNone/>
            </a:pPr>
            <a:r>
              <a:rPr lang="en-US" sz="2400" dirty="0"/>
              <a:t>	The alternative hypothesis is 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:</a:t>
            </a:r>
            <a:r>
              <a:rPr lang="el-GR" sz="2400" dirty="0"/>
              <a:t>β</a:t>
            </a:r>
            <a:r>
              <a:rPr lang="en-US" sz="2400" baseline="-25000" dirty="0"/>
              <a:t>2 </a:t>
            </a:r>
            <a:r>
              <a:rPr lang="en-US" sz="2400" dirty="0"/>
              <a:t>&lt; 15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test statistic is </a:t>
            </a:r>
            <a:r>
              <a:rPr lang="en-US" sz="2400" i="1" dirty="0"/>
              <a:t>t</a:t>
            </a:r>
            <a:r>
              <a:rPr lang="en-US" sz="2400" dirty="0"/>
              <a:t> = (</a:t>
            </a:r>
            <a:r>
              <a:rPr lang="en-US" sz="2400" i="1" dirty="0"/>
              <a:t>b</a:t>
            </a:r>
            <a:r>
              <a:rPr lang="en-US" sz="2400" baseline="-25000" dirty="0"/>
              <a:t>2 </a:t>
            </a:r>
            <a:r>
              <a:rPr lang="en-US" sz="2400" dirty="0"/>
              <a:t>- 15)/se(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) ~ </a:t>
            </a:r>
            <a:r>
              <a:rPr lang="en-US" sz="2400" i="1" dirty="0"/>
              <a:t>t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 – 2)</a:t>
            </a:r>
            <a:r>
              <a:rPr lang="en-US" sz="2400" dirty="0"/>
              <a:t> if the null hypothesis is true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l-GR" sz="2400" dirty="0"/>
              <a:t>α</a:t>
            </a:r>
            <a:r>
              <a:rPr lang="en-US" sz="2400" dirty="0"/>
              <a:t> = 0.05</a:t>
            </a:r>
          </a:p>
          <a:p>
            <a:pPr lvl="1"/>
            <a:r>
              <a:rPr lang="en-US" sz="2400" dirty="0"/>
              <a:t>The critical value for the left-tail rejection region is the 5</a:t>
            </a:r>
            <a:r>
              <a:rPr lang="en-US" sz="2400" baseline="30000" dirty="0"/>
              <a:t>th</a:t>
            </a:r>
            <a:r>
              <a:rPr lang="en-US" sz="2400" dirty="0"/>
              <a:t> percentile of the </a:t>
            </a:r>
            <a:r>
              <a:rPr lang="en-US" sz="2400" i="1" dirty="0"/>
              <a:t>t-</a:t>
            </a:r>
            <a:r>
              <a:rPr lang="en-US" sz="2400" dirty="0"/>
              <a:t>distribution with  </a:t>
            </a:r>
            <a:r>
              <a:rPr lang="en-US" sz="2400" i="1" dirty="0"/>
              <a:t>N</a:t>
            </a:r>
            <a:r>
              <a:rPr lang="en-US" sz="2400" dirty="0"/>
              <a:t> – 2 = 38 degrees of freedom, </a:t>
            </a:r>
            <a:r>
              <a:rPr lang="en-US" sz="2400" i="1" dirty="0"/>
              <a:t>t</a:t>
            </a:r>
            <a:r>
              <a:rPr lang="en-US" sz="2400" baseline="-25000" dirty="0"/>
              <a:t>(0.05,38)</a:t>
            </a:r>
            <a:r>
              <a:rPr lang="en-US" sz="2400" dirty="0"/>
              <a:t> =  -1.686.</a:t>
            </a:r>
          </a:p>
          <a:p>
            <a:pPr lvl="1"/>
            <a:r>
              <a:rPr lang="en-US" sz="2400" dirty="0"/>
              <a:t>Thus we will reject the null hypothesis if the calculated value of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≤ </a:t>
            </a:r>
            <a:r>
              <a:rPr lang="en-US" sz="2400" dirty="0"/>
              <a:t>-</a:t>
            </a:r>
            <a:r>
              <a:rPr lang="en-US" sz="2400" dirty="0" smtClean="0"/>
              <a:t>1.686. If </a:t>
            </a:r>
            <a:r>
              <a:rPr lang="en-US" sz="2400" i="1" dirty="0"/>
              <a:t>t</a:t>
            </a:r>
            <a:r>
              <a:rPr lang="en-US" sz="2400" dirty="0"/>
              <a:t> &gt; -1.686, we will not reject the null hypothesis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76149"/>
              </p:ext>
            </p:extLst>
          </p:nvPr>
        </p:nvGraphicFramePr>
        <p:xfrm>
          <a:off x="5334000" y="3098800"/>
          <a:ext cx="292100" cy="2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1" name="Equation" r:id="rId4" imgW="126720" imgH="114120" progId="Equation.3">
                  <p:embed/>
                </p:oleObj>
              </mc:Choice>
              <mc:Fallback>
                <p:oleObj name="Equation" r:id="rId4" imgW="126720" imgH="1141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3098800"/>
                        <a:ext cx="292100" cy="2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Hypothesis Tests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 -2.29 &lt; -1.686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≥ 15 and accept the alternative that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&lt; </a:t>
            </a:r>
            <a:r>
              <a:rPr lang="en-US" dirty="0"/>
              <a:t>15 at </a:t>
            </a:r>
            <a:r>
              <a:rPr lang="el-GR" dirty="0"/>
              <a:t>α</a:t>
            </a:r>
            <a:r>
              <a:rPr lang="en-US" dirty="0"/>
              <a:t> = 0.05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1271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58899"/>
              </p:ext>
            </p:extLst>
          </p:nvPr>
        </p:nvGraphicFramePr>
        <p:xfrm>
          <a:off x="2895600" y="2895600"/>
          <a:ext cx="41433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0" name="Equation" r:id="rId5" imgW="1930400" imgH="444500" progId="Equation.DSMT4">
                  <p:embed/>
                </p:oleObj>
              </mc:Choice>
              <mc:Fallback>
                <p:oleObj name="Equation" r:id="rId5" imgW="1930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41433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09745"/>
              </p:ext>
            </p:extLst>
          </p:nvPr>
        </p:nvGraphicFramePr>
        <p:xfrm>
          <a:off x="3429000" y="3276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44889"/>
              </p:ext>
            </p:extLst>
          </p:nvPr>
        </p:nvGraphicFramePr>
        <p:xfrm>
          <a:off x="6172200" y="1521981"/>
          <a:ext cx="381000" cy="31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521981"/>
                        <a:ext cx="381000" cy="314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b="1" dirty="0"/>
              <a:t>We conclude that households spending on food is less than $15 for each additional $100 income at 5% significance level. </a:t>
            </a:r>
          </a:p>
          <a:p>
            <a:pPr marL="0" lvl="1" indent="0">
              <a:buSzPct val="100000"/>
              <a:buNone/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Will you reject the null hypothesis for significance level of 1%? 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1271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2038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 algn="ctr">
              <a:buSzPct val="100000"/>
              <a:buNone/>
            </a:pPr>
            <a:r>
              <a:rPr lang="en-US" b="1" dirty="0"/>
              <a:t>Is there is a relationship between income and food </a:t>
            </a:r>
            <a:r>
              <a:rPr lang="en-US" b="1" dirty="0" smtClean="0"/>
              <a:t>expenditure?</a:t>
            </a:r>
            <a:endParaRPr lang="en-US" b="1" dirty="0"/>
          </a:p>
          <a:p>
            <a:pPr marL="0" lvl="1" indent="0" algn="ctr">
              <a:buSzPct val="100000"/>
              <a:buNone/>
            </a:pPr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/>
              <a:t>	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≠ 0</a:t>
            </a:r>
          </a:p>
          <a:p>
            <a:r>
              <a:rPr lang="en-US" dirty="0"/>
              <a:t>The test statistic is </a:t>
            </a:r>
            <a:r>
              <a:rPr lang="en-US" i="1" dirty="0"/>
              <a:t>t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)/se(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~ </a:t>
            </a:r>
            <a:r>
              <a:rPr lang="en-US" i="1" dirty="0"/>
              <a:t>t</a:t>
            </a:r>
            <a:r>
              <a:rPr lang="en-US" baseline="-25000" dirty="0"/>
              <a:t>(</a:t>
            </a:r>
            <a:r>
              <a:rPr lang="en-US" i="1" baseline="-25000" dirty="0"/>
              <a:t>N</a:t>
            </a:r>
            <a:r>
              <a:rPr lang="en-US" baseline="-25000" dirty="0"/>
              <a:t> – 2)</a:t>
            </a:r>
            <a:r>
              <a:rPr lang="en-US" dirty="0"/>
              <a:t> if the null hypothesis is true</a:t>
            </a:r>
          </a:p>
          <a:p>
            <a:r>
              <a:rPr lang="en-US" dirty="0"/>
              <a:t>Select </a:t>
            </a:r>
            <a:r>
              <a:rPr lang="el-GR" dirty="0"/>
              <a:t>α</a:t>
            </a:r>
            <a:r>
              <a:rPr lang="en-US" dirty="0"/>
              <a:t> = 0.05</a:t>
            </a:r>
          </a:p>
          <a:p>
            <a:pPr lvl="1"/>
            <a:r>
              <a:rPr lang="en-US" sz="2200" dirty="0"/>
              <a:t>The critical value for the two-tail rejection region is the 2.5</a:t>
            </a:r>
            <a:r>
              <a:rPr lang="en-US" sz="2200" baseline="30000" dirty="0"/>
              <a:t>th</a:t>
            </a:r>
            <a:r>
              <a:rPr lang="en-US" sz="2200" dirty="0"/>
              <a:t> percentile of the </a:t>
            </a:r>
            <a:r>
              <a:rPr lang="en-US" sz="2200" i="1" dirty="0"/>
              <a:t>t-</a:t>
            </a:r>
            <a:r>
              <a:rPr lang="en-US" sz="2200" dirty="0"/>
              <a:t>distribution with  </a:t>
            </a:r>
            <a:r>
              <a:rPr lang="en-US" sz="2200" i="1" dirty="0"/>
              <a:t>N</a:t>
            </a:r>
            <a:r>
              <a:rPr lang="en-US" sz="2200" dirty="0"/>
              <a:t> – 2 = 38 degrees of freedom, </a:t>
            </a:r>
            <a:r>
              <a:rPr lang="en-US" sz="2200" i="1" dirty="0"/>
              <a:t>t</a:t>
            </a:r>
            <a:r>
              <a:rPr lang="en-US" sz="2200" baseline="-25000" dirty="0"/>
              <a:t>(0.025,38)</a:t>
            </a:r>
            <a:r>
              <a:rPr lang="en-US" sz="2200" dirty="0"/>
              <a:t> =  -2.024 and the 97.5</a:t>
            </a:r>
            <a:r>
              <a:rPr lang="en-US" sz="2200" baseline="30000" dirty="0"/>
              <a:t>th</a:t>
            </a:r>
            <a:r>
              <a:rPr lang="en-US" sz="2200" dirty="0"/>
              <a:t> percentile </a:t>
            </a:r>
            <a:r>
              <a:rPr lang="en-US" sz="2200" i="1" dirty="0"/>
              <a:t>t</a:t>
            </a:r>
            <a:r>
              <a:rPr lang="en-US" sz="2200" baseline="-25000" dirty="0"/>
              <a:t>(0.975,38)</a:t>
            </a:r>
            <a:r>
              <a:rPr lang="en-US" sz="2200" dirty="0"/>
              <a:t> =  2.024</a:t>
            </a:r>
          </a:p>
          <a:p>
            <a:pPr lvl="1"/>
            <a:r>
              <a:rPr lang="en-US" sz="2200" dirty="0"/>
              <a:t>Thus we will reject the null hypothesis if the calculated value of </a:t>
            </a:r>
            <a:r>
              <a:rPr lang="en-US" sz="2200" i="1" dirty="0"/>
              <a:t>t</a:t>
            </a:r>
            <a:r>
              <a:rPr lang="en-US" sz="2200" dirty="0"/>
              <a:t> ≥ 2.024 </a:t>
            </a:r>
            <a:r>
              <a:rPr lang="en-US" sz="2200" b="1" dirty="0"/>
              <a:t>or</a:t>
            </a:r>
            <a:r>
              <a:rPr lang="en-US" sz="2200" dirty="0"/>
              <a:t> if </a:t>
            </a:r>
            <a:r>
              <a:rPr lang="en-US" sz="2200" i="1" dirty="0"/>
              <a:t>t</a:t>
            </a:r>
            <a:r>
              <a:rPr lang="en-US" sz="2200" dirty="0"/>
              <a:t> ≤ -2.024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89433"/>
              </p:ext>
            </p:extLst>
          </p:nvPr>
        </p:nvGraphicFramePr>
        <p:xfrm>
          <a:off x="5410200" y="34290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9" name="Equation" r:id="rId3" imgW="126720" imgH="114120" progId="Equation.3">
                  <p:embed/>
                </p:oleObj>
              </mc:Choice>
              <mc:Fallback>
                <p:oleObj name="Equation" r:id="rId3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Since 4.88 &gt; 2.024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= 0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We conclude that there is a statistically significant relationship between income and food expenditure (at 5% significance level).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8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6787" y="2652713"/>
          <a:ext cx="33512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9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7" y="2652713"/>
                        <a:ext cx="3351213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413267"/>
              </p:ext>
            </p:extLst>
          </p:nvPr>
        </p:nvGraphicFramePr>
        <p:xfrm>
          <a:off x="4038600" y="30480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0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4298"/>
              </p:ext>
            </p:extLst>
          </p:nvPr>
        </p:nvGraphicFramePr>
        <p:xfrm>
          <a:off x="6248400" y="1575866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1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575866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Every regression output provides the calculated </a:t>
            </a:r>
            <a:r>
              <a:rPr lang="en-US" i="1" dirty="0"/>
              <a:t>t</a:t>
            </a:r>
            <a:r>
              <a:rPr lang="en-US" dirty="0"/>
              <a:t> value for the two tail test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7195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9843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0292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5105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9436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general linear hypothesis involves both parameters,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and may be stated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alternative hypothesis might be any one of the following: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 Linear Combination of Parameters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88947"/>
              </p:ext>
            </p:extLst>
          </p:nvPr>
        </p:nvGraphicFramePr>
        <p:xfrm>
          <a:off x="3657600" y="2863850"/>
          <a:ext cx="3287712" cy="63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2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63850"/>
                        <a:ext cx="3287712" cy="6380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29976"/>
              </p:ext>
            </p:extLst>
          </p:nvPr>
        </p:nvGraphicFramePr>
        <p:xfrm>
          <a:off x="2362200" y="4667296"/>
          <a:ext cx="5427663" cy="169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3" name="Equation" r:id="rId5" imgW="2438400" imgH="762000" progId="Equation.DSMT4">
                  <p:embed/>
                </p:oleObj>
              </mc:Choice>
              <mc:Fallback>
                <p:oleObj name="Equation" r:id="rId5" imgW="24384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67296"/>
                        <a:ext cx="5427663" cy="1696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1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t-statistic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if the null hypothesis is true </a:t>
            </a:r>
          </a:p>
          <a:p>
            <a:pPr lvl="1"/>
            <a:r>
              <a:rPr lang="en-US" dirty="0"/>
              <a:t>The rejection regions for the one- and two-tail alternatives are the same as those described before, and conclusions are interpreted the same way as well</a:t>
            </a:r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 Linear Combination of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26454"/>
              </p:ext>
            </p:extLst>
          </p:nvPr>
        </p:nvGraphicFramePr>
        <p:xfrm>
          <a:off x="3048000" y="2362200"/>
          <a:ext cx="384585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4" name="Equation" r:id="rId3" imgW="1676160" imgH="431640" progId="Equation.3">
                  <p:embed/>
                </p:oleObj>
              </mc:Choice>
              <mc:Fallback>
                <p:oleObj name="Equation" r:id="rId3" imgW="1676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362200"/>
                        <a:ext cx="384585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1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we conjecture that: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implies: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 alternative hypothesis: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16531"/>
              </p:ext>
            </p:extLst>
          </p:nvPr>
        </p:nvGraphicFramePr>
        <p:xfrm>
          <a:off x="1676400" y="2438400"/>
          <a:ext cx="695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0" name="Equation" r:id="rId3" imgW="3288960" imgH="215640" progId="Equation.3">
                  <p:embed/>
                </p:oleObj>
              </mc:Choice>
              <mc:Fallback>
                <p:oleObj name="Equation" r:id="rId3" imgW="328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6956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01102"/>
              </p:ext>
            </p:extLst>
          </p:nvPr>
        </p:nvGraphicFramePr>
        <p:xfrm>
          <a:off x="3962400" y="5105400"/>
          <a:ext cx="2632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1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6320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81978"/>
              </p:ext>
            </p:extLst>
          </p:nvPr>
        </p:nvGraphicFramePr>
        <p:xfrm>
          <a:off x="3962400" y="3581400"/>
          <a:ext cx="26590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2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26590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63942"/>
              </p:ext>
            </p:extLst>
          </p:nvPr>
        </p:nvGraphicFramePr>
        <p:xfrm>
          <a:off x="2743200" y="2133600"/>
          <a:ext cx="6456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3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64569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t-statistic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x-none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59100" y="2195513"/>
          <a:ext cx="4422775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1" name="Equation" r:id="rId3" imgW="2120760" imgH="1930320" progId="Equation.DSMT4">
                  <p:embed/>
                </p:oleObj>
              </mc:Choice>
              <mc:Fallback>
                <p:oleObj name="Equation" r:id="rId3" imgW="2120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95513"/>
                        <a:ext cx="4422775" cy="402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7768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=2.65 &gt; </a:t>
            </a:r>
            <a:r>
              <a:rPr lang="en-US" i="1" dirty="0" err="1"/>
              <a:t>t</a:t>
            </a:r>
            <a:r>
              <a:rPr lang="en-US" i="1" baseline="-25000" dirty="0" err="1"/>
              <a:t>c</a:t>
            </a:r>
            <a:r>
              <a:rPr lang="en-US" dirty="0"/>
              <a:t> = 1.686, at significance level of 5%, we reject the null hypothesis that </a:t>
            </a:r>
            <a:r>
              <a:rPr lang="en-US" dirty="0" smtClean="0"/>
              <a:t>expected </a:t>
            </a:r>
            <a:r>
              <a:rPr lang="en-US" dirty="0"/>
              <a:t>spending on food of households with weekly income of $2,000 is $250 per week or less and conclude that the </a:t>
            </a:r>
            <a:r>
              <a:rPr lang="en-US" dirty="0" smtClean="0"/>
              <a:t>expected </a:t>
            </a:r>
            <a:r>
              <a:rPr lang="en-US" dirty="0"/>
              <a:t>spending is more than $250, </a:t>
            </a:r>
            <a:r>
              <a:rPr lang="en-US" dirty="0" smtClean="0"/>
              <a:t>at 5% significance level.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you reject the null hypothesis for significance level of 1%, 0.5%? </a:t>
            </a:r>
          </a:p>
          <a:p>
            <a:pPr marL="0" indent="0">
              <a:buNone/>
            </a:pPr>
            <a:endParaRPr lang="x-non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2517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testing procedures compare a conjecture (a null hypothesis) </a:t>
            </a:r>
            <a:r>
              <a:rPr lang="en-US" dirty="0" smtClean="0"/>
              <a:t>that we </a:t>
            </a:r>
            <a:r>
              <a:rPr lang="en-US" dirty="0"/>
              <a:t>have about a population to the information contained in a sample of data. </a:t>
            </a:r>
          </a:p>
        </p:txBody>
      </p:sp>
    </p:spTree>
    <p:extLst>
      <p:ext uri="{BB962C8B-B14F-4D97-AF65-F5344CB8AC3E}">
        <p14:creationId xmlns:p14="http://schemas.microsoft.com/office/powerpoint/2010/main" val="16384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null hypothesis is the belief we will maintain until we are convinced by the sample evidence that it is not true, in which case we reject the null hypothesis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null hypothesis is stated </a:t>
            </a:r>
            <a:r>
              <a:rPr lang="pt-BR" dirty="0"/>
              <a:t>as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, where </a:t>
            </a:r>
            <a:r>
              <a:rPr lang="en-US" i="1" dirty="0"/>
              <a:t>c</a:t>
            </a:r>
            <a:r>
              <a:rPr lang="en-US" dirty="0"/>
              <a:t> is a constant, and is an important value in the context of a specific regression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Null Hypothesis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Paired with every null hypothesis is a logical alternative hypothesis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 that we will accept if the null hypothesis is rejected.</a:t>
            </a:r>
          </a:p>
          <a:p>
            <a:r>
              <a:rPr lang="en-US" dirty="0"/>
              <a:t>Possible Alternative hypotheses are:</a:t>
            </a:r>
          </a:p>
          <a:p>
            <a:endParaRPr lang="en-US" dirty="0"/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&gt; </a:t>
            </a:r>
            <a:r>
              <a:rPr lang="en-US" i="1" dirty="0"/>
              <a:t>c</a:t>
            </a:r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&lt; </a:t>
            </a:r>
            <a:r>
              <a:rPr lang="en-US" i="1" dirty="0"/>
              <a:t>c</a:t>
            </a:r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≠ </a:t>
            </a:r>
            <a:r>
              <a:rPr lang="en-US" i="1" dirty="0"/>
              <a:t>c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Alternative Hypothesis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decide whether to reject the null hypothesis or not to reject it, we perform a test:</a:t>
            </a:r>
          </a:p>
          <a:p>
            <a:endParaRPr lang="en-US" dirty="0"/>
          </a:p>
          <a:p>
            <a:r>
              <a:rPr lang="en-US" dirty="0"/>
              <a:t>The primary test statistic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the null hypothesis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sz="800" dirty="0"/>
              <a:t> </a:t>
            </a:r>
            <a:r>
              <a:rPr lang="en-US" dirty="0"/>
              <a:t>:      = c is true, then we can substitute </a:t>
            </a:r>
            <a:r>
              <a:rPr lang="en-US" i="1" dirty="0"/>
              <a:t>c</a:t>
            </a:r>
            <a:r>
              <a:rPr lang="en-US" dirty="0"/>
              <a:t> for      and it follows that: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 null hypothesis is not true, then the t-statistic does not have a </a:t>
            </a:r>
            <a:r>
              <a:rPr lang="en-US" i="1" dirty="0"/>
              <a:t>t</a:t>
            </a:r>
            <a:r>
              <a:rPr lang="en-US" dirty="0"/>
              <a:t>-distribution with </a:t>
            </a:r>
            <a:r>
              <a:rPr lang="en-US" i="1" dirty="0"/>
              <a:t>N</a:t>
            </a:r>
            <a:r>
              <a:rPr lang="en-US" dirty="0"/>
              <a:t>-2 degrees of freedom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96746"/>
              </p:ext>
            </p:extLst>
          </p:nvPr>
        </p:nvGraphicFramePr>
        <p:xfrm>
          <a:off x="5867400" y="2133600"/>
          <a:ext cx="2184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" name="Equation" r:id="rId5" imgW="1180800" imgH="444240" progId="Equation.DSMT4">
                  <p:embed/>
                </p:oleObj>
              </mc:Choice>
              <mc:Fallback>
                <p:oleObj name="Equation" r:id="rId5" imgW="11808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21844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39971"/>
              </p:ext>
            </p:extLst>
          </p:nvPr>
        </p:nvGraphicFramePr>
        <p:xfrm>
          <a:off x="4648200" y="4114800"/>
          <a:ext cx="21605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" name="Equation" r:id="rId7" imgW="1168200" imgH="444240" progId="Equation.DSMT4">
                  <p:embed/>
                </p:oleObj>
              </mc:Choice>
              <mc:Fallback>
                <p:oleObj name="Equation" r:id="rId7" imgW="116820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1605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Test Statistic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22528"/>
              </p:ext>
            </p:extLst>
          </p:nvPr>
        </p:nvGraphicFramePr>
        <p:xfrm>
          <a:off x="4724400" y="3657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8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36576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01258"/>
              </p:ext>
            </p:extLst>
          </p:nvPr>
        </p:nvGraphicFramePr>
        <p:xfrm>
          <a:off x="5562600" y="3276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92264"/>
              </p:ext>
            </p:extLst>
          </p:nvPr>
        </p:nvGraphicFramePr>
        <p:xfrm>
          <a:off x="6400800" y="25146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" name="Equation" r:id="rId13" imgW="139680" imgH="126720" progId="Equation.3">
                  <p:embed/>
                </p:oleObj>
              </mc:Choice>
              <mc:Fallback>
                <p:oleObj name="Equation" r:id="rId13" imgW="1396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251460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742476"/>
              </p:ext>
            </p:extLst>
          </p:nvPr>
        </p:nvGraphicFramePr>
        <p:xfrm>
          <a:off x="5105400" y="44958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" name="Equation" r:id="rId15" imgW="139680" imgH="126720" progId="Equation.3">
                  <p:embed/>
                </p:oleObj>
              </mc:Choice>
              <mc:Fallback>
                <p:oleObj name="Equation" r:id="rId15" imgW="1396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05400" y="449580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reject the null hypothesis if the test statistic falls in the “Rejection Region”</a:t>
            </a:r>
          </a:p>
          <a:p>
            <a:r>
              <a:rPr lang="en-US" dirty="0"/>
              <a:t>The “Rejection Region” consists of values that are unlikely and that have low probability of occurring when the null hypothesis is true </a:t>
            </a:r>
          </a:p>
          <a:p>
            <a:pPr lvl="1"/>
            <a:r>
              <a:rPr lang="en-US" dirty="0"/>
              <a:t>The chain of logic is: </a:t>
            </a:r>
          </a:p>
          <a:p>
            <a:pPr lvl="2">
              <a:buNone/>
            </a:pPr>
            <a:r>
              <a:rPr lang="en-US" dirty="0"/>
              <a:t>‘‘</a:t>
            </a:r>
            <a:r>
              <a:rPr lang="en-US" i="1" dirty="0"/>
              <a:t>If a value of the test statistic is obtained that falls in a region of low probability, then it is unlikely that the test statistic has the assumed distribution, and thus it is unlikely that the null hypothesis is true</a:t>
            </a:r>
            <a:r>
              <a:rPr lang="en-US" dirty="0"/>
              <a:t>’’</a:t>
            </a:r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rejection region depends on the </a:t>
            </a:r>
            <a:r>
              <a:rPr lang="en-US" b="1" dirty="0"/>
              <a:t>level of significance of the test </a:t>
            </a:r>
            <a:r>
              <a:rPr lang="el-GR" dirty="0"/>
              <a:t>α</a:t>
            </a:r>
            <a:r>
              <a:rPr lang="en-US" b="1" dirty="0"/>
              <a:t> - </a:t>
            </a:r>
            <a:r>
              <a:rPr lang="en-US" dirty="0"/>
              <a:t>is usually chosen to be 0.01, 0.05 or 0.10.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4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0161" y="1475184"/>
            <a:ext cx="7205472" cy="247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28800" y="4434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one-tail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with Alternative “Greater Than”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6400" y="4267200"/>
            <a:ext cx="6629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&gt;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(1-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17384</TotalTime>
  <Words>1308</Words>
  <Application>Microsoft Office PowerPoint</Application>
  <PresentationFormat>On-screen Show (4:3)</PresentationFormat>
  <Paragraphs>235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Safai, Alan</cp:lastModifiedBy>
  <cp:revision>516</cp:revision>
  <dcterms:created xsi:type="dcterms:W3CDTF">2011-01-05T13:49:00Z</dcterms:created>
  <dcterms:modified xsi:type="dcterms:W3CDTF">2018-06-05T18:02:43Z</dcterms:modified>
</cp:coreProperties>
</file>