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2" r:id="rId2"/>
    <p:sldId id="343" r:id="rId3"/>
    <p:sldId id="454" r:id="rId4"/>
    <p:sldId id="401" r:id="rId5"/>
    <p:sldId id="348" r:id="rId6"/>
    <p:sldId id="349" r:id="rId7"/>
    <p:sldId id="404" r:id="rId8"/>
    <p:sldId id="352" r:id="rId9"/>
    <p:sldId id="35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1686" autoAdjust="0"/>
  </p:normalViewPr>
  <p:slideViewPr>
    <p:cSldViewPr>
      <p:cViewPr varScale="1">
        <p:scale>
          <a:sx n="86" d="100"/>
          <a:sy n="86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-Value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reporting the outcome of statistical hypothesis tests, it has become standard practice to report the </a:t>
            </a:r>
            <a:r>
              <a:rPr lang="en-US" i="1" dirty="0"/>
              <a:t>p</a:t>
            </a:r>
            <a:r>
              <a:rPr lang="en-US" dirty="0"/>
              <a:t>-value (an abbreviation for probability value) of the test.</a:t>
            </a:r>
          </a:p>
          <a:p>
            <a:pPr marL="0" indent="0">
              <a:buNone/>
            </a:pPr>
            <a:endParaRPr lang="en-US" dirty="0"/>
          </a:p>
          <a:p>
            <a:pPr marL="342900" lvl="2" indent="-342900">
              <a:buSzPct val="100000"/>
              <a:buBlip>
                <a:blip r:embed="rId2"/>
              </a:buBlip>
            </a:pPr>
            <a:r>
              <a:rPr lang="en-US" b="1" dirty="0"/>
              <a:t>The </a:t>
            </a:r>
            <a:r>
              <a:rPr lang="en-US" b="1" i="1" dirty="0"/>
              <a:t>p</a:t>
            </a:r>
            <a:r>
              <a:rPr lang="en-US" b="1" dirty="0"/>
              <a:t>-value of the test tell us what is probability of committing a Type I error according to our </a:t>
            </a:r>
            <a:r>
              <a:rPr lang="en-US" b="1" i="1" dirty="0"/>
              <a:t>t</a:t>
            </a:r>
            <a:r>
              <a:rPr lang="en-US" b="1" dirty="0"/>
              <a:t>-statistic and the alternative hypothesis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If </a:t>
            </a:r>
            <a:r>
              <a:rPr lang="en-US" sz="3000" i="1" dirty="0"/>
              <a:t>t</a:t>
            </a:r>
            <a:r>
              <a:rPr lang="en-US" sz="3000" dirty="0"/>
              <a:t> is the calculated value of the </a:t>
            </a:r>
            <a:r>
              <a:rPr lang="en-US" sz="3000" i="1" dirty="0"/>
              <a:t>t</a:t>
            </a:r>
            <a:r>
              <a:rPr lang="en-US" sz="3000" dirty="0"/>
              <a:t>-statistic, then:</a:t>
            </a:r>
          </a:p>
          <a:p>
            <a:pPr marL="825246" lvl="1" indent="-457200">
              <a:lnSpc>
                <a:spcPct val="160000"/>
              </a:lnSpc>
            </a:pPr>
            <a:r>
              <a:rPr lang="en-US" sz="3000" dirty="0"/>
              <a:t>if </a:t>
            </a:r>
            <a:r>
              <a:rPr lang="en-US" sz="3000" i="1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: </a:t>
            </a:r>
            <a:r>
              <a:rPr lang="el-GR" sz="3000" dirty="0"/>
              <a:t>β</a:t>
            </a:r>
            <a:r>
              <a:rPr lang="en-US" sz="3000" i="1" baseline="-25000" dirty="0"/>
              <a:t>K </a:t>
            </a:r>
            <a:r>
              <a:rPr lang="en-US" sz="3000" dirty="0"/>
              <a:t>&gt; </a:t>
            </a:r>
            <a:r>
              <a:rPr lang="en-US" sz="3000" i="1" dirty="0"/>
              <a:t>c</a:t>
            </a:r>
          </a:p>
          <a:p>
            <a:pPr marL="1225296" lvl="2" indent="-457200">
              <a:lnSpc>
                <a:spcPct val="160000"/>
              </a:lnSpc>
              <a:buNone/>
            </a:pPr>
            <a:r>
              <a:rPr lang="en-US" sz="3000" i="1" dirty="0"/>
              <a:t>	p</a:t>
            </a:r>
            <a:r>
              <a:rPr lang="en-US" sz="3000" dirty="0"/>
              <a:t> = probability to the right of </a:t>
            </a:r>
            <a:r>
              <a:rPr lang="en-US" sz="3000" i="1" dirty="0"/>
              <a:t>t</a:t>
            </a:r>
          </a:p>
          <a:p>
            <a:pPr marL="825246" lvl="1" indent="-457200">
              <a:lnSpc>
                <a:spcPct val="160000"/>
              </a:lnSpc>
            </a:pPr>
            <a:r>
              <a:rPr lang="en-US" sz="3000" dirty="0"/>
              <a:t>if </a:t>
            </a:r>
            <a:r>
              <a:rPr lang="en-US" sz="3000" i="1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: </a:t>
            </a:r>
            <a:r>
              <a:rPr lang="el-GR" sz="3000" dirty="0"/>
              <a:t>β</a:t>
            </a:r>
            <a:r>
              <a:rPr lang="en-US" sz="3000" i="1" baseline="-25000" dirty="0"/>
              <a:t>K </a:t>
            </a:r>
            <a:r>
              <a:rPr lang="en-US" sz="3000" dirty="0"/>
              <a:t>&lt; </a:t>
            </a:r>
            <a:r>
              <a:rPr lang="en-US" sz="3000" i="1" dirty="0"/>
              <a:t>c</a:t>
            </a:r>
          </a:p>
          <a:p>
            <a:pPr marL="1225296" lvl="2" indent="-457200">
              <a:lnSpc>
                <a:spcPct val="160000"/>
              </a:lnSpc>
              <a:buNone/>
            </a:pPr>
            <a:r>
              <a:rPr lang="en-US" sz="3000" i="1" dirty="0"/>
              <a:t>	p</a:t>
            </a:r>
            <a:r>
              <a:rPr lang="en-US" sz="3000" dirty="0"/>
              <a:t> = probability to the left of </a:t>
            </a:r>
            <a:r>
              <a:rPr lang="en-US" sz="3000" i="1" dirty="0"/>
              <a:t>t</a:t>
            </a:r>
            <a:endParaRPr lang="en-US" sz="3000" dirty="0"/>
          </a:p>
          <a:p>
            <a:pPr marL="825246" lvl="1" indent="-457200">
              <a:lnSpc>
                <a:spcPct val="160000"/>
              </a:lnSpc>
            </a:pPr>
            <a:r>
              <a:rPr lang="en-US" sz="3000" dirty="0"/>
              <a:t>if </a:t>
            </a:r>
            <a:r>
              <a:rPr lang="en-US" sz="3000" i="1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: </a:t>
            </a:r>
            <a:r>
              <a:rPr lang="el-GR" sz="3000" dirty="0"/>
              <a:t>β</a:t>
            </a:r>
            <a:r>
              <a:rPr lang="en-US" sz="3000" i="1" baseline="-25000" dirty="0"/>
              <a:t>K </a:t>
            </a:r>
            <a:r>
              <a:rPr lang="en-US" sz="3000" dirty="0"/>
              <a:t>≠ </a:t>
            </a:r>
            <a:r>
              <a:rPr lang="en-US" sz="3000" i="1" dirty="0"/>
              <a:t>c</a:t>
            </a:r>
          </a:p>
          <a:p>
            <a:pPr marL="1225296" lvl="2" indent="-457200">
              <a:lnSpc>
                <a:spcPct val="160000"/>
              </a:lnSpc>
              <a:buNone/>
            </a:pPr>
            <a:r>
              <a:rPr lang="en-US" sz="3000" i="1" dirty="0"/>
              <a:t>	p</a:t>
            </a:r>
            <a:r>
              <a:rPr lang="en-US" sz="3000" dirty="0"/>
              <a:t> = </a:t>
            </a:r>
            <a:r>
              <a:rPr lang="en-US" sz="3000" u="sng" dirty="0"/>
              <a:t>sum</a:t>
            </a:r>
            <a:r>
              <a:rPr lang="en-US" sz="3000" dirty="0"/>
              <a:t> of probabilities to the right of |</a:t>
            </a:r>
            <a:r>
              <a:rPr lang="en-US" sz="3000" i="1" dirty="0"/>
              <a:t>t| </a:t>
            </a:r>
            <a:r>
              <a:rPr lang="en-US" sz="3000" u="sng" dirty="0"/>
              <a:t>and</a:t>
            </a:r>
            <a:r>
              <a:rPr lang="en-US" sz="3000" dirty="0"/>
              <a:t> to the left of  – |</a:t>
            </a:r>
            <a:r>
              <a:rPr lang="en-US" sz="3000" i="1" dirty="0"/>
              <a:t>t|</a:t>
            </a:r>
            <a:endParaRPr lang="en-US" sz="3000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35508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0" y="2159000"/>
            <a:ext cx="6781800" cy="3403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Reject the null hypothesis when the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p-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 is less than, or equal to, the level of significance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α:</a:t>
            </a:r>
          </a:p>
          <a:p>
            <a:pPr hangingPunct="0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≤ α then reject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hangingPunct="0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&gt; α then do not reject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7928" y="444500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-VALUE RULE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5229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Example 1</a:t>
            </a:r>
          </a:p>
          <a:p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≥ 15</a:t>
            </a:r>
          </a:p>
          <a:p>
            <a:pPr lvl="1"/>
            <a:r>
              <a:rPr lang="en-US" dirty="0"/>
              <a:t>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&lt; 15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(left tail test)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reject the null hypothesis for </a:t>
            </a:r>
            <a:r>
              <a:rPr lang="el-GR" dirty="0"/>
              <a:t>α</a:t>
            </a:r>
            <a:r>
              <a:rPr lang="en-US" dirty="0"/>
              <a:t> = 0.05 but not for </a:t>
            </a:r>
            <a:r>
              <a:rPr lang="el-GR" dirty="0"/>
              <a:t>α</a:t>
            </a:r>
            <a:r>
              <a:rPr lang="en-US" dirty="0"/>
              <a:t> = 0.01.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Left-tail Test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76358"/>
              </p:ext>
            </p:extLst>
          </p:nvPr>
        </p:nvGraphicFramePr>
        <p:xfrm>
          <a:off x="3276600" y="3289300"/>
          <a:ext cx="3851275" cy="886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" name="Equation" r:id="rId3" imgW="1930320" imgH="444240" progId="Equation.DSMT4">
                  <p:embed/>
                </p:oleObj>
              </mc:Choice>
              <mc:Fallback>
                <p:oleObj name="Equation" r:id="rId3" imgW="19303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9300"/>
                        <a:ext cx="3851275" cy="8868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23516"/>
              </p:ext>
            </p:extLst>
          </p:nvPr>
        </p:nvGraphicFramePr>
        <p:xfrm>
          <a:off x="4114800" y="4800600"/>
          <a:ext cx="3722158" cy="5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" name="Equation" r:id="rId5" imgW="1752480" imgH="241200" progId="Equation.3">
                  <p:embed/>
                </p:oleObj>
              </mc:Choice>
              <mc:Fallback>
                <p:oleObj name="Equation" r:id="rId5" imgW="1752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3722158" cy="5124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46232"/>
              </p:ext>
            </p:extLst>
          </p:nvPr>
        </p:nvGraphicFramePr>
        <p:xfrm>
          <a:off x="3733800" y="3657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38555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-value for a left-tail test.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983287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Left-tail 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 for a Right tail Test 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b="1" u="sng" dirty="0"/>
              <a:t>Example 2</a:t>
            </a:r>
          </a:p>
          <a:p>
            <a:pPr marL="0" indent="0" algn="ctr">
              <a:buNone/>
            </a:pPr>
            <a:endParaRPr lang="en-US" sz="3600" b="1" u="sng" dirty="0"/>
          </a:p>
          <a:p>
            <a:pPr marL="0" indent="0" algn="ctr">
              <a:buNone/>
            </a:pPr>
            <a:r>
              <a:rPr lang="en-US" sz="3600" dirty="0"/>
              <a:t>The null hypothesis is </a:t>
            </a:r>
            <a:r>
              <a:rPr lang="en-US" sz="3600" i="1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</a:t>
            </a:r>
            <a:r>
              <a:rPr lang="el-GR" sz="3600" dirty="0"/>
              <a:t>β</a:t>
            </a:r>
            <a:r>
              <a:rPr lang="en-US" sz="3600" baseline="-25000" dirty="0"/>
              <a:t>2 </a:t>
            </a:r>
            <a:r>
              <a:rPr lang="en-US" sz="3600" dirty="0"/>
              <a:t>= 0 </a:t>
            </a:r>
          </a:p>
          <a:p>
            <a:pPr marL="0" indent="0" algn="ctr">
              <a:buNone/>
            </a:pPr>
            <a:r>
              <a:rPr lang="en-US" sz="3600" dirty="0"/>
              <a:t>The alternative hypothesis is </a:t>
            </a:r>
            <a:r>
              <a:rPr lang="en-US" sz="3600" i="1" dirty="0"/>
              <a:t>H</a:t>
            </a:r>
            <a:r>
              <a:rPr lang="en-US" sz="3600" baseline="-25000" dirty="0"/>
              <a:t>1</a:t>
            </a:r>
            <a:r>
              <a:rPr lang="en-US" sz="3600" dirty="0"/>
              <a:t>:</a:t>
            </a:r>
            <a:r>
              <a:rPr lang="el-GR" sz="3600" dirty="0"/>
              <a:t>β</a:t>
            </a:r>
            <a:r>
              <a:rPr lang="en-US" sz="3600" baseline="-25000" dirty="0"/>
              <a:t>2 </a:t>
            </a:r>
            <a:r>
              <a:rPr lang="en-US" sz="3600" dirty="0"/>
              <a:t>&gt; 0 </a:t>
            </a:r>
          </a:p>
          <a:p>
            <a:pPr lvl="1"/>
            <a:endParaRPr lang="en-US" sz="3600" dirty="0"/>
          </a:p>
          <a:p>
            <a:r>
              <a:rPr lang="en-US" sz="3600" dirty="0"/>
              <a:t>The test statistic: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i="1" dirty="0"/>
              <a:t>p-</a:t>
            </a:r>
            <a:r>
              <a:rPr lang="en-US" sz="3600" dirty="0"/>
              <a:t>value (right tail):</a:t>
            </a:r>
          </a:p>
          <a:p>
            <a:endParaRPr lang="en-US" sz="3600" dirty="0"/>
          </a:p>
          <a:p>
            <a:r>
              <a:rPr lang="en-US" sz="3600" dirty="0"/>
              <a:t>We reject the null hypothesis for both </a:t>
            </a:r>
            <a:r>
              <a:rPr lang="el-GR" sz="3600" dirty="0"/>
              <a:t>α</a:t>
            </a:r>
            <a:r>
              <a:rPr lang="en-US" sz="3600" dirty="0"/>
              <a:t> = 0.05 and for </a:t>
            </a:r>
            <a:r>
              <a:rPr lang="el-GR" sz="3600" dirty="0"/>
              <a:t>α</a:t>
            </a:r>
            <a:r>
              <a:rPr lang="en-US" sz="3600" dirty="0"/>
              <a:t> = 0.01.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21" y="27195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p–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58108"/>
              </p:ext>
            </p:extLst>
          </p:nvPr>
        </p:nvGraphicFramePr>
        <p:xfrm>
          <a:off x="4495800" y="3505200"/>
          <a:ext cx="33543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89" name="Equation" r:id="rId3" imgW="1562100" imgH="444500" progId="Equation.DSMT4">
                  <p:embed/>
                </p:oleObj>
              </mc:Choice>
              <mc:Fallback>
                <p:oleObj name="Equation" r:id="rId3" imgW="15621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33543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20358"/>
              </p:ext>
            </p:extLst>
          </p:nvPr>
        </p:nvGraphicFramePr>
        <p:xfrm>
          <a:off x="4953000" y="4953000"/>
          <a:ext cx="3678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90" name="Equation" r:id="rId5" imgW="1663560" imgH="241200" progId="Equation.3">
                  <p:embed/>
                </p:oleObj>
              </mc:Choice>
              <mc:Fallback>
                <p:oleObj name="Equation" r:id="rId5" imgW="16635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0"/>
                        <a:ext cx="36782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66270"/>
              </p:ext>
            </p:extLst>
          </p:nvPr>
        </p:nvGraphicFramePr>
        <p:xfrm>
          <a:off x="5029200" y="38862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91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862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1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Example 3</a:t>
            </a:r>
          </a:p>
          <a:p>
            <a:pPr marL="0" indent="0">
              <a:buNone/>
            </a:pPr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= 0</a:t>
            </a:r>
          </a:p>
          <a:p>
            <a:pPr lvl="1"/>
            <a:r>
              <a:rPr lang="en-US" dirty="0"/>
              <a:t>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≠ 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(a two tail test!)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Two-tail Test of Significance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379788" y="3289300"/>
          <a:ext cx="3352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" name="Equation" r:id="rId3" imgW="1562040" imgH="444240" progId="Equation.DSMT4">
                  <p:embed/>
                </p:oleObj>
              </mc:Choice>
              <mc:Fallback>
                <p:oleObj name="Equation" r:id="rId3" imgW="15620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289300"/>
                        <a:ext cx="33528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31305"/>
              </p:ext>
            </p:extLst>
          </p:nvPr>
        </p:nvGraphicFramePr>
        <p:xfrm>
          <a:off x="2209800" y="5029200"/>
          <a:ext cx="5895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" name="Equation" r:id="rId5" imgW="2666880" imgH="241200" progId="Equation.3">
                  <p:embed/>
                </p:oleObj>
              </mc:Choice>
              <mc:Fallback>
                <p:oleObj name="Equation" r:id="rId5" imgW="2666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5895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327"/>
              </p:ext>
            </p:extLst>
          </p:nvPr>
        </p:nvGraphicFramePr>
        <p:xfrm>
          <a:off x="3886200" y="3657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Every regression output provides the calculated </a:t>
            </a:r>
            <a:r>
              <a:rPr lang="en-US" b="1" i="1" dirty="0"/>
              <a:t>p-</a:t>
            </a:r>
            <a:r>
              <a:rPr lang="en-US" b="1" dirty="0"/>
              <a:t>value for the two tail test of significance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Two-tail Test of Significance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98436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5626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62600" y="5105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62600" y="59436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17384</TotalTime>
  <Words>310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Safai, Alan</cp:lastModifiedBy>
  <cp:revision>516</cp:revision>
  <dcterms:created xsi:type="dcterms:W3CDTF">2011-01-05T13:49:00Z</dcterms:created>
  <dcterms:modified xsi:type="dcterms:W3CDTF">2018-06-05T18:02:52Z</dcterms:modified>
</cp:coreProperties>
</file>