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4" r:id="rId3"/>
    <p:sldId id="304" r:id="rId4"/>
    <p:sldId id="290" r:id="rId5"/>
    <p:sldId id="286" r:id="rId6"/>
    <p:sldId id="306" r:id="rId7"/>
    <p:sldId id="269" r:id="rId8"/>
    <p:sldId id="271" r:id="rId9"/>
    <p:sldId id="272" r:id="rId10"/>
    <p:sldId id="273" r:id="rId11"/>
    <p:sldId id="287" r:id="rId12"/>
    <p:sldId id="274" r:id="rId13"/>
    <p:sldId id="313" r:id="rId14"/>
    <p:sldId id="288" r:id="rId15"/>
    <p:sldId id="276" r:id="rId16"/>
    <p:sldId id="307" r:id="rId17"/>
    <p:sldId id="310" r:id="rId18"/>
    <p:sldId id="278" r:id="rId19"/>
    <p:sldId id="280" r:id="rId20"/>
    <p:sldId id="283" r:id="rId21"/>
    <p:sldId id="311" r:id="rId22"/>
    <p:sldId id="312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6388" autoAdjust="0"/>
  </p:normalViewPr>
  <p:slideViewPr>
    <p:cSldViewPr>
      <p:cViewPr varScale="1">
        <p:scale>
          <a:sx n="73" d="100"/>
          <a:sy n="73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362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780725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the econometric model as a basis for statistical inference</a:t>
            </a:r>
          </a:p>
          <a:p>
            <a:r>
              <a:rPr lang="en-US" dirty="0" smtClean="0"/>
              <a:t>The ways in which statistical inference are carried out include:</a:t>
            </a:r>
            <a:endParaRPr lang="x-none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Estimating economic parameters using econometric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Predicting economic outcomes (forecasting).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Testing economic hypotheses.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63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are Data Generated?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must have data</a:t>
            </a:r>
            <a:endParaRPr lang="x-none" dirty="0" smtClean="0"/>
          </a:p>
          <a:p>
            <a:pPr lvl="1"/>
            <a:r>
              <a:rPr lang="en-US" dirty="0" smtClean="0"/>
              <a:t>Where do data come from?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way to acquire information about the unknown parameters of economic relationships is to conduct </a:t>
            </a:r>
            <a:r>
              <a:rPr lang="en-US" dirty="0" smtClean="0"/>
              <a:t>controlled experiment.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Problem: expensive and not always feasible.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Are Data Generated?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Economists and other social scientists work in a complex world in which data on variables are ‘‘observed’’ and rarely obtained from a controlled experiment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makes the task of learning about economic parameters more difficult.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Survey data is an </a:t>
            </a:r>
            <a:r>
              <a:rPr lang="en-US" dirty="0"/>
              <a:t>example of </a:t>
            </a:r>
            <a:r>
              <a:rPr lang="en-US" dirty="0" err="1"/>
              <a:t>nonexperimental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on all variables are collected simultaneously,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are neither fixed nor repeatable</a:t>
            </a:r>
          </a:p>
          <a:p>
            <a:pPr marL="457200" lvl="1" indent="0">
              <a:buNone/>
            </a:pP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Are Data Generated?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68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Economic Data Types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 Types of data: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Cross Section Data.</a:t>
            </a:r>
          </a:p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Panel Data (Longitudinal)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 cross-section of data</a:t>
            </a:r>
            <a:r>
              <a:rPr lang="en-US" dirty="0" smtClean="0"/>
              <a:t> is collected across sample units in a particular time period.</a:t>
            </a:r>
          </a:p>
          <a:p>
            <a:pPr lvl="1"/>
            <a:r>
              <a:rPr lang="en-US" dirty="0" smtClean="0"/>
              <a:t>The ‘‘sample units’’ are individual entities and may be firms, persons, households, states, or countries.</a:t>
            </a:r>
            <a:endParaRPr lang="x-none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Cross-Section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61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Cross-Section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1981200"/>
            <a:ext cx="7696200" cy="329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68240" y="4445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Cross Section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 time-series </a:t>
            </a:r>
            <a:r>
              <a:rPr lang="en-US" dirty="0" smtClean="0"/>
              <a:t>is data collected on </a:t>
            </a:r>
            <a:r>
              <a:rPr lang="en-US" b="1" dirty="0" smtClean="0"/>
              <a:t>one</a:t>
            </a:r>
            <a:r>
              <a:rPr lang="en-US" dirty="0" smtClean="0"/>
              <a:t> individual </a:t>
            </a:r>
            <a:r>
              <a:rPr lang="en-US" dirty="0"/>
              <a:t>entity </a:t>
            </a:r>
            <a:r>
              <a:rPr lang="en-US" dirty="0" smtClean="0"/>
              <a:t>(one firm or one person or one household or one country, etc.) over discrete intervals of time.</a:t>
            </a:r>
          </a:p>
          <a:p>
            <a:pPr lvl="1"/>
            <a:r>
              <a:rPr lang="en-US" dirty="0" smtClean="0"/>
              <a:t>The key feature of time-series data is </a:t>
            </a:r>
            <a:r>
              <a:rPr lang="en-US" dirty="0" smtClean="0"/>
              <a:t>data on this entity is </a:t>
            </a:r>
            <a:r>
              <a:rPr lang="en-US" dirty="0" smtClean="0"/>
              <a:t>recorded at a regular time interval.</a:t>
            </a:r>
          </a:p>
          <a:p>
            <a:pPr lvl="2"/>
            <a:endParaRPr lang="x-none" dirty="0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Time-Series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057400"/>
            <a:ext cx="4205287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16205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Time-Series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0306" y="456168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Real US GDP (Billion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Dollars, 2005 Prices)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Econometrics?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Study Econometrics?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‘‘panel’’ of data</a:t>
            </a:r>
            <a:r>
              <a:rPr lang="en-US" dirty="0" smtClean="0"/>
              <a:t>, also known as </a:t>
            </a:r>
            <a:r>
              <a:rPr lang="en-US" b="1" dirty="0" smtClean="0"/>
              <a:t>‘‘longitudinal’’ </a:t>
            </a:r>
            <a:r>
              <a:rPr lang="en-US" dirty="0" smtClean="0"/>
              <a:t>data, has observations on individual micro-units who are followed over time.</a:t>
            </a:r>
          </a:p>
          <a:p>
            <a:pPr lvl="1"/>
            <a:r>
              <a:rPr lang="en-US" dirty="0" smtClean="0"/>
              <a:t>The key aspect of panel data is that we observe each micro-unit for a number of time periods</a:t>
            </a:r>
          </a:p>
          <a:p>
            <a:pPr lvl="1"/>
            <a:r>
              <a:rPr lang="en-US" dirty="0" smtClean="0"/>
              <a:t>Usually the number of time series observations is small relative to the number of micro-units, but not always.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9418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Panel or Longitudinal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55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Panel or Longitudinal Data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7772400" cy="434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63861" y="457200"/>
            <a:ext cx="36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Panel Data from Two Rice Farms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Economic Data Types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68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Research Process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Econometrics is a research tool.</a:t>
            </a:r>
          </a:p>
          <a:p>
            <a:r>
              <a:rPr lang="en-US" dirty="0" smtClean="0"/>
              <a:t>Steps in the research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economic theory to think about the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Develop a working economic model leading to an econometric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sample data and choose a desirable method of statistical analysis based on initial assumptions and an understanding of how the data were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Estimate the unknown parameters with the help of a statistical software package, make predictions, and test hypotheses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4547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Research Process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Steps in the research process </a:t>
            </a:r>
            <a:r>
              <a:rPr lang="en-US" sz="1200" dirty="0" smtClean="0"/>
              <a:t>(Continued)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Perform model diagnostics to check the validity of the model (robustness check).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Summarize the empirical results and report your conclusions.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4547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Research Process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Econometrics About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489200"/>
            <a:ext cx="685800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Econometrics is about how we can use theory and data from economics, business, and the social sciences, along with tools from statistics, to answer ‘‘how much’’ questions.</a:t>
            </a:r>
          </a:p>
        </p:txBody>
      </p:sp>
    </p:spTree>
    <p:extLst>
      <p:ext uri="{BB962C8B-B14F-4D97-AF65-F5344CB8AC3E}">
        <p14:creationId xmlns:p14="http://schemas.microsoft.com/office/powerpoint/2010/main" val="7264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300" dirty="0" smtClean="0"/>
          </a:p>
          <a:p>
            <a:pPr marL="457200" lvl="1" indent="0">
              <a:buNone/>
            </a:pPr>
            <a:r>
              <a:rPr lang="en-US" sz="2600" dirty="0"/>
              <a:t>Every day, </a:t>
            </a:r>
            <a:r>
              <a:rPr lang="en-US" sz="2600" dirty="0" smtClean="0"/>
              <a:t>businesses and other decision-makers </a:t>
            </a:r>
            <a:r>
              <a:rPr lang="en-US" sz="2600" dirty="0"/>
              <a:t>face ‘‘how much</a:t>
            </a:r>
            <a:r>
              <a:rPr lang="en-US" sz="2600" dirty="0" smtClean="0"/>
              <a:t>’’ questions: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Victoria’s </a:t>
            </a:r>
            <a:r>
              <a:rPr lang="en-US" sz="2000" dirty="0"/>
              <a:t>secret wants to know what the effect of advertising on revenues is, in order to set the optimal level of advertising.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UTD must </a:t>
            </a:r>
            <a:r>
              <a:rPr lang="en-US" sz="2000" dirty="0"/>
              <a:t>estimate </a:t>
            </a:r>
            <a:r>
              <a:rPr lang="en-US" sz="2000" dirty="0" smtClean="0"/>
              <a:t>by how </a:t>
            </a:r>
            <a:r>
              <a:rPr lang="en-US" sz="2000" dirty="0"/>
              <a:t>much </a:t>
            </a:r>
            <a:r>
              <a:rPr lang="en-US" sz="2000" dirty="0" smtClean="0"/>
              <a:t>enrollment will </a:t>
            </a:r>
            <a:r>
              <a:rPr lang="en-US" sz="2000" dirty="0"/>
              <a:t>fall if tuition is raised by </a:t>
            </a:r>
            <a:r>
              <a:rPr lang="en-US" sz="2000" dirty="0" smtClean="0"/>
              <a:t>10%, </a:t>
            </a:r>
            <a:r>
              <a:rPr lang="en-US" sz="2000" dirty="0"/>
              <a:t>and thus whether its revenue from tuition will rise or </a:t>
            </a:r>
            <a:r>
              <a:rPr lang="en-US" sz="2000" dirty="0" smtClean="0"/>
              <a:t>fall.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Toyota </a:t>
            </a:r>
            <a:r>
              <a:rPr lang="en-US" sz="2000" dirty="0"/>
              <a:t>must estimate the effect that launching a new Tesla car is going to have on Toyota’s sales of hybrid </a:t>
            </a:r>
            <a:r>
              <a:rPr lang="en-US" sz="2000" dirty="0" smtClean="0"/>
              <a:t>cars in order to decide whether to invest in the </a:t>
            </a:r>
            <a:r>
              <a:rPr lang="en-US" sz="2000" dirty="0"/>
              <a:t>development of an </a:t>
            </a:r>
            <a:r>
              <a:rPr lang="en-US" sz="2000" dirty="0" smtClean="0"/>
              <a:t>electric car ASAP.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15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Study Econometrics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68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Econometric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8125" y="1143000"/>
            <a:ext cx="7772400" cy="5334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economics we express our ideas about relationships between economic variables using the mathematical concept of a function: </a:t>
            </a:r>
          </a:p>
          <a:p>
            <a:endParaRPr lang="en-US" dirty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879117"/>
              </p:ext>
            </p:extLst>
          </p:nvPr>
        </p:nvGraphicFramePr>
        <p:xfrm>
          <a:off x="3505200" y="2971800"/>
          <a:ext cx="3286125" cy="103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4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3286125" cy="10379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57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econometric model consists of </a:t>
            </a:r>
            <a:r>
              <a:rPr lang="en-US" b="1" dirty="0" smtClean="0"/>
              <a:t>a systematic part</a:t>
            </a:r>
            <a:r>
              <a:rPr lang="en-US" dirty="0" smtClean="0"/>
              <a:t> and a random and unpredictable component </a:t>
            </a:r>
            <a:r>
              <a:rPr lang="en-US" i="1" dirty="0" smtClean="0"/>
              <a:t>e</a:t>
            </a:r>
            <a:r>
              <a:rPr lang="en-US" dirty="0" smtClean="0"/>
              <a:t> that we will call a </a:t>
            </a:r>
            <a:r>
              <a:rPr lang="en-US" b="1" dirty="0" smtClean="0"/>
              <a:t>random error</a:t>
            </a:r>
            <a:endParaRPr lang="en-US" dirty="0"/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51134"/>
              </p:ext>
            </p:extLst>
          </p:nvPr>
        </p:nvGraphicFramePr>
        <p:xfrm>
          <a:off x="1524000" y="3617913"/>
          <a:ext cx="73723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7" name="Equation" r:id="rId3" imgW="3174840" imgH="838080" progId="Equation.DSMT4">
                  <p:embed/>
                </p:oleObj>
              </mc:Choice>
              <mc:Fallback>
                <p:oleObj name="Equation" r:id="rId3" imgW="317484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7913"/>
                        <a:ext cx="7372350" cy="194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63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The Systematic Part: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The systematic portion is the part we obtain from economic theory, and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The explanatory variables of the model and the dependent variable.</a:t>
            </a:r>
          </a:p>
          <a:p>
            <a:pPr lvl="1"/>
            <a:r>
              <a:rPr lang="en-US" dirty="0"/>
              <a:t>The coefficients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l-GR" dirty="0"/>
              <a:t>β</a:t>
            </a:r>
            <a:r>
              <a:rPr lang="en-US" baseline="-25000" dirty="0"/>
              <a:t>5</a:t>
            </a:r>
            <a:r>
              <a:rPr lang="en-US" dirty="0"/>
              <a:t> These are the unknown parameters of the model that we are trying to estimate using economic data and an econometric </a:t>
            </a:r>
            <a:r>
              <a:rPr lang="en-US" dirty="0" smtClean="0"/>
              <a:t>technique.</a:t>
            </a:r>
          </a:p>
          <a:p>
            <a:pPr lvl="1"/>
            <a:r>
              <a:rPr lang="en-US" dirty="0" smtClean="0"/>
              <a:t> An </a:t>
            </a:r>
            <a:r>
              <a:rPr lang="en-US" dirty="0"/>
              <a:t>assumption about the functional </a:t>
            </a:r>
            <a:r>
              <a:rPr lang="en-US" dirty="0" smtClean="0"/>
              <a:t>form (</a:t>
            </a:r>
            <a:r>
              <a:rPr lang="en-US" sz="1800" dirty="0" smtClean="0"/>
              <a:t>In </a:t>
            </a:r>
            <a:r>
              <a:rPr lang="en-US" sz="1800" dirty="0"/>
              <a:t>any particular problem, one challenge is to determine a functional form that is compatible with economic theory and the </a:t>
            </a:r>
            <a:r>
              <a:rPr lang="en-US" sz="1800" dirty="0" smtClean="0"/>
              <a:t>data</a:t>
            </a:r>
            <a:r>
              <a:rPr lang="en-US" dirty="0" smtClean="0"/>
              <a:t>).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63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Random Component: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random component (“error term”) represents a ‘‘noise’’ component, which obscures our understanding of the relationship among variables, and which we represent using the random variable </a:t>
            </a:r>
            <a:r>
              <a:rPr lang="en-US" i="1" dirty="0" smtClean="0"/>
              <a:t>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63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848</Words>
  <Application>Microsoft Office PowerPoint</Application>
  <PresentationFormat>On-screen Show (4:3)</PresentationFormat>
  <Paragraphs>116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277</cp:revision>
  <dcterms:created xsi:type="dcterms:W3CDTF">2011-01-05T13:49:00Z</dcterms:created>
  <dcterms:modified xsi:type="dcterms:W3CDTF">2017-03-28T19:56:35Z</dcterms:modified>
</cp:coreProperties>
</file>