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ink/ink2.xml" ContentType="application/inkml+xml"/>
  <Override PartName="/ppt/notesSlides/notesSlide8.xml" ContentType="application/vnd.openxmlformats-officedocument.presentationml.notesSlide+xml"/>
  <Override PartName="/ppt/ink/ink3.xml" ContentType="application/inkml+xml"/>
  <Override PartName="/ppt/notesSlides/notesSlide9.xml" ContentType="application/vnd.openxmlformats-officedocument.presentationml.notesSlide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9" r:id="rId2"/>
    <p:sldId id="392" r:id="rId3"/>
    <p:sldId id="395" r:id="rId4"/>
    <p:sldId id="263" r:id="rId5"/>
    <p:sldId id="415" r:id="rId6"/>
    <p:sldId id="382" r:id="rId7"/>
    <p:sldId id="399" r:id="rId8"/>
    <p:sldId id="398" r:id="rId9"/>
    <p:sldId id="400" r:id="rId10"/>
    <p:sldId id="403" r:id="rId11"/>
    <p:sldId id="428" r:id="rId12"/>
    <p:sldId id="273" r:id="rId13"/>
    <p:sldId id="276" r:id="rId14"/>
    <p:sldId id="427" r:id="rId15"/>
    <p:sldId id="285" r:id="rId16"/>
    <p:sldId id="429" r:id="rId17"/>
    <p:sldId id="284" r:id="rId18"/>
    <p:sldId id="286" r:id="rId19"/>
    <p:sldId id="287" r:id="rId20"/>
    <p:sldId id="288" r:id="rId21"/>
    <p:sldId id="404" r:id="rId22"/>
    <p:sldId id="289" r:id="rId23"/>
    <p:sldId id="411" r:id="rId24"/>
    <p:sldId id="291" r:id="rId25"/>
    <p:sldId id="422" r:id="rId26"/>
    <p:sldId id="293" r:id="rId27"/>
    <p:sldId id="294" r:id="rId28"/>
    <p:sldId id="426" r:id="rId29"/>
    <p:sldId id="297" r:id="rId30"/>
    <p:sldId id="416" r:id="rId31"/>
    <p:sldId id="417" r:id="rId32"/>
    <p:sldId id="299" r:id="rId33"/>
    <p:sldId id="425" r:id="rId34"/>
    <p:sldId id="384" r:id="rId35"/>
    <p:sldId id="430" r:id="rId36"/>
    <p:sldId id="420" r:id="rId37"/>
    <p:sldId id="423" r:id="rId38"/>
    <p:sldId id="300" r:id="rId39"/>
    <p:sldId id="410" r:id="rId40"/>
    <p:sldId id="301" r:id="rId41"/>
    <p:sldId id="437" r:id="rId42"/>
    <p:sldId id="303" r:id="rId43"/>
    <p:sldId id="438" r:id="rId44"/>
    <p:sldId id="304" r:id="rId45"/>
    <p:sldId id="406" r:id="rId46"/>
    <p:sldId id="407" r:id="rId47"/>
    <p:sldId id="408" r:id="rId48"/>
    <p:sldId id="439" r:id="rId49"/>
    <p:sldId id="440" r:id="rId50"/>
    <p:sldId id="431" r:id="rId51"/>
    <p:sldId id="432" r:id="rId52"/>
    <p:sldId id="441" r:id="rId53"/>
    <p:sldId id="409" r:id="rId54"/>
    <p:sldId id="307" r:id="rId55"/>
    <p:sldId id="435" r:id="rId56"/>
    <p:sldId id="436" r:id="rId57"/>
    <p:sldId id="310" r:id="rId58"/>
    <p:sldId id="313" r:id="rId59"/>
    <p:sldId id="312" r:id="rId60"/>
    <p:sldId id="314" r:id="rId61"/>
    <p:sldId id="442" r:id="rId62"/>
    <p:sldId id="315" r:id="rId63"/>
    <p:sldId id="424" r:id="rId64"/>
    <p:sldId id="317" r:id="rId65"/>
    <p:sldId id="318" r:id="rId66"/>
    <p:sldId id="418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357"/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29" autoAdjust="0"/>
    <p:restoredTop sz="94684" autoAdjust="0"/>
  </p:normalViewPr>
  <p:slideViewPr>
    <p:cSldViewPr>
      <p:cViewPr varScale="1">
        <p:scale>
          <a:sx n="52" d="100"/>
          <a:sy n="52" d="100"/>
        </p:scale>
        <p:origin x="127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465.95374" units="1/cm"/>
          <inkml:channelProperty channel="Y" name="resolution" value="2345.52612" units="1/cm"/>
          <inkml:channelProperty channel="F" name="resolution" value="5.68611" units="1/cm"/>
          <inkml:channelProperty channel="T" name="resolution" value="1" units="1/dev"/>
        </inkml:channelProperties>
      </inkml:inkSource>
      <inkml:timestamp xml:id="ts0" timeString="2017-01-26T20:00:19.8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20601 8777 15 0,'-5'38'37'0,"-1"2"-25"15,1 3-11-15,-1 2-1 16,3 3-10-16,-2 5-45 16</inkml:trace>
  <inkml:trace contextRef="#ctx0" brushRef="#br0" timeOffset="1932.192">20210 9324 30 0,'0'0'15'0,"0"0"-12"16,0 0-4-16,-107-3 8 15,82 3-7-15,-6 0 4 16,1-6-2-16,-1-6 15 15,0-4 17-15,0-2-2 16,6 2-20-16,0-2 9 16,0 1-9-16,0 0 1 15,-1-1 1-15,-1-2-3 16,4-3 15-16,-8-2-23 15,12-2 0-15,-4 1 1 16,-2-2 1-16,3 3-48 16,-1 1 175-16,4 6-129 15,-4-1 8-15,1-2 20 16,0 3-21-16,5-1-10 15,0-2 3-15,3 1 4 16,3 3-2-16,3 4-2 16,2 2 10-16,3 4-1 15,0 4-6-15,3-2-3 16,-2 0-1-16,-1-2 5 15,0 1 3-15,-3-2 4 0,-2-1 6 16,5-3 4-16,0-4-18 16,3-6-3-16,0-9-1 15,0-2-3-15,0-3 1 16,3-1 1-16,3 3-3 15,-1 6 2-15,-2 3-1 16,-3 2 2-16,0 1 1 16,0 2-5-16,0-4 5 15,0-6-2-15,0-5 0 16,0-9 0-16,-3-6-2 15,3-6 2-15,0-3 1 16,0 2-5-16,0 7 4 16,0 6 3-16,0 5-6 15,3 4 2-15,8-2 0 16,6 2 1-16,6-3-1 15,-1-1 1-15,3-4 0 16,3 2 1-16,3 2-2 16,-3 2 1-16,5 1 0 15,1 1-1-15,5 1 1 16,3-6 1-16,3-5-2 15,5-6 1-15,1-3 2 16,5-5-2-16,0-2 1 16,2 0 1-16,-5 5-2 15,1 6 2-15,-4 4-1 16,-3 5 1-16,-5 8-2 15,-2 5 0-15,4 4 3 16,-4 2 4-16,4 4-3 16,4 3-2-16,-3 3 1 15,2 4-1-15,-5 1 3 16,3 1 12-16,-3 1-10 15,5-1 1-15,-2 1-4 16,-3 3 8-16,0 1-10 0,-3 1-1 16,6 0-1-16,0 0 1 15,5 0-1-15,-2 0 0 16,2 2 0-16,3 4 2 15,-5-3 0-15,-1 1 18 16,-2-3 0-16,-6 4-14 16,-2-2-3-16,-4 5 1 15,4 0-4-15,-7 4 3 16,7 3 5-16,-9 1 2 15,5 5-9-15,-2 3 6 16,0-2 1-16,2 3 10 16,4 0-7-16,2 2-6 15,3-2-2-15,0 0 1 16,-3 2-1-16,-3 0-1 15,1 1 0-15,-4 3 2 16,-5 6-4-16,0 3 4 16,-5 4-4-16,-1 2 6 15,0 1 5-15,-5 1-4 16,-3-3-5-16,3 3 1 15,-3 0-2-15,-3 3 0 16,3-2 1-16,-5 5-4 16,-4 1 1-16,-2 1 5 15,0 2 1-15,-3 4-5 16,0 2-2-16,0 1 10 15,0 1 0-15,0-5 8 16,-3-7-12-16,-3-4-1 16,-5-6 6-16,0-6-2 15,-3-1 8-15,0 0-14 16,-8-3 5-16,-4 2-3 15,-2-1-4-15,-2 2 5 0,-4 2 1 16,-2 2-5 0,2 7-5-16,1 7 5 0,-1 6 1 15,3 6-1-15,-2 2-5 16,2-3 3-16,0-3 6 15,-2-9-6-15,-1-6 5 16,-2-5-3-16,-4-5 5 16,-4-4-5-16,-4-1 1 15,-2-3 1-15,-1-1 2 16,1-5-5-16,3-3 1 15,-1-2 2-15,3-4-2 16,-2-2 0-16,-1 0 0 16,-2 1-1-16,-3-2-1 15,-6 1 3-15,-6 1 1 16,1-1-2-16,-6 0 0 15,0-4 0-15,3-1 1 16,6-3-1-16,2-4 0 16,6-1-1-16,5 0 1 15,1 0 0-15,2-2 0 16,-6-9-1-16,1-5 1 15,5 0 0-15,-2-7 1 16,2-5 2-16,6-2 0 16,0-6-2-16,2-3-1 15,-2-8 0-15,0-10-1 16,0-1 2-16,2 2-2 15,7 3-2-15,2 4 2 16,5 9 1-16,4 15-1 16,7 11 0-16,1 9-6 15,6 5-11-15,2 7-53 16,3 25-54-16,-3 6-41 15,-5-4 23-15,-12-12-115 16</inkml:trace>
  <inkml:trace contextRef="#ctx0" brushRef="#br0" timeOffset="4272.427">22627 8972 66 0,'-9'-11'46'0,"-2"2"-19"15,0-3-3-15,6 1-11 16,-4 0 5-16,1-1 16 16,-1 2-9-16,4 1 7 0,-1 4 4 15,3-1 19-15,-2 4-34 16,5 1-2-16,0-2-9 15,0 0-4-15,0-1-1 16,0 1-1-16,0 0-3 16,0 1 1-16,0 0-1 15,0 2 0-15,0 0-2 16,0-1 0-16,0-1 0 15,0 1 1-15,3-3 1 16,5 1-1-16,-2-1 1 16,2 3 1-16,-2-4 3 15,-1 2-1-15,4 0-3 16,-1-2 3-16,0 1-1 15,6-1 8-15,-3-1 23 16,3 1-7-16,6-2-25 16,-3 2-1-16,2-3 2 15,1 1-2-15,0 0 1 16,-4-1 21-16,4 2-9 15,0-2-11-15,-1 1-2 16,-2 0-1-16,2 0 20 16,4-2-5-16,2 0-15 15,-3 0 0-15,1 1 3 16,2-2 1-16,0 3-1 15,-2 1-1-15,2 0-1 16,-3 4 14-16,3-2-14 16,0 2-1-16,1-2 0 15,-1 0 4-15,3-1 6 16,0 0-3-16,0-2 0 15,5 0-2-15,1 1-3 16,2 0 7-16,1-1 6 16,2 2-10-16,3 0-3 15,3-1 1-15,-6-2-2 0,8-1 0 16,1 2 8-16,2-1 6 15,-2 2-14-15,-1 2 4 16,4 4-4-16,-4 0 3 16,-5 0-3-16,-3 0 1 15,-5 0-1-15,-9 1-1 16,-3 4 9-16,-5-1 4 15,-6-2-6-15,-2 2-2 16,-6-2 0-16,2 1 0 16,1-2 2-16,-1 1-1 15,1-1-3-15,2 3-1 16,-2-2 0-16,2 0 2 15,-2 0 3-15,-3 0-4 16,2-2-2-16,-2 0 1 16,0 1 0-16,-3-1 0 15,3 2 3-15,-3-2-2 16,3 0-1-16,-3 0 0 15,0 0 2-15,0 0 8 16,0 0 31-16,0 0-5 16,0 0-10-16,0 0-12 15,0 0-11-15,-3 0-2 16,-3 0-2-16,-2 0 0 15,-1-7-1-15,1 2 1 16,2-1-1-16,-2 2 0 16,5 2 0-16,0-1 0 15,3 3-2-15,0 0-40 16,6 0-81-16,11 0-4 15,-6-1-42-15,-11-5-18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465.95374" units="1/cm"/>
          <inkml:channelProperty channel="Y" name="resolution" value="2345.52612" units="1/cm"/>
          <inkml:channelProperty channel="F" name="resolution" value="5.68611" units="1/cm"/>
          <inkml:channelProperty channel="T" name="resolution" value="1" units="1/dev"/>
        </inkml:channelProperties>
      </inkml:inkSource>
      <inkml:timestamp xml:id="ts0" timeString="2017-01-26T20:04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12217 11152 98 0,'0'0'36'0,"17"-7"7"16,-9 5-52-16,1-3 12 15,-1 3 71-15,-2-1-43 16,-6 3 33-16,2-1-19 16,1 1-4-16,3 0-12 15,-3 0-13-15,2 0-11 16,1 0 0-16,-1 0-1 15,-2 0 1-15,5 0 9 16,-5 0-2-16,-3 0-10 16,3 0-3-16,0 0 0 15,-3 0 2-15,3 0 8 16,-3 0 11-16,0 0 2 15,0 0 7-15,0 0-1 16,0 0 10-16,0 0 9 16,0 1-4-16,0 1-2 15,0 1 4-15,0 3-2 16,-3 4-6-16,-11 2-12 15,-3 3-9-15,-11 7 0 16,-3 0-6-16,-2 2-1 0,-4 1 0 16,4-1-4-1,-4-1 9-15,7-3-3 16,-1 2-1-16,3-1-5 15,0 1 0-15,0-3-4 0,6 0-1 16,5-2 1-16,-3-1 4 16,9-5 9-16,3-3-5 15,2 1 0-15,3-4 3 16,0-2-8-16,3 1-3 15,0-2 1-15,0 1-3 16,0 0-5-16,6 4-7 16,19 0-1-16,3 1 10 15,11 0 5-15,6-1-1 16,0 0 1-16,-3-1 0 15,-9-1-1-15,4 2 2 16,-12 0-1-16,-5 2 1 16,-6 2-1-16,0 3-1 15,-6 4 0-15,-8 4 1 16,0 8 3-16,0 4 3 15,-14 4 5-15,-11 1-1 16,-6-2-2-16,-3-2 4 16,-2-6-5-16,3-2-2 15,-1-2-4-15,-2-2 1 16,5-2-3-16,0 1-1 15,6-3-1-15,5-5 3 16,9-3-3-16,3-4 3 16,5-3 1-16,0-2-3 15,3-1-1-15,0-1 2 16,0 0 1-16,0 3 3 15,0-1-1-15,0 4 1 16,8 5-8-16,15 4 0 0,5 5 6 16,5 3-1-1,7 0 4-15,2-3-5 0,0-2 2 16,-1-4-1-16,4-3 0 15,0-3 3-15,-6-4 1 16,-2 0-2-16,-10-2 1 16,-4-2 1-16,-12 0 7 15,-5 0 3-15,-1 0 10 16,-5 0 14-16,0 0-2 15,0 0-6-15,0 0-8 16,0 0-10-16,-8 0-11 16,-1 0-2-16,-2 0-25 15,-6 0-49-15,1 0-110 16,-9 0-192-16</inkml:trace>
  <inkml:trace contextRef="#ctx0" brushRef="#br0" timeOffset="1005.1">12746 11365 172 0,'0'0'12'15,"0"0"-13"-15,17-19 2 16,-12 13 66-16,1 2-39 16,-4 1 37-16,-2 2-1 15,0-2-14-15,0 2-20 16,0-1 5-16,0 2 17 15,0 0 24-15,0 0-4 16,0 0-19-16,0 0-22 16,0 0-14-16,0 0-5 15,0 0 2-15,0 7-3 16,0 8 4-16,-8 4-7 15,-6 6-3-15,0 4 4 16,3 1 2-16,-3 1-5 16,0 0 1-16,3 3 1 15,2-1-6-15,1 0 0 16,0-1 2-16,2-1-1 15,0-2-1-15,4 2 4 16,-4-1-1-16,3 1 0 16,-2-1-2-16,5 0-1 15,-3-1 2-15,-3-3-3 0,6 0 1 16,0-1 2-1,0-1-3-15,0 4-2 0,0 0 0 16,9 1 0-16,-1-4 2 16,0-1-1-16,-2-2 0 15,2-5-1-15,1 1 0 16,2 0 0-16,0 0 0 15,6-2-4-15,-3-2 3 16,3-2 0-16,-3-2 1 16,0-1 0-16,0-3 4 15,-3-1 0-15,-3-2 0 16,-2 0 4-16,2-2 1 15,-5 0-5-15,3 0-3 16,-6-1-1-16,0 0-2 16,0 0-22-16,0 0-45 15,0 0-94-15,-9-8-180 16</inkml:trace>
  <inkml:trace contextRef="#ctx0" brushRef="#br0" timeOffset="1396.139">14799 11639 179 0,'0'0'41'0,"0"0"128"16,0 0-197-16,0 0-62 15,9 0 32-15,-7 0-70 16</inkml:trace>
  <inkml:trace contextRef="#ctx0" brushRef="#br0" timeOffset="1442.143">14799 11639 20 0,'9'-8'49'0,"-9"8"-118"16</inkml:trace>
  <inkml:trace contextRef="#ctx0" brushRef="#br0" timeOffset="2178.217">14452 11377 125 0,'0'0'36'0,"0"0"-14"15,0 0-32-15,0 0 11 16,0 0 1-16,0 0 191 15,-31-33-121-15,29 30-24 16,-4-2-18-16,3 2-1 16,3-1 14-16,-5 1-15 15,2 1 14-15,3 0 6 16,0 2-2-16,0 0-14 15,0 0 1-15,0 0-5 0,0 0-14 16,0 0-13-16,8 0 6 16,9 0-1-16,5 0 10 15,6 0 7-15,3 11-8 16,3 3 6-16,-3 5 8 15,-1 0-4-15,-2 7-5 16,0 5 3-16,0 0 1 16,-5 3 11-16,-1 3-3 15,3 4-22-15,-5 5 3 16,-3-1 4-16,-1 2 3 15,-2 0-2-15,0-2 0 16,-2-3-7-16,-4-5-1 16,-2-5 1-16,-1 1-3 15,-2-2-5-15,0 1 5 16,-1-1 0-16,-2 2-2 15,0-3-2-15,0-1-2 16,0-3 0-16,0-1 1 16,0-3 1-16,0-1 1 15,0 2 7-15,-5-2-4 16,2 3-5-16,-2 0 0 15,5-4-3-15,-3-4 0 16,3-4 3-16,-3-6 3 16,3-4-1-16,0-2 0 15,-3 0-3-15,3 0 0 16,0 0-1-16,0 0-2 15,0 0 2-15,0 0-4 16,0 0-13-16,-5 0-15 16,2-1-14-16,-3-9-47 15,-2 1-68-15,-1 3-28 16,1 0-160-16</inkml:trace>
  <inkml:trace contextRef="#ctx0" brushRef="#br0" timeOffset="3214.321">15252 11661 96 0,'0'0'33'0,"0"0"21"16,0 0-63-16,0-14 10 15,0 13 217-15,0-2-154 16,0 3-13-16,0-1-16 15,0 1-3-15,0 0-4 16,0 0 11-16,0 0 6 16,0 0 12-16,0 0-4 15,0 0 2-15,0 0-15 16,0 0-12-16,0 0-4 15,0 0-8-15,0 0-4 16,0 6-5-16,0 7-1 16,14 6 8-16,6 2 7 15,2 6-3-15,9 1 9 16,0 3-9-16,5-1 6 15,-2 2-4-15,5 1 7 16,-3-2 1-16,4 3-1 16,-4-3-6-16,-5-5-9 15,-6-5 7-15,-3-4-15 16,-8-6-4-16,-8-5 1 15,-1-4 0-15,-5-1 3 16,0-1 0-16,0 0-7 16,0 0-9-16,0 0-14 0,0 0-28 15,0 0-43-15,-11-13-50 16,-8-5-109-16,-1-1-162 15,-5-6 156-15</inkml:trace>
  <inkml:trace contextRef="#ctx0" brushRef="#br0" timeOffset="3591.359">15409 11605 190 0,'0'0'267'15,"0"0"-208"-15,0 0 8 16,0 0-4-16,0 0 8 16,3 78-5-16,2-51 6 15,1 8-21-15,0 3-7 16,-4 1-6-16,1 3-12 15,3-4-13-15,-3-2 3 16,2-4-5-16,1-6-8 16,-1-6-4-16,1-5-7 15,2-4-35-15,-2 2-52 16,-3-4-89-16,0-2-107 15</inkml:trace>
  <inkml:trace contextRef="#ctx0" brushRef="#br0" timeOffset="4090.409">16078 12231 622 0,'0'0'75'15,"0"0"-9"-15,0 0 6 16,0 0-17-16,0 0-29 16,11 101-7-16,-8-87-5 15,-3-4-6-15,2-1-6 16,-2-5-1-16,0-1-5 15,0-3-20-15,0 0-49 16,0 0-95-16,-14-16-156 16</inkml:trace>
  <inkml:trace contextRef="#ctx0" brushRef="#br0" timeOffset="4403.44">15843 11917 203 0,'0'0'467'0,"0"0"-317"16,0 0-9-16,0 0-31 15,0 0-23-15,-3-4-22 16,3 4-25-16,0 0-19 16,0 0-8-16,0 0-10 15,0 0-5-15,0 0-2 16,0 0-9-16,0 0-29 15,0 0-47-15,8 0-51 16,1 0-25-16,-1 0-198 16</inkml:trace>
  <inkml:trace contextRef="#ctx0" brushRef="#br0" timeOffset="7934.793">16878 12319 189 0,'-6'0'103'15,"3"0"120"-15,-2 0-198 16,-1 0 8-16,-2-2-6 15,2-1-1-15,1 0 6 16,-4 2 40-16,4-2 0 16,-1 3 4-16,0 0-18 15,6 0-14-15,-2 0-14 16,-1 0-9-16,3 0-6 15,0 0-7-15,0-1-2 16,0 1 1-16,0 0 2 16,0 0 0-16,0 0-2 15,0 0-5-15,3 0-2 16,11-1 5-16,5 0 5 15,6 0 1-15,6-1 7 16,0 0 2-16,0-1-2 16,-1 0-7-16,1-1-3 15,-6-3-5-15,-2 2-2 16,-1-2 0-16,-5 2-3 15,-3 2-13-15,0 1-27 0,-3 2-32 16,-2 0-25-16,-7 10-46 16,-2 9-68-16,0 5-134 15</inkml:trace>
  <inkml:trace contextRef="#ctx0" brushRef="#br0" timeOffset="8418.841">16923 12672 514 0,'0'0'81'16,"0"0"-11"-16,0 0-2 16,0 0-34-16,0 0-22 15,5-2 21-15,9 1 12 16,6 1 9-16,-1 0 3 15,6 0-23-15,-2-1-11 16,-1-1 6-16,-2-1-2 16,-3 1 0-16,-1 1 4 15,-2-1-9-15,0 0-1 16,-2 1 0-16,-4 1-9 15,0 0-11-15,-2 0-1 0,-3 0 1 16,-3 0-11-16,0 0-15 16,0 0-25-16,0 9-50 15,0 9-66-15,-20 2-137 16</inkml:trace>
  <inkml:trace contextRef="#ctx0" brushRef="#br0" timeOffset="11648.164">18993 11333 173 0,'0'-4'4'16,"3"4"49"-16,-3 0 39 16,0 0-67-16,2 0 4 15,-2 0 17-15,0 0 9 16,3 0-6-16,-3 0 1 15,0 0 12-15,0 0 6 16,0 0-3-16,0 0 2 16,0 0-7-16,0 11-14 15,0 3-24-15,-14 6-17 16,0 8 0-16,-11 3-2 16,0 3-1-16,-6 0 2 15,-3 0 3-15,-2-4 1 16,3-5-4-16,-1-4 7 15,6-4-5-15,6-8 1 16,8 0 9-16,5-5 10 16,4-2-7-16,5-1-4 15,0-1-10-15,0 0-8 16,0 0-3-16,0 1-2 0,14 3-1 15,14 2 3 1,8 0 6-16,6 2 3 0,3 0-1 16,2 3-1-16,-10-3 0 15,-7 1 0-15,-4-1 1 16,-7 0 1-16,-8 3-1 15,-5 5 0-15,-6 4-1 16,0 4 8-16,-14 3-8 16,-11 4-3-16,-3-2-3 15,-3-1-3-15,0-5 5 16,6-3 1-16,0-4 1 15,8-3 1-15,6-3 2 16,3-4 9-16,2-5 0 16,6 2 0-16,0-2 0 15,0 2-8-15,6 1-5 16,13 4-6-16,9 2 19 15,8 2 7-15,4 2-3 16,2-1-11-16,0-2 12 16,-3-3-9-16,0-1-7 15,-6-2 2-15,-5-2-2 16,-8-2 1-16,-9 1-1 15,-2-2 4-15,-9 0 26 16,0 0 19-16,0 0 3 16,0 0-11-16,-3 0-20 15,-6 0-16-15,1 0-4 16,0 0-2-16,2 0 0 15,3 0-16-15,0 0-21 16,3 0-34-16,0 0-68 16,0 3-43-16,0-1-127 15,0-2-255-15</inkml:trace>
  <inkml:trace contextRef="#ctx0" brushRef="#br0" timeOffset="12330.232">19340 11482 177 0,'0'0'138'16,"0"0"46"-16,0 0-128 15,0 0 17-15,0 6-20 16,-6 1-18-16,-2 5 0 16,-3 3 17-16,-1 1-8 15,1 3-11-15,0 4 3 16,0 2 4-16,-3 2-15 15,8 5-6-15,-2 2-5 16,-1 2 5-16,1 1-2 16,5 4 9-16,0-1-2 15,3 2-5-15,0-3 3 16,0 3-5-16,14 0 0 0,9-1-5 15,5-2-3 1,3 1 6-16,2-2-9 0,3-5-3 16,-2-2 4-1,-3-6-2-15,-3-3-3 0,-6-7 1 16,-5-3 4-16,-6-3 9 15,-2-6-4-15,-7 1-8 16,1-4-1-16,-3 0 0 16,0 0-1-16,0 0 2 15,0 0-3-15,0 0 1 16,0-4-9-16,0-5-28 15,0-9-39-15,0-2-53 16,0 0-49-16,0-1-192 16</inkml:trace>
  <inkml:trace contextRef="#ctx0" brushRef="#br0" timeOffset="12716.271">19563 11862 704 0,'0'0'52'15,"0"0"37"-15,0 0-23 16,0 0-27-16,0 0-6 16,90 94 2-16,-56-70-3 15,5 1 21-15,0 3-3 16,0-1-25-16,3-1-6 0,-3 3 2 15,-5-3-20 1,2-2 2-16,-5-4-1 0,-9-2-3 16,3-3-4-1,-11-6-21-15,-2-3-27 0,-7-6-44 16,-5 0-34-16,0-3-45 15,-17-16-47-15,-8-3-279 16,-3-7 542-16</inkml:trace>
  <inkml:trace contextRef="#ctx0" brushRef="#br0" timeOffset="12991.299">19832 11840 449 0,'0'0'172'16,"0"0"-86"-16,0 0-1 15,0 0-25-15,0 0-10 16,0 92-3-16,0-52 1 16,-3 2 5-16,-2-2-2 15,-1-1-10-15,0-4-19 16,1-4-12-16,-1-6-9 15,3-2-6-15,3-3-17 16,0-1-22-16,0-3-29 16,0-2-8-16,3-2-42 15,8-5-97-15,1-4-110 16,-4-2 55-16</inkml:trace>
  <inkml:trace contextRef="#ctx0" brushRef="#br0" timeOffset="13291.329">20324 12409 511 0,'0'0'126'0,"0"0"-33"16,0 0-16-16,0 0-20 15,0 0-30-15,26 89-17 16,-24-82-5-16,1-3-3 15,-3-3-2-15,0-1-6 16,0 0-38-16,0 0-72 16,-8-18-110-16,-9-6-86 15,-8-4 116-15</inkml:trace>
  <inkml:trace contextRef="#ctx0" brushRef="#br0" timeOffset="13473.347">20157 12107 840 0,'0'0'102'15,"0"0"-18"-15,0 0-28 16,0 0-36-16,0 0-28 16,0 0-28-16,-12-5-15 15,15 5-14-15,8 3-27 16,-2 8-102-16,-1-4-109 15,1 1-50-15</inkml:trace>
  <inkml:trace contextRef="#ctx0" brushRef="#br0" timeOffset="13752.374">20336 12071 823 0,'0'0'98'0,"0"0"-7"16,0 0-28-16,0 0-41 16,0 0-29-16,0 0-1 15,36-11 10-15,-19 7 1 16,2 0-2-16,-2 1-8 15,-3 2-29-15,9-2-32 16,-7 3-73-16,-2-3-99 16,-5 0-151-16,-1-3 198 15</inkml:trace>
  <inkml:trace contextRef="#ctx0" brushRef="#br0" timeOffset="14011.401">20551 11909 515 0,'0'0'189'0,"0"0"-118"16,0 0 52-16,0 0-49 15,123 10-19-15,-75 2-29 16,5 2 10-16,3 2-27 15,-3 0-5-15,-5 0-2 16,-1 2 0-16,-2-2-5 16,-12-2-14-16,-5-3-29 15,-5-5-28-15,-15-5-50 16,-8-1-80-16,0 0-129 15</inkml:trace>
  <inkml:trace contextRef="#ctx0" brushRef="#br0" timeOffset="14243.424">20867 11807 828 0,'0'0'83'0,"0"0"6"15,-59 112-30-15,45-74-16 16,6-5-15-16,2-4-22 15,4-6-7-15,-1-3 0 16,3-4-8-16,-3-2-16 16,3-3-26-16,0-4-38 15,-3-4-85-15,0-3-141 16,-5 0-156-16</inkml:trace>
  <inkml:trace contextRef="#ctx0" brushRef="#br0" timeOffset="14548.454">20534 11827 713 0,'0'0'87'15,"0"0"15"-15,0 0-46 16,0 0-34-16,0 0 0 16,31-18 18-16,-9 11-7 15,6 2 6-15,-2-2 6 16,2 4-23-16,2 0-16 0,-5-2-4 15,3-1 0 1,-2 2-5-16,-7-1-25 0,1-1-32 16,-9 1-26-16,-8 4-65 15,-3-3-140-15,0 2-280 16</inkml:trace>
  <inkml:trace contextRef="#ctx0" brushRef="#br0" timeOffset="15025.502">20946 11493 280 0,'0'0'216'15,"0"0"-101"-15,0 0-7 16,134 115-43-16,-101-80-3 15,1 6-11-15,-6 7-1 16,-3 10 14-16,-3 3 2 16,-2 5-10-16,0-2-14 15,-4-7-12-15,-2-9-11 16,0-12-8-16,-11-9-2 15,3-11 0-15,-3-10 8 16,-3 0 3-16,0-5 2 16,0-1 1-16,0 0-8 15,0 0-5-15,0 0-4 16,0 0-2-16,0 0 0 15,0 0-3-15,0 0 0 0,0 0-3 16,0 0-17-16,0 0-32 16,0 0-29-16,0 0-45 15,0-3-38-15,0-3-121 16,-6-4-212-16</inkml:trace>
  <inkml:trace contextRef="#ctx0" brushRef="#br0" timeOffset="16007.6">21547 11428 187 0,'0'0'330'16,"0"0"-291"-16,0 0 30 15,0 0 4-15,0 2-17 16,0 1-18-16,-3 4-2 15,0 4 6-15,-2 5-16 16,-1 8-1-16,1 8 3 16,2 6-4-16,-6 7-5 15,9 3 7-15,-2 3 4 16,2 0 5-16,0-1-7 15,0-2-3-15,19-6-7 16,1-5-1-16,5-3-3 16,6-4-7-16,2-5 2 15,-2-5 1-15,3-1-6 16,-4-4-2-16,-4-5 1 15,-4 1-4-15,0-6 4 0,-5 0 5 16,-8-4-5 0,-1 1-1-16,-5-2-2 0,0 0-2 15,-3 0 2-15,0 0 3 16,0 0-2-16,0 0-11 15,0 1-15-15,0-1-34 16,2 0-58-16,-2 0-76 16,0 0-135-16</inkml:trace>
  <inkml:trace contextRef="#ctx0" brushRef="#br0" timeOffset="16383.638">21813 11697 855 0,'0'0'96'0,"0"0"-21"16,0 0-38-16,0 0-27 15,0 0 0-15,75 25 27 16,-38-5 19-16,10 6-15 15,1 3-11-15,-1 1-12 16,1 0-3-16,-3-1-13 16,-6-3-1-16,-6-3-1 15,-5-3-10-15,-5-8-14 16,-9-4-47-16,-3-4-47 15,-11-4-44-15,0 0-103 16,-11-5-55-16,-12-16 11 0</inkml:trace>
  <inkml:trace contextRef="#ctx0" brushRef="#br0" timeOffset="16612.661">22009 11508 856 0,'0'0'86'0,"0"0"33"15,0 0-54-15,-59 128-24 16,45-73-5-16,5 1-7 16,1 2-14-16,0-5-10 15,2-7-5-15,6-9-3 16,0-6-30-16,0-5-36 15,8-6-69-15,12-5-65 16,0-5-130-16</inkml:trace>
  <inkml:trace contextRef="#ctx0" brushRef="#br0" timeOffset="16894.689">22484 12093 587 0,'0'0'47'15,"0"0"61"-15,0 0-30 16,20 103-40-16,-15-92-38 0,-2-7-4 16,-3-4-42-16,0 0-25 15,0 0-46-15,0-15-143 16</inkml:trace>
  <inkml:trace contextRef="#ctx0" brushRef="#br0" timeOffset="17095.709">22325 11834 891 0,'0'0'124'16,"0"0"-51"-16,0 0-35 15,0 0-36-15,0 0-17 16,0 0-41-16,-14 0-4 15,14 0-16-15,3 0-36 16,-3 0-69-16,0 0-164 16,0 0 79-16</inkml:trace>
  <inkml:trace contextRef="#ctx0" brushRef="#br0" timeOffset="17595.759">22498 11753 597 0,'0'0'28'0,"0"0"84"16,0 0-49-16,0 0-52 16,0 0-14-16,-8 6 14 15,8-6 28-15,0 0 18 16,11 0-10-16,0 0-14 15,12 0-10-15,-4-6-12 16,4 0-8-16,4-2-2 16,-4-1-7-16,2-4-17 15,-11 1-41-15,-3 3-79 16,-5-1-160-16</inkml:trace>
  <inkml:trace contextRef="#ctx0" brushRef="#br0" timeOffset="17893.789">22686 11525 862 0,'0'0'50'0,"0"0"18"16,0 0-6-16,0 0 1 0,126 37-25 16,-76-15-15-16,0 0-9 15,3 2-10-15,1-2-3 16,-7-2-11-16,-5-1-31 15,-8-8-23-15,-9-3-16 16,-8-3-30-16,-12-5-54 16,-5 0-53-16,0-6-50 15,-17-12 101-15</inkml:trace>
  <inkml:trace contextRef="#ctx0" brushRef="#br0" timeOffset="18132.813">22940 11448 789 0,'0'0'118'0,"0"0"5"16,0 0-63-16,-56 127-26 15,48-78-19-15,-1 7 13 16,4 3-14-16,-4-4-1 15,7-4 10-15,-1-10-14 16,0-11-10-16,3-12-6 16,0-11-45-16,0-6-58 15,-3-1-71-15,-2 0-207 16</inkml:trace>
  <inkml:trace contextRef="#ctx0" brushRef="#br0" timeOffset="18662.866">22588 11267 647 0,'0'0'148'15,"0"0"-29"-15,0 0-41 16,0 0-38-16,0 0-23 15,19-1-4-15,1-3 37 16,5-3-12-16,3 2-9 16,-3-1 6-16,0-1-20 15,-5-1-15-15,-3 2 1 16,2 1-1-16,-5-1 0 15,0 3-7-15,0 0-24 16,0 3-45-16,-3 0-35 16,-5 5-59-16,-6 11-188 15</inkml:trace>
  <inkml:trace contextRef="#ctx0" brushRef="#br0" timeOffset="19122.912">23005 11126 546 0,'0'0'57'15,"0"0"48"-15,0 0-35 16,106 77-6-16,-73-43-16 16,-5 3-13-16,3 12 13 15,-8 9 7-15,2 13 5 16,-11 9-4-16,3 9-13 15,-9 6-7-15,0-5-3 16,-5-6-3-16,-3-12 5 16,0-15-2-16,0-17-9 15,0-14 11-15,0-11-16 16,0-7-1-16,-3-6-12 15,3-2-5-15,0 0-2 16,0 0-1-16,-2 0 1 16,2 0 1-16,0 0-2 15,-6-5-1-15,6-3-2 16,-3-3-34-16,0-1-18 15,1-2-23-15,-1-8-40 16,-3 2-26-16,-11 2-43 16,1 2-126-16</inkml:trace>
  <inkml:trace contextRef="#ctx0" brushRef="#br0" timeOffset="19829.982">20456 12797 709 0,'0'0'130'0,"0"0"-41"16,0 0 3-16,0 0-10 15,11 2-24-15,3 1-24 0,8 4-13 16,15 0 18-16,5 3 9 16,8 0-36-16,6-1-7 15,3-2-5-15,-6-4-1 16,-3 0-7-16,-5 0-23 15,-3-1-20-15,-11-1-63 16,-9 4-27-16,-11 1-96 16,-11 4-167-16</inkml:trace>
  <inkml:trace contextRef="#ctx0" brushRef="#br0" timeOffset="20082.008">20811 13128 826 0,'0'0'96'0,"0"0"-8"15,0 0-26-15,0 0-14 16,0 0-13-16,62 3-27 15,-37-3-4-15,0 0-4 16,-2 0 1-16,-1 0-8 16,-5 0-29-16,-3 1-54 15,-14 4-61-15,0 4-170 16</inkml:trace>
  <inkml:trace contextRef="#ctx0" brushRef="#br0" timeOffset="21025.102">22009 12624 600 0,'0'0'18'16,"0"0"73"-16,0 0 42 16,0 0-12-16,0 0-60 15,-48 20-52-15,12 12 10 16,-6 13 4-16,-3 13-21 15,-3 9 5-15,1 6 9 16,5-2 7-16,8-6 4 16,6-14-5-16,9-14 4 15,5-12 2-15,11-13-8 0,3-6-15 16,0-6-10-1,0 0-3-15,14 0 5 16,11 0 5-16,9-11 4 0,5-2-1 16,6-2-3-16,2-5-2 15,6 1 1-15,-8 0-1 16,-6 4-3-16,-11 5-15 15,-14 10 9-15,-14 0 4 16,0 25 3-16,-14 17 1 16,-17 13-2-16,-5 10-1 15,0 2 4-15,-3-2 5 16,5-8 2-16,6-12 5 15,11-12 13-15,3-11 1 16,11-12-4-16,3-5-17 16,0-5-13-16,17 0 0 15,11 0 16-15,6-1 3 16,5-9 5-16,6-1-7 15,-1 0-3-15,-2 3 4 16,-5 1-5-16,-6 1 8 16,-12 5 0-16,-5 1-1 15,-8 0 1-15,-1 0 10 16,-5 0-7-16,0 0-11 15,0 6-1-15,0-2-5 16,0 1-19-16,0-2-20 16,0-3-28-16,0 0-42 15,-8 0-85-15,-3-17-135 16,-6-8-355-16</inkml:trace>
  <inkml:trace contextRef="#ctx0" brushRef="#br0" timeOffset="21539.153">22263 12745 168 0,'0'0'17'15,"0"0"178"-15,0 0-137 16,0 0 32-16,-56 119-3 15,48-85 13-15,-1 3 4 16,7 5-30-16,2-1-35 16,0 2 1-16,0 0-1 15,0-4-4-15,14 3-13 16,5-4-6-16,4 2-2 15,7-5-5-15,1 0-4 16,-3-6-2-16,-3-7 0 16,0-4-2-16,-5-6-2 15,-3-6 0-15,-3-2 0 16,-6-4 1-16,-2 0-1 15,2 0-24-15,-2 0-32 16,-3-4-54-16,-3-13-66 16,0-3-123-16</inkml:trace>
  <inkml:trace contextRef="#ctx0" brushRef="#br0" timeOffset="21855.185">22467 12953 766 0,'0'0'16'0,"0"0"79"16,0 0-35-16,0 0-14 15,137 81-15-15,-100-59-7 16,2 1 15-16,0 2-31 16,-5 1 6-16,-3-4-7 15,-3 0-5-15,-6-1-3 16,-5-5-16-16,-3-5-36 15,-6-3-35-15,-2-5-84 16,-6-3-110-16,0 0-156 16,-20-17 405-16</inkml:trace>
  <inkml:trace contextRef="#ctx0" brushRef="#br0" timeOffset="22099.209">22705 12833 742 0,'0'0'54'16,"0"0"51"-16,-22 96-35 16,13-50-20-16,-2 4-14 15,0 3-9-15,3-1-4 0,-1-4 2 16,1-9-23-1,2-8-3-15,1-7-18 0,2-11-43 16,3-1-35 0,0-5-121-16,0-4-207 0,0-3 138 15</inkml:trace>
  <inkml:trace contextRef="#ctx0" brushRef="#br0" timeOffset="22495.249">23181 13474 624 0,'0'0'156'16,"0"0"-57"-16,0 0-44 16,0 0-40-16,0 0-15 15,0 84-11-15,0-84-18 16,0 0-12-16,0 0-41 15,-9-5-92-15,-2-11-172 16,-6-3 101-16</inkml:trace>
  <inkml:trace contextRef="#ctx0" brushRef="#br0" timeOffset="22667.266">23013 13221 729 0,'0'0'121'16,"0"0"-22"-16,0 0-73 15,0 0-25-15,0 0-3 16,0 0-2-16,-6-4-18 16,6-2-32-16,0 1-74 15,0-2-79-15,0-2-210 16,0-3 287-16</inkml:trace>
  <inkml:trace contextRef="#ctx0" brushRef="#br0" timeOffset="22959.295">23097 12992 819 0,'0'0'57'16,"0"0"15"-16,0 0-38 15,0 0-26-15,0 0 8 16,75-11-12-16,-49 7 1 15,2 3-2-15,0 1-11 16,0 0-31-16,-3 0-42 16,-3 7-92-16,-2 2-108 15,-12-7-113-15</inkml:trace>
  <inkml:trace contextRef="#ctx0" brushRef="#br0" timeOffset="23212.321">23379 12927 724 0,'0'0'52'0,"0"0"25"15,0 0-42-15,0 0-19 16,118 41-4-16,-90-27-10 15,-3 1-1-15,3 0 0 16,-3 0-3-16,-2 1-19 16,-1-2-38-16,-2 3-50 15,-1-5-93-15,-10-4-159 16,2-7 255-16</inkml:trace>
  <inkml:trace contextRef="#ctx0" brushRef="#br0" timeOffset="23512.351">23556 12860 708 0,'0'0'176'16,"0"0"-69"-16,0 0-35 16,0 0-22-16,-23 97-6 15,20-58 5-15,1 4-2 16,-1-3-12-16,-3-5-24 15,4-6-9-15,-4-8-2 16,6-10-11-16,0-6-41 16,0-5-75-16,0 0-103 15,0-7-201-15,-8-14-19 16</inkml:trace>
  <inkml:trace contextRef="#ctx0" brushRef="#br0" timeOffset="23911.39">23343 12763 887 0,'0'0'96'0,"0"0"-4"16,0 0-54-16,0 0-36 15,0 0-10-15,6 11 10 16,10-11 19-16,4-1-5 15,2-7-10-15,-2-1-6 16,2 0-18-16,-2-2-32 16,0-1-29-16,-4 5-40 15,-4 2-98-15,-10 5-173 16,-2 0 131-16</inkml:trace>
  <inkml:trace contextRef="#ctx0" brushRef="#br0" timeOffset="24294.429">23712 12565 567 0,'0'0'74'0,"0"0"57"16,107 71-19-16,-68-31-37 15,-8 8-34-15,-1 11 10 16,-7 11 6-16,-9 10 26 15,-6 5-23-15,-5-2 3 16,-3-9-11-16,0-11-15 16,0-19-16-16,0-16-13 15,0-16-7-15,0-8-5 16,-3-4-33-16,3 0-40 15,-8-16-25-15,-1-9-46 16,1-2 1-16,-12-8-146 16,1-3-232-16</inkml:trace>
  <inkml:trace contextRef="#ctx0" brushRef="#br0" timeOffset="24831.482">23631 12030 698 0,'0'0'33'15,"0"0"86"-15,0 0-57 16,0 0-25-16,126-50-12 16,-95 50-4-16,-6 24 14 15,0 18 25-15,-11 16 5 16,0 15-37-16,-5 12-7 15,-9 1-3-15,0-1-9 16,0-12 11-16,0-14 15 16,0-18-7-16,-3-15-1 15,3-14-5-15,0-12-23 16,5 0-12-16,21-1 2 15,2-17 15-15,5-5 3 16,6-3 11-16,-2-3 4 16,-4 1-12-16,-5 4-1 15,-3 5 16-15,-8 5-19 16,-6 7-3-16,-5 4-2 15,-3 3 0-15,2 0-3 16,-2 0-37-16,6 0-56 16,-1 0-66-16,-8 10-102 15,0 7-187-15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465.95374" units="1/cm"/>
          <inkml:channelProperty channel="Y" name="resolution" value="2345.52612" units="1/cm"/>
          <inkml:channelProperty channel="F" name="resolution" value="5.68611" units="1/cm"/>
          <inkml:channelProperty channel="T" name="resolution" value="1" units="1/dev"/>
        </inkml:channelProperties>
      </inkml:inkSource>
      <inkml:timestamp xml:id="ts0" timeString="2017-01-26T20:04:14.6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9025 11835 164 0,'-3'0'-11'0,"-8"-1"100"16,0-14-80-16,0-7 8 15,-6 0 23-15,3-1-30 16,3 0 6-16,-1 5 57 16,1 5-38-16,3 6 38 15,2 2-31-15,1 2-35 16,5 0-5-16,-3 2 2 15,3 1 2-15,0-1 8 16,0 0 3-16,0 0-11 16,0-2-7-16,0 0-2 15,0-3 3-15,11-4 4 16,9-8 1-16,5-5 2 15,6-10 9-15,8-12 32 16,5-10-12-16,7-10-13 16,5-11-5-16,5-8-6 15,4-5-2-15,2-6 1 16,6-4-5-16,2-5-4 15,1 0 2-15,8 2-4 16,-6 4 2-16,6 2 1 16,0 3-4-16,0 2 2 15,0-1 0-15,-6 3 0 16,-3 5 0-16,-13 6 0 15,-6 11 2-15,-14 12-2 0,-9 9 1 16,-5 11-1 0,-8 6 4-16,0 6 10 0,-4 2 0 15,-4 5-6-15,-1 2-6 16,-3 5-2-16,-2 3 1 15,-1-1 3-15,1 2 3 16,0-1-2-16,2-2-3 16,0-1-3-16,4-2 0 15,-1-1 2-15,0 0-1 16,0 2-2-16,-2 3 2 15,-1 1 0-15,-5 4 2 16,0 1 12-16,-1-1 14 16,-2 2-2-16,0 0-2 15,0 0 3-15,0 0 4 16,0-1 6-16,0 1 1 15,0 0-8-15,0 0-12 16,0 0-16-16,0 0-3 16,0 0-4-16,0 0-44 15,0 22-82-15,-5 18-101 16,-18 11 34-16,-10 9-61 15</inkml:trace>
  <inkml:trace contextRef="#ctx0" brushRef="#br0" timeOffset="1473.147">10275 11259 90 0,'0'0'44'0,"0"0"-39"16,0 0 120 0,-14-8-107-16,9 5 11 0,-4 1 10 15,4 1 3 1,-1-1-17-16,1 1-1 0,-4 1 3 15,4 0-10-15,-7 0-15 16,4 0 13-16,-3 0 5 16,3 0-7-16,-6 6-4 15,2 1-7-15,1 2 2 16,-3 1 2-16,3 0 0 15,-3-2-2-15,6 3-3 16,-6 0 2-16,5 0 4 16,1 2 1-16,2 0-8 15,-2 2-1-15,5-3 0 16,0 1 0-16,0-1 1 15,3 0 0-15,0 5-1 16,0 1-1-16,0 2 3 16,3 3 0-16,6-2-1 15,-4-2 1-15,4-2 0 16,-4-6 0-16,4-3-1 15,-1-1-3-15,0-2 1 16,4-1 3-16,2 1-2 16,-3-2-1-16,0-2 2 15,3-1 2-15,0 0-4 16,0 0 3-16,3 0 2 15,-1 0-1-15,4 0-2 16,-3-7 4-16,0 1 1 16,2 0-2-16,-2-2-4 15,0-1 4-15,-3 1-6 16,3-1 8-16,-9 0 0 15,3 0-3-15,-5-1 2 16,-1 2 8-16,-2-2 1 16,0 3-2-16,-3-4-3 0,3 3-1 15,-3 0-4 1,0-2 0-16,0 2 2 0,0-2 3 15,0 2 1-15,0-2 0 16,0-2 6-16,0 0-6 16,-9-1-5-16,7 2-4 15,-4 1 0-15,3 0 1 16,-2-1 1-16,-1 3 4 15,3-1-2-15,-2-3-4 16,2 3-1-16,0 0 2 16,0 2-1-16,0 2 2 15,1 2 11-15,-1 3 7 16,3 0 5-16,-6 0-3 15,3 0-4-15,-5-1-5 16,2 0-7-16,-2 0-4 16,2-1-2-16,4 1 0 15,-4 0 2-15,6 1 0 16,-3 0-1-16,0 0-1 15,1 0 1-15,2 0-3 16,-3 0-1-16,0 0-2 16,3 0-10-16,0 5-29 15,0 9-113-15,-6-1-39 16,-13 2-30-16</inkml:trace>
  <inkml:trace contextRef="#ctx0" brushRef="#br0" timeOffset="9016.901">17451 10207 57 0,'6'0'9'0,"5"0"11"15,0 0 8-15,0 0-19 16,1 0-11-16,-1 0 81 15,-3 0-51-15,-8 0 7 16,3 0 10-16,0-1-20 16,-3-1-13-16,0 1 2 15,0 1 16-15,0 0 16 16,0 0 10-16,0 0-7 15,0 0 2-15,0 0-6 16,-3 0-14-16,-8 0-3 16,-3 0-9-16,-3 0-12 15,-3-2-1-15,-2 2 12 16,-3-1-16-16,-6 0-3 15,0 1 2-15,-5 0-2 16,-3 0 1-16,0 0 4 16,0 0 13-16,-3 0 10 15,-3 0-9-15,6 0-11 16,-1 1 10-16,-2 2-10 16,3-2 0-16,0 5 0 15,3-2 5-15,-1 1-2 16,-5-2 2-16,3 1-1 15,-3-1-1-15,0-3-1 16,0 0-4-16,-2 0 10 0,-1 0-9 16,0 2-1-1,6-2-4-15,-3 0 1 0,3 0 0 16,2 0 0-16,1 0-2 15,3 0 0-15,-1 0 2 16,3 0 0-16,-5 0 6 16,5 0-5-16,-3 0-2 15,4 0-2-15,-1 0 6 16,0 1 2-16,0 5 0 15,1-3-5-15,-1 2 1 16,-3-2-2-16,3-1 0 16,-2-1 0-16,-1-1 0 15,-2 0 0-15,-3 0 0 16,0 0-2-16,-1 0 0 15,7 0 2-15,-1 0-2 16,4 0 1-16,-1 0-1 16,0 0 0-16,-5 0 2 15,5 0-2-15,-6 0 1 16,1 0 0-16,0 0-1 15,2 0 1-15,1 0-3 16,-1 0 3-16,3 0 0 16,-2 0 1-16,-1 0 0 15,3 4-1-15,-2-1 0 16,2 3-1-16,0 0 1 15,3 1 0-15,3 1 1 16,-3 1 2-16,3 1-1 16,0-1 1-16,0 1-2 15,2 2 0-15,1 1 0 16,-3 1-3-16,2 3 2 15,4 1-1-15,-7 2 2 16,4 1-3-16,-3 2 1 16,3-1-1-16,-4 1 2 0,4-2 2 15,0-1-1-15,-1 1 0 16,4 1-4-16,2 1 3 15,0 4 1-15,0 2-4 16,3 2 4-16,0 3 0 16,3 3-3-16,3-3 2 15,2 1 2-15,3 0-3 16,3 4 1-16,0-2 0 15,0 1 0-15,0 3-1 16,0-1-1-16,9 0 2 16,5-4 1-16,0 4-2 15,8 0 1-15,0 1-1 16,4 5 3-16,-1 0-2 15,3 4-1-15,3-2 1 16,-1 0 1-16,1-4-2 16,-3-3 2-16,6-5-2 15,-1-3 0-15,4-2 1 16,5-6-2-16,-3 1 4 15,3-4-1-15,0-2-2 16,0-3 1-16,0-2 0 16,0 2 0-16,-1-4 1 15,1-1 0-15,-2 0 2 16,2-2-3-16,-6-3 4 15,3-1-1-15,0-2-1 16,3-1 0-16,-3-1 4 16,1 1 7-16,4-3-9 15,1 0 5-15,3 0 0 16,-1 0 5-16,6 0-7 15,-2 0 0-15,-1-6-6 16,-2 1 0-16,-1-3-1 0,-2 3 1 16,0-1 0-16,0 0 9 15,2-1-1-15,3 2 0 16,-2-2-10-16,2 1 12 15,1 0-4-15,2 0-5 16,-6-2 1-16,7 1 2 16,-4-1-4-16,3 0 1 15,-3-3 2-15,1 1 0 16,-4-1 1-16,-2 0 0 15,0-1 4-15,-3 0 4 16,-3-1-11-16,6-1 0 16,-6 1 0-16,-3-2-3 15,-2-2 4-15,-1 1 1 16,-2 0-2-16,-3 0 0 15,-3 0-1-15,1 0 0 16,-1 1-1-16,0-2 1 16,0 3 1-16,3-5 1 15,0 1-2-15,-3 2-1 16,3-2 0-16,-3 3 1 15,-2-2-2-15,-1 3 2 16,-2 1 3-16,-1-2-4 16,-2 0 2-16,3-1-2 15,-4 0-1-15,1 0 4 16,-3-1-5-16,3 2 3 15,-9-1 0-15,1 2 2 16,-4 0 1-16,4-1-2 16,-6 0-1-16,2-2 1 15,-2 1-1-15,0 0 3 16,0-1-3-16,-1-1 0 15,1 1 1-15,-3-3-1 16,3-1 1-16,3-6-1 0,-6 1-1 16,2-1 1-1,1 0 0-15,0 0 0 0,-3-2-1 16,0 4 1-16,0-1 0 15,0 1 0-15,0 1 0 16,0 1 1-16,0 5-2 16,0-1-1-16,-8 0 2 15,-1-2 0-15,1 0 0 16,-3 1-1-16,-1 1 2 15,-2 1-1-15,-2 1 2 16,-1 4 4-16,-3-2 0 16,1-1-2-16,-4-3-4 15,-2-2 0-15,0 0-1 16,3-1 0-16,-4 2-2 15,4 1 3-15,0 1-1 16,2 5 2-16,-2 0 2 16,-1 0 2-16,-2 1 9 15,6 0-5-15,-4 1-3 16,6 1-3-16,3 1 1 15,6 2-4-15,0 1 0 16,2 2-1-16,6 2-2 16,0 2-5-16,0 6-52 15,0 31-82-15,6 16-11 16,-6 5-40-16,0 9-195 15</inkml:trace>
  <inkml:trace contextRef="#ctx0" brushRef="#br0" timeOffset="62254.223">8194 13838 37 0,'3'0'33'0,"0"0"6"15,-1 0 12-15,1 0 4 16,3-1 5-16,-1-4 9 0,1 1-47 16,0 1 22-1,2-2-34-15,3 2 9 0,0-1-15 16,-2 1-4-16,2-1 8 15,0-1 11-15,-2-1-13 16,-1 1 1-16,3-1-5 16,0 4 2-16,0-3 3 15,3 1-5-15,3 0-2 16,3-3 1-16,2 0 3 15,3-2 4-15,-2-1-4 16,5 1 6-16,-3-1 3 16,6 0-12-16,-3 0 2 15,2 2-3-15,-2-1 4 16,0 0 16-16,0-1-16 15,-2 3 1-15,-1-1-5 16,-3 1 1-16,3 1-1 16,-5 0 1-16,5 0 9 15,-3 1-4-15,1-1-3 16,-1 1-3-16,1 1 1 15,2 0 0-15,-3 2 0 16,3-2-2-16,3 3 1 16,6-2-1-16,-3 3 2 15,2 0-1-15,4 0 0 16,-4 0 0-16,1 0 1 15,-1 0-1-15,1 0-1 16,-1 0 1-16,1 5 0 16,2 0-1-16,1 1 2 15,-4-2-1-15,6 0-1 16,-2 2 2-16,-1 0-2 15,1 3 0-15,-1-3 2 16,-2 2-1-16,5-2 2 16,-3 2-1-16,3-1 3 15,0 2 6-15,9-2 0 0,-3 1-6 16,2 3 2-16,-2-3 2 15,5 2 8-15,1-2-4 16,-1 3-12-16,-2-5 0 16,-4 0 1-16,1 1-1 15,-3 0 7-15,0-1-2 16,0 0 4-16,3 0-6 15,2 3 8-15,1-1-1 16,2 0-5-16,1 3-2 16,2-3 9-16,0 2-8 15,-3-2 3-15,1 1 1 16,2-4-4-16,-6 1 5 15,1-2-2-15,2 2-4 16,-2-2-1-16,2 1 0 16,3-1 3-16,-5 0-1 15,5 1 2-15,-3-2-4 16,6 2 2-16,-5 0-1 15,2 1-2-15,0 1 4 16,-3 0-5-16,1 1 7 16,-4 2-4-16,1-3 0 15,2 0 4-15,1-2-5 16,5-4-4-16,0-1 2 15,2 0 1-15,-2 0 0 16,3 0 13-16,3-3-8 16,-4-3 1-16,1 0-3 15,-3-3 2-15,0 4-4 16,-3-3 0-16,-3 2 0 15,-2 1 0-15,-3 0 1 16,0 0-2-16,-6 1 4 16,3 3 3-16,0 1 8 15,-3 0-9-15,6 0-5 16,-1-4-3-16,1 2 10 15,-3-3-2-15,0 1-6 0,0-1 4 16,-3 0 3-16,-2 0-2 16,2-2 0-16,-3 1 16 15,-2-2-16-15,-4 1-5 16,-2-1-1-16,-5 0 6 15,-6 3 1-15,-1-1 7 16,-2 1-8-16,-5 2 3 16,-9 3 4-16,17-7-2 15,-12 4 2-15,-5 0-2 16,3-1 6-16,-3 3 1 15,0 1 7-15,0-1 6 16,0 1-7-16,0-1-1 16,0 1-10-16,0-2-5 15,0 1-4-15,0 0-1 16,0 0 0-16,0 1-1 15,0 0-1-15,0 0-3 16,0 0 3-16,0 0-8 16,0 0-61-16,0 0-69 15,0-7-44-15,0-11-14 16,-34-5-180-16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465.95374" units="1/cm"/>
          <inkml:channelProperty channel="Y" name="resolution" value="2345.52612" units="1/cm"/>
          <inkml:channelProperty channel="F" name="resolution" value="5.68611" units="1/cm"/>
          <inkml:channelProperty channel="T" name="resolution" value="1" units="1/dev"/>
        </inkml:channelProperties>
      </inkml:inkSource>
      <inkml:timestamp xml:id="ts0" timeString="2017-01-26T20:05:44.0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15515 10432 256 0,'-11'0'38'0,"6"0"-27"16,-4-3-5-16,6-6 4 15,-5 2-1-15,2 0 12 16,1-4 16-16,-1 4 8 16,-2 0 3-16,2 2-6 15,-2 1 1-15,2 1-6 16,3 0-6-16,-2 1-18 15,2 2-3-15,0 0-68 16,0-1 69-16,-2 1 31 16,2-2 6-16,-3-1-36 15,4 0-5-15,-4 0-5 16,3 1 6-16,-2 1 11 15,5 0 3-15,-3 1-7 16,3 0-11-16,0 0-6 16,0 0-1-16,0 0-1 15,0 0 3-15,0 0-1 16,0 0 0-16,0 0 1 15,0 0-1-15,3 0-3 16,13 0 0-16,7 0 6 16,10 0 5-16,4 0 3 0,10 0 14 15,4 0-14 1,7-9 8-16,4-3-2 0,2-1 5 15,-2-4-3-15,-1 4-7 16,1 1 1-16,0 4 11 16,-7 2-16-16,1 6-1 15,0 0 11-15,0 0-4 16,-3 0 1-16,-2 0-3 15,-9 0-2-15,-3 1-4 16,-3 4-2-16,-5 0 9 16,0-1-5-16,0 0-3 15,-1 0 10-15,1-1 1 16,-6 0-6-16,-2-1-4 15,-4-1 0-15,-5-1-3 16,-2 0 4-16,-7 0 7 16,1 0 3-16,-3 0-7 15,-3 0 1-15,0 0 0 16,0 0 9-16,0 0 3 15,0 0 5-15,0 0 6 16,0 0-4-16,0 0-8 16,0 0-6-16,0 0-9 15,0 0-4-15,0 0-2 16,0-9 0-16,0-7-37 15,0-5-49-15,0-1-51 16,0-1-125-16,0 6-98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6C1AB-F214-447D-BB29-66017DF79681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B2AD4-2AD4-45C1-8615-AC5B8A184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7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23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73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54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55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50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31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86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40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59074" y="1143000"/>
            <a:ext cx="77724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SzPct val="100000"/>
              <a:buFontTx/>
              <a:buBlip>
                <a:blip r:embed="rId2"/>
              </a:buBlip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A78C6-2E4E-4A7D-A30E-75D91D6AE674}" type="datetime1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Page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742F-CE10-4630-A569-838D9A4AC0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0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1.gif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5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0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2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3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10.e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3.wmf"/><Relationship Id="rId12" Type="http://schemas.openxmlformats.org/officeDocument/2006/relationships/customXml" Target="../ink/ink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4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customXml" Target="../ink/ink3.x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customXml" Target="../ink/ink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3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2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4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7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4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44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image" Target="../media/image1.gif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53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49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7.wmf"/><Relationship Id="rId11" Type="http://schemas.openxmlformats.org/officeDocument/2006/relationships/image" Target="../media/image59.wmf"/><Relationship Id="rId5" Type="http://schemas.openxmlformats.org/officeDocument/2006/relationships/oleObject" Target="../embeddings/oleObject52.bin"/><Relationship Id="rId10" Type="http://schemas.openxmlformats.org/officeDocument/2006/relationships/oleObject" Target="../embeddings/oleObject55.bin"/><Relationship Id="rId4" Type="http://schemas.openxmlformats.org/officeDocument/2006/relationships/image" Target="../media/image56.wmf"/><Relationship Id="rId9" Type="http://schemas.openxmlformats.org/officeDocument/2006/relationships/image" Target="../media/image58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60.wmf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19300" y="2616200"/>
            <a:ext cx="63246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The Simple Linear Regression Model: </a:t>
            </a:r>
          </a:p>
          <a:p>
            <a:pPr algn="ctr"/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Specification and Estimation</a:t>
            </a:r>
          </a:p>
          <a:p>
            <a:pPr algn="ctr"/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Part 1</a:t>
            </a:r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52600" y="4897954"/>
            <a:ext cx="6858000" cy="1200329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freezing" dir="t"/>
          </a:scene3d>
          <a:sp3d prstMaterial="dkEdge">
            <a:bevelT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BUAN / MECO 6312</a:t>
            </a:r>
          </a:p>
          <a:p>
            <a:pPr algn="ctr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Dr. Moran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Blueshtein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University of Texas - Dallas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87060" y="1752600"/>
            <a:ext cx="71173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0" algn="ctr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u="sng" dirty="0">
                <a:latin typeface="Times New Roman" pitchFamily="18" charset="0"/>
                <a:cs typeface="Times New Roman" pitchFamily="18" charset="0"/>
              </a:rPr>
              <a:t>Assumption 4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91440" indent="0" algn="ctr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variance of the random error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is: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5787889"/>
              </p:ext>
            </p:extLst>
          </p:nvPr>
        </p:nvGraphicFramePr>
        <p:xfrm>
          <a:off x="3367881" y="3200400"/>
          <a:ext cx="33988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19" name="Equation" r:id="rId3" imgW="1257120" imgH="228600" progId="Equation.DSMT4">
                  <p:embed/>
                </p:oleObj>
              </mc:Choice>
              <mc:Fallback>
                <p:oleObj name="Equation" r:id="rId3" imgW="1257120" imgH="228600" progId="Equation.DSMT4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881" y="3200400"/>
                        <a:ext cx="33988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05000" y="4343400"/>
            <a:ext cx="6324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random variables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have the same variance because they differ only by a constant.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761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 Econometric Model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69475" y="457200"/>
            <a:ext cx="7325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38912" indent="-320040" algn="ctr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ASSUMPTIONS OF THE SIMPLE LINEAR REGRESSION MODEL 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404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76193" y="468868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Data on food expenditure and income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86369" name="Picture 1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209800"/>
            <a:ext cx="6336792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2761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 Econometric Model</a:t>
            </a:r>
          </a:p>
        </p:txBody>
      </p:sp>
      <p:sp>
        <p:nvSpPr>
          <p:cNvPr id="8" name="TextBox 7"/>
          <p:cNvSpPr txBox="1"/>
          <p:nvPr/>
        </p:nvSpPr>
        <p:spPr>
          <a:xfrm flipV="1">
            <a:off x="1981200" y="1676400"/>
            <a:ext cx="472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Data on food expenditure and income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1524000" y="1371600"/>
            <a:ext cx="7391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this a good assumption for our food expenditure model?</a:t>
            </a:r>
          </a:p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and income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40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0200" y="1600200"/>
            <a:ext cx="6858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0" algn="ctr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u="sng" dirty="0">
                <a:latin typeface="Times New Roman" pitchFamily="18" charset="0"/>
                <a:cs typeface="Times New Roman" pitchFamily="18" charset="0"/>
              </a:rPr>
              <a:t>Assumption 5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91440" indent="0" algn="ctr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not crucial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The values of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normally distributed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around their mean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  <a:p>
            <a:pPr marL="91440" indent="0" algn="ctr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  <a:p>
            <a:pPr marL="91440" indent="0" algn="ctr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  <a:p>
            <a:pPr marL="91440" indent="0" algn="ctr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91440" indent="0" algn="ctr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also implies:</a:t>
            </a:r>
          </a:p>
          <a:p>
            <a:pPr marL="91440" indent="0" algn="ctr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663488"/>
              </p:ext>
            </p:extLst>
          </p:nvPr>
        </p:nvGraphicFramePr>
        <p:xfrm>
          <a:off x="3581400" y="5105400"/>
          <a:ext cx="28924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8" name="Equation" r:id="rId3" imgW="1180800" imgH="241200" progId="Equation.DSMT4">
                  <p:embed/>
                </p:oleObj>
              </mc:Choice>
              <mc:Fallback>
                <p:oleObj name="Equation" r:id="rId3" imgW="1180800" imgH="241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105400"/>
                        <a:ext cx="2892425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2761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 Econometric Model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45568" y="457200"/>
            <a:ext cx="755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38912" indent="-320040" algn="ctr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ASSUMPTIONS OF THE SIMPLE LINEAR REGRESSION MODEL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323729"/>
              </p:ext>
            </p:extLst>
          </p:nvPr>
        </p:nvGraphicFramePr>
        <p:xfrm>
          <a:off x="4114800" y="3166194"/>
          <a:ext cx="20574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9" name="Equation" r:id="rId5" imgW="736600" imgH="228600" progId="Equation.DSMT4">
                  <p:embed/>
                </p:oleObj>
              </mc:Choice>
              <mc:Fallback>
                <p:oleObj name="Equation" r:id="rId5" imgW="7366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166194"/>
                        <a:ext cx="20574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6299" y="457200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indent="-274320" algn="ctr" fontAlgn="auto" hangingPunct="0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Probability density functions for </a:t>
            </a:r>
            <a:r>
              <a:rPr 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" descr="d:\data\Carter UE\Figures\POE Artwork\POE Artwork\fig_02_04.jpg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9008" y="1600200"/>
            <a:ext cx="6565392" cy="457200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2761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 Econometric Model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19300" y="2616200"/>
            <a:ext cx="63246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The Simple Linear Regression Model: </a:t>
            </a:r>
          </a:p>
          <a:p>
            <a:pPr algn="ctr"/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Specification and Estimation</a:t>
            </a:r>
          </a:p>
          <a:p>
            <a:pPr algn="ctr"/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Part 2</a:t>
            </a:r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52600" y="4897954"/>
            <a:ext cx="6858000" cy="1200329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freezing" dir="t"/>
          </a:scene3d>
          <a:sp3d prstMaterial="dkEdge">
            <a:bevelT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BUAN / MECO 6312</a:t>
            </a:r>
          </a:p>
          <a:p>
            <a:pPr algn="ctr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Dr. Moran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Blueshtein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University of Texas - Dallas</a:t>
            </a:r>
          </a:p>
        </p:txBody>
      </p:sp>
    </p:spTree>
    <p:extLst>
      <p:ext uri="{BB962C8B-B14F-4D97-AF65-F5344CB8AC3E}">
        <p14:creationId xmlns:p14="http://schemas.microsoft.com/office/powerpoint/2010/main" val="2001365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49500" y="2603500"/>
            <a:ext cx="58674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marL="438912" indent="-320040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Estimating the Regression Parameters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d:\data\Carter UE\Figures\POE Artwork\POE Artwork\fig_02_05.jpg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533144"/>
            <a:ext cx="6565392" cy="457200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606758" y="457200"/>
            <a:ext cx="531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indent="-274320" algn="ctr" fontAlgn="auto" hangingPunct="0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relationship among </a:t>
            </a:r>
            <a:r>
              <a:rPr 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and the true regression line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761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 Econometric Model</a:t>
            </a:r>
          </a:p>
        </p:txBody>
      </p:sp>
    </p:spTree>
    <p:extLst>
      <p:ext uri="{BB962C8B-B14F-4D97-AF65-F5344CB8AC3E}">
        <p14:creationId xmlns:p14="http://schemas.microsoft.com/office/powerpoint/2010/main" val="2908157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957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Estimating the Regression Parameters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56490" y="457200"/>
            <a:ext cx="352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Expenditure and Income Data</a:t>
            </a:r>
          </a:p>
        </p:txBody>
      </p:sp>
      <p:pic>
        <p:nvPicPr>
          <p:cNvPr id="163842" name="Picture 2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447800"/>
            <a:ext cx="65653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76193" y="468868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Data on food expenditure and income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86369" name="Picture 1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447800"/>
            <a:ext cx="65653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1957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Estimating the Regression Parameters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100000"/>
              <a:buBlip>
                <a:blip r:embed="rId3"/>
              </a:buBlip>
            </a:pPr>
            <a:endParaRPr lang="en-US" dirty="0"/>
          </a:p>
          <a:p>
            <a:pPr marL="342900" lvl="1" indent="-342900">
              <a:buSzPct val="100000"/>
              <a:buBlip>
                <a:blip r:embed="rId3"/>
              </a:buBlip>
            </a:pPr>
            <a:endParaRPr lang="en-US" dirty="0"/>
          </a:p>
          <a:p>
            <a:pPr marL="342900" lvl="1" indent="-342900">
              <a:buSzPct val="100000"/>
              <a:buBlip>
                <a:blip r:embed="rId3"/>
              </a:buBlip>
            </a:pPr>
            <a:r>
              <a:rPr lang="en-US" dirty="0"/>
              <a:t>The fitted regression line is:</a:t>
            </a:r>
          </a:p>
          <a:p>
            <a:pPr marL="342900" lvl="1" indent="-342900">
              <a:buSzPct val="100000"/>
              <a:buBlip>
                <a:blip r:embed="rId3"/>
              </a:buBlip>
            </a:pPr>
            <a:endParaRPr lang="en-US" dirty="0"/>
          </a:p>
          <a:p>
            <a:pPr marL="342900" lvl="1" indent="-342900">
              <a:buSzPct val="100000"/>
              <a:buBlip>
                <a:blip r:embed="rId3"/>
              </a:buBlip>
            </a:pPr>
            <a:endParaRPr lang="en-US" dirty="0"/>
          </a:p>
          <a:p>
            <a:pPr marL="742950" lvl="2" indent="-342900">
              <a:buSzPct val="100000"/>
              <a:buNone/>
            </a:pPr>
            <a:r>
              <a:rPr lang="en-US" dirty="0"/>
              <a:t>The least squares residual is:</a:t>
            </a:r>
          </a:p>
          <a:p>
            <a:pPr marL="342900" lvl="1" indent="-342900">
              <a:buSzPct val="100000"/>
              <a:buBlip>
                <a:blip r:embed="rId3"/>
              </a:buBlip>
            </a:pPr>
            <a:endParaRPr lang="en-US" dirty="0"/>
          </a:p>
          <a:p>
            <a:pPr marL="342900" lvl="1" indent="-342900">
              <a:buSzPct val="100000"/>
              <a:buBlip>
                <a:blip r:embed="rId3"/>
              </a:buBlip>
            </a:pPr>
            <a:endParaRPr lang="en-US" dirty="0"/>
          </a:p>
          <a:p>
            <a:pPr marL="1200150" lvl="3" indent="-342900">
              <a:buSzPct val="100000"/>
              <a:buNone/>
            </a:pPr>
            <a:endParaRPr lang="en-US" dirty="0"/>
          </a:p>
          <a:p>
            <a:pPr marL="1200150" lvl="3" indent="-342900">
              <a:buSzPct val="100000"/>
              <a:buNone/>
            </a:pPr>
            <a:r>
              <a:rPr lang="en-US" dirty="0"/>
              <a:t>			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162052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Least Squares Principle</a:t>
            </a:r>
          </a:p>
        </p:txBody>
      </p:sp>
      <p:graphicFrame>
        <p:nvGraphicFramePr>
          <p:cNvPr id="6" name="Object 5"/>
          <p:cNvGraphicFramePr>
            <a:graphicFrameLocks/>
          </p:cNvGraphicFramePr>
          <p:nvPr/>
        </p:nvGraphicFramePr>
        <p:xfrm>
          <a:off x="3830638" y="2887663"/>
          <a:ext cx="26225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78" name="Equation" r:id="rId4" imgW="787320" imgH="228600" progId="Equation.DSMT4">
                  <p:embed/>
                </p:oleObj>
              </mc:Choice>
              <mc:Fallback>
                <p:oleObj name="Equation" r:id="rId4" imgW="787320" imgH="228600" progId="Equation.DSMT4">
                  <p:embed/>
                  <p:pic>
                    <p:nvPicPr>
                      <p:cNvPr id="6" name="Object 5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0638" y="2887663"/>
                        <a:ext cx="262255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/>
          </p:cNvGraphicFramePr>
          <p:nvPr/>
        </p:nvGraphicFramePr>
        <p:xfrm>
          <a:off x="3048000" y="4495800"/>
          <a:ext cx="4191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79" name="Equation" r:id="rId6" imgW="1574640" imgH="228600" progId="Equation.3">
                  <p:embed/>
                </p:oleObj>
              </mc:Choice>
              <mc:Fallback>
                <p:oleObj name="Equation" r:id="rId6" imgW="1574640" imgH="228600" progId="Equation.3">
                  <p:embed/>
                  <p:pic>
                    <p:nvPicPr>
                      <p:cNvPr id="7" name="Object 6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95800"/>
                        <a:ext cx="41910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1957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Estimating the Regression Parameters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pPr marL="342900" lvl="1" indent="-342900">
              <a:buSzPct val="100000"/>
              <a:buBlip>
                <a:blip r:embed="rId2"/>
              </a:buBlip>
            </a:pPr>
            <a:r>
              <a:rPr lang="en-US" dirty="0"/>
              <a:t>Starting point: Real-world expenditures and income are </a:t>
            </a:r>
            <a:r>
              <a:rPr lang="en-US" b="1" dirty="0"/>
              <a:t>random variables</a:t>
            </a:r>
            <a:r>
              <a:rPr lang="en-US" dirty="0"/>
              <a:t>, and we want to build an econometric model and use data to learn about the relationship between them.</a:t>
            </a:r>
          </a:p>
          <a:p>
            <a:pPr marL="0" lvl="1" indent="0">
              <a:buSzPct val="100000"/>
              <a:buNone/>
            </a:pPr>
            <a:endParaRPr lang="en-US" dirty="0"/>
          </a:p>
          <a:p>
            <a:r>
              <a:rPr lang="en-US" dirty="0"/>
              <a:t>Every econometric model starts with a theory:</a:t>
            </a:r>
          </a:p>
          <a:p>
            <a:pPr lvl="1"/>
            <a:r>
              <a:rPr lang="en-US" dirty="0"/>
              <a:t>For example: Economic theory tells us that expenditure on economic goods depends on income </a:t>
            </a:r>
          </a:p>
          <a:p>
            <a:pPr lvl="1"/>
            <a:r>
              <a:rPr lang="en-US" dirty="0"/>
              <a:t>Consequently </a:t>
            </a:r>
            <a:r>
              <a:rPr lang="en-US" i="1" dirty="0"/>
              <a:t>expenditure</a:t>
            </a:r>
            <a:r>
              <a:rPr lang="en-US" dirty="0"/>
              <a:t> is the ‘‘dependent variable’’ and </a:t>
            </a:r>
            <a:r>
              <a:rPr lang="en-US" i="1" dirty="0"/>
              <a:t>income</a:t>
            </a:r>
            <a:r>
              <a:rPr lang="en-US" dirty="0"/>
              <a:t> the independent’’ or ‘‘explanatory’’ variable.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79400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 Econometric Model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d:\data\Carter UE\Figures\POE Artwork\POE Artwork\fig_02_07.jpg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7482" y="1592939"/>
            <a:ext cx="4572000" cy="457200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936966" y="457200"/>
            <a:ext cx="5900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The relationship among </a:t>
            </a:r>
            <a:r>
              <a:rPr 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ê and the fitted regression 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957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Estimating the Regression Parameters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162052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Least Squares Principle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Least Squares estimators for the unknown parameters </a:t>
            </a:r>
            <a:r>
              <a:rPr lang="el-GR" dirty="0"/>
              <a:t>β</a:t>
            </a:r>
            <a:r>
              <a:rPr lang="en-US" baseline="-25000" dirty="0"/>
              <a:t>1 </a:t>
            </a:r>
            <a:r>
              <a:rPr lang="en-US" dirty="0"/>
              <a:t> and </a:t>
            </a:r>
            <a:r>
              <a:rPr lang="el-GR" dirty="0"/>
              <a:t>β</a:t>
            </a:r>
            <a:r>
              <a:rPr lang="en-US" baseline="-25000" dirty="0"/>
              <a:t>2 </a:t>
            </a:r>
            <a:r>
              <a:rPr lang="en-US" dirty="0"/>
              <a:t>are obtained my minimizing the sum of squared errors:</a:t>
            </a:r>
          </a:p>
        </p:txBody>
      </p:sp>
      <p:graphicFrame>
        <p:nvGraphicFramePr>
          <p:cNvPr id="5" name="Object 4"/>
          <p:cNvGraphicFramePr>
            <a:graphicFrameLocks/>
          </p:cNvGraphicFramePr>
          <p:nvPr/>
        </p:nvGraphicFramePr>
        <p:xfrm>
          <a:off x="3276600" y="4724400"/>
          <a:ext cx="38036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00" name="Equation" r:id="rId3" imgW="1828800" imgH="431640" progId="Equation.DSMT4">
                  <p:embed/>
                </p:oleObj>
              </mc:Choice>
              <mc:Fallback>
                <p:oleObj name="Equation" r:id="rId3" imgW="1828800" imgH="431640" progId="Equation.DSMT4">
                  <p:embed/>
                  <p:pic>
                    <p:nvPicPr>
                      <p:cNvPr id="5" name="Object 4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724400"/>
                        <a:ext cx="380365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1957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Estimating the Regression Parameters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162052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Least Squares Principle</a:t>
            </a:r>
          </a:p>
        </p:txBody>
      </p:sp>
    </p:spTree>
    <p:extLst>
      <p:ext uri="{BB962C8B-B14F-4D97-AF65-F5344CB8AC3E}">
        <p14:creationId xmlns:p14="http://schemas.microsoft.com/office/powerpoint/2010/main" val="2908868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Suppose we have another fitted line:</a:t>
            </a:r>
          </a:p>
          <a:p>
            <a:endParaRPr lang="en-US" dirty="0"/>
          </a:p>
          <a:p>
            <a:endParaRPr lang="en-US" dirty="0"/>
          </a:p>
          <a:p>
            <a:pPr marL="742950" lvl="2" indent="-342900">
              <a:buSzPct val="100000"/>
              <a:buNone/>
            </a:pPr>
            <a:r>
              <a:rPr lang="en-US" dirty="0"/>
              <a:t>The least squares line has the smaller sum of squared residuals: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/>
          </p:cNvGraphicFramePr>
          <p:nvPr/>
        </p:nvGraphicFramePr>
        <p:xfrm>
          <a:off x="4089400" y="2895600"/>
          <a:ext cx="2362201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26" name="Equation" r:id="rId3" imgW="825480" imgH="241200" progId="Equation.DSMT4">
                  <p:embed/>
                </p:oleObj>
              </mc:Choice>
              <mc:Fallback>
                <p:oleObj name="Equation" r:id="rId3" imgW="825480" imgH="241200" progId="Equation.DSMT4">
                  <p:embed/>
                  <p:pic>
                    <p:nvPicPr>
                      <p:cNvPr id="5" name="Object 4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2895600"/>
                        <a:ext cx="2362201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/>
          </p:cNvGraphicFramePr>
          <p:nvPr/>
        </p:nvGraphicFramePr>
        <p:xfrm>
          <a:off x="1727200" y="4724400"/>
          <a:ext cx="7086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27" name="Equation" r:id="rId5" imgW="3149280" imgH="431640" progId="Equation.3">
                  <p:embed/>
                </p:oleObj>
              </mc:Choice>
              <mc:Fallback>
                <p:oleObj name="Equation" r:id="rId5" imgW="3149280" imgH="431640" progId="Equation.3">
                  <p:embed/>
                  <p:pic>
                    <p:nvPicPr>
                      <p:cNvPr id="7" name="Object 6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4724400"/>
                        <a:ext cx="70866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1957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Estimating the Regression Parameters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1162052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Least Squares Principle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981200" y="2204665"/>
          <a:ext cx="5886450" cy="401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48" name="Equation" r:id="rId3" imgW="2374560" imgH="2006280" progId="Equation.3">
                  <p:embed/>
                </p:oleObj>
              </mc:Choice>
              <mc:Fallback>
                <p:oleObj name="Equation" r:id="rId3" imgW="2374560" imgH="200628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04665"/>
                        <a:ext cx="5886450" cy="401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828800" y="1255693"/>
            <a:ext cx="6856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Set the derivatives equal to zero to get 2 </a:t>
            </a:r>
            <a:r>
              <a:rPr lang="en-US" sz="2800" dirty="0" err="1"/>
              <a:t>eqs</a:t>
            </a:r>
            <a:r>
              <a:rPr lang="en-US" sz="2800" dirty="0"/>
              <a:t>:</a:t>
            </a:r>
          </a:p>
          <a:p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177800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Derivation of the Least Squares Estimates</a:t>
            </a:r>
          </a:p>
        </p:txBody>
      </p:sp>
    </p:spTree>
    <p:extLst>
      <p:ext uri="{BB962C8B-B14F-4D97-AF65-F5344CB8AC3E}">
        <p14:creationId xmlns:p14="http://schemas.microsoft.com/office/powerpoint/2010/main" val="976994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  																																																																 			</a:t>
            </a:r>
          </a:p>
          <a:p>
            <a:pPr marL="0" indent="0">
              <a:buNone/>
            </a:pPr>
            <a:r>
              <a:rPr lang="en-US" dirty="0"/>
              <a:t>      We call b</a:t>
            </a:r>
            <a:r>
              <a:rPr lang="en-US" baseline="-25000" dirty="0"/>
              <a:t>1</a:t>
            </a:r>
            <a:r>
              <a:rPr lang="en-US" dirty="0"/>
              <a:t> and b</a:t>
            </a:r>
            <a:r>
              <a:rPr lang="en-US" baseline="-25000" dirty="0"/>
              <a:t>2</a:t>
            </a:r>
            <a:r>
              <a:rPr lang="en-US" dirty="0"/>
              <a:t> the </a:t>
            </a:r>
            <a:r>
              <a:rPr lang="en-US" b="1" i="1" u="sng" dirty="0"/>
              <a:t>least squares estimators (OLS</a:t>
            </a:r>
            <a:r>
              <a:rPr lang="en-US" b="1" i="1" dirty="0"/>
              <a:t>)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dirty="0"/>
              <a:t>       What is the meaning of these formulas?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717431" y="2127738"/>
            <a:ext cx="6858000" cy="2209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dirty="0"/>
          </a:p>
        </p:txBody>
      </p:sp>
      <p:graphicFrame>
        <p:nvGraphicFramePr>
          <p:cNvPr id="12" name="Object 11"/>
          <p:cNvGraphicFramePr>
            <a:graphicFrameLocks/>
          </p:cNvGraphicFramePr>
          <p:nvPr/>
        </p:nvGraphicFramePr>
        <p:xfrm>
          <a:off x="3165231" y="3048000"/>
          <a:ext cx="3962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74" name="Equation" r:id="rId3" imgW="1434960" imgH="482400" progId="Equation.3">
                  <p:embed/>
                </p:oleObj>
              </mc:Choice>
              <mc:Fallback>
                <p:oleObj name="Equation" r:id="rId3" imgW="1434960" imgH="482400" progId="Equation.3">
                  <p:embed/>
                  <p:pic>
                    <p:nvPicPr>
                      <p:cNvPr id="12" name="Object 1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231" y="3048000"/>
                        <a:ext cx="39624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/>
          </p:cNvGraphicFramePr>
          <p:nvPr/>
        </p:nvGraphicFramePr>
        <p:xfrm>
          <a:off x="3657600" y="2438400"/>
          <a:ext cx="2743199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75" name="Equation" r:id="rId5" imgW="736560" imgH="215640" progId="Equation.DSMT4">
                  <p:embed/>
                </p:oleObj>
              </mc:Choice>
              <mc:Fallback>
                <p:oleObj name="Equation" r:id="rId5" imgW="736560" imgH="215640" progId="Equation.DSMT4">
                  <p:embed/>
                  <p:pic>
                    <p:nvPicPr>
                      <p:cNvPr id="13" name="Object 12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438400"/>
                        <a:ext cx="2743199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0" y="1957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Estimating the Regression Parameters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1162052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Least Squares Principle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71800" y="443468"/>
            <a:ext cx="457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  <a:buSzPct val="100000"/>
            </a:pPr>
            <a:r>
              <a:rPr lang="en-US" b="1" dirty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THE LEAST SQUARES ESTIMATORS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SzPct val="100000"/>
              <a:buNone/>
            </a:pPr>
            <a:endParaRPr lang="en-US" dirty="0"/>
          </a:p>
          <a:p>
            <a:pPr marL="342900" lvl="1" indent="-342900">
              <a:buSzPct val="100000"/>
              <a:buBlip>
                <a:blip r:embed="rId3"/>
              </a:buBlip>
            </a:pPr>
            <a:r>
              <a:rPr lang="en-US" dirty="0"/>
              <a:t>Given a specific sample we can now derive our </a:t>
            </a:r>
            <a:r>
              <a:rPr lang="en-US" i="1" dirty="0"/>
              <a:t>least squares </a:t>
            </a:r>
            <a:r>
              <a:rPr lang="en-US" b="1" i="1" dirty="0"/>
              <a:t>estimates</a:t>
            </a:r>
            <a:endParaRPr lang="en-US" b="1" dirty="0"/>
          </a:p>
          <a:p>
            <a:pPr marL="342900" lvl="1" indent="-342900">
              <a:buSzPct val="100000"/>
              <a:buBlip>
                <a:blip r:embed="rId3"/>
              </a:buBlip>
            </a:pPr>
            <a:endParaRPr lang="en-US" b="1" dirty="0"/>
          </a:p>
          <a:p>
            <a:pPr marL="342900" lvl="1" indent="-342900">
              <a:buSzPct val="100000"/>
              <a:buBlip>
                <a:blip r:embed="rId3"/>
              </a:buBlip>
            </a:pPr>
            <a:endParaRPr lang="en-US" b="1" dirty="0"/>
          </a:p>
          <a:p>
            <a:pPr marL="342900" lvl="1" indent="-342900">
              <a:buSzPct val="100000"/>
              <a:buBlip>
                <a:blip r:embed="rId3"/>
              </a:buBlip>
            </a:pPr>
            <a:endParaRPr lang="en-US" b="1" dirty="0"/>
          </a:p>
          <a:p>
            <a:pPr marL="342900" lvl="1" indent="-342900">
              <a:buSzPct val="100000"/>
              <a:buBlip>
                <a:blip r:embed="rId3"/>
              </a:buBlip>
            </a:pPr>
            <a:r>
              <a:rPr lang="en-US" dirty="0"/>
              <a:t>A convenient way to report the values for </a:t>
            </a:r>
            <a:r>
              <a:rPr lang="en-US" i="1" dirty="0"/>
              <a:t>b</a:t>
            </a:r>
            <a:r>
              <a:rPr lang="en-US" i="1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i="1" baseline="-25000" dirty="0"/>
              <a:t>2</a:t>
            </a:r>
            <a:r>
              <a:rPr lang="en-US" dirty="0"/>
              <a:t> is to write out the </a:t>
            </a:r>
            <a:r>
              <a:rPr lang="en-US" i="1" dirty="0"/>
              <a:t>estimated</a:t>
            </a:r>
            <a:r>
              <a:rPr lang="en-US" dirty="0"/>
              <a:t> or </a:t>
            </a:r>
            <a:r>
              <a:rPr lang="en-US" i="1" dirty="0"/>
              <a:t>fitted</a:t>
            </a:r>
            <a:r>
              <a:rPr lang="en-US" dirty="0"/>
              <a:t> regression line: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15719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Interpreting the  Estimates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4513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Estimating the Regression Parameters</a:t>
            </a:r>
          </a:p>
        </p:txBody>
      </p:sp>
      <p:graphicFrame>
        <p:nvGraphicFramePr>
          <p:cNvPr id="2" name="Object 1"/>
          <p:cNvGraphicFramePr>
            <a:graphicFrameLocks/>
          </p:cNvGraphicFramePr>
          <p:nvPr/>
        </p:nvGraphicFramePr>
        <p:xfrm>
          <a:off x="3200400" y="2743200"/>
          <a:ext cx="40163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00" name="Equation" r:id="rId4" imgW="2070000" imgH="482400" progId="Equation.3">
                  <p:embed/>
                </p:oleObj>
              </mc:Choice>
              <mc:Fallback>
                <p:oleObj name="Equation" r:id="rId4" imgW="2070000" imgH="482400" progId="Equation.3">
                  <p:embed/>
                  <p:pic>
                    <p:nvPicPr>
                      <p:cNvPr id="2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743200"/>
                        <a:ext cx="401637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/>
          </p:cNvGraphicFramePr>
          <p:nvPr/>
        </p:nvGraphicFramePr>
        <p:xfrm>
          <a:off x="4038600" y="3810000"/>
          <a:ext cx="1647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01" name="Equation" r:id="rId6" imgW="799920" imgH="215640" progId="Equation.3">
                  <p:embed/>
                </p:oleObj>
              </mc:Choice>
              <mc:Fallback>
                <p:oleObj name="Equation" r:id="rId6" imgW="799920" imgH="215640" progId="Equation.3">
                  <p:embed/>
                  <p:pic>
                    <p:nvPicPr>
                      <p:cNvPr id="4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810000"/>
                        <a:ext cx="16478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886200" y="5562600"/>
          <a:ext cx="274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02" name="Equation" r:id="rId8" imgW="1219200" imgH="228600" progId="Equation.3">
                  <p:embed/>
                </p:oleObj>
              </mc:Choice>
              <mc:Fallback>
                <p:oleObj name="Equation" r:id="rId8" imgW="1219200" imgH="2286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562600"/>
                        <a:ext cx="2743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7282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89136" y="457200"/>
            <a:ext cx="2899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The fitted regression line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71009" name="Picture 1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371600"/>
            <a:ext cx="65653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1957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Estimating the Regression Parameters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162052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Estimates for the Food Expenditure Function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SzPct val="100000"/>
              <a:buBlip>
                <a:blip r:embed="rId2"/>
              </a:buBlip>
            </a:pPr>
            <a:endParaRPr lang="en-US" dirty="0"/>
          </a:p>
          <a:p>
            <a:pPr marL="342900" lvl="1" indent="-342900">
              <a:buSzPct val="100000"/>
              <a:buBlip>
                <a:blip r:embed="rId2"/>
              </a:buBlip>
            </a:pPr>
            <a:r>
              <a:rPr lang="en-US" dirty="0"/>
              <a:t>The value </a:t>
            </a:r>
            <a:r>
              <a:rPr lang="en-US" i="1" dirty="0"/>
              <a:t>b</a:t>
            </a:r>
            <a:r>
              <a:rPr lang="en-US" baseline="-25000" dirty="0"/>
              <a:t>2</a:t>
            </a:r>
            <a:r>
              <a:rPr lang="en-US" dirty="0"/>
              <a:t> = 10.21,  thus, we estimate that if income goes up by $100, expected weekly expenditure on food will increase by approximately $10.21</a:t>
            </a:r>
          </a:p>
          <a:p>
            <a:pPr marL="0" lvl="1" indent="0">
              <a:buSzPct val="100000"/>
              <a:buNone/>
            </a:pPr>
            <a:endParaRPr lang="en-US" dirty="0"/>
          </a:p>
          <a:p>
            <a:pPr marL="342900" lvl="1" indent="-342900">
              <a:buSzPct val="100000"/>
              <a:buBlip>
                <a:blip r:embed="rId2"/>
              </a:buBlip>
            </a:pPr>
            <a:r>
              <a:rPr lang="en-US" dirty="0"/>
              <a:t>the intercept estimate </a:t>
            </a:r>
            <a:r>
              <a:rPr lang="en-US" i="1" dirty="0"/>
              <a:t>b</a:t>
            </a:r>
            <a:r>
              <a:rPr lang="en-US" baseline="-25000" dirty="0"/>
              <a:t>1</a:t>
            </a:r>
            <a:r>
              <a:rPr lang="en-US" dirty="0"/>
              <a:t> = 83.42 is an estimate of the weekly food expenditure on food for a household with zero income.</a:t>
            </a:r>
          </a:p>
          <a:p>
            <a:pPr lvl="1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15719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Interpreting the  Estimates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4513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Estimating the Regression Parameters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62052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Computer Output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06199" y="44450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Regression Output</a:t>
            </a:r>
            <a:endParaRPr lang="en-US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957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Estimating the Regression Parameters</a:t>
            </a:r>
          </a:p>
        </p:txBody>
      </p:sp>
      <p:pic>
        <p:nvPicPr>
          <p:cNvPr id="2426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362200"/>
            <a:ext cx="11580812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3048000" y="4191000"/>
            <a:ext cx="0" cy="914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48000" y="4191000"/>
            <a:ext cx="838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886200" y="4191000"/>
            <a:ext cx="0" cy="914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48000" y="5105400"/>
            <a:ext cx="838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569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100000"/>
              <a:buBlip>
                <a:blip r:embed="rId3"/>
              </a:buBlip>
            </a:pPr>
            <a:endParaRPr lang="en-US" dirty="0"/>
          </a:p>
          <a:p>
            <a:pPr marL="342900" lvl="1" indent="-342900">
              <a:buSzPct val="100000"/>
              <a:buBlip>
                <a:blip r:embed="rId3"/>
              </a:buBlip>
            </a:pPr>
            <a:r>
              <a:rPr lang="en-US" dirty="0"/>
              <a:t>Suppose that we wanted to predict weekly food expenditure for a household with a weekly income of $2000. This prediction is carried out by substituting </a:t>
            </a:r>
            <a:r>
              <a:rPr lang="en-US" i="1" dirty="0"/>
              <a:t>x</a:t>
            </a:r>
            <a:r>
              <a:rPr lang="en-US" dirty="0"/>
              <a:t> = 20 into our estimated equation to obtain:</a:t>
            </a:r>
          </a:p>
          <a:p>
            <a:pPr marL="342900" lvl="1" indent="-342900">
              <a:buSzPct val="100000"/>
              <a:buBlip>
                <a:blip r:embed="rId3"/>
              </a:buBlip>
            </a:pPr>
            <a:endParaRPr lang="en-US" dirty="0"/>
          </a:p>
          <a:p>
            <a:pPr marL="342900" lvl="1" indent="-342900">
              <a:buSzPct val="100000"/>
              <a:buBlip>
                <a:blip r:embed="rId3"/>
              </a:buBlip>
            </a:pPr>
            <a:endParaRPr lang="en-US" dirty="0"/>
          </a:p>
          <a:p>
            <a:pPr marL="342900" lvl="1" indent="-342900">
              <a:buSzPct val="100000"/>
              <a:buNone/>
            </a:pPr>
            <a:r>
              <a:rPr lang="en-US" dirty="0"/>
              <a:t>	We </a:t>
            </a:r>
            <a:r>
              <a:rPr lang="en-US" i="1" dirty="0"/>
              <a:t>predict </a:t>
            </a:r>
            <a:r>
              <a:rPr lang="en-US" dirty="0"/>
              <a:t>that a household with a weekly income of $2000 will spend on average $287.61 per week on food </a:t>
            </a:r>
          </a:p>
          <a:p>
            <a:pPr marL="342900" lvl="1" indent="-342900">
              <a:buSzPct val="100000"/>
              <a:buBlip>
                <a:blip r:embed="rId3"/>
              </a:buBlip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162965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Prediction</a:t>
            </a:r>
          </a:p>
        </p:txBody>
      </p:sp>
      <p:graphicFrame>
        <p:nvGraphicFramePr>
          <p:cNvPr id="5" name="Object 4"/>
          <p:cNvGraphicFramePr>
            <a:graphicFrameLocks/>
          </p:cNvGraphicFramePr>
          <p:nvPr/>
        </p:nvGraphicFramePr>
        <p:xfrm>
          <a:off x="1981200" y="4114800"/>
          <a:ext cx="6553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20" name="Equation" r:id="rId4" imgW="2946240" imgH="228600" progId="Equation.3">
                  <p:embed/>
                </p:oleObj>
              </mc:Choice>
              <mc:Fallback>
                <p:oleObj name="Equation" r:id="rId4" imgW="2946240" imgH="228600" progId="Equation.3">
                  <p:embed/>
                  <p:pic>
                    <p:nvPicPr>
                      <p:cNvPr id="5" name="Object 4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114800"/>
                        <a:ext cx="6553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1957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Estimating the Regression Parameters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SzPct val="100000"/>
              <a:buBlip>
                <a:blip r:embed="rId2"/>
              </a:buBlip>
            </a:pPr>
            <a:endParaRPr lang="en-US" dirty="0"/>
          </a:p>
          <a:p>
            <a:pPr marL="342900" lvl="1" indent="-342900">
              <a:buSzPct val="100000"/>
              <a:buBlip>
                <a:blip r:embed="rId2"/>
              </a:buBlip>
            </a:pPr>
            <a:r>
              <a:rPr lang="en-US" dirty="0"/>
              <a:t>To the economic model we will add the random error, to form the econometric model that is the basis for a quantitative or empirical economic analysis</a:t>
            </a:r>
          </a:p>
          <a:p>
            <a:pPr marL="342900" lvl="1" indent="-342900">
              <a:buSzPct val="100000"/>
              <a:buBlip>
                <a:blip r:embed="rId2"/>
              </a:buBlip>
            </a:pPr>
            <a:endParaRPr lang="en-US" dirty="0"/>
          </a:p>
          <a:p>
            <a:pPr marL="342900" lvl="1" indent="-342900">
              <a:buSzPct val="100000"/>
              <a:buBlip>
                <a:blip r:embed="rId2"/>
              </a:buBlip>
            </a:pPr>
            <a:r>
              <a:rPr lang="en-US" dirty="0"/>
              <a:t>This most common econometric model is the </a:t>
            </a:r>
            <a:r>
              <a:rPr lang="en-US" b="1" dirty="0"/>
              <a:t>Linear</a:t>
            </a:r>
            <a:r>
              <a:rPr lang="en-US" dirty="0"/>
              <a:t> </a:t>
            </a:r>
            <a:r>
              <a:rPr lang="en-US" b="1" dirty="0"/>
              <a:t>Regressio</a:t>
            </a:r>
            <a:r>
              <a:rPr lang="en-US" dirty="0"/>
              <a:t>n </a:t>
            </a:r>
            <a:r>
              <a:rPr lang="en-US" b="1" dirty="0"/>
              <a:t>Model</a:t>
            </a:r>
            <a:endParaRPr lang="en-US" dirty="0"/>
          </a:p>
          <a:p>
            <a:pPr marL="0" lvl="1" indent="0">
              <a:buSzPct val="100000"/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79400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 Econometric Model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100000"/>
              <a:buBlip>
                <a:blip r:embed="rId3"/>
              </a:buBlip>
            </a:pPr>
            <a:endParaRPr lang="en-US" dirty="0"/>
          </a:p>
          <a:p>
            <a:pPr marL="342900" lvl="1" indent="-342900">
              <a:buSzPct val="100000"/>
              <a:buBlip>
                <a:blip r:embed="rId3"/>
              </a:buBlip>
            </a:pPr>
            <a:r>
              <a:rPr lang="en-US" dirty="0"/>
              <a:t>Income elasticity is a useful way to characterize the responsiveness of consumer expenditure to changes in income. The elasticity of a variable </a:t>
            </a:r>
            <a:r>
              <a:rPr lang="en-US" i="1" dirty="0"/>
              <a:t>y </a:t>
            </a:r>
            <a:r>
              <a:rPr lang="en-US" dirty="0"/>
              <a:t>with respect to another variable </a:t>
            </a:r>
            <a:r>
              <a:rPr lang="en-US" i="1" dirty="0"/>
              <a:t>x </a:t>
            </a:r>
            <a:r>
              <a:rPr lang="en-US" dirty="0"/>
              <a:t>is:</a:t>
            </a:r>
          </a:p>
          <a:p>
            <a:pPr marL="342900" lvl="1" indent="-342900">
              <a:buSzPct val="100000"/>
              <a:buBlip>
                <a:blip r:embed="rId3"/>
              </a:buBlip>
            </a:pPr>
            <a:endParaRPr lang="en-US" dirty="0"/>
          </a:p>
          <a:p>
            <a:pPr marL="342900" lvl="1" indent="-342900">
              <a:buSzPct val="100000"/>
              <a:buBlip>
                <a:blip r:embed="rId3"/>
              </a:buBlip>
            </a:pPr>
            <a:endParaRPr lang="en-US" dirty="0"/>
          </a:p>
          <a:p>
            <a:pPr marL="342900" lvl="1" indent="-342900">
              <a:buSzPct val="100000"/>
              <a:buBlip>
                <a:blip r:embed="rId3"/>
              </a:buBlip>
            </a:pPr>
            <a:endParaRPr lang="en-US" dirty="0"/>
          </a:p>
          <a:p>
            <a:pPr marL="342900" lvl="1" indent="-342900">
              <a:buSzPct val="100000"/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15661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Elasticities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957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Estimating the Regression Parameters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4419600" y="4191000"/>
          <a:ext cx="11906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44" name="Equation" r:id="rId4" imgW="545760" imgH="419040" progId="Equation.3">
                  <p:embed/>
                </p:oleObj>
              </mc:Choice>
              <mc:Fallback>
                <p:oleObj name="Equation" r:id="rId4" imgW="545760" imgH="41904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191000"/>
                        <a:ext cx="11906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7105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371600" y="1156613"/>
            <a:ext cx="7772400" cy="5334000"/>
          </a:xfrm>
        </p:spPr>
        <p:txBody>
          <a:bodyPr/>
          <a:lstStyle/>
          <a:p>
            <a:pPr marL="0" lvl="1" indent="0">
              <a:buSzPct val="100000"/>
              <a:buNone/>
            </a:pPr>
            <a:endParaRPr lang="en-US" dirty="0"/>
          </a:p>
          <a:p>
            <a:pPr marL="342900" lvl="1" indent="-342900">
              <a:buSzPct val="100000"/>
              <a:buNone/>
            </a:pPr>
            <a:r>
              <a:rPr lang="en-US" dirty="0"/>
              <a:t>	We typically calculate the elasticity at the “point of the means” because it is a representative point on the regression line. </a:t>
            </a:r>
          </a:p>
          <a:p>
            <a:pPr marL="342900" lvl="1" indent="-342900">
              <a:buSzPct val="100000"/>
              <a:buNone/>
            </a:pPr>
            <a:endParaRPr lang="en-US" dirty="0"/>
          </a:p>
          <a:p>
            <a:pPr marL="342900" lvl="1" indent="-342900">
              <a:buSzPct val="100000"/>
              <a:buNone/>
            </a:pPr>
            <a:endParaRPr lang="en-US" dirty="0"/>
          </a:p>
          <a:p>
            <a:pPr marL="342900" lvl="1" indent="-342900">
              <a:buSzPct val="100000"/>
              <a:buNone/>
            </a:pPr>
            <a:endParaRPr lang="en-US" dirty="0"/>
          </a:p>
          <a:p>
            <a:pPr marL="342900" lvl="1" indent="-342900">
              <a:buSzPct val="100000"/>
              <a:buNone/>
            </a:pPr>
            <a:r>
              <a:rPr lang="en-US" dirty="0"/>
              <a:t>   We estimate that a 1% increase in weekly household income will lead on average to a 0.71% increase in weekly household expenditure on food.</a:t>
            </a:r>
          </a:p>
          <a:p>
            <a:pPr marL="342900" lvl="1" indent="-342900">
              <a:buSzPct val="100000"/>
              <a:buNone/>
            </a:pPr>
            <a:endParaRPr lang="en-US" dirty="0"/>
          </a:p>
          <a:p>
            <a:pPr marL="342900" lvl="1" indent="-342900">
              <a:buSzPct val="100000"/>
              <a:buBlip>
                <a:blip r:embed="rId3"/>
              </a:buBlip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743200" y="3352800"/>
          <a:ext cx="43227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68" name="Equation" r:id="rId4" imgW="1981080" imgH="419040" progId="Equation.3">
                  <p:embed/>
                </p:oleObj>
              </mc:Choice>
              <mc:Fallback>
                <p:oleObj name="Equation" r:id="rId4" imgW="1981080" imgH="41904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52800"/>
                        <a:ext cx="432276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1957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Estimating the Regression Parameters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29308" y="115661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Elasticities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712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49500" y="2616200"/>
            <a:ext cx="58674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Assessing the Least Squares Fit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Part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2600" y="4780725"/>
            <a:ext cx="6858000" cy="1138773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freezing" dir="t"/>
          </a:scene3d>
          <a:sp3d prstMaterial="dkEdge">
            <a:bevelT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BUAN/ MECO  6312</a:t>
            </a:r>
          </a:p>
          <a:p>
            <a:pPr algn="ctr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Dr. Moran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Blueshtein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University of Texas - Dallas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																																																																 			</a:t>
            </a:r>
          </a:p>
          <a:p>
            <a:pPr marL="0" indent="0">
              <a:buNone/>
            </a:pPr>
            <a:r>
              <a:rPr lang="en-US" dirty="0"/>
              <a:t>      Least Squares estimators are random variables!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717431" y="2127738"/>
            <a:ext cx="6858000" cy="2209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dirty="0"/>
          </a:p>
        </p:txBody>
      </p:sp>
      <p:graphicFrame>
        <p:nvGraphicFramePr>
          <p:cNvPr id="12" name="Object 11"/>
          <p:cNvGraphicFramePr>
            <a:graphicFrameLocks/>
          </p:cNvGraphicFramePr>
          <p:nvPr/>
        </p:nvGraphicFramePr>
        <p:xfrm>
          <a:off x="3733800" y="3061861"/>
          <a:ext cx="3962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92" name="Equation" r:id="rId4" imgW="1434960" imgH="482400" progId="Equation.3">
                  <p:embed/>
                </p:oleObj>
              </mc:Choice>
              <mc:Fallback>
                <p:oleObj name="Equation" r:id="rId4" imgW="1434960" imgH="482400" progId="Equation.3">
                  <p:embed/>
                  <p:pic>
                    <p:nvPicPr>
                      <p:cNvPr id="12" name="Object 1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061861"/>
                        <a:ext cx="39624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/>
          </p:cNvGraphicFramePr>
          <p:nvPr/>
        </p:nvGraphicFramePr>
        <p:xfrm>
          <a:off x="3657600" y="2438400"/>
          <a:ext cx="2743199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93" name="Equation" r:id="rId6" imgW="736560" imgH="215640" progId="Equation.DSMT4">
                  <p:embed/>
                </p:oleObj>
              </mc:Choice>
              <mc:Fallback>
                <p:oleObj name="Equation" r:id="rId6" imgW="736560" imgH="215640" progId="Equation.DSMT4">
                  <p:embed/>
                  <p:pic>
                    <p:nvPicPr>
                      <p:cNvPr id="13" name="Object 12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438400"/>
                        <a:ext cx="2743199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2971800" y="443468"/>
            <a:ext cx="457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  <a:buSzPct val="100000"/>
            </a:pPr>
            <a:r>
              <a:rPr lang="en-US" b="1" dirty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THE LEAST SQUARES ESTIMATORS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761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Assessing the Least Squares Fit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3337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sz="2400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400" dirty="0"/>
              <a:t> How good are the Least Squares </a:t>
            </a:r>
            <a:r>
              <a:rPr lang="en-US" sz="2400" b="1" dirty="0"/>
              <a:t>estimators</a:t>
            </a:r>
            <a:r>
              <a:rPr lang="en-US" sz="2400" dirty="0"/>
              <a:t>?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400" dirty="0"/>
              <a:t>What good properties are we looking for?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2400" dirty="0"/>
              <a:t>Unbiasedness -&gt; </a:t>
            </a:r>
            <a:r>
              <a:rPr lang="en-US" sz="2400" i="1" dirty="0"/>
              <a:t>E</a:t>
            </a:r>
            <a:r>
              <a:rPr lang="en-US" sz="2400" dirty="0"/>
              <a:t>(</a:t>
            </a:r>
            <a:r>
              <a:rPr lang="en-US" sz="2400" i="1" dirty="0"/>
              <a:t>b</a:t>
            </a:r>
            <a:r>
              <a:rPr lang="en-US" sz="2400" baseline="-25000" dirty="0"/>
              <a:t>2</a:t>
            </a:r>
            <a:r>
              <a:rPr lang="en-US" sz="2400" dirty="0"/>
              <a:t>) = </a:t>
            </a:r>
            <a:r>
              <a:rPr lang="el-GR" sz="2400" dirty="0"/>
              <a:t>β</a:t>
            </a:r>
            <a:r>
              <a:rPr lang="en-US" sz="2400" baseline="-25000" dirty="0"/>
              <a:t>2</a:t>
            </a:r>
            <a:endParaRPr lang="en-US" sz="2400" dirty="0"/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2400" dirty="0"/>
              <a:t>Minimal variance (efficiency)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2400" dirty="0"/>
              <a:t>Consistency</a:t>
            </a:r>
          </a:p>
          <a:p>
            <a:pPr marL="1371600" lvl="3" indent="0">
              <a:buNone/>
            </a:pPr>
            <a:endParaRPr lang="en-US" sz="2400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400" dirty="0"/>
              <a:t> How do the Least Squares estimators compare to alternative estimators?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761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Assessing the Least Squares Fit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		       Unbiasedness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The property of unbiasedness means that if we took the averages of estimates from many samples, these averages would approach the true parameter.</a:t>
            </a:r>
          </a:p>
          <a:p>
            <a:pPr marL="0" lvl="1" indent="0">
              <a:buSzPct val="100000"/>
              <a:buNone/>
            </a:pPr>
            <a:endParaRPr lang="en-US" dirty="0"/>
          </a:p>
          <a:p>
            <a:pPr marL="342900" lvl="1" indent="-342900">
              <a:buSzPct val="100000"/>
              <a:buBlip>
                <a:blip r:embed="rId3"/>
              </a:buBlip>
            </a:pPr>
            <a:r>
              <a:rPr lang="en-US" dirty="0"/>
              <a:t>Unbiasedness does not mean that an estimate from any </a:t>
            </a:r>
            <a:r>
              <a:rPr lang="en-US" b="1" dirty="0"/>
              <a:t>one</a:t>
            </a:r>
            <a:r>
              <a:rPr lang="en-US" dirty="0"/>
              <a:t> sample is close to the true parameter.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61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Assessing the Least Squares Fit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157289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Unbiasedness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5721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61962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Repeated Sampling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9393" name="Picture 1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65653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372167" y="457200"/>
            <a:ext cx="31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        Estimates from 10 Samples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761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Assessing the Least Squares Fit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2820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 		</a:t>
            </a:r>
            <a:r>
              <a:rPr lang="he-IL" b="1" dirty="0"/>
              <a:t>    </a:t>
            </a:r>
            <a:r>
              <a:rPr lang="en-US" b="1" dirty="0"/>
              <a:t>    Unbiasedness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our model assumptions hold, then </a:t>
            </a:r>
            <a:r>
              <a:rPr lang="en-US" i="1" dirty="0"/>
              <a:t>E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baseline="-25000" dirty="0"/>
              <a:t>2</a:t>
            </a:r>
            <a:r>
              <a:rPr lang="en-US" dirty="0"/>
              <a:t>) =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dirty="0"/>
              <a:t>, which means that the OLS estimator is </a:t>
            </a:r>
            <a:r>
              <a:rPr lang="en-US" b="1" dirty="0"/>
              <a:t>unbiased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Let’s prove it!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2761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Assessing the Least Squares Fit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57289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Unbiasedness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988320" y="2421360"/>
              <a:ext cx="1711800" cy="1030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82200" y="2414520"/>
                <a:ext cx="1727280" cy="104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62038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371600" y="1130545"/>
            <a:ext cx="77724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estimator </a:t>
            </a:r>
            <a:r>
              <a:rPr lang="en-US" i="1" dirty="0"/>
              <a:t>b</a:t>
            </a:r>
            <a:r>
              <a:rPr lang="en-US" i="1" baseline="-25000" dirty="0"/>
              <a:t>2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be also written as: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Let’s denote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57288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Estimator b</a:t>
            </a:r>
            <a:r>
              <a:rPr lang="en-US" sz="1100" baseline="-25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493226" y="4069491"/>
          <a:ext cx="216843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18" name="Equation" r:id="rId4" imgW="1054080" imgH="444240" progId="Equation.3">
                  <p:embed/>
                </p:oleObj>
              </mc:Choice>
              <mc:Fallback>
                <p:oleObj name="Equation" r:id="rId4" imgW="1054080" imgH="44424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3226" y="4069491"/>
                        <a:ext cx="216843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8600" y="227153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2761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Assessing the Least Squares Fit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Object 3"/>
          <p:cNvGraphicFramePr>
            <a:graphicFrameLocks/>
          </p:cNvGraphicFramePr>
          <p:nvPr/>
        </p:nvGraphicFramePr>
        <p:xfrm>
          <a:off x="1524000" y="1694172"/>
          <a:ext cx="3886200" cy="894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19" name="Equation" r:id="rId6" imgW="1434960" imgH="482400" progId="Equation.3">
                  <p:embed/>
                </p:oleObj>
              </mc:Choice>
              <mc:Fallback>
                <p:oleObj name="Equation" r:id="rId6" imgW="1434960" imgH="482400" progId="Equation.3">
                  <p:embed/>
                  <p:pic>
                    <p:nvPicPr>
                      <p:cNvPr id="4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94172"/>
                        <a:ext cx="3886200" cy="894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/>
          </p:cNvGraphicFramePr>
          <p:nvPr/>
        </p:nvGraphicFramePr>
        <p:xfrm>
          <a:off x="5029200" y="3048000"/>
          <a:ext cx="29749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20" name="Equation" r:id="rId8" imgW="1104840" imgH="482400" progId="Equation.3">
                  <p:embed/>
                </p:oleObj>
              </mc:Choice>
              <mc:Fallback>
                <p:oleObj name="Equation" r:id="rId8" imgW="1104840" imgH="482400" progId="Equation.3">
                  <p:embed/>
                  <p:pic>
                    <p:nvPicPr>
                      <p:cNvPr id="5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048000"/>
                        <a:ext cx="29749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/>
          </p:cNvGraphicFramePr>
          <p:nvPr/>
        </p:nvGraphicFramePr>
        <p:xfrm>
          <a:off x="2667000" y="5322580"/>
          <a:ext cx="208280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21" name="Equation" r:id="rId10" imgW="774360" imgH="253800" progId="Equation.3">
                  <p:embed/>
                </p:oleObj>
              </mc:Choice>
              <mc:Fallback>
                <p:oleObj name="Equation" r:id="rId10" imgW="774360" imgH="253800" progId="Equation.3">
                  <p:embed/>
                  <p:pic>
                    <p:nvPicPr>
                      <p:cNvPr id="7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322580"/>
                        <a:ext cx="2082800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4266000" y="4005360"/>
              <a:ext cx="4442040" cy="875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55920" y="3997440"/>
                <a:ext cx="4462560" cy="894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752600" y="2286000"/>
          <a:ext cx="6646863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39" name="Equation" r:id="rId4" imgW="2019300" imgH="1041400" progId="Equation.DSMT4">
                  <p:embed/>
                </p:oleObj>
              </mc:Choice>
              <mc:Fallback>
                <p:oleObj name="Equation" r:id="rId4" imgW="2019300" imgH="10414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286000"/>
                        <a:ext cx="6646863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2761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Assessing the Least Squares Fit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157288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Estimator b</a:t>
            </a:r>
            <a:r>
              <a:rPr lang="en-US" sz="1100" baseline="-25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2949840" y="3427560"/>
              <a:ext cx="3394440" cy="1601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47320" y="3416760"/>
                <a:ext cx="3408120" cy="162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690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001000" y="3200400"/>
            <a:ext cx="81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Eq. 2.1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276600" y="3048000"/>
          <a:ext cx="365601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" name="Equation" r:id="rId3" imgW="1485720" imgH="241200" progId="Equation.3">
                  <p:embed/>
                </p:oleObj>
              </mc:Choice>
              <mc:Fallback>
                <p:oleObj name="Equation" r:id="rId3" imgW="148572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048000"/>
                        <a:ext cx="3656013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The </a:t>
            </a:r>
            <a:r>
              <a:rPr lang="en-US" b="1" dirty="0"/>
              <a:t>simple linear regression</a:t>
            </a:r>
            <a:r>
              <a:rPr lang="en-US" dirty="0"/>
              <a:t> model is a linear model with only one explanatory variable: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lvl="0">
              <a:buNone/>
            </a:pPr>
            <a:r>
              <a:rPr lang="en-US" dirty="0"/>
              <a:t>	where </a:t>
            </a:r>
            <a:r>
              <a:rPr lang="el-GR" dirty="0"/>
              <a:t>β</a:t>
            </a:r>
            <a:r>
              <a:rPr lang="en-US" baseline="-25000" dirty="0"/>
              <a:t>1</a:t>
            </a:r>
            <a:r>
              <a:rPr lang="en-US" dirty="0"/>
              <a:t> is the intercept and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dirty="0"/>
              <a:t> is the slope and </a:t>
            </a:r>
            <a:r>
              <a:rPr lang="en-US" i="1" dirty="0"/>
              <a:t>e </a:t>
            </a:r>
            <a:r>
              <a:rPr lang="en-US" dirty="0"/>
              <a:t>is an error term.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279400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 Econometric Model</a:t>
            </a:r>
          </a:p>
        </p:txBody>
      </p:sp>
      <p:graphicFrame>
        <p:nvGraphicFramePr>
          <p:cNvPr id="2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1622455"/>
              </p:ext>
            </p:extLst>
          </p:nvPr>
        </p:nvGraphicFramePr>
        <p:xfrm>
          <a:off x="3352800" y="3287157"/>
          <a:ext cx="329406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" name="Equation" r:id="rId5" imgW="952087" imgH="228501" progId="Equation.DSMT4">
                  <p:embed/>
                </p:oleObj>
              </mc:Choice>
              <mc:Fallback>
                <p:oleObj name="Equation" r:id="rId5" imgW="952087" imgH="228501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287157"/>
                        <a:ext cx="329406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our model assumptions hold, then </a:t>
                </a:r>
                <a:r>
                  <a:rPr lang="en-US" i="1" dirty="0"/>
                  <a:t>E</a:t>
                </a:r>
                <a:r>
                  <a:rPr lang="en-US" dirty="0"/>
                  <a:t>(</a:t>
                </a:r>
                <a:r>
                  <a:rPr lang="en-US" i="1" dirty="0"/>
                  <a:t>b</a:t>
                </a:r>
                <a:r>
                  <a:rPr lang="en-US" baseline="-25000" dirty="0"/>
                  <a:t>2</a:t>
                </a:r>
                <a:r>
                  <a:rPr lang="en-US" dirty="0"/>
                  <a:t>) = </a:t>
                </a:r>
                <a:r>
                  <a:rPr lang="el-GR" dirty="0"/>
                  <a:t>β</a:t>
                </a:r>
                <a:r>
                  <a:rPr lang="en-US" baseline="-25000" dirty="0"/>
                  <a:t>2</a:t>
                </a:r>
                <a:r>
                  <a:rPr lang="en-US" dirty="0"/>
                  <a:t>, which means that the estimator is </a:t>
                </a:r>
                <a:r>
                  <a:rPr lang="en-US" b="1" dirty="0"/>
                  <a:t>unbiased</a:t>
                </a:r>
                <a:r>
                  <a:rPr lang="en-US" dirty="0"/>
                  <a:t>.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en-US" dirty="0"/>
                  <a:t>	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r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0" y="115728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Expected Values of b</a:t>
            </a:r>
            <a:r>
              <a:rPr lang="en-US" sz="1100" baseline="-25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761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Assessing the Least Squares Fit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5538240" y="3665520"/>
              <a:ext cx="484920" cy="90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30320" y="3660480"/>
                <a:ext cx="504360" cy="100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49500" y="2616200"/>
            <a:ext cx="58674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Assessing the Least Squares Fit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Part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2600" y="4780725"/>
            <a:ext cx="6858000" cy="1138773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freezing" dir="t"/>
          </a:scene3d>
          <a:sp3d prstMaterial="dkEdge">
            <a:bevelT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BUAN/ MECO  6312</a:t>
            </a:r>
          </a:p>
          <a:p>
            <a:pPr algn="ctr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Dr. Moran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Blueshtein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University of Texas - Dallas</a:t>
            </a:r>
          </a:p>
        </p:txBody>
      </p:sp>
    </p:spTree>
    <p:extLst>
      <p:ext uri="{BB962C8B-B14F-4D97-AF65-F5344CB8AC3E}">
        <p14:creationId xmlns:p14="http://schemas.microsoft.com/office/powerpoint/2010/main" val="12781924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d:\data\Carter UE\Figures\POE Artwork\POE Artwork\fig_02_10.jpg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514600"/>
            <a:ext cx="6198190" cy="396240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42589" y="1168567"/>
            <a:ext cx="30450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         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Variance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761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Assessing the Least Squares Fit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157289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Variance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0" y="2514600"/>
            <a:ext cx="2133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Estimator 2 is        more efficient!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98600" y="1466195"/>
            <a:ext cx="73914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lvl="1"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Efficiency</a:t>
            </a:r>
          </a:p>
          <a:p>
            <a:pPr marL="0"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lvl="1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you have two candidate estimators where one estimator has lower variance than the other, you will say that the estimator with the lower variance is more efficient.</a:t>
            </a:r>
          </a:p>
          <a:p>
            <a:pPr marL="0"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When comparing between two candidates for unbiased estimators,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always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want to use the one with the smaller variance, since that estimation rule gives us the higher probability of obtaining an estimate that is close to the true parameter value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lvl="1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lvl="1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157289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Efficiency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761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Assessing the Least Squares Fit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745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371600" y="1158370"/>
            <a:ext cx="7772400" cy="5334000"/>
          </a:xfrm>
        </p:spPr>
        <p:txBody>
          <a:bodyPr>
            <a:normAutofit/>
          </a:bodyPr>
          <a:lstStyle/>
          <a:p>
            <a:pPr marL="0" lvl="1" indent="0">
              <a:buSzPct val="100000"/>
              <a:buNone/>
            </a:pPr>
            <a:br>
              <a:rPr lang="en-US" dirty="0"/>
            </a:br>
            <a:endParaRPr lang="en-US" dirty="0"/>
          </a:p>
          <a:p>
            <a:pPr marL="0" lvl="1" indent="0">
              <a:buSzPct val="100000"/>
              <a:buNone/>
            </a:pPr>
            <a:endParaRPr lang="en-US" dirty="0"/>
          </a:p>
          <a:p>
            <a:pPr marL="0" lvl="1" indent="0">
              <a:buSzPct val="100000"/>
              <a:buNone/>
            </a:pPr>
            <a:r>
              <a:rPr lang="en-US" dirty="0"/>
              <a:t> </a:t>
            </a:r>
          </a:p>
          <a:p>
            <a:pPr marL="0" lvl="1" indent="0">
              <a:buSzPct val="100000"/>
              <a:buNone/>
            </a:pPr>
            <a:endParaRPr lang="en-US" dirty="0"/>
          </a:p>
          <a:p>
            <a:pPr marL="0" lvl="1" indent="0">
              <a:buSzPct val="100000"/>
              <a:buNone/>
            </a:pPr>
            <a:endParaRPr lang="en-US" dirty="0"/>
          </a:p>
          <a:p>
            <a:pPr marL="0" lvl="1" indent="0">
              <a:buSzPct val="100000"/>
              <a:buNone/>
            </a:pPr>
            <a:endParaRPr lang="en-US" dirty="0"/>
          </a:p>
          <a:p>
            <a:pPr marL="0" lvl="1" indent="0">
              <a:buSzPct val="100000"/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158370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Variance of b</a:t>
            </a:r>
            <a:r>
              <a:rPr lang="en-US" sz="1100" baseline="-25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244605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Assessing the Least Squares Fit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676400" y="1268746"/>
          <a:ext cx="4131024" cy="641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62" name="Equation" r:id="rId3" imgW="1473120" imgH="228600" progId="Equation.3">
                  <p:embed/>
                </p:oleObj>
              </mc:Choice>
              <mc:Fallback>
                <p:oleObj name="Equation" r:id="rId3" imgW="1473120" imgH="22860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268746"/>
                        <a:ext cx="4131024" cy="6410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7083425" y="1329483"/>
          <a:ext cx="1905000" cy="519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63" name="Equation" r:id="rId5" imgW="1015559" imgH="253890" progId="Equation.DSMT4">
                  <p:embed/>
                </p:oleObj>
              </mc:Choice>
              <mc:Fallback>
                <p:oleObj name="Equation" r:id="rId5" imgW="1015559" imgH="253890" progId="Equation.DSMT4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3425" y="1329483"/>
                        <a:ext cx="1905000" cy="5195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162800" y="1828800"/>
          <a:ext cx="1746250" cy="549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64" name="Equation" r:id="rId7" imgW="685800" imgH="215640" progId="Equation.3">
                  <p:embed/>
                </p:oleObj>
              </mc:Choice>
              <mc:Fallback>
                <p:oleObj name="Equation" r:id="rId7" imgW="685800" imgH="21564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828800"/>
                        <a:ext cx="1746250" cy="549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1840660" y="2103627"/>
          <a:ext cx="4725988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65" name="Equation" r:id="rId9" imgW="2654300" imgH="2311400" progId="Equation.DSMT4">
                  <p:embed/>
                </p:oleObj>
              </mc:Choice>
              <mc:Fallback>
                <p:oleObj name="Equation" r:id="rId9" imgW="2654300" imgH="2311400" progId="Equation.DSMT4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0660" y="2103627"/>
                        <a:ext cx="4725988" cy="398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0" y="1828800"/>
            <a:ext cx="1619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Similarly: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2819400" y="3200400"/>
          <a:ext cx="3754438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86" name="Equation" r:id="rId3" imgW="1752600" imgH="558800" progId="Equation.DSMT4">
                  <p:embed/>
                </p:oleObj>
              </mc:Choice>
              <mc:Fallback>
                <p:oleObj name="Equation" r:id="rId3" imgW="1752600" imgH="558800" progId="Equation.DSMT4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200400"/>
                        <a:ext cx="3754438" cy="119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5943600" y="3886200"/>
          <a:ext cx="1270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87" name="Equation" r:id="rId5" imgW="126720" imgH="75960" progId="Equation.3">
                  <p:embed/>
                </p:oleObj>
              </mc:Choice>
              <mc:Fallback>
                <p:oleObj name="Equation" r:id="rId5" imgW="126720" imgH="7596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43600" y="3886200"/>
                        <a:ext cx="12700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2761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Assessing the Least Squares Fit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158370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Variance of b</a:t>
            </a:r>
            <a:r>
              <a:rPr lang="en-US" sz="1100" baseline="-25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405609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6400" y="1589257"/>
            <a:ext cx="6781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larger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 variance term 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, the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greater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 uncertainty there is in the statistical model, and the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larger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 variances of the least squares estimators.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larger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, the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smaller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 variances of the least squares estimators and the more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precisely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we can estimate the unknown parameters. </a:t>
            </a:r>
          </a:p>
          <a:p>
            <a:pPr lvl="1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larger the term          , the larger the variance of the least squares estimator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(but note that not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larger the sample size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smaller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 variances of the least squares estimators. The least squares estimator is thus also a </a:t>
            </a: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consistent estimator</a:t>
            </a:r>
          </a:p>
          <a:p>
            <a:pPr lvl="1" indent="-457200">
              <a:buFont typeface="+mj-lt"/>
              <a:buAutoNum type="arabicPeriod"/>
            </a:pPr>
            <a:endParaRPr lang="en-US" sz="2000" b="1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9155" name="Object 2"/>
          <p:cNvGraphicFramePr>
            <a:graphicFrameLocks noChangeAspect="1"/>
          </p:cNvGraphicFramePr>
          <p:nvPr/>
        </p:nvGraphicFramePr>
        <p:xfrm>
          <a:off x="3331708" y="2847975"/>
          <a:ext cx="95726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10" name="Equation" r:id="rId3" imgW="723600" imgH="266400" progId="Equation.3">
                  <p:embed/>
                </p:oleObj>
              </mc:Choice>
              <mc:Fallback>
                <p:oleObj name="Equation" r:id="rId3" imgW="723600" imgH="266400" progId="Equation.3">
                  <p:embed/>
                  <p:pic>
                    <p:nvPicPr>
                      <p:cNvPr id="4915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1708" y="2847975"/>
                        <a:ext cx="957263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4191000" y="4343400"/>
          <a:ext cx="53181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11" name="Equation" r:id="rId5" imgW="380880" imgH="253800" progId="Equation.3">
                  <p:embed/>
                </p:oleObj>
              </mc:Choice>
              <mc:Fallback>
                <p:oleObj name="Equation" r:id="rId5" imgW="380880" imgH="253800" progId="Equation.3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343400"/>
                        <a:ext cx="531813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76400" y="304800"/>
            <a:ext cx="6462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MAJOR POINTS ABOUT THE VARIANCE OF b</a:t>
            </a:r>
            <a:r>
              <a:rPr lang="en-US" b="1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AND b</a:t>
            </a:r>
            <a:r>
              <a:rPr lang="en-US" b="1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2761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Assessing the Least Squares Fit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158370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Variances  of b</a:t>
            </a:r>
            <a:r>
              <a:rPr lang="en-US" sz="1100" baseline="-25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and b</a:t>
            </a:r>
            <a:r>
              <a:rPr lang="en-US" sz="1100" baseline="-25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001713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:\data\Carter UE\Figures\POE Artwork\POE Artwork\fig_02_11.jpg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2170" y="2133600"/>
            <a:ext cx="6565392" cy="373380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0" y="2761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Assessing the Least Squares Fit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158370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Variances of b</a:t>
            </a:r>
            <a:r>
              <a:rPr lang="en-US" sz="1100" baseline="-25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and b</a:t>
            </a:r>
            <a:r>
              <a:rPr lang="en-US" sz="1100" baseline="-25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884299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		       Consistency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 estimator is </a:t>
            </a:r>
            <a:r>
              <a:rPr lang="en-US" b="1" dirty="0"/>
              <a:t>consistent</a:t>
            </a:r>
            <a:r>
              <a:rPr lang="en-US" dirty="0"/>
              <a:t> if, as the sample size increases, the estimates (produced by the estimator) "converge" to the true value of the parameter being estimated. </a:t>
            </a:r>
          </a:p>
          <a:p>
            <a:endParaRPr lang="en-US" dirty="0"/>
          </a:p>
          <a:p>
            <a:r>
              <a:rPr lang="en-US" dirty="0"/>
              <a:t>To be slightly more precise - consistency means that, as the sample size increases, the sampling distribution of the estimator becomes increasingly concentrated at the true parameter value.</a:t>
            </a:r>
          </a:p>
          <a:p>
            <a:pPr marL="342900" lvl="1" indent="-342900">
              <a:buSzPct val="100000"/>
              <a:buBlip>
                <a:blip r:embed="rId2"/>
              </a:buBlip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61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Assessing the Least Squares Fit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157289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Consistency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5022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d:\data\Carter UE\Figures\POE Artwork\POE Artwork\fig_02_10.jpg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514600"/>
            <a:ext cx="6198190" cy="396240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057400" y="1230868"/>
            <a:ext cx="69849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Variance of the estimator is decreasing with sample size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761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Assessing the Least Squares Fit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157289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Consistency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748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d:\data\Carter UE\Figures\POE Artwork\POE Artwork\fig_02_05.jpg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533144"/>
            <a:ext cx="6565392" cy="457200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606758" y="457200"/>
            <a:ext cx="531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indent="-274320" algn="ctr" fontAlgn="auto" hangingPunct="0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relationship among </a:t>
            </a:r>
            <a:r>
              <a:rPr 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and the true regression line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761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 Econometric Model</a:t>
            </a:r>
          </a:p>
        </p:txBody>
      </p:sp>
    </p:spTree>
    <p:extLst>
      <p:ext uri="{BB962C8B-B14F-4D97-AF65-F5344CB8AC3E}">
        <p14:creationId xmlns:p14="http://schemas.microsoft.com/office/powerpoint/2010/main" val="32973229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	</a:t>
            </a:r>
            <a:endParaRPr lang="en-US" dirty="0"/>
          </a:p>
          <a:p>
            <a:r>
              <a:rPr lang="en-US" dirty="0"/>
              <a:t>These two are not equivalent!</a:t>
            </a:r>
          </a:p>
          <a:p>
            <a:endParaRPr lang="en-US" b="1" dirty="0"/>
          </a:p>
          <a:p>
            <a:r>
              <a:rPr lang="en-US" b="1" dirty="0"/>
              <a:t>Unbiasedness</a:t>
            </a:r>
            <a:r>
              <a:rPr lang="en-US" dirty="0"/>
              <a:t> is a statement about the </a:t>
            </a:r>
            <a:r>
              <a:rPr lang="en-US" u="sng" dirty="0"/>
              <a:t>expected value of the sampling distribution</a:t>
            </a:r>
            <a:r>
              <a:rPr lang="en-US" dirty="0"/>
              <a:t> of the estimator. </a:t>
            </a:r>
          </a:p>
          <a:p>
            <a:endParaRPr lang="en-US" b="1" dirty="0"/>
          </a:p>
          <a:p>
            <a:r>
              <a:rPr lang="en-US" b="1" dirty="0"/>
              <a:t>Consistency</a:t>
            </a:r>
            <a:r>
              <a:rPr lang="en-US" dirty="0"/>
              <a:t> is a statement about "</a:t>
            </a:r>
            <a:r>
              <a:rPr lang="en-US" u="sng" dirty="0"/>
              <a:t>where the sampling distribution of the estimator is going</a:t>
            </a:r>
            <a:r>
              <a:rPr lang="en-US" dirty="0"/>
              <a:t>" as the sample size increases.</a:t>
            </a:r>
          </a:p>
          <a:p>
            <a:pPr marL="0" lvl="1" indent="0">
              <a:buSzPct val="100000"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61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Assessing the Least Squares Fit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2200" y="276136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Consistency VS. Unbiasedness</a:t>
            </a:r>
            <a:endParaRPr lang="en-US" sz="2400" baseline="-25000" dirty="0">
              <a:solidFill>
                <a:schemeClr val="bg1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8709" y="115552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Consistency  Vs. unbiasedness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2054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88067"/>
            <a:ext cx="7772400" cy="53152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An Example	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42729"/>
                </a:solidFill>
                <a:cs typeface="Arial" panose="020B0604020202020204" pitchFamily="34" charset="0"/>
              </a:rPr>
              <a:t>Consider a random variable X  that is normally distributed </a:t>
            </a:r>
            <a:r>
              <a:rPr lang="en-US" altLang="en-US" sz="1800" i="1" dirty="0">
                <a:solidFill>
                  <a:srgbClr val="242729"/>
                </a:solidFill>
                <a:cs typeface="Arial" panose="020B0604020202020204" pitchFamily="34" charset="0"/>
              </a:rPr>
              <a:t>N</a:t>
            </a:r>
            <a:r>
              <a:rPr lang="en-US" altLang="en-US" sz="1800" dirty="0">
                <a:solidFill>
                  <a:srgbClr val="242729"/>
                </a:solidFill>
                <a:cs typeface="Arial" panose="020B0604020202020204" pitchFamily="34" charset="0"/>
              </a:rPr>
              <a:t>(μ,</a:t>
            </a:r>
            <a:r>
              <a:rPr lang="el-GR" sz="1800" dirty="0"/>
              <a:t>σ</a:t>
            </a:r>
            <a:r>
              <a:rPr lang="en-US" sz="1800" baseline="30000" dirty="0"/>
              <a:t>2</a:t>
            </a:r>
            <a:r>
              <a:rPr lang="en-US" sz="1800" dirty="0"/>
              <a:t> </a:t>
            </a:r>
            <a:r>
              <a:rPr lang="en-US" altLang="en-US" sz="1800" dirty="0">
                <a:solidFill>
                  <a:srgbClr val="242729"/>
                </a:solidFill>
                <a:cs typeface="Arial" panose="020B0604020202020204" pitchFamily="34" charset="0"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42729"/>
                </a:solidFill>
                <a:cs typeface="Arial" panose="020B0604020202020204" pitchFamily="34" charset="0"/>
              </a:rPr>
              <a:t>We can randomly draw from this population to create a sample x</a:t>
            </a:r>
            <a:r>
              <a:rPr lang="en-US" altLang="en-US" sz="1100" dirty="0">
                <a:solidFill>
                  <a:srgbClr val="242729"/>
                </a:solidFill>
                <a:cs typeface="Arial" panose="020B0604020202020204" pitchFamily="34" charset="0"/>
              </a:rPr>
              <a:t>1</a:t>
            </a:r>
            <a:r>
              <a:rPr lang="en-US" altLang="en-US" sz="1800" dirty="0">
                <a:solidFill>
                  <a:srgbClr val="242729"/>
                </a:solidFill>
                <a:cs typeface="Arial" panose="020B0604020202020204" pitchFamily="34" charset="0"/>
              </a:rPr>
              <a:t>,...,</a:t>
            </a:r>
            <a:r>
              <a:rPr lang="en-US" altLang="en-US" sz="1800" dirty="0" err="1">
                <a:solidFill>
                  <a:srgbClr val="242729"/>
                </a:solidFill>
                <a:cs typeface="Arial" panose="020B0604020202020204" pitchFamily="34" charset="0"/>
              </a:rPr>
              <a:t>x</a:t>
            </a:r>
            <a:r>
              <a:rPr lang="en-US" altLang="en-US" sz="1400" dirty="0" err="1">
                <a:solidFill>
                  <a:srgbClr val="242729"/>
                </a:solidFill>
                <a:cs typeface="Arial" panose="020B0604020202020204" pitchFamily="34" charset="0"/>
              </a:rPr>
              <a:t>n</a:t>
            </a:r>
            <a:r>
              <a:rPr lang="en-US" altLang="en-US" sz="1800" dirty="0">
                <a:solidFill>
                  <a:srgbClr val="242729"/>
                </a:solidFill>
                <a:cs typeface="Arial" panose="020B0604020202020204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42729"/>
                </a:solidFill>
                <a:cs typeface="Arial" panose="020B0604020202020204" pitchFamily="34" charset="0"/>
              </a:rPr>
              <a:t>Suppose you're estimating μ.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42729"/>
                </a:solidFill>
                <a:cs typeface="Arial" panose="020B0604020202020204" pitchFamily="34" charset="0"/>
              </a:rPr>
              <a:t>X</a:t>
            </a:r>
            <a:r>
              <a:rPr lang="en-US" altLang="en-US" sz="1100" dirty="0">
                <a:solidFill>
                  <a:srgbClr val="242729"/>
                </a:solidFill>
                <a:cs typeface="Arial" panose="020B0604020202020204" pitchFamily="34" charset="0"/>
              </a:rPr>
              <a:t>1</a:t>
            </a:r>
            <a:r>
              <a:rPr lang="en-US" altLang="en-US" sz="1800" dirty="0">
                <a:solidFill>
                  <a:srgbClr val="242729"/>
                </a:solidFill>
                <a:cs typeface="Arial" panose="020B0604020202020204" pitchFamily="34" charset="0"/>
              </a:rPr>
              <a:t> is an unbiased estimator of μ </a:t>
            </a:r>
          </a:p>
          <a:p>
            <a:pPr lvl="4"/>
            <a:r>
              <a:rPr lang="en-US" altLang="en-US" sz="1800" dirty="0">
                <a:solidFill>
                  <a:srgbClr val="242729"/>
                </a:solidFill>
                <a:cs typeface="Arial" panose="020B0604020202020204" pitchFamily="34" charset="0"/>
              </a:rPr>
              <a:t>since E(X</a:t>
            </a:r>
            <a:r>
              <a:rPr lang="en-US" altLang="en-US" sz="1100" dirty="0">
                <a:solidFill>
                  <a:srgbClr val="242729"/>
                </a:solidFill>
                <a:cs typeface="Arial" panose="020B0604020202020204" pitchFamily="34" charset="0"/>
              </a:rPr>
              <a:t>1</a:t>
            </a:r>
            <a:r>
              <a:rPr lang="en-US" altLang="en-US" sz="1800" dirty="0">
                <a:solidFill>
                  <a:srgbClr val="242729"/>
                </a:solidFill>
                <a:cs typeface="Arial" panose="020B0604020202020204" pitchFamily="34" charset="0"/>
              </a:rPr>
              <a:t>)=μ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42729"/>
                </a:solidFill>
                <a:cs typeface="Arial" panose="020B0604020202020204" pitchFamily="34" charset="0"/>
              </a:rPr>
              <a:t>But the variance of X</a:t>
            </a:r>
            <a:r>
              <a:rPr lang="en-US" altLang="en-US" sz="1100" dirty="0">
                <a:solidFill>
                  <a:srgbClr val="242729"/>
                </a:solidFill>
                <a:cs typeface="Arial" panose="020B0604020202020204" pitchFamily="34" charset="0"/>
              </a:rPr>
              <a:t>1</a:t>
            </a:r>
            <a:r>
              <a:rPr lang="en-US" altLang="en-US" sz="1800" dirty="0">
                <a:solidFill>
                  <a:srgbClr val="242729"/>
                </a:solidFill>
                <a:cs typeface="Arial" panose="020B0604020202020204" pitchFamily="34" charset="0"/>
              </a:rPr>
              <a:t> is always </a:t>
            </a:r>
            <a:r>
              <a:rPr lang="el-GR" sz="1800" dirty="0"/>
              <a:t>σ</a:t>
            </a:r>
            <a:r>
              <a:rPr lang="en-US" sz="1800" baseline="30000" dirty="0"/>
              <a:t>2</a:t>
            </a:r>
            <a:r>
              <a:rPr lang="en-US" sz="1800" dirty="0"/>
              <a:t>  so it is not consistent.</a:t>
            </a:r>
            <a:endParaRPr lang="en-US" altLang="en-US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42729"/>
                </a:solidFill>
                <a:cs typeface="Arial" panose="020B0604020202020204" pitchFamily="34" charset="0"/>
              </a:rPr>
              <a:t>Similarly there are examples for estimators that are consistent but still biased.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61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Assessing the Least Squares Fit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0" y="276136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Consistency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VS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Unbiasedness</a:t>
            </a:r>
            <a:endParaRPr lang="en-US" sz="2400" baseline="-25000" dirty="0">
              <a:solidFill>
                <a:schemeClr val="bg1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8709" y="115552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Consistency  Vs. unbiasedness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6569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49500" y="2616200"/>
            <a:ext cx="58674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Assessing the Least Squares Fit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Part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2600" y="4780725"/>
            <a:ext cx="6858000" cy="1138773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freezing" dir="t"/>
          </a:scene3d>
          <a:sp3d prstMaterial="dkEdge">
            <a:bevelT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BUAN/ MECO  6312</a:t>
            </a:r>
          </a:p>
          <a:p>
            <a:pPr algn="ctr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Dr. Moran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Blueshtein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University of Texas - Dallas</a:t>
            </a:r>
          </a:p>
        </p:txBody>
      </p:sp>
    </p:spTree>
    <p:extLst>
      <p:ext uri="{BB962C8B-B14F-4D97-AF65-F5344CB8AC3E}">
        <p14:creationId xmlns:p14="http://schemas.microsoft.com/office/powerpoint/2010/main" val="28568534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62200" y="2616200"/>
            <a:ext cx="58674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Gauss-Markov Theorem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649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28800" y="2298700"/>
            <a:ext cx="6858000" cy="28829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Under the assumptions 2-4 of the linear regression model, the estimators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have the smallest variance of all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linear and unbiased estimators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and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.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They are the </a:t>
            </a:r>
            <a:r>
              <a:rPr lang="en-US" sz="2400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 </a:t>
            </a:r>
            <a:r>
              <a:rPr lang="en-US" sz="2400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inear </a:t>
            </a:r>
            <a:r>
              <a:rPr lang="en-US" sz="2400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nbiased </a:t>
            </a:r>
            <a:r>
              <a:rPr lang="en-US" sz="2400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stimators (BLUE)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3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76250" y="430768"/>
            <a:ext cx="3363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GAUSS-MARKOV THEOREM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66700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Gauss-Markov Theorem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4953000" y="4800600"/>
          <a:ext cx="381000" cy="340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34" name="Equation" r:id="rId3" imgW="177480" imgH="215640" progId="Equation.3">
                  <p:embed/>
                </p:oleObj>
              </mc:Choice>
              <mc:Fallback>
                <p:oleObj name="Equation" r:id="rId3" imgW="177480" imgH="21564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53000" y="4800600"/>
                        <a:ext cx="381000" cy="340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778500" y="4800600"/>
          <a:ext cx="407988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35" name="Equation" r:id="rId5" imgW="190440" imgH="215640" progId="Equation.3">
                  <p:embed/>
                </p:oleObj>
              </mc:Choice>
              <mc:Fallback>
                <p:oleObj name="Equation" r:id="rId5" imgW="190440" imgH="2156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78500" y="4800600"/>
                        <a:ext cx="407988" cy="34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305800" y="3569702"/>
          <a:ext cx="381000" cy="340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36" name="Equation" r:id="rId7" imgW="177480" imgH="215640" progId="Equation.3">
                  <p:embed/>
                </p:oleObj>
              </mc:Choice>
              <mc:Fallback>
                <p:oleObj name="Equation" r:id="rId7" imgW="177480" imgH="21564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05800" y="3569702"/>
                        <a:ext cx="381000" cy="340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590800" y="4114800"/>
          <a:ext cx="407988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37" name="Equation" r:id="rId8" imgW="190440" imgH="215640" progId="Equation.3">
                  <p:embed/>
                </p:oleObj>
              </mc:Choice>
              <mc:Fallback>
                <p:oleObj name="Equation" r:id="rId8" imgW="190440" imgH="21564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90800" y="4114800"/>
                        <a:ext cx="407988" cy="34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7700" y="457200"/>
            <a:ext cx="658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MAJOR POINTS ABOUT THE GAUSS-MARKOV THEOREM</a:t>
            </a:r>
            <a:endParaRPr lang="en-US" b="1" baseline="-25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8600" y="1466195"/>
            <a:ext cx="73914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lvl="1" algn="ctr"/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Why Best?</a:t>
            </a:r>
          </a:p>
          <a:p>
            <a:pPr marL="342900" lvl="1" indent="-34290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The estimators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best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within their class because they have the minimum variance. In other words, among the class of linear and unbiased estimators, the least squares estimators are the most 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efficient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ones.</a:t>
            </a:r>
          </a:p>
          <a:p>
            <a:pPr marL="342900" lvl="1" indent="-34290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66700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Gauss-Markov Theorem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" y="1204585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Best?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5986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7700" y="457200"/>
            <a:ext cx="658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MAJOR POINTS ABOUT THE GAUSS-MARKOV THEOREM</a:t>
            </a:r>
            <a:endParaRPr lang="en-US" b="1" baseline="-25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1371600"/>
            <a:ext cx="74422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lvl="1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lvl="1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if we want to use a linear and unbiased estimator, then we have to do no more searching! The estimators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are the ones to use. </a:t>
            </a:r>
          </a:p>
          <a:p>
            <a:pPr marL="0" lvl="1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lvl="1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This explains why we are studying these estimators and why they are so widely used in research, not only in economics but in all social and physical sciences as well.</a:t>
            </a:r>
          </a:p>
          <a:p>
            <a:pPr marL="342900" lvl="1" indent="-34290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66700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Gauss-Markov Theorem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1250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7800" y="1219200"/>
            <a:ext cx="7442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estimators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are “best” when compared to similar estimators, those which are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linear and unbiased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The Theorem does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say that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are the best of all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possible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estimators.</a:t>
            </a:r>
          </a:p>
          <a:p>
            <a:pPr marL="342900" lvl="1" indent="-3429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order for the Gauss-Markov Theorem to hold, assumptions 2-4 must hold. If any of these assumptions does </a:t>
            </a:r>
            <a:r>
              <a:rPr lang="en-US" sz="2000" b="1" i="1" u="sng" dirty="0"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hold, then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2000" b="1" i="1" u="sng" dirty="0"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 best linear unbiased estimators of 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/>
          </a:p>
          <a:p>
            <a:pPr marL="342900" lvl="1" indent="-3429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Gauss-Markov Theorem does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depend on the assumption of normality (assumption 5) or the assumption of x’s being random variables (assumption 1)</a:t>
            </a:r>
          </a:p>
          <a:p>
            <a:pPr marL="342900" lvl="1" indent="-3429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indent="-457200">
              <a:buFont typeface="+mj-lt"/>
              <a:buAutoNum type="arabicPeriod" startAt="4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Gauss-Markov theorem applies to the least squares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estimators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It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does not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apply to the least squares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estimates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from a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single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sample.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66700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Gauss-Markov Theorem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17700" y="457200"/>
            <a:ext cx="658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MAJOR POINTS ABOUT THE GAUSS-MARKOV THEOREM</a:t>
            </a:r>
            <a:endParaRPr lang="en-US" b="1" baseline="-25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28800" y="2438400"/>
            <a:ext cx="6858000" cy="2667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 assumptions 2-4 hold, and if the sample size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sufficiently large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then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least squares estimators have a distribution that approximates the normal distributions.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94327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Probability Distributions of the Least Squares Estimators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3976" y="431800"/>
            <a:ext cx="358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CENTRAL LIMIT THEOREM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100000"/>
              <a:buBlip>
                <a:blip r:embed="rId3"/>
              </a:buBlip>
            </a:pPr>
            <a:r>
              <a:rPr lang="en-US" dirty="0"/>
              <a:t>We can make the normality assumption that the least squares estimators are normally distributed: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94327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Probability Distributions of the Least Squares Estimators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24225" y="2868613"/>
          <a:ext cx="3629025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58" name="Equation" r:id="rId4" imgW="1638000" imgH="558720" progId="Equation.DSMT4">
                  <p:embed/>
                </p:oleObj>
              </mc:Choice>
              <mc:Fallback>
                <p:oleObj name="Equation" r:id="rId4" imgW="1638000" imgH="55872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5" y="2868613"/>
                        <a:ext cx="3629025" cy="1236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424238" y="4581525"/>
          <a:ext cx="3430587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59" name="Equation" r:id="rId6" imgW="1549080" imgH="558720" progId="Equation.DSMT4">
                  <p:embed/>
                </p:oleObj>
              </mc:Choice>
              <mc:Fallback>
                <p:oleObj name="Equation" r:id="rId6" imgW="1549080" imgH="55872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238" y="4581525"/>
                        <a:ext cx="3430587" cy="1238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several key assumptions underlying the simple linear regression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761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 Econometric Model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62200" y="2603500"/>
            <a:ext cx="58674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Estimating the Variance of the Least Squares (OLS ) Estimator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100000"/>
              <a:buBlip>
                <a:blip r:embed="rId3"/>
              </a:buBlip>
            </a:pPr>
            <a:r>
              <a:rPr lang="en-US" dirty="0"/>
              <a:t>We can make the normality assumption that the least squares estimators are normally distributed: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94327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Probability Distributions of the Least Squares Estimators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24225" y="2868613"/>
          <a:ext cx="3629025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82" name="Equation" r:id="rId4" imgW="1638000" imgH="558720" progId="Equation.DSMT4">
                  <p:embed/>
                </p:oleObj>
              </mc:Choice>
              <mc:Fallback>
                <p:oleObj name="Equation" r:id="rId4" imgW="1638000" imgH="55872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5" y="2868613"/>
                        <a:ext cx="3629025" cy="1236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424238" y="4581525"/>
          <a:ext cx="3430587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83" name="Equation" r:id="rId6" imgW="1549080" imgH="558720" progId="Equation.DSMT4">
                  <p:embed/>
                </p:oleObj>
              </mc:Choice>
              <mc:Fallback>
                <p:oleObj name="Equation" r:id="rId6" imgW="1549080" imgH="55872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238" y="4581525"/>
                        <a:ext cx="3430587" cy="1238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46385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SzPct val="100000"/>
              <a:buBlip>
                <a:blip r:embed="rId3"/>
              </a:buBlip>
            </a:pPr>
            <a:r>
              <a:rPr lang="en-US" dirty="0"/>
              <a:t>The variance of the random error 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is:</a:t>
            </a:r>
          </a:p>
          <a:p>
            <a:pPr marL="342900" lvl="1" indent="-342900">
              <a:buSzPct val="100000"/>
              <a:buBlip>
                <a:blip r:embed="rId3"/>
              </a:buBlip>
            </a:pPr>
            <a:endParaRPr lang="en-US" dirty="0"/>
          </a:p>
          <a:p>
            <a:pPr marL="342900" lvl="1" indent="-342900">
              <a:buSzPct val="100000"/>
              <a:buBlip>
                <a:blip r:embed="rId3"/>
              </a:buBlip>
            </a:pPr>
            <a:endParaRPr lang="en-US" dirty="0"/>
          </a:p>
          <a:p>
            <a:pPr marL="342900" lvl="1" indent="-342900">
              <a:buSzPct val="100000"/>
              <a:buBlip>
                <a:blip r:embed="rId3"/>
              </a:buBlip>
            </a:pPr>
            <a:r>
              <a:rPr lang="en-US" dirty="0"/>
              <a:t>The average is an intuitive average for the mean:</a:t>
            </a:r>
          </a:p>
          <a:p>
            <a:pPr marL="0" lvl="1" indent="0">
              <a:buSzPct val="100000"/>
              <a:buNone/>
            </a:pPr>
            <a:endParaRPr lang="en-US" dirty="0"/>
          </a:p>
          <a:p>
            <a:pPr marL="0" lvl="1" indent="0">
              <a:buSzPct val="100000"/>
              <a:buNone/>
            </a:pPr>
            <a:endParaRPr lang="en-US" dirty="0"/>
          </a:p>
          <a:p>
            <a:pPr marL="0" lvl="1" indent="0">
              <a:buSzPct val="100000"/>
              <a:buNone/>
            </a:pPr>
            <a:endParaRPr lang="en-US" dirty="0"/>
          </a:p>
          <a:p>
            <a:pPr marL="342900" lvl="1" indent="-342900">
              <a:buSzPct val="100000"/>
              <a:buNone/>
            </a:pPr>
            <a:r>
              <a:rPr lang="en-US" dirty="0"/>
              <a:t>	</a:t>
            </a:r>
            <a:r>
              <a:rPr lang="en-US" sz="2000" dirty="0"/>
              <a:t>where     :</a:t>
            </a:r>
          </a:p>
          <a:p>
            <a:pPr marL="0" lvl="1" indent="0">
              <a:buSzPct val="100000"/>
              <a:buNone/>
            </a:pPr>
            <a:endParaRPr lang="en-US" dirty="0"/>
          </a:p>
          <a:p>
            <a:pPr marL="342900" lvl="1" indent="-342900">
              <a:buSzPct val="100000"/>
              <a:buBlip>
                <a:blip r:embed="rId3"/>
              </a:buBlip>
            </a:pPr>
            <a:r>
              <a:rPr lang="en-US" dirty="0"/>
              <a:t>This estimator turned out to be consistent but biased.</a:t>
            </a:r>
          </a:p>
          <a:p>
            <a:pPr marL="0" lvl="1" indent="0">
              <a:buSzPct val="100000"/>
              <a:buNone/>
            </a:pPr>
            <a:endParaRPr lang="en-US" sz="2000" dirty="0"/>
          </a:p>
          <a:p>
            <a:pPr marL="342900" lvl="1" indent="-342900">
              <a:buSzPct val="100000"/>
              <a:buBlip>
                <a:blip r:embed="rId3"/>
              </a:buBlip>
            </a:pPr>
            <a:endParaRPr lang="en-US" sz="2000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957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Estimating the Variance of the Error Term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55875" y="1828800"/>
          <a:ext cx="494982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06" name="Equation" r:id="rId4" imgW="2234880" imgH="241200" progId="Equation.DSMT4">
                  <p:embed/>
                </p:oleObj>
              </mc:Choice>
              <mc:Fallback>
                <p:oleObj name="Equation" r:id="rId4" imgW="2234880" imgH="2412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828800"/>
                        <a:ext cx="4949825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4203700" y="3505200"/>
          <a:ext cx="160178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07" name="Equation" r:id="rId6" imgW="723600" imgH="431640" progId="Equation.3">
                  <p:embed/>
                </p:oleObj>
              </mc:Choice>
              <mc:Fallback>
                <p:oleObj name="Equation" r:id="rId6" imgW="723600" imgH="43164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700" y="3505200"/>
                        <a:ext cx="1601788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505200" y="4591878"/>
          <a:ext cx="314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08" name="Equation" r:id="rId8" imgW="1574640" imgH="228600" progId="Equation.3">
                  <p:embed/>
                </p:oleObj>
              </mc:Choice>
              <mc:Fallback>
                <p:oleObj name="Equation" r:id="rId8" imgW="1574640" imgH="2286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05200" y="4591878"/>
                        <a:ext cx="3149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pPr marL="342900" lvl="1" indent="-342900">
              <a:buSzPct val="100000"/>
              <a:buNone/>
            </a:pPr>
            <a:endParaRPr lang="en-US" dirty="0"/>
          </a:p>
          <a:p>
            <a:pPr marL="342900" lvl="1" indent="-342900">
              <a:buSzPct val="100000"/>
              <a:buNone/>
            </a:pPr>
            <a:r>
              <a:rPr lang="en-US" dirty="0"/>
              <a:t>	There is a simple modification that produces a consistent and unbiased estimator, and that is: </a:t>
            </a:r>
          </a:p>
          <a:p>
            <a:pPr marL="342900" lvl="1" indent="-342900">
              <a:buSzPct val="100000"/>
              <a:buNone/>
            </a:pPr>
            <a:r>
              <a:rPr lang="en-US" dirty="0"/>
              <a:t>	</a:t>
            </a:r>
          </a:p>
          <a:p>
            <a:pPr marL="342900" lvl="1" indent="-342900">
              <a:buSzPct val="100000"/>
              <a:buNone/>
            </a:pPr>
            <a:r>
              <a:rPr lang="en-US" dirty="0"/>
              <a:t>	so that:</a:t>
            </a:r>
          </a:p>
          <a:p>
            <a:pPr marL="342900" lvl="1" indent="-342900">
              <a:buSzPct val="100000"/>
              <a:buBlip>
                <a:blip r:embed="rId3"/>
              </a:buBlip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3253" name="Object 2"/>
          <p:cNvGraphicFramePr>
            <a:graphicFrameLocks noChangeAspect="1"/>
          </p:cNvGraphicFramePr>
          <p:nvPr/>
        </p:nvGraphicFramePr>
        <p:xfrm>
          <a:off x="4267200" y="3810000"/>
          <a:ext cx="162877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30" name="Equation" r:id="rId4" imgW="736560" imgH="431640" progId="Equation.3">
                  <p:embed/>
                </p:oleObj>
              </mc:Choice>
              <mc:Fallback>
                <p:oleObj name="Equation" r:id="rId4" imgW="736560" imgH="431640" progId="Equation.3">
                  <p:embed/>
                  <p:pic>
                    <p:nvPicPr>
                      <p:cNvPr id="5325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810000"/>
                        <a:ext cx="1628775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4419600" y="5105400"/>
          <a:ext cx="159861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31" name="Equation" r:id="rId6" imgW="723600" imgH="279360" progId="Equation.DSMT4">
                  <p:embed/>
                </p:oleObj>
              </mc:Choice>
              <mc:Fallback>
                <p:oleObj name="Equation" r:id="rId6" imgW="723600" imgH="279360" progId="Equation.DSMT4">
                  <p:embed/>
                  <p:pic>
                    <p:nvPicPr>
                      <p:cNvPr id="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105400"/>
                        <a:ext cx="1598612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1957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Estimating the Variance of the Error Term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4139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71600" y="1157289"/>
            <a:ext cx="7772400" cy="5334000"/>
          </a:xfrm>
        </p:spPr>
        <p:txBody>
          <a:bodyPr/>
          <a:lstStyle/>
          <a:p>
            <a:r>
              <a:rPr lang="en-US" dirty="0"/>
              <a:t>Replace the unknown error variance </a:t>
            </a:r>
            <a:r>
              <a:rPr lang="el-GR" dirty="0"/>
              <a:t>σ</a:t>
            </a:r>
            <a:r>
              <a:rPr lang="en-US" baseline="30000" dirty="0"/>
              <a:t>2</a:t>
            </a:r>
            <a:r>
              <a:rPr lang="en-US" dirty="0"/>
              <a:t> by     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7848600" y="1157289"/>
          <a:ext cx="304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54" name="Equation" r:id="rId3" imgW="203024" imgH="203024" progId="Equation.3">
                  <p:embed/>
                </p:oleObj>
              </mc:Choice>
              <mc:Fallback>
                <p:oleObj name="Equation" r:id="rId3" imgW="203024" imgH="203024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157289"/>
                        <a:ext cx="304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55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191000" y="25146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56" name="Equation" r:id="rId7" imgW="914400" imgH="215640" progId="Equation.3">
                  <p:embed/>
                </p:oleObj>
              </mc:Choice>
              <mc:Fallback>
                <p:oleObj name="Equation" r:id="rId7" imgW="914400" imgH="2156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91000" y="25146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124200" y="2155825"/>
          <a:ext cx="3692769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57" name="Equation" r:id="rId8" imgW="1714320" imgH="495000" progId="Equation.3">
                  <p:embed/>
                </p:oleObj>
              </mc:Choice>
              <mc:Fallback>
                <p:oleObj name="Equation" r:id="rId8" imgW="1714320" imgH="4950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24200" y="2155825"/>
                        <a:ext cx="3692769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276600" y="3787278"/>
          <a:ext cx="2960815" cy="1033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58" name="Equation" r:id="rId10" imgW="1346040" imgH="469800" progId="Equation.3">
                  <p:embed/>
                </p:oleObj>
              </mc:Choice>
              <mc:Fallback>
                <p:oleObj name="Equation" r:id="rId10" imgW="1346040" imgH="4698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76600" y="3787278"/>
                        <a:ext cx="2960815" cy="10334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-76200" y="152401"/>
            <a:ext cx="1600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Estimating the Variance of the Least Squares Estimators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336431" y="1157289"/>
            <a:ext cx="7772400" cy="53340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square roots of the estimated variances are the “standard errors” of </a:t>
            </a:r>
            <a:r>
              <a:rPr lang="en-US" i="1" dirty="0"/>
              <a:t>b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baseline="-25000" dirty="0"/>
              <a:t>2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3505200" y="3276600"/>
          <a:ext cx="2806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78" name="Equation" r:id="rId3" imgW="1079280" imgH="253800" progId="Equation.3">
                  <p:embed/>
                </p:oleObj>
              </mc:Choice>
              <mc:Fallback>
                <p:oleObj name="Equation" r:id="rId3" imgW="1079280" imgH="2538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5200" y="3276600"/>
                        <a:ext cx="28067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505200" y="4343400"/>
          <a:ext cx="28733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79" name="Equation" r:id="rId5" imgW="1104840" imgH="253800" progId="Equation.3">
                  <p:embed/>
                </p:oleObj>
              </mc:Choice>
              <mc:Fallback>
                <p:oleObj name="Equation" r:id="rId5" imgW="1104840" imgH="25380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343400"/>
                        <a:ext cx="287337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-35169" y="228600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Estimating the variance of the Least Squares Estimators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62052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Computer Output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600" y="444500"/>
            <a:ext cx="569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Standard Errors in the Regression Output</a:t>
            </a:r>
            <a:endParaRPr lang="en-US" dirty="0">
              <a:solidFill>
                <a:schemeClr val="bg1"/>
              </a:solidFill>
              <a:cs typeface="Times New Roman" pitchFamily="18" charset="0"/>
            </a:endParaRPr>
          </a:p>
        </p:txBody>
      </p:sp>
      <p:pic>
        <p:nvPicPr>
          <p:cNvPr id="2426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362200"/>
            <a:ext cx="11580812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3962400" y="4191000"/>
            <a:ext cx="0" cy="914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962400" y="4191000"/>
            <a:ext cx="914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76800" y="4191000"/>
            <a:ext cx="0" cy="914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62400" y="5105400"/>
            <a:ext cx="914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43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2600" y="2717800"/>
            <a:ext cx="6934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0" algn="ctr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u="sng" dirty="0">
                <a:latin typeface="Times New Roman" pitchFamily="18" charset="0"/>
                <a:cs typeface="Times New Roman" pitchFamily="18" charset="0"/>
              </a:rPr>
              <a:t>Assumption 1 (</a:t>
            </a:r>
            <a:r>
              <a:rPr lang="en-US" sz="2800" i="1" u="sng" dirty="0">
                <a:latin typeface="Times New Roman" pitchFamily="18" charset="0"/>
                <a:cs typeface="Times New Roman" pitchFamily="18" charset="0"/>
              </a:rPr>
              <a:t>just for convenience</a:t>
            </a:r>
            <a:r>
              <a:rPr lang="en-US" sz="2800" u="sng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91440" indent="0" algn="ctr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91440" indent="0" algn="ctr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Wingdings 2"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variable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is not random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761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 Econometric Model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45568" y="457200"/>
            <a:ext cx="755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38912" indent="-320040" algn="ctr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ASSUMPTIONS OF THE SIMPLE LINEAR REGRESSION MODEL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813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41500" y="2108200"/>
            <a:ext cx="693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0" algn="ctr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u="sng" dirty="0">
                <a:latin typeface="Times New Roman" pitchFamily="18" charset="0"/>
                <a:cs typeface="Times New Roman" pitchFamily="18" charset="0"/>
              </a:rPr>
              <a:t>Assumption 2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91440" indent="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expected value of the random error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is: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0" y="4343400"/>
            <a:ext cx="5293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38912" indent="-320040" fontAlgn="t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is equivalent to assuming that</a:t>
            </a:r>
          </a:p>
        </p:txBody>
      </p:sp>
      <p:graphicFrame>
        <p:nvGraphicFramePr>
          <p:cNvPr id="7" name="Object 6"/>
          <p:cNvGraphicFramePr>
            <a:graphicFrameLocks/>
          </p:cNvGraphicFramePr>
          <p:nvPr/>
        </p:nvGraphicFramePr>
        <p:xfrm>
          <a:off x="4305300" y="3429000"/>
          <a:ext cx="1828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16" name="Equation" r:id="rId3" imgW="558720" imgH="203040" progId="Equation.3">
                  <p:embed/>
                </p:oleObj>
              </mc:Choice>
              <mc:Fallback>
                <p:oleObj name="Equation" r:id="rId3" imgW="558720" imgH="203040" progId="Equation.3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0" y="3429000"/>
                        <a:ext cx="18288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/>
          </p:cNvGraphicFramePr>
          <p:nvPr/>
        </p:nvGraphicFramePr>
        <p:xfrm>
          <a:off x="3962400" y="5089525"/>
          <a:ext cx="25146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17" name="Equation" r:id="rId5" imgW="965160" imgH="228600" progId="Equation.DSMT4">
                  <p:embed/>
                </p:oleObj>
              </mc:Choice>
              <mc:Fallback>
                <p:oleObj name="Equation" r:id="rId5" imgW="965160" imgH="228600" progId="Equation.DSMT4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089525"/>
                        <a:ext cx="251460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2761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 Econometric Model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91949" y="457200"/>
            <a:ext cx="7280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38912" indent="-320040" algn="ctr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ASSUMPTIONS OF THE SIMPLE LINEAR REGRESSION MODEL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168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20028" y="1600200"/>
            <a:ext cx="6934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0" algn="ctr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u="sng" dirty="0">
                <a:latin typeface="Times New Roman" pitchFamily="18" charset="0"/>
                <a:cs typeface="Times New Roman" pitchFamily="18" charset="0"/>
              </a:rPr>
              <a:t>Assumption 3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91440" indent="0" algn="ctr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covariance between any pair of random errors,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/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is: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8993" y="4343400"/>
            <a:ext cx="71429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stronger version of this assumption is that the random errors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are statistically independent, (so the values of the dependent variable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are also statistically independent).</a:t>
            </a:r>
            <a:endParaRPr lang="en-US" sz="2800" dirty="0"/>
          </a:p>
        </p:txBody>
      </p:sp>
      <p:graphicFrame>
        <p:nvGraphicFramePr>
          <p:cNvPr id="7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6925467"/>
              </p:ext>
            </p:extLst>
          </p:nvPr>
        </p:nvGraphicFramePr>
        <p:xfrm>
          <a:off x="2537603" y="3276600"/>
          <a:ext cx="50990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71" name="Equation" r:id="rId3" imgW="2031840" imgH="241200" progId="Equation.3">
                  <p:embed/>
                </p:oleObj>
              </mc:Choice>
              <mc:Fallback>
                <p:oleObj name="Equation" r:id="rId3" imgW="2031840" imgH="241200" progId="Equation.3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7603" y="3276600"/>
                        <a:ext cx="509905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2761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 Econometric Model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20028" y="457200"/>
            <a:ext cx="7280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38912" indent="-320040" algn="ctr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ASSUMPTIONS OF THE SIMPLE LINEAR REGRESSION MODEL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016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12467</TotalTime>
  <Words>1795</Words>
  <Application>Microsoft Office PowerPoint</Application>
  <PresentationFormat>On-screen Show (4:3)</PresentationFormat>
  <Paragraphs>406</Paragraphs>
  <Slides>66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6" baseType="lpstr">
      <vt:lpstr>Arial</vt:lpstr>
      <vt:lpstr>Calibri</vt:lpstr>
      <vt:lpstr>Cambria Math</vt:lpstr>
      <vt:lpstr>Tahoma</vt:lpstr>
      <vt:lpstr>Times New Roman</vt:lpstr>
      <vt:lpstr>Wingdings</vt:lpstr>
      <vt:lpstr>Wingdings 2</vt:lpstr>
      <vt:lpstr>Wingdings 3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Walt</dc:creator>
  <cp:lastModifiedBy>Manisha Gupta</cp:lastModifiedBy>
  <cp:revision>367</cp:revision>
  <dcterms:created xsi:type="dcterms:W3CDTF">2011-01-05T13:49:00Z</dcterms:created>
  <dcterms:modified xsi:type="dcterms:W3CDTF">2019-10-09T05:38:48Z</dcterms:modified>
</cp:coreProperties>
</file>