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27" r:id="rId2"/>
    <p:sldId id="285" r:id="rId3"/>
    <p:sldId id="429" r:id="rId4"/>
    <p:sldId id="284" r:id="rId5"/>
    <p:sldId id="286" r:id="rId6"/>
    <p:sldId id="287" r:id="rId7"/>
    <p:sldId id="288" r:id="rId8"/>
    <p:sldId id="404" r:id="rId9"/>
    <p:sldId id="289" r:id="rId10"/>
    <p:sldId id="411" r:id="rId11"/>
    <p:sldId id="291" r:id="rId12"/>
    <p:sldId id="422" r:id="rId13"/>
    <p:sldId id="293" r:id="rId14"/>
    <p:sldId id="294" r:id="rId15"/>
    <p:sldId id="426" r:id="rId16"/>
    <p:sldId id="297" r:id="rId17"/>
    <p:sldId id="416" r:id="rId18"/>
    <p:sldId id="41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4684" autoAdjust="0"/>
  </p:normalViewPr>
  <p:slideViewPr>
    <p:cSldViewPr>
      <p:cViewPr varScale="1">
        <p:scale>
          <a:sx n="73" d="100"/>
          <a:sy n="7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gi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Simple Linear Regression Model: </a:t>
            </a:r>
          </a:p>
          <a:p>
            <a:pPr algn="ctr"/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Specification and Estimation</a:t>
            </a:r>
          </a:p>
          <a:p>
            <a:pPr algn="ctr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2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4897954"/>
            <a:ext cx="6858000" cy="120032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BUAN / MECO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6312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737568"/>
              </p:ext>
            </p:extLst>
          </p:nvPr>
        </p:nvGraphicFramePr>
        <p:xfrm>
          <a:off x="1981200" y="2204665"/>
          <a:ext cx="588645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88" name="Equation" r:id="rId3" imgW="2374560" imgH="2006280" progId="Equation.3">
                  <p:embed/>
                </p:oleObj>
              </mc:Choice>
              <mc:Fallback>
                <p:oleObj name="Equation" r:id="rId3" imgW="2374560" imgH="2006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4665"/>
                        <a:ext cx="5886450" cy="401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28800" y="1255693"/>
            <a:ext cx="6856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 the derivatives equal to zero to get 2 </a:t>
            </a:r>
            <a:r>
              <a:rPr lang="en-US" sz="2800" dirty="0" err="1" smtClean="0"/>
              <a:t>eqs</a:t>
            </a:r>
            <a:r>
              <a:rPr lang="en-US" sz="2800" dirty="0" smtClean="0"/>
              <a:t>: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778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Derivation of the Least Squares Estimates</a:t>
            </a:r>
          </a:p>
        </p:txBody>
      </p:sp>
    </p:spTree>
    <p:extLst>
      <p:ext uri="{BB962C8B-B14F-4D97-AF65-F5344CB8AC3E}">
        <p14:creationId xmlns:p14="http://schemas.microsoft.com/office/powerpoint/2010/main" val="9769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																																																																 	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We </a:t>
            </a:r>
            <a:r>
              <a:rPr lang="en-US" dirty="0"/>
              <a:t>call b</a:t>
            </a:r>
            <a:r>
              <a:rPr lang="en-US" baseline="-25000" dirty="0"/>
              <a:t>1</a:t>
            </a:r>
            <a:r>
              <a:rPr lang="en-US" dirty="0"/>
              <a:t> and b</a:t>
            </a:r>
            <a:r>
              <a:rPr lang="en-US" baseline="-25000" dirty="0"/>
              <a:t>2</a:t>
            </a:r>
            <a:r>
              <a:rPr lang="en-US" dirty="0"/>
              <a:t> the </a:t>
            </a:r>
            <a:r>
              <a:rPr lang="en-US" b="1" i="1" u="sng" dirty="0"/>
              <a:t>least squares </a:t>
            </a:r>
            <a:r>
              <a:rPr lang="en-US" b="1" i="1" u="sng" dirty="0" smtClean="0"/>
              <a:t>estimators (OLS</a:t>
            </a:r>
            <a:r>
              <a:rPr lang="en-US" b="1" i="1" dirty="0" smtClean="0"/>
              <a:t>)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What is the meaning of these formulas?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17431" y="2127738"/>
            <a:ext cx="6858000" cy="2209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dirty="0" smtClean="0"/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42491"/>
              </p:ext>
            </p:extLst>
          </p:nvPr>
        </p:nvGraphicFramePr>
        <p:xfrm>
          <a:off x="3165231" y="3048000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7" name="Equation" r:id="rId3" imgW="1434960" imgH="482400" progId="Equation.3">
                  <p:embed/>
                </p:oleObj>
              </mc:Choice>
              <mc:Fallback>
                <p:oleObj name="Equation" r:id="rId3" imgW="1434960" imgH="482400" progId="Equation.3">
                  <p:embed/>
                  <p:pic>
                    <p:nvPicPr>
                      <p:cNvPr id="0" name="Pictur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231" y="3048000"/>
                        <a:ext cx="39624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774149"/>
              </p:ext>
            </p:extLst>
          </p:nvPr>
        </p:nvGraphicFramePr>
        <p:xfrm>
          <a:off x="3657600" y="2438400"/>
          <a:ext cx="274319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8" name="Equation" r:id="rId5" imgW="736560" imgH="215640" progId="Equation.DSMT4">
                  <p:embed/>
                </p:oleObj>
              </mc:Choice>
              <mc:Fallback>
                <p:oleObj name="Equation" r:id="rId5" imgW="736560" imgH="215640" progId="Equation.DSMT4">
                  <p:embed/>
                  <p:pic>
                    <p:nvPicPr>
                      <p:cNvPr id="0" name="Picture 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2743199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Least Squares Principle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443468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buSzPct val="100000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LEAST SQUARES ESTIMATORS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SzPct val="100000"/>
              <a:buNone/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Given a specific sample we can now derive our </a:t>
            </a:r>
            <a:r>
              <a:rPr lang="en-US" i="1" dirty="0"/>
              <a:t>least squares </a:t>
            </a:r>
            <a:r>
              <a:rPr lang="en-US" b="1" i="1" dirty="0" smtClean="0"/>
              <a:t>estimates</a:t>
            </a:r>
            <a:endParaRPr lang="en-US" b="1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b="1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b="1" dirty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b="1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A </a:t>
            </a:r>
            <a:r>
              <a:rPr lang="en-US" dirty="0"/>
              <a:t>convenient way to report the values for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r>
              <a:rPr lang="en-US" dirty="0"/>
              <a:t> is to write out the </a:t>
            </a:r>
            <a:r>
              <a:rPr lang="en-US" i="1" dirty="0"/>
              <a:t>estimated</a:t>
            </a:r>
            <a:r>
              <a:rPr lang="en-US" dirty="0"/>
              <a:t> or </a:t>
            </a:r>
            <a:r>
              <a:rPr lang="en-US" i="1" dirty="0"/>
              <a:t>fitted</a:t>
            </a:r>
            <a:r>
              <a:rPr lang="en-US" dirty="0"/>
              <a:t> regression line: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5719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Interpreting the  Estimates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5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464183"/>
              </p:ext>
            </p:extLst>
          </p:nvPr>
        </p:nvGraphicFramePr>
        <p:xfrm>
          <a:off x="3200400" y="2743200"/>
          <a:ext cx="40163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9" name="Equation" r:id="rId4" imgW="2070000" imgH="482400" progId="Equation.3">
                  <p:embed/>
                </p:oleObj>
              </mc:Choice>
              <mc:Fallback>
                <p:oleObj name="Equation" r:id="rId4" imgW="2070000" imgH="4824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43200"/>
                        <a:ext cx="40163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094771"/>
              </p:ext>
            </p:extLst>
          </p:nvPr>
        </p:nvGraphicFramePr>
        <p:xfrm>
          <a:off x="4038600" y="3810000"/>
          <a:ext cx="164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0" name="Equation" r:id="rId6" imgW="799920" imgH="215640" progId="Equation.3">
                  <p:embed/>
                </p:oleObj>
              </mc:Choice>
              <mc:Fallback>
                <p:oleObj name="Equation" r:id="rId6" imgW="799920" imgH="2156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0"/>
                        <a:ext cx="164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86200" y="5562600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1" name="Equation" r:id="rId8" imgW="1219200" imgH="228600" progId="Equation.3">
                  <p:embed/>
                </p:oleObj>
              </mc:Choice>
              <mc:Fallback>
                <p:oleObj name="Equation" r:id="rId8" imgW="1219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62600"/>
                        <a:ext cx="274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2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9136" y="457200"/>
            <a:ext cx="28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The fitted regression line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1009" name="Picture 1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65653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62052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Estimates for the Food Expenditure Function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SzPct val="100000"/>
              <a:buBlip>
                <a:blip r:embed="rId2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2"/>
              </a:buBlip>
            </a:pPr>
            <a:r>
              <a:rPr lang="en-US" dirty="0" smtClean="0"/>
              <a:t>The value </a:t>
            </a:r>
            <a:r>
              <a:rPr lang="en-US" i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= 10.21,  </a:t>
            </a:r>
            <a:r>
              <a:rPr lang="en-US" dirty="0"/>
              <a:t>t</a:t>
            </a:r>
            <a:r>
              <a:rPr lang="en-US" dirty="0" smtClean="0"/>
              <a:t>hus, we estimate that if income goes up by $100, expected weekly expenditure on food will increase by approximately $10.21</a:t>
            </a:r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2"/>
              </a:buBlip>
            </a:pPr>
            <a:r>
              <a:rPr lang="en-US" dirty="0" smtClean="0"/>
              <a:t>the intercept estimate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= 83.42 is an estimate of the weekly food expenditure on food for a household with zero income.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5719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Interpreting the  Estimates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5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205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Computer Output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199" y="4445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Regression Output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1158081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048000" y="41910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0" y="4191000"/>
            <a:ext cx="838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86200" y="41910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5105400"/>
            <a:ext cx="838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Suppose that we wanted to predict weekly food expenditure for a household with a weekly income of $2000. This prediction is carried out by substituting </a:t>
            </a:r>
            <a:r>
              <a:rPr lang="en-US" i="1" dirty="0" smtClean="0"/>
              <a:t>x</a:t>
            </a:r>
            <a:r>
              <a:rPr lang="en-US" dirty="0" smtClean="0"/>
              <a:t> = 20 into our estimated equation to obtain: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None/>
            </a:pPr>
            <a:r>
              <a:rPr lang="en-US" dirty="0" smtClean="0"/>
              <a:t>	We </a:t>
            </a:r>
            <a:r>
              <a:rPr lang="en-US" i="1" dirty="0" smtClean="0"/>
              <a:t>predict </a:t>
            </a:r>
            <a:r>
              <a:rPr lang="en-US" dirty="0" smtClean="0"/>
              <a:t>that a household with a weekly income of $2000 will spend on average $287.61 per week on food 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6296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Prediction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981200" y="4114800"/>
          <a:ext cx="655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5" name="Equation" r:id="rId4" imgW="2946240" imgH="228600" progId="Equation.3">
                  <p:embed/>
                </p:oleObj>
              </mc:Choice>
              <mc:Fallback>
                <p:oleObj name="Equation" r:id="rId4" imgW="2946240" imgH="228600" progId="Equation.3">
                  <p:embed/>
                  <p:pic>
                    <p:nvPicPr>
                      <p:cNvPr id="0" name="Pictur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6553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Income elasticity is a useful way to characterize the responsiveness of consumer expenditure to changes in income. The elasticity of a variable </a:t>
            </a:r>
            <a:r>
              <a:rPr lang="en-US" i="1" dirty="0" smtClean="0"/>
              <a:t>y </a:t>
            </a:r>
            <a:r>
              <a:rPr lang="en-US" dirty="0" smtClean="0"/>
              <a:t>with respect to another variable </a:t>
            </a:r>
            <a:r>
              <a:rPr lang="en-US" i="1" dirty="0" smtClean="0"/>
              <a:t>x </a:t>
            </a:r>
            <a:r>
              <a:rPr lang="en-US" dirty="0" smtClean="0"/>
              <a:t>is: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566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Elasticities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545408"/>
              </p:ext>
            </p:extLst>
          </p:nvPr>
        </p:nvGraphicFramePr>
        <p:xfrm>
          <a:off x="4419600" y="4191000"/>
          <a:ext cx="1190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80" name="Equation" r:id="rId4" imgW="545760" imgH="419040" progId="Equation.3">
                  <p:embed/>
                </p:oleObj>
              </mc:Choice>
              <mc:Fallback>
                <p:oleObj name="Equation" r:id="rId4" imgW="545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1190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1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156613"/>
            <a:ext cx="7772400" cy="5334000"/>
          </a:xfrm>
        </p:spPr>
        <p:txBody>
          <a:bodyPr/>
          <a:lstStyle/>
          <a:p>
            <a:pPr marL="0" lvl="1" indent="0">
              <a:buSzPct val="100000"/>
              <a:buNone/>
            </a:pPr>
            <a:endParaRPr lang="en-US" dirty="0" smtClean="0"/>
          </a:p>
          <a:p>
            <a:pPr marL="342900" lvl="1" indent="-342900">
              <a:buSzPct val="100000"/>
              <a:buNone/>
            </a:pPr>
            <a:r>
              <a:rPr lang="en-US" dirty="0" smtClean="0"/>
              <a:t>	We typically calculate the elasticity at the “point of the means” because it is a representative point on the regression line. </a:t>
            </a:r>
          </a:p>
          <a:p>
            <a:pPr marL="342900" lvl="1" indent="-34290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None/>
            </a:pPr>
            <a:endParaRPr lang="en-US" dirty="0" smtClean="0"/>
          </a:p>
          <a:p>
            <a:pPr marL="342900" lvl="1" indent="-34290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None/>
            </a:pPr>
            <a:r>
              <a:rPr lang="en-US" dirty="0" smtClean="0"/>
              <a:t>   We estimate that a 1% increase in weekly household income will lead on average to a 0.71% increase in weekly household expenditure on food.</a:t>
            </a:r>
          </a:p>
          <a:p>
            <a:pPr marL="342900" lvl="1" indent="-342900">
              <a:buSzPct val="100000"/>
              <a:buNone/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39948"/>
              </p:ext>
            </p:extLst>
          </p:nvPr>
        </p:nvGraphicFramePr>
        <p:xfrm>
          <a:off x="2743200" y="3352800"/>
          <a:ext cx="43227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0" name="Equation" r:id="rId4" imgW="1981080" imgH="419040" progId="Equation.3">
                  <p:embed/>
                </p:oleObj>
              </mc:Choice>
              <mc:Fallback>
                <p:oleObj name="Equation" r:id="rId4" imgW="1981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43227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9308" y="11566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Elasticities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495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Estimating the Regression Parameters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d:\data\Carter UE\Figures\POE Artwork\POE Artwork\fig_02_05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33144"/>
            <a:ext cx="6565392" cy="4572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06758" y="45720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74320" algn="ctr" fontAlgn="auto" hangingPunct="0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relationship among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the true regression line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Econometric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490" y="457200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Expenditure and Income Data</a:t>
            </a:r>
          </a:p>
        </p:txBody>
      </p:sp>
      <p:pic>
        <p:nvPicPr>
          <p:cNvPr id="163842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65653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6193" y="468868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Data on food expenditure and income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6369" name="Picture 1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65653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The fitted regression line is: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742950" lvl="2" indent="-342900">
              <a:buSzPct val="100000"/>
              <a:buNone/>
            </a:pPr>
            <a:r>
              <a:rPr lang="en-US" dirty="0" smtClean="0"/>
              <a:t>The least squares residual is: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 smtClean="0"/>
          </a:p>
          <a:p>
            <a:pPr marL="1200150" lvl="3" indent="-342900">
              <a:buSzPct val="100000"/>
              <a:buNone/>
            </a:pPr>
            <a:endParaRPr lang="en-US" dirty="0" smtClean="0"/>
          </a:p>
          <a:p>
            <a:pPr marL="1200150" lvl="3" indent="-342900">
              <a:buSzPct val="100000"/>
              <a:buNone/>
            </a:pPr>
            <a:r>
              <a:rPr lang="en-US" dirty="0" smtClean="0"/>
              <a:t>			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Least Squares Principle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ct 5"/>
          <p:cNvGraphicFramePr>
            <a:graphicFrameLocks/>
          </p:cNvGraphicFramePr>
          <p:nvPr/>
        </p:nvGraphicFramePr>
        <p:xfrm>
          <a:off x="3830638" y="2887663"/>
          <a:ext cx="26225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8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Pictur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2887663"/>
                        <a:ext cx="26225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3048000" y="4495800"/>
          <a:ext cx="419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9" name="Equation" r:id="rId6" imgW="1574640" imgH="228600" progId="Equation.3">
                  <p:embed/>
                </p:oleObj>
              </mc:Choice>
              <mc:Fallback>
                <p:oleObj name="Equation" r:id="rId6" imgW="1574640" imgH="228600" progId="Equation.3">
                  <p:embed/>
                  <p:pic>
                    <p:nvPicPr>
                      <p:cNvPr id="0" name="Pictur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5800"/>
                        <a:ext cx="4191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:\data\Carter UE\Figures\POE Artwork\POE Artwork\fig_02_07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7482" y="1592939"/>
            <a:ext cx="4572000" cy="4572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36966" y="45720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The relationship among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ê and the fitted regression 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Least Squares Principle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Least Squares estimators for the unknown parameters </a:t>
            </a:r>
            <a:r>
              <a:rPr lang="el-GR" dirty="0" smtClean="0"/>
              <a:t>β</a:t>
            </a:r>
            <a:r>
              <a:rPr lang="en-US" baseline="-25000" dirty="0" smtClean="0"/>
              <a:t>1 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baseline="-25000" dirty="0" smtClean="0"/>
              <a:t>2 </a:t>
            </a:r>
            <a:r>
              <a:rPr lang="en-US" dirty="0" smtClean="0"/>
              <a:t>are obtained my minimizing the sum of </a:t>
            </a:r>
            <a:r>
              <a:rPr lang="en-US" dirty="0"/>
              <a:t>squared </a:t>
            </a:r>
            <a:r>
              <a:rPr lang="en-US" dirty="0" smtClean="0"/>
              <a:t>errors: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47261"/>
              </p:ext>
            </p:extLst>
          </p:nvPr>
        </p:nvGraphicFramePr>
        <p:xfrm>
          <a:off x="3276600" y="4724400"/>
          <a:ext cx="38036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39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38036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Least Squares Principle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Suppose we have another fitted line:</a:t>
            </a:r>
          </a:p>
          <a:p>
            <a:endParaRPr lang="en-US" dirty="0" smtClean="0"/>
          </a:p>
          <a:p>
            <a:endParaRPr lang="en-US" dirty="0" smtClean="0"/>
          </a:p>
          <a:p>
            <a:pPr marL="742950" lvl="2" indent="-342900">
              <a:buSzPct val="100000"/>
              <a:buNone/>
            </a:pPr>
            <a:r>
              <a:rPr lang="en-US" dirty="0" smtClean="0"/>
              <a:t>The least squares line has the smaller sum of squared residuals: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4089400" y="2895600"/>
          <a:ext cx="23622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Equation" r:id="rId3" imgW="825480" imgH="241200" progId="Equation.DSMT4">
                  <p:embed/>
                </p:oleObj>
              </mc:Choice>
              <mc:Fallback>
                <p:oleObj name="Equation" r:id="rId3" imgW="825480" imgH="241200" progId="Equation.DSMT4">
                  <p:embed/>
                  <p:pic>
                    <p:nvPicPr>
                      <p:cNvPr id="0" name="Pictur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895600"/>
                        <a:ext cx="236220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727200" y="4724400"/>
          <a:ext cx="708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3" name="Equation" r:id="rId5" imgW="3149280" imgH="431640" progId="Equation.3">
                  <p:embed/>
                </p:oleObj>
              </mc:Choice>
              <mc:Fallback>
                <p:oleObj name="Equation" r:id="rId5" imgW="3149280" imgH="431640" progId="Equation.3">
                  <p:embed/>
                  <p:pic>
                    <p:nvPicPr>
                      <p:cNvPr id="0" name="Pictur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724400"/>
                        <a:ext cx="7086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957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Regression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16205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Least Squares Principle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12538</TotalTime>
  <Words>398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Wingdings 3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Blueshtein, Moran</cp:lastModifiedBy>
  <cp:revision>364</cp:revision>
  <dcterms:created xsi:type="dcterms:W3CDTF">2011-01-05T13:49:00Z</dcterms:created>
  <dcterms:modified xsi:type="dcterms:W3CDTF">2017-03-26T22:33:17Z</dcterms:modified>
</cp:coreProperties>
</file>