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37" r:id="rId2"/>
    <p:sldId id="303" r:id="rId3"/>
    <p:sldId id="438" r:id="rId4"/>
    <p:sldId id="304" r:id="rId5"/>
    <p:sldId id="406" r:id="rId6"/>
    <p:sldId id="407" r:id="rId7"/>
    <p:sldId id="408" r:id="rId8"/>
    <p:sldId id="429" r:id="rId9"/>
    <p:sldId id="430" r:id="rId10"/>
    <p:sldId id="431" r:id="rId11"/>
    <p:sldId id="43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357"/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29" autoAdjust="0"/>
    <p:restoredTop sz="94684" autoAdjust="0"/>
  </p:normalViewPr>
  <p:slideViewPr>
    <p:cSldViewPr>
      <p:cViewPr varScale="1">
        <p:scale>
          <a:sx n="94" d="100"/>
          <a:sy n="94" d="100"/>
        </p:scale>
        <p:origin x="94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6C1AB-F214-447D-BB29-66017DF79681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B2AD4-2AD4-45C1-8615-AC5B8A184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7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A78C6-2E4E-4A7D-A30E-75D91D6AE674}" type="datetime1">
              <a:rPr lang="en-US" smtClean="0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Page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742F-CE10-4630-A569-838D9A4AC0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0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49500" y="26162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Assessing the Least Squares Fit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4780725"/>
            <a:ext cx="6858000" cy="113877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freezing" dir="t"/>
          </a:scene3d>
          <a:sp3d prstMaterial="dkEdge">
            <a:bevelT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BUAN/ MECO  6312</a:t>
            </a:r>
          </a:p>
          <a:p>
            <a:pPr algn="ctr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Dr. Moran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Blueshtein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University of Texas - Dallas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19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</a:t>
            </a:r>
            <a:endParaRPr lang="en-US" dirty="0" smtClean="0"/>
          </a:p>
          <a:p>
            <a:r>
              <a:rPr lang="en-US" dirty="0" smtClean="0"/>
              <a:t>These two are not equivalent!</a:t>
            </a:r>
          </a:p>
          <a:p>
            <a:endParaRPr lang="en-US" b="1" dirty="0"/>
          </a:p>
          <a:p>
            <a:r>
              <a:rPr lang="en-US" b="1" dirty="0" smtClean="0"/>
              <a:t>Unbiasedness</a:t>
            </a:r>
            <a:r>
              <a:rPr lang="en-US" dirty="0"/>
              <a:t> is a statement about the </a:t>
            </a:r>
            <a:r>
              <a:rPr lang="en-US" u="sng" dirty="0"/>
              <a:t>expected value of the sampling distribution</a:t>
            </a:r>
            <a:r>
              <a:rPr lang="en-US" dirty="0"/>
              <a:t> of the estimator. </a:t>
            </a:r>
            <a:endParaRPr lang="en-US" dirty="0" smtClean="0"/>
          </a:p>
          <a:p>
            <a:endParaRPr lang="en-US" b="1" dirty="0"/>
          </a:p>
          <a:p>
            <a:r>
              <a:rPr lang="en-US" b="1" dirty="0" smtClean="0"/>
              <a:t>Consistency</a:t>
            </a:r>
            <a:r>
              <a:rPr lang="en-US" dirty="0"/>
              <a:t> is a statement about "</a:t>
            </a:r>
            <a:r>
              <a:rPr lang="en-US" u="sng" dirty="0"/>
              <a:t>where the sampling distribution of the estimator is going</a:t>
            </a:r>
            <a:r>
              <a:rPr lang="en-US" dirty="0"/>
              <a:t>" as the sample size </a:t>
            </a:r>
            <a:r>
              <a:rPr lang="en-US" dirty="0" smtClean="0"/>
              <a:t>increases.</a:t>
            </a:r>
            <a:endParaRPr lang="en-US" dirty="0"/>
          </a:p>
          <a:p>
            <a:pPr marL="0" lvl="1" indent="0">
              <a:buSzPct val="100000"/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Assessing the Least Squares Fit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0" y="276136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Consistency VS. Unbiasedness</a:t>
            </a:r>
            <a:endParaRPr lang="en-US" sz="2400" baseline="-25000" dirty="0">
              <a:solidFill>
                <a:schemeClr val="bg1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709" y="115552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Consistency  Vs. unbiasedness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205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88067"/>
            <a:ext cx="7772400" cy="53152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An Example	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 smtClean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solidFill>
                  <a:srgbClr val="242729"/>
                </a:solidFill>
                <a:cs typeface="Arial" panose="020B0604020202020204" pitchFamily="34" charset="0"/>
              </a:rPr>
              <a:t>Consider </a:t>
            </a:r>
            <a:r>
              <a:rPr lang="en-US" altLang="en-US" sz="1800" dirty="0">
                <a:solidFill>
                  <a:srgbClr val="242729"/>
                </a:solidFill>
                <a:cs typeface="Arial" panose="020B0604020202020204" pitchFamily="34" charset="0"/>
              </a:rPr>
              <a:t>a </a:t>
            </a:r>
            <a:r>
              <a:rPr lang="en-US" altLang="en-US" sz="1800" dirty="0" smtClean="0">
                <a:solidFill>
                  <a:srgbClr val="242729"/>
                </a:solidFill>
                <a:cs typeface="Arial" panose="020B0604020202020204" pitchFamily="34" charset="0"/>
              </a:rPr>
              <a:t>random variable</a:t>
            </a:r>
            <a:r>
              <a:rPr lang="en-US" altLang="en-US" sz="1800" dirty="0">
                <a:solidFill>
                  <a:srgbClr val="242729"/>
                </a:solidFill>
                <a:cs typeface="Arial" panose="020B0604020202020204" pitchFamily="34" charset="0"/>
              </a:rPr>
              <a:t> </a:t>
            </a:r>
            <a:r>
              <a:rPr lang="en-US" altLang="en-US" sz="1800" dirty="0" smtClean="0">
                <a:solidFill>
                  <a:srgbClr val="242729"/>
                </a:solidFill>
                <a:cs typeface="Arial" panose="020B0604020202020204" pitchFamily="34" charset="0"/>
              </a:rPr>
              <a:t>X </a:t>
            </a:r>
            <a:r>
              <a:rPr lang="en-US" altLang="en-US" sz="1800" dirty="0">
                <a:solidFill>
                  <a:srgbClr val="242729"/>
                </a:solidFill>
                <a:cs typeface="Arial" panose="020B0604020202020204" pitchFamily="34" charset="0"/>
              </a:rPr>
              <a:t> </a:t>
            </a:r>
            <a:r>
              <a:rPr lang="en-US" altLang="en-US" sz="1800" dirty="0" smtClean="0">
                <a:solidFill>
                  <a:srgbClr val="242729"/>
                </a:solidFill>
                <a:cs typeface="Arial" panose="020B0604020202020204" pitchFamily="34" charset="0"/>
              </a:rPr>
              <a:t>that is normally distributed </a:t>
            </a:r>
            <a:r>
              <a:rPr lang="en-US" altLang="en-US" sz="1800" i="1" dirty="0" smtClean="0">
                <a:solidFill>
                  <a:srgbClr val="242729"/>
                </a:solidFill>
                <a:cs typeface="Arial" panose="020B0604020202020204" pitchFamily="34" charset="0"/>
              </a:rPr>
              <a:t>N</a:t>
            </a:r>
            <a:r>
              <a:rPr lang="en-US" altLang="en-US" sz="1800" dirty="0" smtClean="0">
                <a:solidFill>
                  <a:srgbClr val="242729"/>
                </a:solidFill>
                <a:cs typeface="Arial" panose="020B0604020202020204" pitchFamily="34" charset="0"/>
              </a:rPr>
              <a:t>(μ,</a:t>
            </a:r>
            <a:r>
              <a:rPr lang="el-GR" sz="1800" dirty="0" smtClean="0"/>
              <a:t>σ</a:t>
            </a:r>
            <a:r>
              <a:rPr lang="en-US" sz="1800" baseline="30000" dirty="0"/>
              <a:t>2</a:t>
            </a:r>
            <a:r>
              <a:rPr lang="en-US" sz="1800" dirty="0"/>
              <a:t> </a:t>
            </a:r>
            <a:r>
              <a:rPr lang="en-US" altLang="en-US" sz="1800" dirty="0" smtClean="0">
                <a:solidFill>
                  <a:srgbClr val="242729"/>
                </a:solidFill>
                <a:cs typeface="Arial" panose="020B0604020202020204" pitchFamily="34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solidFill>
                  <a:srgbClr val="242729"/>
                </a:solidFill>
                <a:cs typeface="Arial" panose="020B0604020202020204" pitchFamily="34" charset="0"/>
              </a:rPr>
              <a:t>We can randomly draw from this population to create a sample </a:t>
            </a:r>
            <a:r>
              <a:rPr lang="en-US" altLang="en-US" sz="1800" dirty="0">
                <a:solidFill>
                  <a:srgbClr val="242729"/>
                </a:solidFill>
                <a:cs typeface="Arial" panose="020B0604020202020204" pitchFamily="34" charset="0"/>
              </a:rPr>
              <a:t>x</a:t>
            </a:r>
            <a:r>
              <a:rPr lang="en-US" altLang="en-US" sz="1100" dirty="0">
                <a:solidFill>
                  <a:srgbClr val="242729"/>
                </a:solidFill>
                <a:cs typeface="Arial" panose="020B0604020202020204" pitchFamily="34" charset="0"/>
              </a:rPr>
              <a:t>1</a:t>
            </a:r>
            <a:r>
              <a:rPr lang="en-US" altLang="en-US" sz="1800" dirty="0">
                <a:solidFill>
                  <a:srgbClr val="242729"/>
                </a:solidFill>
                <a:cs typeface="Arial" panose="020B0604020202020204" pitchFamily="34" charset="0"/>
              </a:rPr>
              <a:t>,...,</a:t>
            </a:r>
            <a:r>
              <a:rPr lang="en-US" altLang="en-US" sz="1800" dirty="0" err="1">
                <a:solidFill>
                  <a:srgbClr val="242729"/>
                </a:solidFill>
                <a:cs typeface="Arial" panose="020B0604020202020204" pitchFamily="34" charset="0"/>
              </a:rPr>
              <a:t>x</a:t>
            </a:r>
            <a:r>
              <a:rPr lang="en-US" altLang="en-US" sz="1400" dirty="0" err="1">
                <a:solidFill>
                  <a:srgbClr val="242729"/>
                </a:solidFill>
                <a:cs typeface="Arial" panose="020B0604020202020204" pitchFamily="34" charset="0"/>
              </a:rPr>
              <a:t>n</a:t>
            </a:r>
            <a:r>
              <a:rPr lang="en-US" altLang="en-US" sz="1800" dirty="0">
                <a:solidFill>
                  <a:srgbClr val="242729"/>
                </a:solidFill>
                <a:cs typeface="Arial" panose="020B0604020202020204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42729"/>
                </a:solidFill>
                <a:cs typeface="Arial" panose="020B0604020202020204" pitchFamily="34" charset="0"/>
              </a:rPr>
              <a:t>Suppose you're estimating </a:t>
            </a:r>
            <a:r>
              <a:rPr lang="en-US" altLang="en-US" sz="1800" dirty="0" smtClean="0">
                <a:solidFill>
                  <a:srgbClr val="242729"/>
                </a:solidFill>
                <a:cs typeface="Arial" panose="020B0604020202020204" pitchFamily="34" charset="0"/>
              </a:rPr>
              <a:t>μ.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solidFill>
                  <a:srgbClr val="242729"/>
                </a:solidFill>
                <a:cs typeface="Arial" panose="020B0604020202020204" pitchFamily="34" charset="0"/>
              </a:rPr>
              <a:t>X</a:t>
            </a:r>
            <a:r>
              <a:rPr lang="en-US" altLang="en-US" sz="1100" dirty="0" smtClean="0">
                <a:solidFill>
                  <a:srgbClr val="242729"/>
                </a:solidFill>
                <a:cs typeface="Arial" panose="020B0604020202020204" pitchFamily="34" charset="0"/>
              </a:rPr>
              <a:t>1</a:t>
            </a:r>
            <a:r>
              <a:rPr lang="en-US" altLang="en-US" sz="1800" dirty="0">
                <a:solidFill>
                  <a:srgbClr val="242729"/>
                </a:solidFill>
                <a:cs typeface="Arial" panose="020B0604020202020204" pitchFamily="34" charset="0"/>
              </a:rPr>
              <a:t> is an unbiased </a:t>
            </a:r>
            <a:r>
              <a:rPr lang="en-US" altLang="en-US" sz="1800" dirty="0" smtClean="0">
                <a:solidFill>
                  <a:srgbClr val="242729"/>
                </a:solidFill>
                <a:cs typeface="Arial" panose="020B0604020202020204" pitchFamily="34" charset="0"/>
              </a:rPr>
              <a:t>estimator of μ</a:t>
            </a:r>
            <a:r>
              <a:rPr lang="en-US" altLang="en-US" sz="1800" dirty="0">
                <a:solidFill>
                  <a:srgbClr val="242729"/>
                </a:solidFill>
                <a:cs typeface="Arial" panose="020B0604020202020204" pitchFamily="34" charset="0"/>
              </a:rPr>
              <a:t> </a:t>
            </a:r>
            <a:endParaRPr lang="en-US" altLang="en-US" sz="1800" dirty="0" smtClean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4"/>
            <a:r>
              <a:rPr lang="en-US" altLang="en-US" sz="1800" dirty="0" smtClean="0">
                <a:solidFill>
                  <a:srgbClr val="242729"/>
                </a:solidFill>
                <a:cs typeface="Arial" panose="020B0604020202020204" pitchFamily="34" charset="0"/>
              </a:rPr>
              <a:t>since</a:t>
            </a:r>
            <a:r>
              <a:rPr lang="en-US" altLang="en-US" sz="1800" dirty="0">
                <a:solidFill>
                  <a:srgbClr val="242729"/>
                </a:solidFill>
                <a:cs typeface="Arial" panose="020B0604020202020204" pitchFamily="34" charset="0"/>
              </a:rPr>
              <a:t> </a:t>
            </a:r>
            <a:r>
              <a:rPr lang="en-US" altLang="en-US" sz="1800" dirty="0" smtClean="0">
                <a:solidFill>
                  <a:srgbClr val="242729"/>
                </a:solidFill>
                <a:cs typeface="Arial" panose="020B0604020202020204" pitchFamily="34" charset="0"/>
              </a:rPr>
              <a:t>E(X</a:t>
            </a:r>
            <a:r>
              <a:rPr lang="en-US" altLang="en-US" sz="1100" dirty="0" smtClean="0">
                <a:solidFill>
                  <a:srgbClr val="242729"/>
                </a:solidFill>
                <a:cs typeface="Arial" panose="020B0604020202020204" pitchFamily="34" charset="0"/>
              </a:rPr>
              <a:t>1</a:t>
            </a:r>
            <a:r>
              <a:rPr lang="en-US" altLang="en-US" sz="1800" dirty="0" smtClean="0">
                <a:solidFill>
                  <a:srgbClr val="242729"/>
                </a:solidFill>
                <a:cs typeface="Arial" panose="020B0604020202020204" pitchFamily="34" charset="0"/>
              </a:rPr>
              <a:t>)=μ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 smtClean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solidFill>
                  <a:srgbClr val="242729"/>
                </a:solidFill>
                <a:cs typeface="Arial" panose="020B0604020202020204" pitchFamily="34" charset="0"/>
              </a:rPr>
              <a:t>But the variance of X</a:t>
            </a:r>
            <a:r>
              <a:rPr lang="en-US" altLang="en-US" sz="1100" dirty="0" smtClean="0">
                <a:solidFill>
                  <a:srgbClr val="242729"/>
                </a:solidFill>
                <a:cs typeface="Arial" panose="020B0604020202020204" pitchFamily="34" charset="0"/>
              </a:rPr>
              <a:t>1</a:t>
            </a:r>
            <a:r>
              <a:rPr lang="en-US" altLang="en-US" sz="1800" dirty="0" smtClean="0">
                <a:solidFill>
                  <a:srgbClr val="242729"/>
                </a:solidFill>
                <a:cs typeface="Arial" panose="020B0604020202020204" pitchFamily="34" charset="0"/>
              </a:rPr>
              <a:t> is always </a:t>
            </a:r>
            <a:r>
              <a:rPr lang="el-GR" sz="1800" dirty="0"/>
              <a:t>σ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  so it is not consistent.</a:t>
            </a:r>
            <a:endParaRPr lang="en-US" altLang="en-US" sz="1800" dirty="0" smtClean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solidFill>
                  <a:srgbClr val="242729"/>
                </a:solidFill>
                <a:cs typeface="Arial" panose="020B0604020202020204" pitchFamily="34" charset="0"/>
              </a:rPr>
              <a:t>Similarly there are examples for estimators that are consistent but still biased.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 smtClean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 smtClean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Assessing the Least Squares Fit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0" y="276136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Consistency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VS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Unbiasedness</a:t>
            </a:r>
            <a:endParaRPr lang="en-US" sz="2400" baseline="-25000" dirty="0">
              <a:solidFill>
                <a:schemeClr val="bg1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709" y="115552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Consistency  Vs. unbiasedness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65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d:\data\Carter UE\Figures\POE Artwork\POE Artwork\fig_02_10.jpg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514600"/>
            <a:ext cx="6198190" cy="39624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42589" y="1168567"/>
            <a:ext cx="3045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    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Variance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Assessing the Least Squares Fit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15728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Variance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2514600"/>
            <a:ext cx="2133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Estimator 2 is        more efficient!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98600" y="1466195"/>
            <a:ext cx="73914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Efficiency</a:t>
            </a:r>
          </a:p>
          <a:p>
            <a:pPr marL="0"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1" indent="-285750">
              <a:buFont typeface="Wingdings" panose="05000000000000000000" pitchFamily="2" charset="2"/>
              <a:buChar char="§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you have two candidate estimators where one estimator has lower variance than the other, you will say that the estimator with the lower variance is more efficient.</a:t>
            </a:r>
          </a:p>
          <a:p>
            <a:pPr marL="0"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When comparing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between two candidates for unbiased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estimators,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always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want to use the one with the smaller variance, since that estimation rule gives us the higher probability of obtaining an estimate that is close to the true parameter value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1" indent="-285750">
              <a:buFont typeface="Wingdings" panose="05000000000000000000" pitchFamily="2" charset="2"/>
              <a:buChar char="§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1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15728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Efficiency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Assessing the Least Squares Fit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7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371600" y="1158370"/>
            <a:ext cx="7772400" cy="5334000"/>
          </a:xfrm>
        </p:spPr>
        <p:txBody>
          <a:bodyPr>
            <a:normAutofit/>
          </a:bodyPr>
          <a:lstStyle/>
          <a:p>
            <a:pPr marL="0" lvl="1" indent="0">
              <a:buSzPct val="100000"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lvl="1" indent="0">
              <a:buSzPct val="100000"/>
              <a:buNone/>
            </a:pPr>
            <a:endParaRPr lang="en-US" dirty="0" smtClean="0"/>
          </a:p>
          <a:p>
            <a:pPr marL="0" lvl="1" indent="0">
              <a:buSzPct val="100000"/>
              <a:buNone/>
            </a:pPr>
            <a:r>
              <a:rPr lang="en-US" dirty="0" smtClean="0"/>
              <a:t> </a:t>
            </a:r>
          </a:p>
          <a:p>
            <a:pPr marL="0" lvl="1" indent="0">
              <a:buSzPct val="100000"/>
              <a:buNone/>
            </a:pPr>
            <a:endParaRPr lang="en-US" dirty="0" smtClean="0"/>
          </a:p>
          <a:p>
            <a:pPr marL="0" lvl="1" indent="0">
              <a:buSzPct val="100000"/>
              <a:buNone/>
            </a:pPr>
            <a:endParaRPr lang="en-US" dirty="0" smtClean="0"/>
          </a:p>
          <a:p>
            <a:pPr marL="0" lvl="1" indent="0">
              <a:buSzPct val="100000"/>
              <a:buNone/>
            </a:pPr>
            <a:endParaRPr lang="en-US" dirty="0"/>
          </a:p>
          <a:p>
            <a:pPr marL="0" lvl="1" indent="0">
              <a:buSzPct val="100000"/>
              <a:buNone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1158370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Variance of b</a:t>
            </a:r>
            <a:r>
              <a:rPr lang="en-US" sz="1100" baseline="-25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44605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Assessing the Least Squares Fit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711945"/>
              </p:ext>
            </p:extLst>
          </p:nvPr>
        </p:nvGraphicFramePr>
        <p:xfrm>
          <a:off x="1676400" y="1268746"/>
          <a:ext cx="4131024" cy="641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78" name="Equation" r:id="rId3" imgW="1473120" imgH="228600" progId="Equation.3">
                  <p:embed/>
                </p:oleObj>
              </mc:Choice>
              <mc:Fallback>
                <p:oleObj name="Equation" r:id="rId3" imgW="1473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268746"/>
                        <a:ext cx="4131024" cy="64102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996166"/>
              </p:ext>
            </p:extLst>
          </p:nvPr>
        </p:nvGraphicFramePr>
        <p:xfrm>
          <a:off x="7083425" y="1329483"/>
          <a:ext cx="1905000" cy="51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79" name="Equation" r:id="rId5" imgW="1015559" imgH="253890" progId="Equation.DSMT4">
                  <p:embed/>
                </p:oleObj>
              </mc:Choice>
              <mc:Fallback>
                <p:oleObj name="Equation" r:id="rId5" imgW="1015559" imgH="2538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3425" y="1329483"/>
                        <a:ext cx="1905000" cy="5195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408008"/>
              </p:ext>
            </p:extLst>
          </p:nvPr>
        </p:nvGraphicFramePr>
        <p:xfrm>
          <a:off x="7162800" y="1828800"/>
          <a:ext cx="1746250" cy="549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0" name="Equation" r:id="rId7" imgW="685800" imgH="215640" progId="Equation.3">
                  <p:embed/>
                </p:oleObj>
              </mc:Choice>
              <mc:Fallback>
                <p:oleObj name="Equation" r:id="rId7" imgW="68580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828800"/>
                        <a:ext cx="1746250" cy="549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059403"/>
              </p:ext>
            </p:extLst>
          </p:nvPr>
        </p:nvGraphicFramePr>
        <p:xfrm>
          <a:off x="1840660" y="2103627"/>
          <a:ext cx="4725988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1" name="Equation" r:id="rId9" imgW="2654300" imgH="2311400" progId="Equation.DSMT4">
                  <p:embed/>
                </p:oleObj>
              </mc:Choice>
              <mc:Fallback>
                <p:oleObj name="Equation" r:id="rId9" imgW="2654300" imgH="2311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0660" y="2103627"/>
                        <a:ext cx="4725988" cy="398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0" y="1828800"/>
            <a:ext cx="1619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Similarly: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673719"/>
              </p:ext>
            </p:extLst>
          </p:nvPr>
        </p:nvGraphicFramePr>
        <p:xfrm>
          <a:off x="2819400" y="3200400"/>
          <a:ext cx="3754438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0" name="Equation" r:id="rId3" imgW="1752600" imgH="558800" progId="Equation.DSMT4">
                  <p:embed/>
                </p:oleObj>
              </mc:Choice>
              <mc:Fallback>
                <p:oleObj name="Equation" r:id="rId3" imgW="17526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00400"/>
                        <a:ext cx="3754438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689785"/>
              </p:ext>
            </p:extLst>
          </p:nvPr>
        </p:nvGraphicFramePr>
        <p:xfrm>
          <a:off x="5943600" y="3886200"/>
          <a:ext cx="1270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1" name="Equation" r:id="rId5" imgW="126720" imgH="75960" progId="Equation.3">
                  <p:embed/>
                </p:oleObj>
              </mc:Choice>
              <mc:Fallback>
                <p:oleObj name="Equation" r:id="rId5" imgW="126720" imgH="75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43600" y="3886200"/>
                        <a:ext cx="1270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Assessing the Least Squares Fit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158370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Variance of b</a:t>
            </a:r>
            <a:r>
              <a:rPr lang="en-US" sz="1100" baseline="-25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560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400" y="1589257"/>
            <a:ext cx="6781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larger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variance term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, the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greater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uncertainty there is in the statistical model, and the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larger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variances of the least squares estimators.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larger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, the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smaller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variances of the least squares estimators and the more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precisely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we can estimate the unknown parameters. </a:t>
            </a:r>
          </a:p>
          <a:p>
            <a:pPr lvl="1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indent="-45720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larger the term          , the larger the variance of the least squares estimator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(but note that not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larger the sample size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smaller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variances of the least squares estimators. The least squares estimator is thus also a 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consistent estimator</a:t>
            </a:r>
            <a:endParaRPr lang="en-US" sz="2000" b="1" u="sng" dirty="0">
              <a:latin typeface="Times New Roman" pitchFamily="18" charset="0"/>
              <a:cs typeface="Times New Roman" pitchFamily="18" charset="0"/>
            </a:endParaRPr>
          </a:p>
          <a:p>
            <a:pPr lvl="1" indent="-457200">
              <a:buFont typeface="+mj-lt"/>
              <a:buAutoNum type="arabicPeriod"/>
            </a:pPr>
            <a:endParaRPr lang="en-US" sz="2000" b="1" u="sng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915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69179"/>
              </p:ext>
            </p:extLst>
          </p:nvPr>
        </p:nvGraphicFramePr>
        <p:xfrm>
          <a:off x="3331708" y="2847975"/>
          <a:ext cx="9572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92" name="Equation" r:id="rId3" imgW="723600" imgH="266400" progId="Equation.3">
                  <p:embed/>
                </p:oleObj>
              </mc:Choice>
              <mc:Fallback>
                <p:oleObj name="Equation" r:id="rId3" imgW="7236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1708" y="2847975"/>
                        <a:ext cx="957263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358210"/>
              </p:ext>
            </p:extLst>
          </p:nvPr>
        </p:nvGraphicFramePr>
        <p:xfrm>
          <a:off x="4191000" y="4343400"/>
          <a:ext cx="53181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93" name="Equation" r:id="rId5" imgW="380880" imgH="253800" progId="Equation.3">
                  <p:embed/>
                </p:oleObj>
              </mc:Choice>
              <mc:Fallback>
                <p:oleObj name="Equation" r:id="rId5" imgW="380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343400"/>
                        <a:ext cx="531813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76400" y="304800"/>
            <a:ext cx="646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MAJOR POINTS ABOUT THE VARIANCE OF b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AND b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Assessing the Least Squares Fit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15837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Variances  of b</a:t>
            </a:r>
            <a:r>
              <a:rPr lang="en-US" sz="1100" baseline="-25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and b</a:t>
            </a:r>
            <a:r>
              <a:rPr lang="en-US" sz="1100" baseline="-25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17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data\Carter UE\Figures\POE Artwork\POE Artwork\fig_02_11.jpg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2170" y="2133600"/>
            <a:ext cx="6565392" cy="37338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Assessing the Least Squares Fit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15837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Variances of b</a:t>
            </a:r>
            <a:r>
              <a:rPr lang="en-US" sz="1100" baseline="-25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and b</a:t>
            </a:r>
            <a:r>
              <a:rPr lang="en-US" sz="1100" baseline="-25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4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		       Consistency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estimator is </a:t>
            </a:r>
            <a:r>
              <a:rPr lang="en-US" b="1" dirty="0"/>
              <a:t>consistent</a:t>
            </a:r>
            <a:r>
              <a:rPr lang="en-US" dirty="0"/>
              <a:t> if, as the sample size increases, the estimates (produced by the estimator) "converge" to the true value of the parameter being estimated.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be slightly more precise - consistency means that, as the sample size increases, the sampling distribution of the estimator becomes increasingly concentrated at the true parameter </a:t>
            </a:r>
            <a:r>
              <a:rPr lang="en-US" dirty="0" smtClean="0"/>
              <a:t>value.</a:t>
            </a:r>
          </a:p>
          <a:p>
            <a:pPr marL="342900" lvl="1" indent="-342900">
              <a:buSzPct val="100000"/>
              <a:buBlip>
                <a:blip r:embed="rId2"/>
              </a:buBlip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Assessing the Least Squares Fit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15728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Consistency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502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d:\data\Carter UE\Figures\POE Artwork\POE Artwork\fig_02_10.jpg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514600"/>
            <a:ext cx="6198190" cy="39624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057400" y="1230868"/>
            <a:ext cx="69849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Variance of the estimator is decreasing with sample size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Assessing the Least Squares Fit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15728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Consistency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748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11865</TotalTime>
  <Words>309</Words>
  <Application>Microsoft Office PowerPoint</Application>
  <PresentationFormat>On-screen Show (4:3)</PresentationFormat>
  <Paragraphs>85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Tahoma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Walt</dc:creator>
  <cp:lastModifiedBy>Safai, Alan</cp:lastModifiedBy>
  <cp:revision>389</cp:revision>
  <dcterms:created xsi:type="dcterms:W3CDTF">2011-01-05T13:49:00Z</dcterms:created>
  <dcterms:modified xsi:type="dcterms:W3CDTF">2018-05-31T16:05:42Z</dcterms:modified>
</cp:coreProperties>
</file>