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439" r:id="rId2"/>
    <p:sldId id="409" r:id="rId3"/>
    <p:sldId id="307" r:id="rId4"/>
    <p:sldId id="435" r:id="rId5"/>
    <p:sldId id="436" r:id="rId6"/>
    <p:sldId id="310" r:id="rId7"/>
    <p:sldId id="313" r:id="rId8"/>
    <p:sldId id="312" r:id="rId9"/>
    <p:sldId id="314" r:id="rId10"/>
    <p:sldId id="440" r:id="rId11"/>
    <p:sldId id="315" r:id="rId12"/>
    <p:sldId id="424" r:id="rId13"/>
    <p:sldId id="317" r:id="rId14"/>
    <p:sldId id="318" r:id="rId15"/>
    <p:sldId id="41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357"/>
    <a:srgbClr val="333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29" autoAdjust="0"/>
    <p:restoredTop sz="94684" autoAdjust="0"/>
  </p:normalViewPr>
  <p:slideViewPr>
    <p:cSldViewPr>
      <p:cViewPr varScale="1">
        <p:scale>
          <a:sx n="94" d="100"/>
          <a:sy n="94" d="100"/>
        </p:scale>
        <p:origin x="94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8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16C1AB-F214-447D-BB29-66017DF79681}" type="datetimeFigureOut">
              <a:rPr lang="en-US" smtClean="0"/>
              <a:pPr/>
              <a:t>5/31/2018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AB2AD4-2AD4-45C1-8615-AC5B8A1845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71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640080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Page </a:t>
            </a:r>
            <a:fld id="{707DF796-50E9-47BB-AD56-71720630195A}" type="slidenum">
              <a:rPr lang="en-US" sz="1100" smtClean="0">
                <a:latin typeface="Tahoma" pitchFamily="34" charset="0"/>
                <a:ea typeface="Tahoma" pitchFamily="34" charset="0"/>
                <a:cs typeface="Tahoma" pitchFamily="34" charset="0"/>
              </a:rPr>
              <a:pPr algn="ctr"/>
              <a:t>‹#›</a:t>
            </a:fld>
            <a:endParaRPr lang="en-US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359074" y="1143000"/>
            <a:ext cx="7772400" cy="533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371600" cy="11612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155526"/>
            <a:ext cx="7772400" cy="5334000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buSzPct val="100000"/>
              <a:buFontTx/>
              <a:buBlip>
                <a:blip r:embed="rId2"/>
              </a:buBlip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  <a:lvl2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2pPr>
            <a:lvl3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3pPr>
            <a:lvl4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4pPr>
            <a:lvl5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40080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Page </a:t>
            </a:r>
            <a:fld id="{707DF796-50E9-47BB-AD56-71720630195A}" type="slidenum">
              <a:rPr lang="en-US" sz="1100" smtClean="0">
                <a:latin typeface="Tahoma" pitchFamily="34" charset="0"/>
                <a:ea typeface="Tahoma" pitchFamily="34" charset="0"/>
                <a:cs typeface="Tahoma" pitchFamily="34" charset="0"/>
              </a:rPr>
              <a:pPr algn="ctr"/>
              <a:t>‹#›</a:t>
            </a:fld>
            <a:endParaRPr lang="en-US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371600" cy="11612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155526"/>
            <a:ext cx="7772400" cy="5334000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40080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Page </a:t>
            </a:r>
            <a:fld id="{707DF796-50E9-47BB-AD56-71720630195A}" type="slidenum">
              <a:rPr lang="en-US" sz="1100" smtClean="0">
                <a:latin typeface="Tahoma" pitchFamily="34" charset="0"/>
                <a:ea typeface="Tahoma" pitchFamily="34" charset="0"/>
                <a:cs typeface="Tahoma" pitchFamily="34" charset="0"/>
              </a:rPr>
              <a:pPr algn="ctr"/>
              <a:t>‹#›</a:t>
            </a:fld>
            <a:endParaRPr lang="en-US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371600" cy="11612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A78C6-2E4E-4A7D-A30E-75D91D6AE674}" type="datetime1">
              <a:rPr lang="en-US" smtClean="0"/>
              <a:pPr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Page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5742F-CE10-4630-A569-838D9A4AC0F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0" r:id="rId3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1.gif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8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12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wmf"/><Relationship Id="rId11" Type="http://schemas.openxmlformats.org/officeDocument/2006/relationships/image" Target="../media/image14.wmf"/><Relationship Id="rId5" Type="http://schemas.openxmlformats.org/officeDocument/2006/relationships/oleObject" Target="../embeddings/oleObject15.bin"/><Relationship Id="rId10" Type="http://schemas.openxmlformats.org/officeDocument/2006/relationships/oleObject" Target="../embeddings/oleObject18.bin"/><Relationship Id="rId4" Type="http://schemas.openxmlformats.org/officeDocument/2006/relationships/image" Target="../media/image11.wmf"/><Relationship Id="rId9" Type="http://schemas.openxmlformats.org/officeDocument/2006/relationships/image" Target="../media/image13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5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349500" y="2616200"/>
            <a:ext cx="5867400" cy="1600200"/>
          </a:xfrm>
          <a:prstGeom prst="round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marL="438912" indent="-320040" algn="ctr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Assessing the Least Squares Fit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Part 3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52600" y="4780725"/>
            <a:ext cx="6858000" cy="1138773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freezing" dir="t"/>
          </a:scene3d>
          <a:sp3d prstMaterial="dkEdge">
            <a:bevelT/>
          </a:sp3d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BUAN/ MECO  6312</a:t>
            </a:r>
          </a:p>
          <a:p>
            <a:pPr algn="ctr"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Dr. Moran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Blueshtein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University of Texas - Dallas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85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SzPct val="100000"/>
              <a:buBlip>
                <a:blip r:embed="rId3"/>
              </a:buBlip>
            </a:pPr>
            <a:r>
              <a:rPr lang="en-US" dirty="0" smtClean="0"/>
              <a:t>We can make the normality assumption that the least squares estimators are normally distributed: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94327"/>
            <a:ext cx="137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Probability Distributions of the Least Squares Estimators</a:t>
            </a:r>
            <a:endParaRPr lang="en-US" sz="1100" baseline="-250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324225" y="2868613"/>
          <a:ext cx="3629025" cy="1236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886" name="Equation" r:id="rId4" imgW="1638000" imgH="558720" progId="Equation.DSMT4">
                  <p:embed/>
                </p:oleObj>
              </mc:Choice>
              <mc:Fallback>
                <p:oleObj name="Equation" r:id="rId4" imgW="1638000" imgH="558720" progId="Equation.DSMT4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4225" y="2868613"/>
                        <a:ext cx="3629025" cy="1236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424238" y="4581525"/>
          <a:ext cx="3430587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887" name="Equation" r:id="rId6" imgW="1549080" imgH="558720" progId="Equation.DSMT4">
                  <p:embed/>
                </p:oleObj>
              </mc:Choice>
              <mc:Fallback>
                <p:oleObj name="Equation" r:id="rId6" imgW="1549080" imgH="55872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4238" y="4581525"/>
                        <a:ext cx="3430587" cy="1238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4638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>
              <a:buSzPct val="100000"/>
              <a:buBlip>
                <a:blip r:embed="rId3"/>
              </a:buBlip>
            </a:pPr>
            <a:r>
              <a:rPr lang="en-US" dirty="0" smtClean="0"/>
              <a:t>The variance of the random error </a:t>
            </a:r>
            <a:r>
              <a:rPr lang="en-US" i="1" dirty="0" err="1" smtClean="0"/>
              <a:t>e</a:t>
            </a:r>
            <a:r>
              <a:rPr lang="en-US" i="1" baseline="-25000" dirty="0" err="1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is:</a:t>
            </a:r>
          </a:p>
          <a:p>
            <a:pPr marL="342900" lvl="1" indent="-342900">
              <a:buSzPct val="100000"/>
              <a:buBlip>
                <a:blip r:embed="rId3"/>
              </a:buBlip>
            </a:pPr>
            <a:endParaRPr lang="en-US" dirty="0" smtClean="0"/>
          </a:p>
          <a:p>
            <a:pPr marL="342900" lvl="1" indent="-342900">
              <a:buSzPct val="100000"/>
              <a:buBlip>
                <a:blip r:embed="rId3"/>
              </a:buBlip>
            </a:pPr>
            <a:endParaRPr lang="en-US" dirty="0" smtClean="0"/>
          </a:p>
          <a:p>
            <a:pPr marL="342900" lvl="1" indent="-342900">
              <a:buSzPct val="100000"/>
              <a:buBlip>
                <a:blip r:embed="rId3"/>
              </a:buBlip>
            </a:pPr>
            <a:r>
              <a:rPr lang="en-US" dirty="0" smtClean="0"/>
              <a:t>The average is an intuitive average for the mean:</a:t>
            </a:r>
          </a:p>
          <a:p>
            <a:pPr marL="0" lvl="1" indent="0">
              <a:buSzPct val="100000"/>
              <a:buNone/>
            </a:pPr>
            <a:endParaRPr lang="en-US" dirty="0" smtClean="0"/>
          </a:p>
          <a:p>
            <a:pPr marL="0" lvl="1" indent="0">
              <a:buSzPct val="100000"/>
              <a:buNone/>
            </a:pPr>
            <a:endParaRPr lang="en-US" dirty="0" smtClean="0"/>
          </a:p>
          <a:p>
            <a:pPr marL="0" lvl="1" indent="0">
              <a:buSzPct val="100000"/>
              <a:buNone/>
            </a:pPr>
            <a:endParaRPr lang="en-US" dirty="0" smtClean="0"/>
          </a:p>
          <a:p>
            <a:pPr marL="342900" lvl="1" indent="-342900">
              <a:buSzPct val="100000"/>
              <a:buNone/>
            </a:pPr>
            <a:r>
              <a:rPr lang="en-US" dirty="0" smtClean="0"/>
              <a:t>	</a:t>
            </a:r>
            <a:r>
              <a:rPr lang="en-US" sz="2000" dirty="0" smtClean="0"/>
              <a:t>where     :</a:t>
            </a:r>
          </a:p>
          <a:p>
            <a:pPr marL="0" lvl="1" indent="0">
              <a:buSzPct val="100000"/>
              <a:buNone/>
            </a:pPr>
            <a:endParaRPr lang="en-US" dirty="0" smtClean="0"/>
          </a:p>
          <a:p>
            <a:pPr marL="342900" lvl="1" indent="-342900">
              <a:buSzPct val="100000"/>
              <a:buBlip>
                <a:blip r:embed="rId3"/>
              </a:buBlip>
            </a:pPr>
            <a:r>
              <a:rPr lang="en-US" dirty="0" smtClean="0"/>
              <a:t>This estimator turned out to be consistent but biased.</a:t>
            </a:r>
          </a:p>
          <a:p>
            <a:pPr marL="0" lvl="1" indent="0">
              <a:buSzPct val="100000"/>
              <a:buNone/>
            </a:pPr>
            <a:endParaRPr lang="en-US" sz="2000" dirty="0" smtClean="0"/>
          </a:p>
          <a:p>
            <a:pPr marL="342900" lvl="1" indent="-342900">
              <a:buSzPct val="100000"/>
              <a:buBlip>
                <a:blip r:embed="rId3"/>
              </a:buBlip>
            </a:pPr>
            <a:endParaRPr lang="en-US" sz="2000" dirty="0" smtClean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95759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Estimating the Variance of the Error Term</a:t>
            </a:r>
            <a:endParaRPr lang="en-US" sz="1100" baseline="-250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555875" y="1828800"/>
          <a:ext cx="4949825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62" name="Equation" r:id="rId4" imgW="2234880" imgH="241200" progId="Equation.DSMT4">
                  <p:embed/>
                </p:oleObj>
              </mc:Choice>
              <mc:Fallback>
                <p:oleObj name="Equation" r:id="rId4" imgW="2234880" imgH="241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1828800"/>
                        <a:ext cx="4949825" cy="534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4241922"/>
              </p:ext>
            </p:extLst>
          </p:nvPr>
        </p:nvGraphicFramePr>
        <p:xfrm>
          <a:off x="4203700" y="3505200"/>
          <a:ext cx="1601788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63" name="Equation" r:id="rId6" imgW="723600" imgH="431640" progId="Equation.3">
                  <p:embed/>
                </p:oleObj>
              </mc:Choice>
              <mc:Fallback>
                <p:oleObj name="Equation" r:id="rId6" imgW="723600" imgH="431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3700" y="3505200"/>
                        <a:ext cx="1601788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4225814"/>
              </p:ext>
            </p:extLst>
          </p:nvPr>
        </p:nvGraphicFramePr>
        <p:xfrm>
          <a:off x="3505200" y="4591878"/>
          <a:ext cx="3149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64" name="Equation" r:id="rId8" imgW="1574640" imgH="228600" progId="Equation.3">
                  <p:embed/>
                </p:oleObj>
              </mc:Choice>
              <mc:Fallback>
                <p:oleObj name="Equation" r:id="rId8" imgW="157464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505200" y="4591878"/>
                        <a:ext cx="31496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1371600" y="1143000"/>
            <a:ext cx="7772400" cy="5334000"/>
          </a:xfrm>
        </p:spPr>
        <p:txBody>
          <a:bodyPr>
            <a:normAutofit/>
          </a:bodyPr>
          <a:lstStyle/>
          <a:p>
            <a:pPr marL="342900" lvl="1" indent="-342900">
              <a:buSzPct val="100000"/>
              <a:buNone/>
            </a:pPr>
            <a:endParaRPr lang="en-US" dirty="0"/>
          </a:p>
          <a:p>
            <a:pPr marL="342900" lvl="1" indent="-342900">
              <a:buSzPct val="100000"/>
              <a:buNone/>
            </a:pPr>
            <a:r>
              <a:rPr lang="en-US" dirty="0" smtClean="0"/>
              <a:t>	There is a simple modification that produces a consistent and unbiased estimator, and that is: </a:t>
            </a:r>
          </a:p>
          <a:p>
            <a:pPr marL="342900" lvl="1" indent="-342900">
              <a:buSzPct val="100000"/>
              <a:buNone/>
            </a:pPr>
            <a:r>
              <a:rPr lang="en-US" dirty="0" smtClean="0"/>
              <a:t>	</a:t>
            </a:r>
          </a:p>
          <a:p>
            <a:pPr marL="342900" lvl="1" indent="-342900">
              <a:buSzPct val="100000"/>
              <a:buNone/>
            </a:pPr>
            <a:r>
              <a:rPr lang="en-US" dirty="0" smtClean="0"/>
              <a:t>	so that:</a:t>
            </a:r>
          </a:p>
          <a:p>
            <a:pPr marL="342900" lvl="1" indent="-342900">
              <a:buSzPct val="100000"/>
              <a:buBlip>
                <a:blip r:embed="rId3"/>
              </a:buBlip>
            </a:pPr>
            <a:endParaRPr lang="en-US" sz="2000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325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9424214"/>
              </p:ext>
            </p:extLst>
          </p:nvPr>
        </p:nvGraphicFramePr>
        <p:xfrm>
          <a:off x="4267200" y="3810000"/>
          <a:ext cx="1628775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78" name="Equation" r:id="rId4" imgW="736560" imgH="431640" progId="Equation.3">
                  <p:embed/>
                </p:oleObj>
              </mc:Choice>
              <mc:Fallback>
                <p:oleObj name="Equation" r:id="rId4" imgW="7365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810000"/>
                        <a:ext cx="1628775" cy="955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3783569"/>
              </p:ext>
            </p:extLst>
          </p:nvPr>
        </p:nvGraphicFramePr>
        <p:xfrm>
          <a:off x="4419600" y="5105400"/>
          <a:ext cx="1598612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79" name="Equation" r:id="rId6" imgW="723600" imgH="279360" progId="Equation.DSMT4">
                  <p:embed/>
                </p:oleObj>
              </mc:Choice>
              <mc:Fallback>
                <p:oleObj name="Equation" r:id="rId6" imgW="7236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5105400"/>
                        <a:ext cx="1598612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0" y="195759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Estimating the Variance of the Error Term</a:t>
            </a:r>
            <a:endParaRPr lang="en-US" sz="1100" baseline="-250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413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371600" y="1157289"/>
            <a:ext cx="7772400" cy="5334000"/>
          </a:xfrm>
        </p:spPr>
        <p:txBody>
          <a:bodyPr/>
          <a:lstStyle/>
          <a:p>
            <a:r>
              <a:rPr lang="en-US" dirty="0" smtClean="0"/>
              <a:t>Replace the unknown error variance </a:t>
            </a:r>
            <a:r>
              <a:rPr lang="el-GR" dirty="0" smtClean="0"/>
              <a:t>σ</a:t>
            </a:r>
            <a:r>
              <a:rPr lang="en-US" baseline="30000" dirty="0" smtClean="0"/>
              <a:t>2</a:t>
            </a:r>
            <a:r>
              <a:rPr lang="en-US" dirty="0" smtClean="0"/>
              <a:t> by     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6457251"/>
              </p:ext>
            </p:extLst>
          </p:nvPr>
        </p:nvGraphicFramePr>
        <p:xfrm>
          <a:off x="7848600" y="1157289"/>
          <a:ext cx="304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59" name="Equation" r:id="rId3" imgW="203024" imgH="203024" progId="Equation.3">
                  <p:embed/>
                </p:oleObj>
              </mc:Choice>
              <mc:Fallback>
                <p:oleObj name="Equation" r:id="rId3" imgW="203024" imgH="203024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1157289"/>
                        <a:ext cx="3048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7296303"/>
              </p:ext>
            </p:extLst>
          </p:nvPr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60" name="Equation" r:id="rId5" imgW="114120" imgH="215640" progId="Equation.3">
                  <p:embed/>
                </p:oleObj>
              </mc:Choice>
              <mc:Fallback>
                <p:oleObj name="Equation" r:id="rId5" imgW="1141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2051359"/>
              </p:ext>
            </p:extLst>
          </p:nvPr>
        </p:nvGraphicFramePr>
        <p:xfrm>
          <a:off x="4191000" y="251460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61" name="Equation" r:id="rId7" imgW="914400" imgH="215640" progId="Equation.3">
                  <p:embed/>
                </p:oleObj>
              </mc:Choice>
              <mc:Fallback>
                <p:oleObj name="Equation" r:id="rId7" imgW="914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91000" y="251460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8271709"/>
              </p:ext>
            </p:extLst>
          </p:nvPr>
        </p:nvGraphicFramePr>
        <p:xfrm>
          <a:off x="3124200" y="2155825"/>
          <a:ext cx="3692769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62" name="Equation" r:id="rId8" imgW="1714320" imgH="495000" progId="Equation.3">
                  <p:embed/>
                </p:oleObj>
              </mc:Choice>
              <mc:Fallback>
                <p:oleObj name="Equation" r:id="rId8" imgW="1714320" imgH="495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124200" y="2155825"/>
                        <a:ext cx="3692769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521853"/>
              </p:ext>
            </p:extLst>
          </p:nvPr>
        </p:nvGraphicFramePr>
        <p:xfrm>
          <a:off x="3276600" y="3787278"/>
          <a:ext cx="2960815" cy="10334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63" name="Equation" r:id="rId10" imgW="1346040" imgH="469800" progId="Equation.3">
                  <p:embed/>
                </p:oleObj>
              </mc:Choice>
              <mc:Fallback>
                <p:oleObj name="Equation" r:id="rId10" imgW="1346040" imgH="469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276600" y="3787278"/>
                        <a:ext cx="2960815" cy="10334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-76200" y="152401"/>
            <a:ext cx="16002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Estimating the Variance of the Least Squares Estimators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336431" y="1157289"/>
            <a:ext cx="7772400" cy="53340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square roots of the estimated variances are the “standard errors” of </a:t>
            </a:r>
            <a:r>
              <a:rPr lang="en-US" i="1" dirty="0" smtClean="0"/>
              <a:t>b</a:t>
            </a:r>
            <a:r>
              <a:rPr lang="en-US" baseline="-25000" dirty="0" smtClean="0"/>
              <a:t>1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baseline="-25000" dirty="0" smtClean="0"/>
              <a:t>2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5868417"/>
              </p:ext>
            </p:extLst>
          </p:nvPr>
        </p:nvGraphicFramePr>
        <p:xfrm>
          <a:off x="3505200" y="3276600"/>
          <a:ext cx="28067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62" name="Equation" r:id="rId3" imgW="1079280" imgH="253800" progId="Equation.3">
                  <p:embed/>
                </p:oleObj>
              </mc:Choice>
              <mc:Fallback>
                <p:oleObj name="Equation" r:id="rId3" imgW="1079280" imgH="253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05200" y="3276600"/>
                        <a:ext cx="2806700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0182090"/>
              </p:ext>
            </p:extLst>
          </p:nvPr>
        </p:nvGraphicFramePr>
        <p:xfrm>
          <a:off x="3505200" y="4343400"/>
          <a:ext cx="287337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63" name="Equation" r:id="rId5" imgW="1104840" imgH="253800" progId="Equation.3">
                  <p:embed/>
                </p:oleObj>
              </mc:Choice>
              <mc:Fallback>
                <p:oleObj name="Equation" r:id="rId5" imgW="1104840" imgH="2538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343400"/>
                        <a:ext cx="2873375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-35169" y="228600"/>
            <a:ext cx="137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Estimating the variance of the Least Squares Estimators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162052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Computer Output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4600" y="444500"/>
            <a:ext cx="569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     Standard Errors in the Regression Output</a:t>
            </a:r>
            <a:endParaRPr lang="en-US" dirty="0" smtClean="0">
              <a:solidFill>
                <a:schemeClr val="bg1"/>
              </a:solidFill>
              <a:cs typeface="Times New Roman" pitchFamily="18" charset="0"/>
            </a:endParaRPr>
          </a:p>
        </p:txBody>
      </p:sp>
      <p:pic>
        <p:nvPicPr>
          <p:cNvPr id="2426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362200"/>
            <a:ext cx="11580812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3962400" y="4191000"/>
            <a:ext cx="0" cy="9144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962400" y="4191000"/>
            <a:ext cx="9144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876800" y="4191000"/>
            <a:ext cx="0" cy="9144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962400" y="5105400"/>
            <a:ext cx="9144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43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362200" y="2616200"/>
            <a:ext cx="5867400" cy="1600200"/>
          </a:xfrm>
          <a:prstGeom prst="round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marL="438912" indent="-320040" algn="ctr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Gauss-Markov Theorem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56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828800" y="2298700"/>
            <a:ext cx="6858000" cy="28829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Under the assumptions 2-4 of the linear regression model, the estimators </a:t>
            </a:r>
            <a:r>
              <a:rPr lang="en-US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have the smallest variance of all </a:t>
            </a:r>
            <a:r>
              <a:rPr 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linear and unbiased estimators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and </a:t>
            </a:r>
            <a:r>
              <a:rPr lang="en-US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.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They are the </a:t>
            </a:r>
            <a:r>
              <a:rPr lang="en-US" sz="2400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 </a:t>
            </a:r>
            <a:r>
              <a:rPr lang="en-US" sz="2400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inear </a:t>
            </a:r>
            <a:r>
              <a:rPr lang="en-US" sz="2400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nbiased </a:t>
            </a:r>
            <a:r>
              <a:rPr lang="en-US" sz="2400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stimators (BLUE)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32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76250" y="430768"/>
            <a:ext cx="3363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GAUSS-MARKOV THEOREM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266700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Gauss-Markov Theorem</a:t>
            </a:r>
            <a:endParaRPr lang="en-US" sz="1100" baseline="-250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2186908"/>
              </p:ext>
            </p:extLst>
          </p:nvPr>
        </p:nvGraphicFramePr>
        <p:xfrm>
          <a:off x="4953000" y="4800600"/>
          <a:ext cx="381000" cy="340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920" name="Equation" r:id="rId3" imgW="177480" imgH="215640" progId="Equation.3">
                  <p:embed/>
                </p:oleObj>
              </mc:Choice>
              <mc:Fallback>
                <p:oleObj name="Equation" r:id="rId3" imgW="17748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53000" y="4800600"/>
                        <a:ext cx="381000" cy="340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7654089"/>
              </p:ext>
            </p:extLst>
          </p:nvPr>
        </p:nvGraphicFramePr>
        <p:xfrm>
          <a:off x="5778500" y="4800600"/>
          <a:ext cx="407988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921" name="Equation" r:id="rId5" imgW="190440" imgH="215640" progId="Equation.3">
                  <p:embed/>
                </p:oleObj>
              </mc:Choice>
              <mc:Fallback>
                <p:oleObj name="Equation" r:id="rId5" imgW="190440" imgH="21564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78500" y="4800600"/>
                        <a:ext cx="407988" cy="341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5551474"/>
              </p:ext>
            </p:extLst>
          </p:nvPr>
        </p:nvGraphicFramePr>
        <p:xfrm>
          <a:off x="8305800" y="3569702"/>
          <a:ext cx="381000" cy="340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922" name="Equation" r:id="rId7" imgW="177480" imgH="215640" progId="Equation.3">
                  <p:embed/>
                </p:oleObj>
              </mc:Choice>
              <mc:Fallback>
                <p:oleObj name="Equation" r:id="rId7" imgW="177480" imgH="21564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05800" y="3569702"/>
                        <a:ext cx="381000" cy="340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7621714"/>
              </p:ext>
            </p:extLst>
          </p:nvPr>
        </p:nvGraphicFramePr>
        <p:xfrm>
          <a:off x="2590800" y="4114800"/>
          <a:ext cx="407988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923" name="Equation" r:id="rId8" imgW="190440" imgH="215640" progId="Equation.3">
                  <p:embed/>
                </p:oleObj>
              </mc:Choice>
              <mc:Fallback>
                <p:oleObj name="Equation" r:id="rId8" imgW="190440" imgH="21564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90800" y="4114800"/>
                        <a:ext cx="407988" cy="341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17700" y="457200"/>
            <a:ext cx="6586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MAJOR POINTS ABOUT THE GAUSS-MARKOV THEOREM</a:t>
            </a:r>
            <a:endParaRPr lang="en-US" b="1" baseline="-25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98600" y="1466195"/>
            <a:ext cx="739140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+mj-lt"/>
              <a:buAutoNum type="arabicPeriod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lvl="1" algn="ctr"/>
            <a:r>
              <a:rPr lang="en-US" sz="3200" b="1" u="sng" dirty="0" smtClean="0">
                <a:latin typeface="Times New Roman" pitchFamily="18" charset="0"/>
                <a:cs typeface="Times New Roman" pitchFamily="18" charset="0"/>
              </a:rPr>
              <a:t>Why Best?</a:t>
            </a:r>
            <a:endParaRPr lang="en-US" sz="3200" b="1" u="sng" dirty="0">
              <a:latin typeface="Times New Roman" pitchFamily="18" charset="0"/>
              <a:cs typeface="Times New Roman" pitchFamily="18" charset="0"/>
            </a:endParaRPr>
          </a:p>
          <a:p>
            <a:pPr marL="342900" lvl="1" indent="-342900">
              <a:buFont typeface="+mj-lt"/>
              <a:buAutoNum type="arabicPeriod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estimators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are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best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within their class because they have the minimum variance.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 other words, among the class of linear and unbiased estimators, the least squares estimators are the most </a:t>
            </a: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efficient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ones.</a:t>
            </a:r>
          </a:p>
          <a:p>
            <a:pPr marL="342900" lvl="1" indent="-342900">
              <a:buFont typeface="+mj-lt"/>
              <a:buAutoNum type="arabicPeriod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1" indent="-342900">
              <a:buFont typeface="+mj-lt"/>
              <a:buAutoNum type="arabicPeriod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1" indent="-342900">
              <a:buFont typeface="+mj-lt"/>
              <a:buAutoNum type="arabicPeriod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66700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Gauss-Markov Theorem</a:t>
            </a:r>
            <a:endParaRPr lang="en-US" sz="1100" baseline="-250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" y="1204585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Best?</a:t>
            </a:r>
            <a:endParaRPr lang="en-US" sz="1100" baseline="-250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598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17700" y="457200"/>
            <a:ext cx="6586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MAJOR POINTS ABOUT THE GAUSS-MARKOV THEOREM</a:t>
            </a:r>
            <a:endParaRPr lang="en-US" b="1" baseline="-25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47800" y="1371600"/>
            <a:ext cx="74422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+mj-lt"/>
              <a:buAutoNum type="arabicPeriod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1" indent="-342900">
              <a:buFont typeface="+mj-lt"/>
              <a:buAutoNum type="arabicPeriod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lvl="1"/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0" lvl="1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we want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use a linear and unbiased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estimator,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then we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have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to do no more searching!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estimators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are the ones to use. 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lvl="1"/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0" lvl="1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explains why we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are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studying these estimators and why they are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so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widely used in research, not only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in economics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but in all social and physical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sciences as well.</a:t>
            </a:r>
          </a:p>
          <a:p>
            <a:pPr marL="342900" lvl="1" indent="-342900">
              <a:buFont typeface="+mj-lt"/>
              <a:buAutoNum type="arabicPeriod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66700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Gauss-Markov Theorem</a:t>
            </a:r>
            <a:endParaRPr lang="en-US" sz="1100" baseline="-250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125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47800" y="1219200"/>
            <a:ext cx="7442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2900" lvl="1" indent="-342900"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estimators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are “best” when compared to similar estimators, those which are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linear and unbiased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The Theorem does 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say that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are the best of all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possible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estimators.</a:t>
            </a:r>
          </a:p>
          <a:p>
            <a:pPr marL="342900" lvl="1" indent="-342900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2900" lvl="1" indent="-34290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order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for the Gauss-Markov Theorem to hold, assumptions 2-4 must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hold.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any of these assumptions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does </a:t>
            </a:r>
            <a:r>
              <a:rPr lang="en-US" sz="2000" b="1" i="1" u="sng" dirty="0" smtClean="0"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hold,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then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are </a:t>
            </a:r>
            <a:r>
              <a:rPr lang="en-US" sz="2000" b="1" i="1" u="sng" dirty="0"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the best linear unbiased estimators of </a:t>
            </a:r>
            <a:r>
              <a:rPr lang="el-GR" sz="2000" dirty="0"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l-GR" sz="2000" dirty="0"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/>
          </a:p>
          <a:p>
            <a:pPr marL="342900" lvl="1" indent="-342900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2900" lvl="1" indent="-34290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Gauss-Markov Theorem does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depend on the assumption of normality (assumption 5) or the assumption of x’s being random variables (assumption 1)</a:t>
            </a:r>
          </a:p>
          <a:p>
            <a:pPr marL="342900" lvl="1" indent="-342900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 indent="-457200">
              <a:buFont typeface="+mj-lt"/>
              <a:buAutoNum type="arabicPeriod" startAt="4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Gauss-Markov theorem applies to the least squares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estimators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It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does not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apply to the least squares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estimates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from a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single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sample.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266700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Gauss-Markov Theorem</a:t>
            </a:r>
            <a:endParaRPr lang="en-US" sz="1100" baseline="-250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17700" y="457200"/>
            <a:ext cx="6586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MAJOR POINTS ABOUT THE GAUSS-MARKOV THEOREM</a:t>
            </a:r>
            <a:endParaRPr lang="en-US" b="1" baseline="-25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828800" y="2438400"/>
            <a:ext cx="6858000" cy="2667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  <a:defRPr/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 assumptions 2-4 hold, and if the sample size </a:t>
            </a:r>
            <a:r>
              <a:rPr lang="en-US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en-US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sufficiently large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then</a:t>
            </a:r>
            <a:r>
              <a:rPr lang="en-US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least squares estimators have a distribution that approximates the normal distributions.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94327"/>
            <a:ext cx="137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Probability Distributions of the Least Squares Estimators</a:t>
            </a:r>
            <a:endParaRPr lang="en-US" sz="1100" baseline="-250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63976" y="431800"/>
            <a:ext cx="3587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 CENTRAL LIMIT THEOREM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SzPct val="100000"/>
              <a:buBlip>
                <a:blip r:embed="rId3"/>
              </a:buBlip>
            </a:pPr>
            <a:r>
              <a:rPr lang="en-US" dirty="0" smtClean="0"/>
              <a:t>We can make the normality assumption that the least squares estimators are normally distributed: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94327"/>
            <a:ext cx="137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Probability Distributions of the Least Squares Estimators</a:t>
            </a:r>
            <a:endParaRPr lang="en-US" sz="1100" baseline="-250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324225" y="2868613"/>
          <a:ext cx="3629025" cy="1236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0" name="Equation" r:id="rId4" imgW="1638000" imgH="558720" progId="Equation.DSMT4">
                  <p:embed/>
                </p:oleObj>
              </mc:Choice>
              <mc:Fallback>
                <p:oleObj name="Equation" r:id="rId4" imgW="1638000" imgH="5587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4225" y="2868613"/>
                        <a:ext cx="3629025" cy="1236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424238" y="4581525"/>
          <a:ext cx="3430587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1" name="Equation" r:id="rId6" imgW="1549080" imgH="558720" progId="Equation.DSMT4">
                  <p:embed/>
                </p:oleObj>
              </mc:Choice>
              <mc:Fallback>
                <p:oleObj name="Equation" r:id="rId6" imgW="1549080" imgH="55872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4238" y="4581525"/>
                        <a:ext cx="3430587" cy="1238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362200" y="2603500"/>
            <a:ext cx="5867400" cy="1600200"/>
          </a:xfrm>
          <a:prstGeom prst="round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marL="438912" indent="-320040" algn="ctr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Estimating the Variance of the Least Squares (OLS ) Estimator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11865</TotalTime>
  <Words>516</Words>
  <Application>Microsoft Office PowerPoint</Application>
  <PresentationFormat>On-screen Show (4:3)</PresentationFormat>
  <Paragraphs>72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Tahoma</vt:lpstr>
      <vt:lpstr>Times New Roman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Walt</dc:creator>
  <cp:lastModifiedBy>Safai, Alan</cp:lastModifiedBy>
  <cp:revision>389</cp:revision>
  <dcterms:created xsi:type="dcterms:W3CDTF">2011-01-05T13:49:00Z</dcterms:created>
  <dcterms:modified xsi:type="dcterms:W3CDTF">2018-05-31T16:06:05Z</dcterms:modified>
</cp:coreProperties>
</file>