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91" r:id="rId3"/>
    <p:sldId id="461" r:id="rId4"/>
    <p:sldId id="463" r:id="rId5"/>
    <p:sldId id="462" r:id="rId6"/>
    <p:sldId id="292" r:id="rId7"/>
    <p:sldId id="294" r:id="rId8"/>
    <p:sldId id="295" r:id="rId9"/>
    <p:sldId id="301" r:id="rId10"/>
    <p:sldId id="304" r:id="rId11"/>
    <p:sldId id="496" r:id="rId12"/>
    <p:sldId id="465" r:id="rId13"/>
    <p:sldId id="309" r:id="rId14"/>
    <p:sldId id="4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shtein, Moran" initials="BM" lastIdx="0" clrIdx="0">
    <p:extLst>
      <p:ext uri="{19B8F6BF-5375-455C-9EA6-DF929625EA0E}">
        <p15:presenceInfo xmlns:p15="http://schemas.microsoft.com/office/powerpoint/2012/main" userId="Blueshtein, Mo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87389" autoAdjust="0"/>
  </p:normalViewPr>
  <p:slideViewPr>
    <p:cSldViewPr>
      <p:cViewPr varScale="1">
        <p:scale>
          <a:sx n="73" d="100"/>
          <a:sy n="73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9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1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9396" y="2286000"/>
            <a:ext cx="6286500" cy="22479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Multiple Linear Regression Model</a:t>
            </a:r>
          </a:p>
          <a:p>
            <a:pPr algn="ctr">
              <a:defRPr/>
            </a:pP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3646" y="4731601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BUAN/MECO 6312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make an assumption about the explanatory variables: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(New!) </a:t>
            </a:r>
            <a:r>
              <a:rPr lang="en-US" b="1" dirty="0" smtClean="0"/>
              <a:t>Any one of the explanatory variables is not an exact linear function of the others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this assumption is violated – a condition called </a:t>
            </a:r>
            <a:r>
              <a:rPr lang="en-US" b="1" dirty="0" smtClean="0"/>
              <a:t>exact collinearity </a:t>
            </a:r>
            <a:r>
              <a:rPr lang="en-US" dirty="0" smtClean="0"/>
              <a:t>- the least squares procedure fails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Assumptions of the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7559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Estimating the Parameters of the Multiple Linear Regression Model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5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will analyze a model with 2 explanatory variables: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This model is simpler than the full model, yet all the results we present carry over to the general case with only minor modifications.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42016"/>
              </p:ext>
            </p:extLst>
          </p:nvPr>
        </p:nvGraphicFramePr>
        <p:xfrm>
          <a:off x="3200400" y="3352800"/>
          <a:ext cx="37385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7" name="Equation" r:id="rId3" imgW="1523880" imgH="228600" progId="Equation.DSMT4">
                  <p:embed/>
                </p:oleObj>
              </mc:Choice>
              <mc:Fallback>
                <p:oleObj name="Equation" r:id="rId3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3738563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048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Mathematically we minimize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), to get the </a:t>
            </a:r>
            <a:r>
              <a:rPr lang="en-US" b="1" dirty="0" smtClean="0"/>
              <a:t>least squares estimators for </a:t>
            </a:r>
            <a:r>
              <a:rPr lang="en-US" b="1" dirty="0"/>
              <a:t>b</a:t>
            </a:r>
            <a:r>
              <a:rPr lang="en-US" b="1" baseline="-25000" dirty="0"/>
              <a:t>1</a:t>
            </a:r>
            <a:r>
              <a:rPr lang="en-US" b="1" dirty="0"/>
              <a:t>, b</a:t>
            </a:r>
            <a:r>
              <a:rPr lang="en-US" b="1" baseline="-25000" dirty="0"/>
              <a:t>2</a:t>
            </a:r>
            <a:r>
              <a:rPr lang="en-US" b="1" dirty="0"/>
              <a:t>, and </a:t>
            </a:r>
            <a:r>
              <a:rPr lang="en-US" b="1" dirty="0" smtClean="0"/>
              <a:t>b</a:t>
            </a:r>
            <a:r>
              <a:rPr lang="en-US" b="1" baseline="-25000" dirty="0" smtClean="0"/>
              <a:t>3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71849"/>
              </p:ext>
            </p:extLst>
          </p:nvPr>
        </p:nvGraphicFramePr>
        <p:xfrm>
          <a:off x="1905000" y="3048000"/>
          <a:ext cx="6200775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Equation" r:id="rId3" imgW="2527200" imgH="888840" progId="Equation.DSMT4">
                  <p:embed/>
                </p:oleObj>
              </mc:Choice>
              <mc:Fallback>
                <p:oleObj name="Equation" r:id="rId3" imgW="252720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6200775" cy="217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16205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Estimation Procedure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1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Parameters of the Multiple  Linear Regression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Least Squares estimators are: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70645"/>
              </p:ext>
            </p:extLst>
          </p:nvPr>
        </p:nvGraphicFramePr>
        <p:xfrm>
          <a:off x="1828800" y="5791200"/>
          <a:ext cx="5807665" cy="52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6" name="Equation" r:id="rId3" imgW="2387520" imgH="215640" progId="Equation.DSMT4">
                  <p:embed/>
                </p:oleObj>
              </mc:Choice>
              <mc:Fallback>
                <p:oleObj name="Equation" r:id="rId3" imgW="2387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91200"/>
                        <a:ext cx="5807665" cy="52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035090"/>
              </p:ext>
            </p:extLst>
          </p:nvPr>
        </p:nvGraphicFramePr>
        <p:xfrm>
          <a:off x="2133600" y="1752600"/>
          <a:ext cx="578078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7" name="Equation" r:id="rId5" imgW="2501640" imgH="1549080" progId="Equation.DSMT4">
                  <p:embed/>
                </p:oleObj>
              </mc:Choice>
              <mc:Fallback>
                <p:oleObj name="Equation" r:id="rId5" imgW="250164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5780783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651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Parameters 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Multiple 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Regression 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205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Estimation Procedure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0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SzPct val="100000"/>
              <a:buNone/>
            </a:pPr>
            <a:r>
              <a:rPr lang="en-US" b="1" dirty="0" smtClean="0"/>
              <a:t>Multiple Linear Regression Model</a:t>
            </a:r>
            <a:endParaRPr lang="en-US" dirty="0" smtClean="0"/>
          </a:p>
          <a:p>
            <a:pPr marL="0" lvl="1" indent="0" algn="ctr">
              <a:buSzPct val="100000"/>
              <a:buNone/>
            </a:pPr>
            <a:endParaRPr lang="en-US" dirty="0" smtClean="0"/>
          </a:p>
          <a:p>
            <a:r>
              <a:rPr lang="en-US" dirty="0" smtClean="0"/>
              <a:t>In most economic models there are two or more explanatory variables.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a general multiple regression model, a dependent variable </a:t>
            </a:r>
            <a:r>
              <a:rPr lang="en-US" i="1" dirty="0"/>
              <a:t>y</a:t>
            </a:r>
            <a:r>
              <a:rPr lang="en-US" dirty="0"/>
              <a:t> is related to a number of explanatory variables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through a linear equation that can be written as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15320"/>
              </p:ext>
            </p:extLst>
          </p:nvPr>
        </p:nvGraphicFramePr>
        <p:xfrm>
          <a:off x="2514600" y="5257800"/>
          <a:ext cx="52054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5" name="Equation" r:id="rId3" imgW="2120900" imgH="228600" progId="Equation.DSMT4">
                  <p:embed/>
                </p:oleObj>
              </mc:Choice>
              <mc:Fallback>
                <p:oleObj name="Equation" r:id="rId3" imgW="2120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52054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single parameter, call it </a:t>
            </a:r>
            <a:r>
              <a:rPr lang="el-GR" dirty="0" smtClean="0"/>
              <a:t>β</a:t>
            </a:r>
            <a:r>
              <a:rPr lang="en-US" baseline="-25000" dirty="0" smtClean="0"/>
              <a:t>k</a:t>
            </a:r>
            <a:r>
              <a:rPr lang="en-US" dirty="0" smtClean="0"/>
              <a:t>, measures the effect of a change in the variable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on the expected value of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b="1" dirty="0" smtClean="0"/>
              <a:t>where all other variables are held constant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139312"/>
              </p:ext>
            </p:extLst>
          </p:nvPr>
        </p:nvGraphicFramePr>
        <p:xfrm>
          <a:off x="2514600" y="4419600"/>
          <a:ext cx="5283201" cy="1196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8" name="Equation" r:id="rId3" imgW="2184120" imgH="495000" progId="Equation.DSMT4">
                  <p:embed/>
                </p:oleObj>
              </mc:Choice>
              <mc:Fallback>
                <p:oleObj name="Equation" r:id="rId3" imgW="21841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5283201" cy="11968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411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6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8229" y="304800"/>
            <a:ext cx="589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Observations on Monthly Sales, Price, and Advertising in Big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Andy’s Bean Burger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0"/>
            <a:ext cx="70294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4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econometric model 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99269"/>
              </p:ext>
            </p:extLst>
          </p:nvPr>
        </p:nvGraphicFramePr>
        <p:xfrm>
          <a:off x="2133600" y="2743200"/>
          <a:ext cx="564091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9" name="Equation" r:id="rId3" imgW="2603160" imgH="228600" progId="Equation.3">
                  <p:embed/>
                </p:oleObj>
              </mc:Choice>
              <mc:Fallback>
                <p:oleObj name="Equation" r:id="rId3" imgW="2603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743200"/>
                        <a:ext cx="5640916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8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 is the change in monthly sales </a:t>
            </a:r>
            <a:r>
              <a:rPr lang="en-US" i="1" dirty="0" err="1" smtClean="0"/>
              <a:t>SALES</a:t>
            </a:r>
            <a:r>
              <a:rPr lang="en-US" dirty="0" smtClean="0"/>
              <a:t> ($1000) when the price index </a:t>
            </a:r>
            <a:r>
              <a:rPr lang="en-US" i="1" dirty="0" smtClean="0"/>
              <a:t>PRICE</a:t>
            </a:r>
            <a:r>
              <a:rPr lang="en-US" dirty="0" smtClean="0"/>
              <a:t> is increased by one unit ($1), and advertising expenditure </a:t>
            </a:r>
            <a:r>
              <a:rPr lang="en-US" i="1" dirty="0" smtClean="0"/>
              <a:t>ADVERT</a:t>
            </a:r>
            <a:r>
              <a:rPr lang="en-US" dirty="0" smtClean="0"/>
              <a:t> is held constant</a:t>
            </a:r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94825"/>
              </p:ext>
            </p:extLst>
          </p:nvPr>
        </p:nvGraphicFramePr>
        <p:xfrm>
          <a:off x="2819400" y="4038600"/>
          <a:ext cx="455121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3" imgW="1854000" imgH="838080" progId="Equation.DSMT4">
                  <p:embed/>
                </p:oleObj>
              </mc:Choice>
              <mc:Fallback>
                <p:oleObj name="Equation" r:id="rId3" imgW="1854000" imgH="838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38600"/>
                        <a:ext cx="4551218" cy="205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329884"/>
              </p:ext>
            </p:extLst>
          </p:nvPr>
        </p:nvGraphicFramePr>
        <p:xfrm>
          <a:off x="2274551" y="1447800"/>
          <a:ext cx="564091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5" imgW="2603160" imgH="228600" progId="Equation.3">
                  <p:embed/>
                </p:oleObj>
              </mc:Choice>
              <mc:Fallback>
                <p:oleObj name="Equation" r:id="rId5" imgW="260316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4551" y="1447800"/>
                        <a:ext cx="5640916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Similarly, </a:t>
            </a:r>
            <a:r>
              <a:rPr lang="el-GR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 is the change in monthly sales </a:t>
            </a:r>
            <a:r>
              <a:rPr lang="en-US" i="1" dirty="0" err="1" smtClean="0"/>
              <a:t>SALES</a:t>
            </a:r>
            <a:r>
              <a:rPr lang="en-US" dirty="0" smtClean="0"/>
              <a:t> ($1000) when the advertising expenditure is increased by one unit ($1000), and the price index </a:t>
            </a:r>
            <a:r>
              <a:rPr lang="en-US" i="1" dirty="0" smtClean="0"/>
              <a:t>PRICE</a:t>
            </a:r>
            <a:r>
              <a:rPr lang="en-US" dirty="0" smtClean="0"/>
              <a:t> is held constant</a:t>
            </a:r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537369"/>
              </p:ext>
            </p:extLst>
          </p:nvPr>
        </p:nvGraphicFramePr>
        <p:xfrm>
          <a:off x="2819400" y="4114800"/>
          <a:ext cx="4676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3" imgW="1904760" imgH="838080" progId="Equation.DSMT4">
                  <p:embed/>
                </p:oleObj>
              </mc:Choice>
              <mc:Fallback>
                <p:oleObj name="Equation" r:id="rId3" imgW="1904760" imgH="838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467677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26459"/>
              </p:ext>
            </p:extLst>
          </p:nvPr>
        </p:nvGraphicFramePr>
        <p:xfrm>
          <a:off x="2437342" y="1447800"/>
          <a:ext cx="564091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5" imgW="2603160" imgH="228600" progId="Equation.3">
                  <p:embed/>
                </p:oleObj>
              </mc:Choice>
              <mc:Fallback>
                <p:oleObj name="Equation" r:id="rId5" imgW="260316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7342" y="1447800"/>
                        <a:ext cx="5640916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450" y="1193800"/>
            <a:ext cx="75247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19440" y="4572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multiple linear regression plane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make the same assumptions we made before: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i="1" dirty="0" smtClean="0"/>
              <a:t>E(e)</a:t>
            </a:r>
            <a:r>
              <a:rPr lang="en-US" dirty="0" smtClean="0"/>
              <a:t> = </a:t>
            </a:r>
            <a:r>
              <a:rPr lang="x-none" smtClean="0"/>
              <a:t>0</a:t>
            </a:r>
            <a:endParaRPr lang="en-US" dirty="0" smtClean="0"/>
          </a:p>
          <a:p>
            <a:pPr lvl="1"/>
            <a:r>
              <a:rPr lang="en-US" i="1" dirty="0" err="1" smtClean="0"/>
              <a:t>var</a:t>
            </a:r>
            <a:r>
              <a:rPr lang="en-US" i="1" dirty="0" smtClean="0"/>
              <a:t>(e)</a:t>
            </a:r>
            <a:r>
              <a:rPr lang="en-US" dirty="0" smtClean="0"/>
              <a:t> =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i="1" dirty="0" err="1" smtClean="0"/>
              <a:t>cov</a:t>
            </a:r>
            <a:r>
              <a:rPr lang="en-US" i="1" dirty="0" smtClean="0"/>
              <a:t>(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,e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</a:t>
            </a:r>
            <a:r>
              <a:rPr lang="en-US" dirty="0" smtClean="0"/>
              <a:t> = </a:t>
            </a:r>
            <a:r>
              <a:rPr lang="x-none" smtClean="0"/>
              <a:t>0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 ~ N(0,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Assumptions of the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23119</TotalTime>
  <Words>411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798</cp:revision>
  <dcterms:created xsi:type="dcterms:W3CDTF">2011-01-05T13:49:00Z</dcterms:created>
  <dcterms:modified xsi:type="dcterms:W3CDTF">2017-02-21T21:30:02Z</dcterms:modified>
</cp:coreProperties>
</file>