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99" r:id="rId2"/>
    <p:sldId id="489" r:id="rId3"/>
    <p:sldId id="313" r:id="rId4"/>
    <p:sldId id="494" r:id="rId5"/>
    <p:sldId id="493" r:id="rId6"/>
    <p:sldId id="314" r:id="rId7"/>
    <p:sldId id="498" r:id="rId8"/>
    <p:sldId id="490" r:id="rId9"/>
    <p:sldId id="333" r:id="rId10"/>
    <p:sldId id="351" r:id="rId11"/>
    <p:sldId id="468" r:id="rId12"/>
    <p:sldId id="338" r:id="rId13"/>
    <p:sldId id="352" r:id="rId14"/>
    <p:sldId id="365" r:id="rId15"/>
    <p:sldId id="366" r:id="rId16"/>
    <p:sldId id="367" r:id="rId17"/>
    <p:sldId id="495" r:id="rId18"/>
    <p:sldId id="50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lueshtein, Moran" initials="BM" lastIdx="0" clrIdx="0">
    <p:extLst>
      <p:ext uri="{19B8F6BF-5375-455C-9EA6-DF929625EA0E}">
        <p15:presenceInfo xmlns:p15="http://schemas.microsoft.com/office/powerpoint/2012/main" userId="Blueshtein, Mor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357"/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92" autoAdjust="0"/>
    <p:restoredTop sz="87389" autoAdjust="0"/>
  </p:normalViewPr>
  <p:slideViewPr>
    <p:cSldViewPr>
      <p:cViewPr varScale="1">
        <p:scale>
          <a:sx n="73" d="100"/>
          <a:sy n="73" d="100"/>
        </p:scale>
        <p:origin x="13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39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6C1AB-F214-447D-BB29-66017DF79681}" type="datetimeFigureOut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B2AD4-2AD4-45C1-8615-AC5B8A1845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1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AB2AD4-2AD4-45C1-8615-AC5B8A1845E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8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359074" y="1143000"/>
            <a:ext cx="7772400" cy="5334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155526"/>
            <a:ext cx="7772400" cy="53340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SzPct val="100000"/>
              <a:buFontTx/>
              <a:buBlip>
                <a:blip r:embed="rId2"/>
              </a:buBlip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1pPr>
            <a:lvl2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2pPr>
            <a:lvl3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3pPr>
            <a:lvl4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4pPr>
            <a:lvl5pPr>
              <a:defRPr sz="2800">
                <a:latin typeface="Times New Roman" pitchFamily="18" charset="0"/>
                <a:ea typeface="Tahoma" pitchFamily="34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6400800" y="6477000"/>
            <a:ext cx="2743200" cy="381000"/>
          </a:xfrm>
          <a:prstGeom prst="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Page </a:t>
            </a:r>
            <a:fld id="{707DF796-50E9-47BB-AD56-71720630195A}" type="slidenum">
              <a:rPr lang="en-US" sz="1100" smtClean="0">
                <a:latin typeface="Tahoma" pitchFamily="34" charset="0"/>
                <a:ea typeface="Tahoma" pitchFamily="34" charset="0"/>
                <a:cs typeface="Tahoma" pitchFamily="34" charset="0"/>
              </a:rPr>
              <a:pPr algn="ctr"/>
              <a:t>‹#›</a:t>
            </a:fld>
            <a:endParaRPr lang="en-US" sz="11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371600" cy="11612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3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A78C6-2E4E-4A7D-A30E-75D91D6AE674}" type="datetime1">
              <a:rPr lang="en-US" smtClean="0"/>
              <a:pPr/>
              <a:t>2/15/2017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Page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5742F-CE10-4630-A569-838D9A4AC0F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09396" y="2286000"/>
            <a:ext cx="6286500" cy="22479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Multiple Linear Regression Model</a:t>
            </a:r>
          </a:p>
          <a:p>
            <a:pPr algn="ctr">
              <a:defRPr/>
            </a:pPr>
            <a:endParaRPr lang="en-US" sz="2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>
              <a:defRPr/>
            </a:pPr>
            <a:r>
              <a:rPr lang="en-US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Part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23646" y="4731601"/>
            <a:ext cx="6858000" cy="113877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freezing" dir="t"/>
          </a:scene3d>
          <a:sp3d prstMaterial="dkEdge">
            <a:bevelT/>
          </a:sp3d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BUAN/MECO 6312</a:t>
            </a: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Dr. Moran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Blueshtein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University of Texas - Dallas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3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7559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Confidence Intervals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write the general expression for a 100(1-</a:t>
            </a:r>
            <a:r>
              <a:rPr lang="el-GR" dirty="0" smtClean="0"/>
              <a:t>α</a:t>
            </a:r>
            <a:r>
              <a:rPr lang="en-US" dirty="0" smtClean="0"/>
              <a:t>)% confidence interval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endParaRPr lang="en-US" dirty="0" smtClean="0"/>
          </a:p>
          <a:p>
            <a:pPr marL="0" lvl="1" indent="0">
              <a:buSzPct val="100000"/>
              <a:buNone/>
            </a:pPr>
            <a:r>
              <a:rPr lang="en-US" dirty="0" smtClean="0"/>
              <a:t>Notice </a:t>
            </a:r>
            <a:r>
              <a:rPr lang="en-US" dirty="0"/>
              <a:t>that the number of degrees of freedom for </a:t>
            </a:r>
            <a:r>
              <a:rPr lang="en-US" i="1" dirty="0"/>
              <a:t>t</a:t>
            </a:r>
            <a:r>
              <a:rPr lang="en-US" dirty="0"/>
              <a:t>-statistics is </a:t>
            </a:r>
            <a:r>
              <a:rPr lang="en-US" i="1" dirty="0"/>
              <a:t>N</a:t>
            </a:r>
            <a:r>
              <a:rPr lang="en-US" dirty="0"/>
              <a:t> - </a:t>
            </a:r>
            <a:r>
              <a:rPr lang="en-US" i="1" dirty="0"/>
              <a:t>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3650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15252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 for a Single Coefficient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534182"/>
              </p:ext>
            </p:extLst>
          </p:nvPr>
        </p:nvGraphicFramePr>
        <p:xfrm>
          <a:off x="1524000" y="3429000"/>
          <a:ext cx="737937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2" name="Equation" r:id="rId3" imgW="2920680" imgH="241200" progId="Equation.3">
                  <p:embed/>
                </p:oleObj>
              </mc:Choice>
              <mc:Fallback>
                <p:oleObj name="Equation" r:id="rId3" imgW="292068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429000"/>
                        <a:ext cx="7379372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8258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100" dirty="0" smtClean="0"/>
          </a:p>
          <a:p>
            <a:r>
              <a:rPr lang="en-US" sz="1800" dirty="0" smtClean="0"/>
              <a:t>For the bean hamburger example, we have:</a:t>
            </a:r>
          </a:p>
          <a:p>
            <a:pPr marL="0" indent="0">
              <a:buNone/>
            </a:pPr>
            <a:r>
              <a:rPr lang="en-US" sz="1800" dirty="0" smtClean="0"/>
              <a:t>	75 observations, and 3 parameters -&gt; </a:t>
            </a:r>
            <a:r>
              <a:rPr lang="en-US" sz="1800" i="1" dirty="0" smtClean="0"/>
              <a:t>N-K</a:t>
            </a:r>
            <a:r>
              <a:rPr lang="en-US" sz="1800" dirty="0" smtClean="0"/>
              <a:t>=72</a:t>
            </a:r>
          </a:p>
          <a:p>
            <a:pPr marL="0" indent="0">
              <a:buNone/>
            </a:pPr>
            <a:r>
              <a:rPr lang="en-US" sz="3100" dirty="0" smtClean="0"/>
              <a:t>	</a:t>
            </a:r>
          </a:p>
          <a:p>
            <a:r>
              <a:rPr lang="en-US" sz="1800" dirty="0" smtClean="0"/>
              <a:t>95% Confidence Interval </a:t>
            </a:r>
            <a:r>
              <a:rPr lang="en-US" sz="1800" dirty="0"/>
              <a:t>for </a:t>
            </a:r>
            <a:r>
              <a:rPr lang="en-US" sz="1800" dirty="0" smtClean="0"/>
              <a:t>    (advertising):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en-US" sz="1800" b="1" dirty="0" smtClean="0"/>
              <a:t>This interval </a:t>
            </a:r>
            <a:r>
              <a:rPr lang="en-US" sz="1800" b="1" dirty="0"/>
              <a:t>is a relatively wide one; it implies that extra advertising expenditure could be unprofitable </a:t>
            </a:r>
            <a:r>
              <a:rPr lang="en-US" sz="1800" dirty="0"/>
              <a:t>(the revenue increase is less than $1,000) or could lead to a revenue increase more than three times the cost of the </a:t>
            </a:r>
            <a:r>
              <a:rPr lang="en-US" sz="1800" dirty="0" smtClean="0"/>
              <a:t>advertising.</a:t>
            </a:r>
            <a:endParaRPr lang="en-US" sz="1800" baseline="-25000" dirty="0"/>
          </a:p>
          <a:p>
            <a:pPr marL="0" indent="0">
              <a:buNone/>
            </a:pPr>
            <a:endParaRPr lang="en-US" sz="1800" baseline="-25000" dirty="0" smtClean="0"/>
          </a:p>
          <a:p>
            <a:endParaRPr lang="en-US" sz="1800" baseline="-25000" dirty="0"/>
          </a:p>
          <a:p>
            <a:endParaRPr lang="en-US" sz="1800" baseline="-25000" dirty="0" smtClean="0"/>
          </a:p>
          <a:p>
            <a:endParaRPr lang="en-US" sz="1800" baseline="-25000" dirty="0"/>
          </a:p>
          <a:p>
            <a:endParaRPr lang="en-US" sz="1800" baseline="-25000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761700"/>
              </p:ext>
            </p:extLst>
          </p:nvPr>
        </p:nvGraphicFramePr>
        <p:xfrm>
          <a:off x="4419600" y="2953790"/>
          <a:ext cx="3048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8" name="Equation" r:id="rId3" imgW="190440" imgH="228600" progId="Equation.3">
                  <p:embed/>
                </p:oleObj>
              </mc:Choice>
              <mc:Fallback>
                <p:oleObj name="Equation" r:id="rId3" imgW="1904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0" y="2953790"/>
                        <a:ext cx="30480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20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7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9802"/>
              </p:ext>
            </p:extLst>
          </p:nvPr>
        </p:nvGraphicFramePr>
        <p:xfrm>
          <a:off x="1397726" y="3536950"/>
          <a:ext cx="768259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80" name="Equation" r:id="rId7" imgW="3835080" imgH="228600" progId="Equation.DSMT4">
                  <p:embed/>
                </p:oleObj>
              </mc:Choice>
              <mc:Fallback>
                <p:oleObj name="Equation" r:id="rId7" imgW="3835080" imgH="2286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726" y="3536950"/>
                        <a:ext cx="768259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365036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15252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Confidence Interval for a Single Coefficient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324100" y="2755900"/>
            <a:ext cx="5867400" cy="1600200"/>
          </a:xfrm>
          <a:prstGeom prst="roundRect">
            <a:avLst/>
          </a:prstGeom>
          <a:solidFill>
            <a:srgbClr val="1533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marL="438912" indent="-320040" algn="ctr" fontAlgn="auto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Hypothesis Testing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Example: Should you advertise?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 smtClean="0"/>
              <a:t>One hypothesis of interest is whether an increase in advertising expenditure will bring an increase in sales revenue that is sufficient to cover the increased cost of advertising</a:t>
            </a:r>
          </a:p>
          <a:p>
            <a:pPr lvl="1"/>
            <a:r>
              <a:rPr lang="en-US" dirty="0" smtClean="0"/>
              <a:t>Such an increase will be achieved if </a:t>
            </a:r>
            <a:r>
              <a:rPr lang="el-GR" dirty="0" smtClean="0"/>
              <a:t>β</a:t>
            </a:r>
            <a:r>
              <a:rPr lang="en-US" baseline="-25000" dirty="0" smtClean="0"/>
              <a:t>3</a:t>
            </a:r>
            <a:r>
              <a:rPr lang="en-US" dirty="0" smtClean="0"/>
              <a:t> &gt; 1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Advertising Effectiveness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23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Testing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As before: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The null and alternative hypotheses are: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dirty="0" smtClean="0"/>
              <a:t>The test statistic, if the null hypothesis is true, is: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dirty="0" smtClean="0"/>
              <a:t>At a 1% significance level, we reject </a:t>
            </a:r>
            <a:r>
              <a:rPr lang="en-US" i="1" dirty="0" smtClean="0"/>
              <a:t>H</a:t>
            </a:r>
            <a:r>
              <a:rPr lang="en-US" baseline="-25000" dirty="0" smtClean="0"/>
              <a:t>0</a:t>
            </a:r>
            <a:r>
              <a:rPr lang="en-US" dirty="0" smtClean="0"/>
              <a:t>         if </a:t>
            </a:r>
            <a:r>
              <a:rPr lang="en-US" i="1" dirty="0" smtClean="0"/>
              <a:t>t</a:t>
            </a:r>
            <a:r>
              <a:rPr lang="en-US" dirty="0" smtClean="0"/>
              <a:t> ≥ 2.38 (or if the </a:t>
            </a:r>
            <a:r>
              <a:rPr lang="en-US" i="1" dirty="0" smtClean="0"/>
              <a:t>p</a:t>
            </a:r>
            <a:r>
              <a:rPr lang="en-US" dirty="0" smtClean="0"/>
              <a:t>-value ≤ 0.01)</a:t>
            </a:r>
          </a:p>
          <a:p>
            <a:pPr marL="976312" lvl="1" indent="-457200" hangingPunct="0">
              <a:lnSpc>
                <a:spcPct val="150000"/>
              </a:lnSpc>
              <a:buFont typeface="+mj-lt"/>
              <a:buAutoNum type="arabicPeriod" startAt="2"/>
            </a:pPr>
            <a:endParaRPr lang="en-US" sz="2400" dirty="0" smtClean="0"/>
          </a:p>
          <a:p>
            <a:endParaRPr lang="en-US" dirty="0" smtClean="0"/>
          </a:p>
        </p:txBody>
      </p:sp>
      <p:graphicFrame>
        <p:nvGraphicFramePr>
          <p:cNvPr id="73730" name="Object 10"/>
          <p:cNvGraphicFramePr>
            <a:graphicFrameLocks noChangeAspect="1"/>
          </p:cNvGraphicFramePr>
          <p:nvPr/>
        </p:nvGraphicFramePr>
        <p:xfrm>
          <a:off x="4533900" y="2362200"/>
          <a:ext cx="1339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2" name="Equation" r:id="rId3" imgW="596880" imgH="507960" progId="Equation.DSMT4">
                  <p:embed/>
                </p:oleObj>
              </mc:Choice>
              <mc:Fallback>
                <p:oleObj name="Equation" r:id="rId3" imgW="596880" imgH="5079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2362200"/>
                        <a:ext cx="133985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0" y="3523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Testing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Advertising Effectiveness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861805"/>
              </p:ext>
            </p:extLst>
          </p:nvPr>
        </p:nvGraphicFramePr>
        <p:xfrm>
          <a:off x="4000500" y="4267200"/>
          <a:ext cx="199707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3" name="Equation" r:id="rId5" imgW="1002960" imgH="431640" progId="Equation.3">
                  <p:embed/>
                </p:oleObj>
              </mc:Choice>
              <mc:Fallback>
                <p:oleObj name="Equation" r:id="rId5" imgW="10029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00500" y="4267200"/>
                        <a:ext cx="199707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57289"/>
            <a:ext cx="7772400" cy="5334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Hypothesis test </a:t>
            </a:r>
            <a:r>
              <a:rPr lang="en-US" sz="1200" dirty="0" smtClean="0"/>
              <a:t>(Continued) </a:t>
            </a:r>
            <a:r>
              <a:rPr lang="en-US" dirty="0" smtClean="0"/>
              <a:t>: </a:t>
            </a:r>
          </a:p>
          <a:p>
            <a:pPr marL="914400" lvl="1" indent="-457200">
              <a:buFont typeface="+mj-lt"/>
              <a:buAutoNum type="arabicPeriod" startAt="4"/>
            </a:pPr>
            <a:r>
              <a:rPr lang="en-US" dirty="0" smtClean="0"/>
              <a:t>The test statistic is: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 smtClean="0"/>
          </a:p>
          <a:p>
            <a:pPr marL="914400" lvl="1" indent="-457200">
              <a:buNone/>
            </a:pPr>
            <a:r>
              <a:rPr lang="en-US" dirty="0" smtClean="0"/>
              <a:t>	</a:t>
            </a:r>
          </a:p>
          <a:p>
            <a:pPr marL="914400" lvl="1" indent="-457200">
              <a:buNone/>
            </a:pPr>
            <a:r>
              <a:rPr lang="en-US" dirty="0" smtClean="0"/>
              <a:t>	and the </a:t>
            </a:r>
            <a:r>
              <a:rPr lang="en-US" i="1" dirty="0" smtClean="0"/>
              <a:t>p</a:t>
            </a:r>
            <a:r>
              <a:rPr lang="en-US" dirty="0" smtClean="0"/>
              <a:t>-value is:</a:t>
            </a:r>
          </a:p>
          <a:p>
            <a:pPr marL="914400" lvl="1" indent="-457200">
              <a:buNone/>
            </a:pPr>
            <a:endParaRPr lang="en-US" dirty="0" smtClean="0"/>
          </a:p>
          <a:p>
            <a:pPr marL="914400" lvl="1" indent="-457200">
              <a:buNone/>
            </a:pPr>
            <a:endParaRPr lang="en-US" dirty="0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b="1" dirty="0" smtClean="0"/>
              <a:t>Since 1.263 &lt; 2.38 at 0.01 significance level we do not reject </a:t>
            </a:r>
            <a:r>
              <a:rPr lang="en-US" b="1" i="1" dirty="0" smtClean="0"/>
              <a:t>H</a:t>
            </a:r>
            <a:r>
              <a:rPr lang="en-US" b="1" baseline="-25000" dirty="0" smtClean="0"/>
              <a:t>0</a:t>
            </a:r>
            <a:r>
              <a:rPr lang="en-US" b="1" dirty="0" smtClean="0"/>
              <a:t> (in fact, we can not reject the null hypothesis even at 0.05 or 0.10 significance level) 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graphicFrame>
        <p:nvGraphicFramePr>
          <p:cNvPr id="696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077661"/>
              </p:ext>
            </p:extLst>
          </p:nvPr>
        </p:nvGraphicFramePr>
        <p:xfrm>
          <a:off x="4419600" y="3886200"/>
          <a:ext cx="27828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2" name="Equation" r:id="rId3" imgW="1333440" imgH="291960" progId="Equation.DSMT4">
                  <p:embed/>
                </p:oleObj>
              </mc:Choice>
              <mc:Fallback>
                <p:oleObj name="Equation" r:id="rId3" imgW="1333440" imgH="291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86200"/>
                        <a:ext cx="27828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352336"/>
            <a:ext cx="137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Hypothesis Testing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157289"/>
            <a:ext cx="1371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Testing Advertising Effectiveness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535478"/>
              </p:ext>
            </p:extLst>
          </p:nvPr>
        </p:nvGraphicFramePr>
        <p:xfrm>
          <a:off x="4343400" y="2590800"/>
          <a:ext cx="3722594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83" name="Equation" r:id="rId5" imgW="1917360" imgH="431640" progId="Equation.3">
                  <p:embed/>
                </p:oleObj>
              </mc:Choice>
              <mc:Fallback>
                <p:oleObj name="Equation" r:id="rId5" imgW="19173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3400" y="2590800"/>
                        <a:ext cx="3722594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Using the model to predict expected sales if price is $5.50 and advertising expenditure is $1,200: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predicted value of sales revenue for        </a:t>
            </a:r>
            <a:r>
              <a:rPr lang="en-US" i="1" dirty="0" smtClean="0"/>
              <a:t>PRICE</a:t>
            </a:r>
            <a:r>
              <a:rPr lang="en-US" dirty="0" smtClean="0"/>
              <a:t> = 5.5 and </a:t>
            </a:r>
            <a:r>
              <a:rPr lang="en-US" i="1" dirty="0" smtClean="0"/>
              <a:t>ADVERT</a:t>
            </a:r>
            <a:r>
              <a:rPr lang="en-US" dirty="0" smtClean="0"/>
              <a:t> =1.2 is $77,656.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828800" y="3054350"/>
          <a:ext cx="662305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4" name="Equation" r:id="rId3" imgW="3263760" imgH="634680" progId="Equation.DSMT4">
                  <p:embed/>
                </p:oleObj>
              </mc:Choice>
              <mc:Fallback>
                <p:oleObj name="Equation" r:id="rId3" imgW="3263760" imgH="63468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54350"/>
                        <a:ext cx="6623050" cy="1289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0" y="1016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Example- Linear combination of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/>
          </p:nvPr>
        </p:nvGraphicFramePr>
        <p:xfrm>
          <a:off x="2133600" y="2895600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385" name="Equation" r:id="rId5" imgW="139680" imgH="126720" progId="Equation.3">
                  <p:embed/>
                </p:oleObj>
              </mc:Choice>
              <mc:Fallback>
                <p:oleObj name="Equation" r:id="rId5" imgW="139680" imgH="12672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2895600"/>
                        <a:ext cx="304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88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016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Example- Linear combination of parameters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9" y="2514600"/>
            <a:ext cx="7323331" cy="250311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1950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84300" y="1149352"/>
            <a:ext cx="77724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162052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Least Squares Estimation Procedure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0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312504"/>
            <a:ext cx="12843933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Multiple 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54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Interpretations of the results:</a:t>
            </a:r>
          </a:p>
          <a:p>
            <a:pPr marL="0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The negative coefficient on </a:t>
            </a:r>
            <a:r>
              <a:rPr lang="en-US" sz="2600" i="1" dirty="0" smtClean="0"/>
              <a:t>PRICE</a:t>
            </a:r>
            <a:r>
              <a:rPr lang="en-US" sz="2600" dirty="0" smtClean="0"/>
              <a:t> suggests that demand is </a:t>
            </a:r>
            <a:r>
              <a:rPr lang="en-US" sz="2600" b="1" dirty="0" smtClean="0"/>
              <a:t>price elastic</a:t>
            </a:r>
            <a:r>
              <a:rPr lang="en-US" sz="2600" dirty="0" smtClean="0"/>
              <a:t>; we estimate that, with </a:t>
            </a:r>
            <a:r>
              <a:rPr lang="en-US" sz="2600" u="sng" dirty="0" smtClean="0"/>
              <a:t>advertising held constant</a:t>
            </a:r>
            <a:r>
              <a:rPr lang="en-US" sz="2600" dirty="0" smtClean="0"/>
              <a:t>, an increase in price of $1 will lead to a fall in monthly revenue of $7,908 </a:t>
            </a:r>
          </a:p>
          <a:p>
            <a:pPr marL="457200" lvl="1" indent="0">
              <a:buNone/>
            </a:pPr>
            <a:endParaRPr lang="en-US" sz="2600" dirty="0"/>
          </a:p>
          <a:p>
            <a:pPr lvl="2"/>
            <a:r>
              <a:rPr lang="en-US" sz="2600" dirty="0" smtClean="0"/>
              <a:t>Or better: an increase in $0.1 will lead to a fall in monthly revenues of </a:t>
            </a:r>
            <a:r>
              <a:rPr lang="en-US" sz="2600" dirty="0"/>
              <a:t>$</a:t>
            </a:r>
            <a:r>
              <a:rPr lang="en-US" sz="2600" dirty="0" smtClean="0"/>
              <a:t>790.8 </a:t>
            </a:r>
            <a:r>
              <a:rPr lang="en-US" sz="2600" dirty="0"/>
              <a:t>	</a:t>
            </a:r>
            <a:r>
              <a:rPr lang="en-US" sz="2600" dirty="0" smtClean="0"/>
              <a:t>	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Multiple 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1143000"/>
            <a:ext cx="77724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word of caution about interpreting regression results: </a:t>
            </a:r>
          </a:p>
          <a:p>
            <a:pPr lvl="1"/>
            <a:r>
              <a:rPr lang="en-US" dirty="0" smtClean="0"/>
              <a:t>The negative sign attached to price implies that reducing the price will increase sales revenue. </a:t>
            </a:r>
          </a:p>
          <a:p>
            <a:pPr lvl="1"/>
            <a:r>
              <a:rPr lang="en-US" dirty="0" smtClean="0"/>
              <a:t>If taken literally, why should we not keep reducing the price to zero? </a:t>
            </a:r>
          </a:p>
          <a:p>
            <a:pPr lvl="1"/>
            <a:r>
              <a:rPr lang="en-US" dirty="0" smtClean="0"/>
              <a:t>Obviously that would not keep increasing total revenue</a:t>
            </a:r>
          </a:p>
          <a:p>
            <a:pPr lvl="1"/>
            <a:r>
              <a:rPr lang="en-US" dirty="0" smtClean="0"/>
              <a:t>This makes the following important point:</a:t>
            </a:r>
          </a:p>
          <a:p>
            <a:pPr lvl="2"/>
            <a:r>
              <a:rPr lang="en-US" b="1" dirty="0" smtClean="0"/>
              <a:t>Estimated regression models describe the relationship between the economic variables for values similar to those found in the sample data</a:t>
            </a:r>
          </a:p>
          <a:p>
            <a:pPr lvl="2"/>
            <a:r>
              <a:rPr lang="en-US" dirty="0" smtClean="0"/>
              <a:t>Extrapolating the results to extreme values is generally not a good idea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Multiple 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6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Interpretations of the results </a:t>
            </a:r>
            <a:r>
              <a:rPr lang="en-US" sz="1200" dirty="0"/>
              <a:t>(Continued):</a:t>
            </a:r>
            <a:endParaRPr lang="en-US" sz="1200" dirty="0" smtClean="0"/>
          </a:p>
          <a:p>
            <a:pPr marL="457200" lvl="1" indent="0">
              <a:buNone/>
            </a:pPr>
            <a:endParaRPr lang="en-US" sz="2600" dirty="0" smtClean="0"/>
          </a:p>
          <a:p>
            <a:pPr marL="457200" lvl="1" indent="0">
              <a:buNone/>
            </a:pPr>
            <a:r>
              <a:rPr lang="en-US" sz="2600" dirty="0" smtClean="0"/>
              <a:t>The coefficient on advertising is positive; we estimate that with price held constant, an increase in advertising expenditure of $1,000 will lead to an increase in sales revenue of $1,863 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lvl="2"/>
            <a:r>
              <a:rPr lang="en-US" sz="2600" dirty="0"/>
              <a:t>Or better: an increase in </a:t>
            </a:r>
            <a:r>
              <a:rPr lang="en-US" sz="2600" dirty="0" smtClean="0"/>
              <a:t>$100 </a:t>
            </a:r>
            <a:r>
              <a:rPr lang="en-US" sz="2600" dirty="0"/>
              <a:t>will lead to </a:t>
            </a:r>
            <a:r>
              <a:rPr lang="en-US" sz="2600" dirty="0" smtClean="0"/>
              <a:t>an increase in </a:t>
            </a:r>
            <a:r>
              <a:rPr lang="en-US" sz="2600" dirty="0"/>
              <a:t>monthly revenues of </a:t>
            </a:r>
            <a:r>
              <a:rPr lang="en-US" sz="2600" dirty="0" smtClean="0"/>
              <a:t>$183.6 </a:t>
            </a:r>
            <a:r>
              <a:rPr lang="en-US" dirty="0"/>
              <a:t>	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Multiple 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Interpretations of the results </a:t>
            </a:r>
            <a:r>
              <a:rPr lang="en-US" sz="1300" dirty="0" smtClean="0"/>
              <a:t>(Continued)</a:t>
            </a:r>
            <a:r>
              <a:rPr lang="en-US" dirty="0" smtClean="0"/>
              <a:t>: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The estimated intercept implies that if both price and advertising expenditure were zero the sales revenue would be $118,914 </a:t>
            </a:r>
          </a:p>
          <a:p>
            <a:pPr lvl="2"/>
            <a:r>
              <a:rPr lang="en-US" dirty="0" smtClean="0"/>
              <a:t>Clearly, this outcome is not possible; a zero price implies zero sales revenue</a:t>
            </a:r>
          </a:p>
          <a:p>
            <a:pPr lvl="2"/>
            <a:r>
              <a:rPr lang="en-US" b="1" dirty="0" smtClean="0"/>
              <a:t>In this model, as in many others, it is important to recognize that the model is an approximation to reality in the region for which we have data</a:t>
            </a:r>
          </a:p>
          <a:p>
            <a:pPr lvl="2"/>
            <a:r>
              <a:rPr lang="en-US" b="1" dirty="0" smtClean="0"/>
              <a:t>Including an intercept improves this approximation even when it is not directly interpretable.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0160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Estimating the Parameters of the  Multiple Linear Regression Model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477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50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1371600" y="1155700"/>
            <a:ext cx="7772400" cy="53340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0" y="1016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the Least Squares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828800" y="2743200"/>
            <a:ext cx="6858000" cy="1752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For the multiple linear regression model, if our basic assumptions hold, then the least squares estimators are the best linear unbiased estimators (</a:t>
            </a:r>
            <a:r>
              <a:rPr lang="en-US" sz="2400" i="1" dirty="0" smtClean="0">
                <a:solidFill>
                  <a:schemeClr val="tx1"/>
                </a:solidFill>
              </a:rPr>
              <a:t>BLUE</a:t>
            </a:r>
            <a:r>
              <a:rPr lang="en-US" sz="2400" dirty="0" smtClean="0">
                <a:solidFill>
                  <a:schemeClr val="tx1"/>
                </a:solidFill>
              </a:rPr>
              <a:t>) of the parameters.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57550" y="381169"/>
            <a:ext cx="4000500" cy="458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THE GAUSS-MARKOV THEOREM </a:t>
            </a:r>
          </a:p>
        </p:txBody>
      </p:sp>
    </p:spTree>
    <p:extLst>
      <p:ext uri="{BB962C8B-B14F-4D97-AF65-F5344CB8AC3E}">
        <p14:creationId xmlns:p14="http://schemas.microsoft.com/office/powerpoint/2010/main" val="238858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Notice that the number of degrees of freedom for </a:t>
            </a:r>
            <a:r>
              <a:rPr lang="en-US" i="1" dirty="0" smtClean="0"/>
              <a:t>t</a:t>
            </a:r>
            <a:r>
              <a:rPr lang="en-US" dirty="0" smtClean="0"/>
              <a:t>-statistics is </a:t>
            </a:r>
            <a:r>
              <a:rPr lang="en-US" i="1" dirty="0" smtClean="0"/>
              <a:t>N</a:t>
            </a:r>
            <a:r>
              <a:rPr lang="en-US" dirty="0" smtClean="0"/>
              <a:t> - </a:t>
            </a:r>
            <a:r>
              <a:rPr lang="en-US" i="1" dirty="0" smtClean="0"/>
              <a:t>K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0" y="101600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Properties of the Least Squares Estimators</a:t>
            </a:r>
            <a:endParaRPr lang="en-US" sz="11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1152526"/>
            <a:ext cx="13716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The Distribution of the Least Squares Estimators</a:t>
            </a:r>
            <a:endParaRPr lang="en-US" sz="1100" baseline="30000" dirty="0">
              <a:solidFill>
                <a:schemeClr val="bg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163429"/>
              </p:ext>
            </p:extLst>
          </p:nvPr>
        </p:nvGraphicFramePr>
        <p:xfrm>
          <a:off x="3207808" y="2743200"/>
          <a:ext cx="409998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Equation" r:id="rId3" imgW="1892160" imgH="457200" progId="Equation.3">
                  <p:embed/>
                </p:oleObj>
              </mc:Choice>
              <mc:Fallback>
                <p:oleObj name="Equation" r:id="rId3" imgW="18921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7808" y="2743200"/>
                        <a:ext cx="409998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23137</TotalTime>
  <Words>652</Words>
  <Application>Microsoft Office PowerPoint</Application>
  <PresentationFormat>On-screen Show (4:3)</PresentationFormat>
  <Paragraphs>145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Walt</dc:creator>
  <cp:lastModifiedBy>Blueshtein, Moran</cp:lastModifiedBy>
  <cp:revision>802</cp:revision>
  <dcterms:created xsi:type="dcterms:W3CDTF">2011-01-05T13:49:00Z</dcterms:created>
  <dcterms:modified xsi:type="dcterms:W3CDTF">2017-02-15T19:06:51Z</dcterms:modified>
</cp:coreProperties>
</file>