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9" r:id="rId2"/>
    <p:sldId id="338" r:id="rId3"/>
    <p:sldId id="334" r:id="rId4"/>
    <p:sldId id="310" r:id="rId5"/>
    <p:sldId id="330" r:id="rId6"/>
    <p:sldId id="312" r:id="rId7"/>
    <p:sldId id="317" r:id="rId8"/>
    <p:sldId id="319" r:id="rId9"/>
    <p:sldId id="320" r:id="rId10"/>
    <p:sldId id="321" r:id="rId11"/>
    <p:sldId id="325" r:id="rId12"/>
    <p:sldId id="331" r:id="rId13"/>
    <p:sldId id="335" r:id="rId14"/>
    <p:sldId id="333" r:id="rId15"/>
    <p:sldId id="33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3357"/>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84" autoAdjust="0"/>
  </p:normalViewPr>
  <p:slideViewPr>
    <p:cSldViewPr>
      <p:cViewPr varScale="1">
        <p:scale>
          <a:sx n="73" d="100"/>
          <a:sy n="73" d="100"/>
        </p:scale>
        <p:origin x="134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16C1AB-F214-447D-BB29-66017DF79681}" type="datetimeFigureOut">
              <a:rPr lang="en-US" smtClean="0"/>
              <a:pPr/>
              <a:t>9/13/2017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AB2AD4-2AD4-45C1-8615-AC5B8A1845EA}" type="slidenum">
              <a:rPr lang="en-US" smtClean="0"/>
              <a:pPr/>
              <a:t>‹#›</a:t>
            </a:fld>
            <a:endParaRPr lang="en-US" dirty="0"/>
          </a:p>
        </p:txBody>
      </p:sp>
    </p:spTree>
    <p:extLst>
      <p:ext uri="{BB962C8B-B14F-4D97-AF65-F5344CB8AC3E}">
        <p14:creationId xmlns:p14="http://schemas.microsoft.com/office/powerpoint/2010/main" val="3660433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Rectangle 9"/>
          <p:cNvSpPr/>
          <p:nvPr userDrawn="1"/>
        </p:nvSpPr>
        <p:spPr>
          <a:xfrm>
            <a:off x="6400800" y="6477000"/>
            <a:ext cx="2743200" cy="381000"/>
          </a:xfrm>
          <a:prstGeom prst="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Tahoma" pitchFamily="34" charset="0"/>
                <a:ea typeface="Tahoma" pitchFamily="34" charset="0"/>
                <a:cs typeface="Tahoma" pitchFamily="34" charset="0"/>
              </a:rPr>
              <a:t>Page </a:t>
            </a:r>
            <a:fld id="{707DF796-50E9-47BB-AD56-71720630195A}" type="slidenum">
              <a:rPr lang="en-US" sz="1100" smtClean="0">
                <a:latin typeface="Tahoma" pitchFamily="34" charset="0"/>
                <a:ea typeface="Tahoma" pitchFamily="34" charset="0"/>
                <a:cs typeface="Tahoma" pitchFamily="34" charset="0"/>
              </a:rPr>
              <a:pPr algn="ctr"/>
              <a:t>‹#›</a:t>
            </a:fld>
            <a:endParaRPr lang="en-US" sz="1100" dirty="0">
              <a:latin typeface="Tahoma" pitchFamily="34" charset="0"/>
              <a:ea typeface="Tahoma" pitchFamily="34" charset="0"/>
              <a:cs typeface="Tahoma" pitchFamily="34" charset="0"/>
            </a:endParaRPr>
          </a:p>
        </p:txBody>
      </p:sp>
      <p:sp>
        <p:nvSpPr>
          <p:cNvPr id="8" name="Rectangle 7"/>
          <p:cNvSpPr/>
          <p:nvPr userDrawn="1"/>
        </p:nvSpPr>
        <p:spPr>
          <a:xfrm>
            <a:off x="1359074" y="1143000"/>
            <a:ext cx="77724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1371600" cy="1161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155526"/>
            <a:ext cx="7772400" cy="5334000"/>
          </a:xfrm>
          <a:solidFill>
            <a:schemeClr val="bg1"/>
          </a:solidFill>
        </p:spPr>
        <p:txBody>
          <a:bodyPr>
            <a:normAutofit/>
          </a:bodyPr>
          <a:lstStyle>
            <a:lvl1pPr>
              <a:buSzPct val="100000"/>
              <a:buFontTx/>
              <a:buBlip>
                <a:blip r:embed="rId2"/>
              </a:buBlip>
              <a:defRPr sz="2800">
                <a:latin typeface="Times New Roman" pitchFamily="18" charset="0"/>
                <a:ea typeface="Tahoma" pitchFamily="34" charset="0"/>
                <a:cs typeface="Times New Roman" pitchFamily="18" charset="0"/>
              </a:defRPr>
            </a:lvl1pPr>
            <a:lvl2pPr>
              <a:defRPr sz="2800">
                <a:latin typeface="Times New Roman" pitchFamily="18" charset="0"/>
                <a:ea typeface="Tahoma" pitchFamily="34" charset="0"/>
                <a:cs typeface="Times New Roman" pitchFamily="18" charset="0"/>
              </a:defRPr>
            </a:lvl2pPr>
            <a:lvl3pPr>
              <a:defRPr sz="2800">
                <a:latin typeface="Times New Roman" pitchFamily="18" charset="0"/>
                <a:ea typeface="Tahoma" pitchFamily="34" charset="0"/>
                <a:cs typeface="Times New Roman" pitchFamily="18" charset="0"/>
              </a:defRPr>
            </a:lvl3pPr>
            <a:lvl4pPr>
              <a:defRPr sz="2800">
                <a:latin typeface="Times New Roman" pitchFamily="18" charset="0"/>
                <a:ea typeface="Tahoma" pitchFamily="34" charset="0"/>
                <a:cs typeface="Times New Roman" pitchFamily="18" charset="0"/>
              </a:defRPr>
            </a:lvl4pPr>
            <a:lvl5pPr>
              <a:defRPr sz="2800">
                <a:latin typeface="Times New Roman" pitchFamily="18" charset="0"/>
                <a:ea typeface="Tahoma" pitchFamily="34"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6400800" y="6477000"/>
            <a:ext cx="2743200" cy="381000"/>
          </a:xfrm>
          <a:prstGeom prst="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Tahoma" pitchFamily="34" charset="0"/>
                <a:ea typeface="Tahoma" pitchFamily="34" charset="0"/>
                <a:cs typeface="Tahoma" pitchFamily="34" charset="0"/>
              </a:rPr>
              <a:t>Page </a:t>
            </a:r>
            <a:fld id="{707DF796-50E9-47BB-AD56-71720630195A}" type="slidenum">
              <a:rPr lang="en-US" sz="1100" smtClean="0">
                <a:latin typeface="Tahoma" pitchFamily="34" charset="0"/>
                <a:ea typeface="Tahoma" pitchFamily="34" charset="0"/>
                <a:cs typeface="Tahoma" pitchFamily="34" charset="0"/>
              </a:rPr>
              <a:pPr algn="ctr"/>
              <a:t>‹#›</a:t>
            </a:fld>
            <a:endParaRPr lang="en-US" sz="1100" dirty="0">
              <a:latin typeface="Tahoma" pitchFamily="34" charset="0"/>
              <a:ea typeface="Tahoma" pitchFamily="34" charset="0"/>
              <a:cs typeface="Tahoma" pitchFamily="34" charset="0"/>
            </a:endParaRPr>
          </a:p>
        </p:txBody>
      </p:sp>
      <p:sp>
        <p:nvSpPr>
          <p:cNvPr id="12" name="Rectangle 11"/>
          <p:cNvSpPr/>
          <p:nvPr userDrawn="1"/>
        </p:nvSpPr>
        <p:spPr>
          <a:xfrm>
            <a:off x="0" y="0"/>
            <a:ext cx="1371600" cy="1161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B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A78C6-2E4E-4A7D-A30E-75D91D6AE674}" type="datetime1">
              <a:rPr lang="en-US" smtClean="0"/>
              <a:pPr/>
              <a:t>9/13/2017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Page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5742F-CE10-4630-A569-838D9A4AC0F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05000" y="2514600"/>
            <a:ext cx="63246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800" dirty="0" smtClean="0">
                <a:latin typeface="Tahoma" pitchFamily="34" charset="0"/>
                <a:ea typeface="Tahoma" pitchFamily="34" charset="0"/>
                <a:cs typeface="Tahoma" pitchFamily="34" charset="0"/>
              </a:rPr>
              <a:t>CLASS 4</a:t>
            </a:r>
            <a:endParaRPr lang="en-US" sz="2800" dirty="0">
              <a:latin typeface="Tahoma" pitchFamily="34" charset="0"/>
              <a:ea typeface="Tahoma" pitchFamily="34" charset="0"/>
              <a:cs typeface="Tahoma" pitchFamily="34" charset="0"/>
            </a:endParaRPr>
          </a:p>
        </p:txBody>
      </p:sp>
      <p:sp>
        <p:nvSpPr>
          <p:cNvPr id="6" name="TextBox 5"/>
          <p:cNvSpPr txBox="1"/>
          <p:nvPr/>
        </p:nvSpPr>
        <p:spPr>
          <a:xfrm>
            <a:off x="1752600" y="5029200"/>
            <a:ext cx="6858000" cy="1200329"/>
          </a:xfrm>
          <a:prstGeom prst="rect">
            <a:avLst/>
          </a:prstGeom>
          <a:noFill/>
          <a:ln>
            <a:noFill/>
          </a:ln>
          <a:scene3d>
            <a:camera prst="orthographicFront"/>
            <a:lightRig rig="freezing" dir="t"/>
          </a:scene3d>
          <a:sp3d prstMaterial="dkEdge">
            <a:bevelT/>
          </a:sp3d>
        </p:spPr>
        <p:txBody>
          <a:bodyPr>
            <a:spAutoFit/>
          </a:bodyPr>
          <a:lstStyle/>
          <a:p>
            <a:pPr algn="ctr">
              <a:defRPr/>
            </a:pPr>
            <a:r>
              <a:rPr lang="en-US" sz="2400" dirty="0" smtClean="0">
                <a:latin typeface="Times New Roman" pitchFamily="18" charset="0"/>
                <a:cs typeface="Times New Roman" pitchFamily="18" charset="0"/>
              </a:rPr>
              <a:t>MECO 6312</a:t>
            </a:r>
          </a:p>
          <a:p>
            <a:pPr algn="ctr">
              <a:defRPr/>
            </a:pPr>
            <a:r>
              <a:rPr lang="en-US" sz="2400" dirty="0" smtClean="0">
                <a:latin typeface="Times New Roman" pitchFamily="18" charset="0"/>
                <a:cs typeface="Times New Roman" pitchFamily="18" charset="0"/>
              </a:rPr>
              <a:t>Dr. Moran </a:t>
            </a:r>
            <a:r>
              <a:rPr lang="en-US" sz="2400" dirty="0" err="1" smtClean="0">
                <a:latin typeface="Times New Roman" pitchFamily="18" charset="0"/>
                <a:cs typeface="Times New Roman" pitchFamily="18" charset="0"/>
              </a:rPr>
              <a:t>Blueshtein</a:t>
            </a:r>
            <a:endParaRPr lang="en-US" sz="2400" dirty="0" smtClean="0">
              <a:latin typeface="Times New Roman" pitchFamily="18" charset="0"/>
              <a:cs typeface="Times New Roman" pitchFamily="18" charset="0"/>
            </a:endParaRPr>
          </a:p>
          <a:p>
            <a:pPr algn="ctr">
              <a:defRPr/>
            </a:pPr>
            <a:r>
              <a:rPr lang="en-US" sz="2400" dirty="0" smtClean="0">
                <a:latin typeface="Times New Roman" pitchFamily="18" charset="0"/>
                <a:cs typeface="Times New Roman" pitchFamily="18" charset="0"/>
              </a:rPr>
              <a:t>University of Texas - Dallas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endParaRPr lang="en-US" dirty="0" smtClean="0"/>
          </a:p>
          <a:p>
            <a:endParaRPr lang="en-US" dirty="0" smtClean="0"/>
          </a:p>
          <a:p>
            <a:r>
              <a:rPr lang="en-US" dirty="0" smtClean="0"/>
              <a:t>When 0 &lt; </a:t>
            </a:r>
            <a:r>
              <a:rPr lang="en-US" i="1" dirty="0" smtClean="0"/>
              <a:t>R</a:t>
            </a:r>
            <a:r>
              <a:rPr lang="en-US" baseline="30000" dirty="0" smtClean="0"/>
              <a:t>2</a:t>
            </a:r>
            <a:r>
              <a:rPr lang="en-US" dirty="0" smtClean="0"/>
              <a:t> &lt; 1 then </a:t>
            </a:r>
            <a:r>
              <a:rPr lang="en-US" i="1" dirty="0" smtClean="0"/>
              <a:t>R</a:t>
            </a:r>
            <a:r>
              <a:rPr lang="en-US" baseline="30000" dirty="0" smtClean="0"/>
              <a:t>2</a:t>
            </a:r>
            <a:r>
              <a:rPr lang="en-US" dirty="0" smtClean="0"/>
              <a:t> is interpreted as ‘‘the proportion of the variation in </a:t>
            </a:r>
            <a:r>
              <a:rPr lang="en-US" i="1" dirty="0" smtClean="0"/>
              <a:t>y</a:t>
            </a:r>
            <a:r>
              <a:rPr lang="en-US" dirty="0" smtClean="0"/>
              <a:t> about its mean that is explained by the regression model’’</a:t>
            </a:r>
          </a:p>
          <a:p>
            <a:endParaRPr lang="en-US" dirty="0" smtClean="0"/>
          </a:p>
          <a:p>
            <a:endParaRPr lang="en-US" dirty="0" smtClean="0"/>
          </a:p>
          <a:p>
            <a:pPr lvl="1"/>
            <a:endParaRPr lang="en-US" dirty="0" smtClean="0"/>
          </a:p>
          <a:p>
            <a:endParaRPr lang="en-US" dirty="0" smtClean="0"/>
          </a:p>
        </p:txBody>
      </p:sp>
      <p:sp>
        <p:nvSpPr>
          <p:cNvPr id="4" name="TextBox 3"/>
          <p:cNvSpPr txBox="1"/>
          <p:nvPr/>
        </p:nvSpPr>
        <p:spPr>
          <a:xfrm>
            <a:off x="0" y="276132"/>
            <a:ext cx="1371600" cy="430887"/>
          </a:xfrm>
          <a:prstGeom prst="rect">
            <a:avLst/>
          </a:prstGeom>
          <a:noFill/>
        </p:spPr>
        <p:txBody>
          <a:bodyPr wrap="square" rtlCol="0">
            <a:spAutoFit/>
          </a:bodyPr>
          <a:lstStyle/>
          <a:p>
            <a:pPr algn="ctr"/>
            <a:r>
              <a:rPr lang="en-US" sz="1100" dirty="0" smtClean="0">
                <a:solidFill>
                  <a:schemeClr val="bg1"/>
                </a:solidFill>
                <a:latin typeface="Tahoma" pitchFamily="34" charset="0"/>
                <a:ea typeface="Tahoma" pitchFamily="34" charset="0"/>
                <a:cs typeface="Tahoma" pitchFamily="34" charset="0"/>
              </a:rPr>
              <a:t>Measuring Goodness-of-fit</a:t>
            </a:r>
            <a:endParaRPr lang="en-US" sz="1100" dirty="0">
              <a:solidFill>
                <a:schemeClr val="bg1"/>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endParaRPr lang="en-US" dirty="0" smtClean="0"/>
          </a:p>
          <a:p>
            <a:endParaRPr lang="en-US" dirty="0" smtClean="0"/>
          </a:p>
          <a:p>
            <a:r>
              <a:rPr lang="en-US" dirty="0" smtClean="0"/>
              <a:t>For the food expenditure example, the sums of squares are:</a:t>
            </a:r>
          </a:p>
          <a:p>
            <a:endParaRPr lang="en-US" dirty="0" smtClean="0"/>
          </a:p>
          <a:p>
            <a:endParaRPr lang="en-US" dirty="0" smtClean="0"/>
          </a:p>
          <a:p>
            <a:pPr lvl="1"/>
            <a:endParaRPr lang="en-US" dirty="0" smtClean="0"/>
          </a:p>
          <a:p>
            <a:endParaRPr lang="en-US" dirty="0" smtClean="0"/>
          </a:p>
        </p:txBody>
      </p:sp>
      <p:sp>
        <p:nvSpPr>
          <p:cNvPr id="4" name="TextBox 3"/>
          <p:cNvSpPr txBox="1"/>
          <p:nvPr/>
        </p:nvSpPr>
        <p:spPr>
          <a:xfrm>
            <a:off x="0" y="1152526"/>
            <a:ext cx="1371600" cy="600164"/>
          </a:xfrm>
          <a:prstGeom prst="rect">
            <a:avLst/>
          </a:prstGeom>
          <a:noFill/>
        </p:spPr>
        <p:txBody>
          <a:bodyPr wrap="square" rtlCol="0">
            <a:spAutoFit/>
          </a:bodyPr>
          <a:lstStyle/>
          <a:p>
            <a:pPr algn="ctr"/>
            <a:r>
              <a:rPr lang="en-US" sz="1100" dirty="0" smtClean="0">
                <a:solidFill>
                  <a:schemeClr val="bg1"/>
                </a:solidFill>
                <a:latin typeface="Tahoma" pitchFamily="34" charset="0"/>
                <a:ea typeface="Tahoma" pitchFamily="34" charset="0"/>
                <a:cs typeface="Tahoma" pitchFamily="34" charset="0"/>
              </a:rPr>
              <a:t>The Food Expenditure Example</a:t>
            </a:r>
            <a:endParaRPr lang="en-US" sz="1100" baseline="30000" dirty="0">
              <a:solidFill>
                <a:schemeClr val="bg1"/>
              </a:solidFill>
              <a:latin typeface="Tahoma" pitchFamily="34" charset="0"/>
              <a:ea typeface="Tahoma" pitchFamily="34" charset="0"/>
              <a:cs typeface="Tahoma" pitchFamily="34" charset="0"/>
            </a:endParaRPr>
          </a:p>
        </p:txBody>
      </p:sp>
      <p:graphicFrame>
        <p:nvGraphicFramePr>
          <p:cNvPr id="6" name="Object 5"/>
          <p:cNvGraphicFramePr>
            <a:graphicFrameLocks noChangeAspect="1"/>
          </p:cNvGraphicFramePr>
          <p:nvPr/>
        </p:nvGraphicFramePr>
        <p:xfrm>
          <a:off x="2655888" y="3709988"/>
          <a:ext cx="4775200" cy="1114425"/>
        </p:xfrm>
        <a:graphic>
          <a:graphicData uri="http://schemas.openxmlformats.org/presentationml/2006/ole">
            <mc:AlternateContent xmlns:mc="http://schemas.openxmlformats.org/markup-compatibility/2006">
              <mc:Choice xmlns:v="urn:schemas-microsoft-com:vml" Requires="v">
                <p:oleObj spid="_x0000_s155691" name="Equation" r:id="rId3" imgW="2501640" imgH="583920" progId="Equation.DSMT4">
                  <p:embed/>
                </p:oleObj>
              </mc:Choice>
              <mc:Fallback>
                <p:oleObj name="Equation" r:id="rId3" imgW="2501640" imgH="58392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888" y="3709988"/>
                        <a:ext cx="47752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0" y="276132"/>
            <a:ext cx="1371600" cy="430887"/>
          </a:xfrm>
          <a:prstGeom prst="rect">
            <a:avLst/>
          </a:prstGeom>
          <a:noFill/>
        </p:spPr>
        <p:txBody>
          <a:bodyPr wrap="square" rtlCol="0">
            <a:spAutoFit/>
          </a:bodyPr>
          <a:lstStyle/>
          <a:p>
            <a:pPr algn="ctr"/>
            <a:r>
              <a:rPr lang="en-US" sz="1100" dirty="0" smtClean="0">
                <a:solidFill>
                  <a:schemeClr val="bg1"/>
                </a:solidFill>
                <a:latin typeface="Tahoma" pitchFamily="34" charset="0"/>
                <a:ea typeface="Tahoma" pitchFamily="34" charset="0"/>
                <a:cs typeface="Tahoma" pitchFamily="34" charset="0"/>
              </a:rPr>
              <a:t>Measuring Goodness-of-fit</a:t>
            </a:r>
            <a:endParaRPr lang="en-US" sz="1100" dirty="0">
              <a:solidFill>
                <a:schemeClr val="bg1"/>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r>
              <a:rPr lang="en-US" dirty="0" smtClean="0"/>
              <a:t>Therefore:</a:t>
            </a:r>
          </a:p>
          <a:p>
            <a:endParaRPr lang="en-US" dirty="0" smtClean="0"/>
          </a:p>
          <a:p>
            <a:endParaRPr lang="en-US" dirty="0" smtClean="0"/>
          </a:p>
          <a:p>
            <a:pPr marL="0" indent="0">
              <a:buNone/>
            </a:pPr>
            <a:endParaRPr lang="en-US" dirty="0" smtClean="0"/>
          </a:p>
          <a:p>
            <a:pPr marL="0" indent="0">
              <a:buNone/>
            </a:pPr>
            <a:endParaRPr lang="en-US" dirty="0" smtClean="0"/>
          </a:p>
          <a:p>
            <a:pPr lvl="1"/>
            <a:r>
              <a:rPr lang="en-US" b="1" dirty="0" smtClean="0"/>
              <a:t>We conclude that 38.5% of the variation in food expenditure (around its sample mean) is explained by our regression model, which uses only income as an explanatory variable</a:t>
            </a:r>
          </a:p>
          <a:p>
            <a:pPr marL="0" indent="0">
              <a:buNone/>
            </a:pPr>
            <a:endParaRPr lang="en-US" b="1" dirty="0" smtClean="0"/>
          </a:p>
          <a:p>
            <a:endParaRPr lang="en-US" dirty="0" smtClean="0"/>
          </a:p>
          <a:p>
            <a:pPr lvl="1"/>
            <a:endParaRPr lang="en-US" dirty="0" smtClean="0"/>
          </a:p>
          <a:p>
            <a:endParaRPr lang="en-US"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302146611"/>
              </p:ext>
            </p:extLst>
          </p:nvPr>
        </p:nvGraphicFramePr>
        <p:xfrm>
          <a:off x="3657600" y="1600200"/>
          <a:ext cx="3066955" cy="2286000"/>
        </p:xfrm>
        <a:graphic>
          <a:graphicData uri="http://schemas.openxmlformats.org/presentationml/2006/ole">
            <mc:AlternateContent xmlns:mc="http://schemas.openxmlformats.org/markup-compatibility/2006">
              <mc:Choice xmlns:v="urn:schemas-microsoft-com:vml" Requires="v">
                <p:oleObj spid="_x0000_s160798" name="Equation" r:id="rId3" imgW="1346040" imgH="1002960" progId="Equation.DSMT4">
                  <p:embed/>
                </p:oleObj>
              </mc:Choice>
              <mc:Fallback>
                <p:oleObj name="Equation" r:id="rId3" imgW="1346040" imgH="1002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600200"/>
                        <a:ext cx="3066955" cy="2286000"/>
                      </a:xfrm>
                      <a:prstGeom prst="rect">
                        <a:avLst/>
                      </a:prstGeom>
                      <a:noFill/>
                      <a:extLst/>
                    </p:spPr>
                  </p:pic>
                </p:oleObj>
              </mc:Fallback>
            </mc:AlternateContent>
          </a:graphicData>
        </a:graphic>
      </p:graphicFrame>
      <p:sp>
        <p:nvSpPr>
          <p:cNvPr id="7" name="TextBox 6"/>
          <p:cNvSpPr txBox="1"/>
          <p:nvPr/>
        </p:nvSpPr>
        <p:spPr>
          <a:xfrm>
            <a:off x="0" y="276132"/>
            <a:ext cx="1371600" cy="430887"/>
          </a:xfrm>
          <a:prstGeom prst="rect">
            <a:avLst/>
          </a:prstGeom>
          <a:noFill/>
        </p:spPr>
        <p:txBody>
          <a:bodyPr wrap="square" rtlCol="0">
            <a:spAutoFit/>
          </a:bodyPr>
          <a:lstStyle/>
          <a:p>
            <a:pPr algn="ctr"/>
            <a:r>
              <a:rPr lang="en-US" sz="1100" dirty="0" smtClean="0">
                <a:solidFill>
                  <a:schemeClr val="bg1"/>
                </a:solidFill>
                <a:latin typeface="Tahoma" pitchFamily="34" charset="0"/>
                <a:ea typeface="Tahoma" pitchFamily="34" charset="0"/>
                <a:cs typeface="Tahoma" pitchFamily="34" charset="0"/>
              </a:rPr>
              <a:t>Measuring Goodness-of-fit</a:t>
            </a:r>
            <a:endParaRPr lang="en-US" sz="1100" dirty="0">
              <a:solidFill>
                <a:schemeClr val="bg1"/>
              </a:solidFill>
              <a:latin typeface="Tahoma" pitchFamily="34" charset="0"/>
              <a:ea typeface="Tahoma" pitchFamily="34" charset="0"/>
              <a:cs typeface="Tahoma" pitchFamily="34" charset="0"/>
            </a:endParaRPr>
          </a:p>
        </p:txBody>
      </p:sp>
      <p:sp>
        <p:nvSpPr>
          <p:cNvPr id="8" name="TextBox 7"/>
          <p:cNvSpPr txBox="1"/>
          <p:nvPr/>
        </p:nvSpPr>
        <p:spPr>
          <a:xfrm>
            <a:off x="0" y="1152526"/>
            <a:ext cx="1371600" cy="600164"/>
          </a:xfrm>
          <a:prstGeom prst="rect">
            <a:avLst/>
          </a:prstGeom>
          <a:noFill/>
        </p:spPr>
        <p:txBody>
          <a:bodyPr wrap="square" rtlCol="0">
            <a:spAutoFit/>
          </a:bodyPr>
          <a:lstStyle/>
          <a:p>
            <a:pPr algn="ctr"/>
            <a:r>
              <a:rPr lang="en-US" sz="1100" dirty="0" smtClean="0">
                <a:solidFill>
                  <a:schemeClr val="bg1"/>
                </a:solidFill>
                <a:latin typeface="Tahoma" pitchFamily="34" charset="0"/>
                <a:ea typeface="Tahoma" pitchFamily="34" charset="0"/>
                <a:cs typeface="Tahoma" pitchFamily="34" charset="0"/>
              </a:rPr>
              <a:t>The Food Expenditure Example</a:t>
            </a:r>
            <a:endParaRPr lang="en-US" sz="1100" baseline="300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984744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371600" y="1143000"/>
            <a:ext cx="7772400" cy="5410200"/>
          </a:xfrm>
        </p:spPr>
        <p:txBody>
          <a:bodyPr>
            <a:normAutofit/>
          </a:bodyPr>
          <a:lstStyle/>
          <a:p>
            <a:pPr marL="457200" lvl="1" indent="0">
              <a:buNone/>
            </a:pPr>
            <a:endParaRPr lang="en-US" dirty="0"/>
          </a:p>
        </p:txBody>
      </p:sp>
      <p:pic>
        <p:nvPicPr>
          <p:cNvPr id="157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38400"/>
            <a:ext cx="10422732"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6096000" y="3429000"/>
            <a:ext cx="1828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7924800" y="3429000"/>
            <a:ext cx="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6096000" y="3429000"/>
            <a:ext cx="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6096000" y="3657600"/>
            <a:ext cx="1828800" cy="0"/>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0" y="276132"/>
            <a:ext cx="1371600" cy="430887"/>
          </a:xfrm>
          <a:prstGeom prst="rect">
            <a:avLst/>
          </a:prstGeom>
          <a:noFill/>
        </p:spPr>
        <p:txBody>
          <a:bodyPr wrap="square" rtlCol="0">
            <a:spAutoFit/>
          </a:bodyPr>
          <a:lstStyle/>
          <a:p>
            <a:pPr algn="ctr"/>
            <a:r>
              <a:rPr lang="en-US" sz="1100" dirty="0" smtClean="0">
                <a:solidFill>
                  <a:schemeClr val="bg1"/>
                </a:solidFill>
                <a:latin typeface="Tahoma" pitchFamily="34" charset="0"/>
                <a:ea typeface="Tahoma" pitchFamily="34" charset="0"/>
                <a:cs typeface="Tahoma" pitchFamily="34" charset="0"/>
              </a:rPr>
              <a:t>Measuring Goodness-of-fit</a:t>
            </a:r>
            <a:endParaRPr lang="en-US" sz="1100" dirty="0">
              <a:solidFill>
                <a:schemeClr val="bg1"/>
              </a:solidFill>
              <a:latin typeface="Tahoma" pitchFamily="34" charset="0"/>
              <a:ea typeface="Tahoma" pitchFamily="34" charset="0"/>
              <a:cs typeface="Tahoma" pitchFamily="34" charset="0"/>
            </a:endParaRPr>
          </a:p>
        </p:txBody>
      </p:sp>
      <p:cxnSp>
        <p:nvCxnSpPr>
          <p:cNvPr id="3" name="Straight Connector 2"/>
          <p:cNvCxnSpPr/>
          <p:nvPr/>
        </p:nvCxnSpPr>
        <p:spPr>
          <a:xfrm>
            <a:off x="3124200" y="32766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3124200" y="3962400"/>
            <a:ext cx="914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flipV="1">
            <a:off x="4038600" y="32766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flipH="1">
            <a:off x="3124200" y="3276600"/>
            <a:ext cx="914400" cy="0"/>
          </a:xfrm>
          <a:prstGeom prst="line">
            <a:avLst/>
          </a:prstGeom>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0" y="1152526"/>
            <a:ext cx="1371600" cy="600164"/>
          </a:xfrm>
          <a:prstGeom prst="rect">
            <a:avLst/>
          </a:prstGeom>
          <a:noFill/>
        </p:spPr>
        <p:txBody>
          <a:bodyPr wrap="square" rtlCol="0">
            <a:spAutoFit/>
          </a:bodyPr>
          <a:lstStyle/>
          <a:p>
            <a:pPr algn="ctr"/>
            <a:r>
              <a:rPr lang="en-US" sz="1100" dirty="0" smtClean="0">
                <a:solidFill>
                  <a:schemeClr val="bg1"/>
                </a:solidFill>
                <a:latin typeface="Tahoma" pitchFamily="34" charset="0"/>
                <a:ea typeface="Tahoma" pitchFamily="34" charset="0"/>
                <a:cs typeface="Tahoma" pitchFamily="34" charset="0"/>
              </a:rPr>
              <a:t>The Food Expenditure Example</a:t>
            </a:r>
            <a:endParaRPr lang="en-US" sz="1100" baseline="300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599668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endParaRPr lang="en-US" dirty="0" smtClean="0"/>
          </a:p>
          <a:p>
            <a:r>
              <a:rPr lang="en-US" dirty="0" smtClean="0"/>
              <a:t>Is this “large enough”? </a:t>
            </a:r>
          </a:p>
          <a:p>
            <a:pPr lvl="1">
              <a:buFont typeface="Arial" panose="020B0604020202020204" pitchFamily="34" charset="0"/>
              <a:buChar char="•"/>
            </a:pPr>
            <a:r>
              <a:rPr lang="en-US" dirty="0" smtClean="0"/>
              <a:t>Depends on the data set. Microeconomic household behavior is very difficult to explain. </a:t>
            </a:r>
          </a:p>
          <a:p>
            <a:pPr lvl="1">
              <a:buFont typeface="Arial" panose="020B0604020202020204" pitchFamily="34" charset="0"/>
              <a:buChar char="•"/>
            </a:pPr>
            <a:r>
              <a:rPr lang="en-US" dirty="0" smtClean="0"/>
              <a:t>For cross sectional data low values of R-squared (0.1-0.4) are common. For time series, it’s not uncommon to see values of 0.9 and higher.</a:t>
            </a:r>
          </a:p>
          <a:p>
            <a:pPr lvl="1">
              <a:buFont typeface="Arial" panose="020B0604020202020204" pitchFamily="34" charset="0"/>
              <a:buChar char="•"/>
            </a:pPr>
            <a:r>
              <a:rPr lang="en-US" dirty="0" smtClean="0"/>
              <a:t>Goodness of fit should not be the only criterion to evaluate the quality of the model! Always consider factors such as the signs and magnitudes of the estimates, their precision, statistical and economic significance etc.</a:t>
            </a:r>
          </a:p>
          <a:p>
            <a:endParaRPr lang="en-US" dirty="0" smtClean="0"/>
          </a:p>
          <a:p>
            <a:endParaRPr lang="en-US" dirty="0" smtClean="0"/>
          </a:p>
          <a:p>
            <a:pPr lvl="1"/>
            <a:endParaRPr lang="en-US" dirty="0" smtClean="0"/>
          </a:p>
          <a:p>
            <a:endParaRPr lang="en-US" dirty="0" smtClean="0"/>
          </a:p>
        </p:txBody>
      </p:sp>
      <p:sp>
        <p:nvSpPr>
          <p:cNvPr id="7" name="TextBox 6"/>
          <p:cNvSpPr txBox="1"/>
          <p:nvPr/>
        </p:nvSpPr>
        <p:spPr>
          <a:xfrm>
            <a:off x="0" y="276132"/>
            <a:ext cx="1371600" cy="430887"/>
          </a:xfrm>
          <a:prstGeom prst="rect">
            <a:avLst/>
          </a:prstGeom>
          <a:noFill/>
        </p:spPr>
        <p:txBody>
          <a:bodyPr wrap="square" rtlCol="0">
            <a:spAutoFit/>
          </a:bodyPr>
          <a:lstStyle/>
          <a:p>
            <a:pPr algn="ctr"/>
            <a:r>
              <a:rPr lang="en-US" sz="1100" dirty="0" smtClean="0">
                <a:solidFill>
                  <a:schemeClr val="bg1"/>
                </a:solidFill>
                <a:latin typeface="Tahoma" pitchFamily="34" charset="0"/>
                <a:ea typeface="Tahoma" pitchFamily="34" charset="0"/>
                <a:cs typeface="Tahoma" pitchFamily="34" charset="0"/>
              </a:rPr>
              <a:t>Measuring Goodness-of-fit</a:t>
            </a:r>
            <a:endParaRPr lang="en-US" sz="1100" dirty="0">
              <a:solidFill>
                <a:schemeClr val="bg1"/>
              </a:solidFill>
              <a:latin typeface="Tahoma" pitchFamily="34" charset="0"/>
              <a:ea typeface="Tahoma" pitchFamily="34" charset="0"/>
              <a:cs typeface="Tahoma" pitchFamily="34" charset="0"/>
            </a:endParaRPr>
          </a:p>
        </p:txBody>
      </p:sp>
      <p:sp>
        <p:nvSpPr>
          <p:cNvPr id="8" name="TextBox 7"/>
          <p:cNvSpPr txBox="1"/>
          <p:nvPr/>
        </p:nvSpPr>
        <p:spPr>
          <a:xfrm>
            <a:off x="0" y="1152526"/>
            <a:ext cx="1371600" cy="600164"/>
          </a:xfrm>
          <a:prstGeom prst="rect">
            <a:avLst/>
          </a:prstGeom>
          <a:noFill/>
        </p:spPr>
        <p:txBody>
          <a:bodyPr wrap="square" rtlCol="0">
            <a:spAutoFit/>
          </a:bodyPr>
          <a:lstStyle/>
          <a:p>
            <a:pPr algn="ctr"/>
            <a:r>
              <a:rPr lang="en-US" sz="1100" dirty="0" smtClean="0">
                <a:solidFill>
                  <a:schemeClr val="bg1"/>
                </a:solidFill>
                <a:latin typeface="Tahoma" pitchFamily="34" charset="0"/>
                <a:ea typeface="Tahoma" pitchFamily="34" charset="0"/>
                <a:cs typeface="Tahoma" pitchFamily="34" charset="0"/>
              </a:rPr>
              <a:t>The Food Expenditure Example</a:t>
            </a:r>
            <a:endParaRPr lang="en-US" sz="1100" baseline="300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098852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dirty="0"/>
                  <a:t>For our food expenditure example, we might have:</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ko-KR" sz="2600" b="0" i="1" smtClean="0">
                              <a:latin typeface="Cambria Math" panose="02040503050406030204" pitchFamily="18" charset="0"/>
                            </a:rPr>
                          </m:ctrlPr>
                        </m:accPr>
                        <m:e>
                          <m:r>
                            <a:rPr lang="en-US" altLang="ko-KR" sz="2600" b="0" i="1" smtClean="0">
                              <a:latin typeface="Cambria Math" panose="02040503050406030204" pitchFamily="18" charset="0"/>
                            </a:rPr>
                            <m:t>𝐹𝑂𝑂</m:t>
                          </m:r>
                          <m:sSub>
                            <m:sSubPr>
                              <m:ctrlPr>
                                <a:rPr lang="en-US" altLang="ko-KR" sz="2600" b="0" i="1" smtClean="0">
                                  <a:latin typeface="Cambria Math" panose="02040503050406030204" pitchFamily="18" charset="0"/>
                                </a:rPr>
                              </m:ctrlPr>
                            </m:sSubPr>
                            <m:e>
                              <m:r>
                                <a:rPr lang="en-US" altLang="ko-KR" sz="2600" b="0" i="1" smtClean="0">
                                  <a:latin typeface="Cambria Math" panose="02040503050406030204" pitchFamily="18" charset="0"/>
                                </a:rPr>
                                <m:t>𝐷</m:t>
                              </m:r>
                            </m:e>
                            <m:sub>
                              <m:r>
                                <a:rPr lang="en-US" altLang="ko-KR" sz="2600" b="0" i="1" smtClean="0">
                                  <a:latin typeface="Cambria Math" panose="02040503050406030204" pitchFamily="18" charset="0"/>
                                </a:rPr>
                                <m:t>𝐸𝑋𝑃</m:t>
                              </m:r>
                            </m:sub>
                          </m:sSub>
                        </m:e>
                      </m:acc>
                      <m:r>
                        <a:rPr lang="en-US" altLang="ko-KR" sz="2600" b="0" i="1" dirty="0" smtClean="0">
                          <a:latin typeface="Cambria Math" panose="02040503050406030204" pitchFamily="18" charset="0"/>
                        </a:rPr>
                        <m:t>=</m:t>
                      </m:r>
                      <m:r>
                        <a:rPr lang="en-US" altLang="ko-KR" sz="2600" b="0" i="1" dirty="0" smtClean="0">
                          <a:latin typeface="Cambria Math" panose="02040503050406030204" pitchFamily="18" charset="0"/>
                        </a:rPr>
                        <m:t>83</m:t>
                      </m:r>
                      <m:r>
                        <a:rPr lang="en-US" altLang="ko-KR" sz="2600" b="0" i="1" dirty="0" smtClean="0">
                          <a:latin typeface="Cambria Math" panose="02040503050406030204" pitchFamily="18" charset="0"/>
                        </a:rPr>
                        <m:t>.</m:t>
                      </m:r>
                      <m:r>
                        <a:rPr lang="en-US" altLang="ko-KR" sz="2600" b="0" i="1" dirty="0" smtClean="0">
                          <a:latin typeface="Cambria Math" panose="02040503050406030204" pitchFamily="18" charset="0"/>
                        </a:rPr>
                        <m:t>42</m:t>
                      </m:r>
                      <m:r>
                        <a:rPr lang="en-US" altLang="ko-KR" sz="2600" b="0" i="1" dirty="0" smtClean="0">
                          <a:latin typeface="Cambria Math" panose="02040503050406030204" pitchFamily="18" charset="0"/>
                        </a:rPr>
                        <m:t>+</m:t>
                      </m:r>
                      <m:r>
                        <a:rPr lang="en-US" altLang="ko-KR" sz="2600" b="0" i="1" dirty="0" smtClean="0">
                          <a:latin typeface="Cambria Math" panose="02040503050406030204" pitchFamily="18" charset="0"/>
                        </a:rPr>
                        <m:t>10</m:t>
                      </m:r>
                      <m:r>
                        <a:rPr lang="en-US" altLang="ko-KR" sz="2600" b="0" i="1" dirty="0" smtClean="0">
                          <a:latin typeface="Cambria Math" panose="02040503050406030204" pitchFamily="18" charset="0"/>
                        </a:rPr>
                        <m:t>.</m:t>
                      </m:r>
                      <m:r>
                        <a:rPr lang="en-US" altLang="ko-KR" sz="2600" b="0" i="1" dirty="0" smtClean="0">
                          <a:latin typeface="Cambria Math" panose="02040503050406030204" pitchFamily="18" charset="0"/>
                        </a:rPr>
                        <m:t>21</m:t>
                      </m:r>
                      <m:r>
                        <a:rPr lang="en-US" altLang="ko-KR" sz="2600" b="0" i="1" dirty="0" smtClean="0">
                          <a:latin typeface="Cambria Math" panose="02040503050406030204" pitchFamily="18" charset="0"/>
                        </a:rPr>
                        <m:t>𝐼𝑁𝐶𝑂𝑀𝐸</m:t>
                      </m:r>
                      <m:r>
                        <a:rPr lang="en-US" altLang="ko-KR" sz="2600" b="0" i="1" dirty="0" smtClean="0">
                          <a:latin typeface="Cambria Math" panose="02040503050406030204" pitchFamily="18" charset="0"/>
                        </a:rPr>
                        <m:t>   </m:t>
                      </m:r>
                      <m:sSup>
                        <m:sSupPr>
                          <m:ctrlPr>
                            <a:rPr lang="en-US" altLang="ko-KR" sz="2600" b="0" i="1" dirty="0" smtClean="0">
                              <a:latin typeface="Cambria Math" panose="02040503050406030204" pitchFamily="18" charset="0"/>
                            </a:rPr>
                          </m:ctrlPr>
                        </m:sSupPr>
                        <m:e>
                          <m:r>
                            <a:rPr lang="en-US" altLang="ko-KR" sz="2600" b="0" i="1" dirty="0" smtClean="0">
                              <a:latin typeface="Cambria Math" panose="02040503050406030204" pitchFamily="18" charset="0"/>
                            </a:rPr>
                            <m:t>𝑅</m:t>
                          </m:r>
                        </m:e>
                        <m:sup>
                          <m:r>
                            <a:rPr lang="en-US" altLang="ko-KR" sz="2600" b="0" i="1" dirty="0" smtClean="0">
                              <a:latin typeface="Cambria Math" panose="02040503050406030204" pitchFamily="18" charset="0"/>
                            </a:rPr>
                            <m:t>2</m:t>
                          </m:r>
                        </m:sup>
                      </m:sSup>
                      <m:r>
                        <a:rPr lang="en-US" altLang="ko-KR" sz="2600" b="0" i="1" dirty="0" smtClean="0">
                          <a:latin typeface="Cambria Math" panose="02040503050406030204" pitchFamily="18" charset="0"/>
                        </a:rPr>
                        <m:t>=</m:t>
                      </m:r>
                      <m:r>
                        <a:rPr lang="en-US" altLang="ko-KR" sz="2600" b="0" i="1" dirty="0" smtClean="0">
                          <a:latin typeface="Cambria Math" panose="02040503050406030204" pitchFamily="18" charset="0"/>
                        </a:rPr>
                        <m:t>0</m:t>
                      </m:r>
                      <m:r>
                        <a:rPr lang="en-US" altLang="ko-KR" sz="2600" b="0" i="1" dirty="0" smtClean="0">
                          <a:latin typeface="Cambria Math" panose="02040503050406030204" pitchFamily="18" charset="0"/>
                        </a:rPr>
                        <m:t>.</m:t>
                      </m:r>
                      <m:r>
                        <a:rPr lang="en-US" altLang="ko-KR" sz="2600" b="0" i="1" dirty="0" smtClean="0">
                          <a:latin typeface="Cambria Math" panose="02040503050406030204" pitchFamily="18" charset="0"/>
                        </a:rPr>
                        <m:t>385</m:t>
                      </m:r>
                    </m:oMath>
                  </m:oMathPara>
                </a14:m>
                <a:endParaRPr lang="en-US" sz="2600" dirty="0"/>
              </a:p>
              <a:p>
                <a:pPr marL="0" indent="0">
                  <a:buNone/>
                </a:pPr>
                <a:r>
                  <a:rPr lang="en-US" sz="2600" dirty="0" smtClean="0"/>
                  <a:t>     </a:t>
                </a:r>
                <a:r>
                  <a:rPr lang="en-US" sz="2600" dirty="0"/>
                  <a:t>(se)            (43.41)         (2.09)***</a:t>
                </a:r>
              </a:p>
              <a:p>
                <a:pPr>
                  <a:buNone/>
                </a:pPr>
                <a:r>
                  <a:rPr lang="en-US" dirty="0"/>
                  <a:t>	</a:t>
                </a:r>
              </a:p>
              <a:p>
                <a:pPr>
                  <a:buNone/>
                </a:pPr>
                <a:endParaRPr lang="en-US" dirty="0"/>
              </a:p>
              <a:p>
                <a:pPr>
                  <a:buNone/>
                </a:pPr>
                <a:r>
                  <a:rPr lang="en-US" dirty="0"/>
                  <a:t>where </a:t>
                </a:r>
              </a:p>
              <a:p>
                <a:pPr lvl="1">
                  <a:buNone/>
                </a:pPr>
                <a:r>
                  <a:rPr lang="en-US" dirty="0"/>
                  <a:t>** indicates significant at the 5% level</a:t>
                </a:r>
              </a:p>
              <a:p>
                <a:pPr lvl="1">
                  <a:buNone/>
                </a:pPr>
                <a:r>
                  <a:rPr lang="en-US" dirty="0"/>
                  <a:t>*** indicates significant at the 1% level</a:t>
                </a:r>
              </a:p>
              <a:p>
                <a:endParaRPr lang="en-US" dirty="0"/>
              </a:p>
              <a:p>
                <a:pPr lvl="1"/>
                <a:endParaRPr lang="en-US" dirty="0"/>
              </a:p>
              <a:p>
                <a:pPr lvl="2"/>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a:p>
                <a:pPr lvl="1"/>
                <a:endParaRPr lang="en-US" dirty="0"/>
              </a:p>
              <a:p>
                <a:pPr lvl="1"/>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569" t="-1257" r="-1020"/>
                </a:stretch>
              </a:blipFill>
            </p:spPr>
            <p:txBody>
              <a:bodyPr/>
              <a:lstStyle/>
              <a:p>
                <a:r>
                  <a:rPr lang="en-US">
                    <a:noFill/>
                  </a:rPr>
                  <a:t> </a:t>
                </a:r>
              </a:p>
            </p:txBody>
          </p:sp>
        </mc:Fallback>
      </mc:AlternateContent>
      <p:sp>
        <p:nvSpPr>
          <p:cNvPr id="6" name="TextBox 5"/>
          <p:cNvSpPr txBox="1"/>
          <p:nvPr/>
        </p:nvSpPr>
        <p:spPr>
          <a:xfrm>
            <a:off x="0" y="276132"/>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Measuring Goodness-of-fit</a:t>
            </a:r>
          </a:p>
        </p:txBody>
      </p:sp>
      <p:sp>
        <p:nvSpPr>
          <p:cNvPr id="7" name="TextBox 6"/>
          <p:cNvSpPr txBox="1"/>
          <p:nvPr/>
        </p:nvSpPr>
        <p:spPr>
          <a:xfrm>
            <a:off x="0" y="1152526"/>
            <a:ext cx="1371600" cy="430887"/>
          </a:xfrm>
          <a:prstGeom prst="rect">
            <a:avLst/>
          </a:prstGeom>
          <a:noFill/>
        </p:spPr>
        <p:txBody>
          <a:bodyPr wrap="square" rtlCol="0">
            <a:spAutoFit/>
          </a:bodyPr>
          <a:lstStyle/>
          <a:p>
            <a:pPr algn="ctr"/>
            <a:r>
              <a:rPr lang="en-US" sz="1100" dirty="0">
                <a:solidFill>
                  <a:schemeClr val="bg1"/>
                </a:solidFill>
                <a:latin typeface="Tahoma" pitchFamily="34" charset="0"/>
                <a:ea typeface="Tahoma" pitchFamily="34" charset="0"/>
                <a:cs typeface="Tahoma" pitchFamily="34" charset="0"/>
              </a:rPr>
              <a:t>Reporting the Results</a:t>
            </a:r>
            <a:endParaRPr lang="en-US" sz="1100" baseline="300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156584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19300" y="2616200"/>
            <a:ext cx="6324600" cy="1600200"/>
          </a:xfrm>
          <a:prstGeom prst="roundRect">
            <a:avLst/>
          </a:prstGeom>
          <a:solidFill>
            <a:srgbClr val="1533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800" dirty="0" smtClean="0">
                <a:latin typeface="Tahoma" pitchFamily="34" charset="0"/>
                <a:ea typeface="Tahoma" pitchFamily="34" charset="0"/>
                <a:cs typeface="Tahoma" pitchFamily="34" charset="0"/>
              </a:rPr>
              <a:t>Goodness-of-fit</a:t>
            </a:r>
            <a:endParaRPr lang="en-US" sz="2800" dirty="0">
              <a:latin typeface="Tahoma" pitchFamily="34" charset="0"/>
              <a:ea typeface="Tahoma" pitchFamily="34" charset="0"/>
              <a:cs typeface="Tahoma" pitchFamily="34" charset="0"/>
            </a:endParaRPr>
          </a:p>
        </p:txBody>
      </p:sp>
      <p:sp>
        <p:nvSpPr>
          <p:cNvPr id="6" name="TextBox 5"/>
          <p:cNvSpPr txBox="1"/>
          <p:nvPr/>
        </p:nvSpPr>
        <p:spPr>
          <a:xfrm>
            <a:off x="1752600" y="5029200"/>
            <a:ext cx="6858000" cy="1200329"/>
          </a:xfrm>
          <a:prstGeom prst="rect">
            <a:avLst/>
          </a:prstGeom>
          <a:noFill/>
          <a:ln>
            <a:noFill/>
          </a:ln>
          <a:scene3d>
            <a:camera prst="orthographicFront"/>
            <a:lightRig rig="freezing" dir="t"/>
          </a:scene3d>
          <a:sp3d prstMaterial="dkEdge">
            <a:bevelT/>
          </a:sp3d>
        </p:spPr>
        <p:txBody>
          <a:bodyPr>
            <a:spAutoFit/>
          </a:bodyPr>
          <a:lstStyle/>
          <a:p>
            <a:pPr algn="ctr">
              <a:defRPr/>
            </a:pPr>
            <a:r>
              <a:rPr lang="en-US" sz="2400" dirty="0" smtClean="0">
                <a:latin typeface="Times New Roman" pitchFamily="18" charset="0"/>
                <a:cs typeface="Times New Roman" pitchFamily="18" charset="0"/>
              </a:rPr>
              <a:t>MECO 6312</a:t>
            </a:r>
          </a:p>
          <a:p>
            <a:pPr algn="ctr">
              <a:defRPr/>
            </a:pPr>
            <a:r>
              <a:rPr lang="en-US" sz="2400" dirty="0" smtClean="0">
                <a:latin typeface="Times New Roman" pitchFamily="18" charset="0"/>
                <a:cs typeface="Times New Roman" pitchFamily="18" charset="0"/>
              </a:rPr>
              <a:t>Dr. Moran </a:t>
            </a:r>
            <a:r>
              <a:rPr lang="en-US" sz="2400" dirty="0" err="1" smtClean="0">
                <a:latin typeface="Times New Roman" pitchFamily="18" charset="0"/>
                <a:cs typeface="Times New Roman" pitchFamily="18" charset="0"/>
              </a:rPr>
              <a:t>Blueshtein</a:t>
            </a:r>
            <a:endParaRPr lang="en-US" sz="2400" dirty="0" smtClean="0">
              <a:latin typeface="Times New Roman" pitchFamily="18" charset="0"/>
              <a:cs typeface="Times New Roman" pitchFamily="18" charset="0"/>
            </a:endParaRPr>
          </a:p>
          <a:p>
            <a:pPr algn="ctr">
              <a:defRPr/>
            </a:pPr>
            <a:r>
              <a:rPr lang="en-US" sz="2400" dirty="0" smtClean="0">
                <a:latin typeface="Times New Roman" pitchFamily="18" charset="0"/>
                <a:cs typeface="Times New Roman" pitchFamily="18" charset="0"/>
              </a:rPr>
              <a:t>University of Texas - Dallas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17634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371600" y="1143000"/>
            <a:ext cx="7772400" cy="5410200"/>
          </a:xfrm>
        </p:spPr>
        <p:txBody>
          <a:bodyPr>
            <a:normAutofit/>
          </a:bodyPr>
          <a:lstStyle/>
          <a:p>
            <a:pPr marL="457200" lvl="1" indent="0">
              <a:buNone/>
            </a:pPr>
            <a:endParaRPr lang="en-US" dirty="0"/>
          </a:p>
        </p:txBody>
      </p:sp>
      <p:pic>
        <p:nvPicPr>
          <p:cNvPr id="157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38400"/>
            <a:ext cx="10422732"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6096000" y="3429000"/>
            <a:ext cx="1828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7924800" y="3429000"/>
            <a:ext cx="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6096000" y="3429000"/>
            <a:ext cx="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6096000" y="3657600"/>
            <a:ext cx="1828800" cy="0"/>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0" y="276132"/>
            <a:ext cx="1371600" cy="430887"/>
          </a:xfrm>
          <a:prstGeom prst="rect">
            <a:avLst/>
          </a:prstGeom>
          <a:noFill/>
        </p:spPr>
        <p:txBody>
          <a:bodyPr wrap="square" rtlCol="0">
            <a:spAutoFit/>
          </a:bodyPr>
          <a:lstStyle/>
          <a:p>
            <a:pPr algn="ctr"/>
            <a:r>
              <a:rPr lang="en-US" sz="1100" dirty="0" smtClean="0">
                <a:solidFill>
                  <a:schemeClr val="bg1"/>
                </a:solidFill>
                <a:latin typeface="Tahoma" pitchFamily="34" charset="0"/>
                <a:ea typeface="Tahoma" pitchFamily="34" charset="0"/>
                <a:cs typeface="Tahoma" pitchFamily="34" charset="0"/>
              </a:rPr>
              <a:t>Measuring Goodness-of-fit</a:t>
            </a:r>
            <a:endParaRPr lang="en-US" sz="11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66613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r>
              <a:rPr lang="en-US" dirty="0" smtClean="0"/>
              <a:t>We call </a:t>
            </a:r>
            <a:r>
              <a:rPr lang="en-US" i="1" dirty="0" smtClean="0"/>
              <a:t>x</a:t>
            </a:r>
            <a:r>
              <a:rPr lang="en-US" baseline="-25000" dirty="0" smtClean="0"/>
              <a:t>i</a:t>
            </a:r>
            <a:r>
              <a:rPr lang="en-US" dirty="0" smtClean="0"/>
              <a:t> the ‘‘explanatory’’ variable because we hope that its variation will ‘‘explain’’ the variation in </a:t>
            </a:r>
            <a:r>
              <a:rPr lang="en-US" i="1" dirty="0" err="1" smtClean="0"/>
              <a:t>y</a:t>
            </a:r>
            <a:r>
              <a:rPr lang="en-US" baseline="-25000" dirty="0" err="1" smtClean="0"/>
              <a:t>i</a:t>
            </a:r>
            <a:endParaRPr lang="en-US" baseline="-25000" dirty="0" smtClean="0"/>
          </a:p>
          <a:p>
            <a:pPr marL="0" indent="0">
              <a:buNone/>
            </a:pPr>
            <a:endParaRPr lang="en-US" baseline="-25000" dirty="0"/>
          </a:p>
          <a:p>
            <a:r>
              <a:rPr lang="en-US" dirty="0" smtClean="0"/>
              <a:t>But how well </a:t>
            </a:r>
            <a:r>
              <a:rPr lang="en-US" i="1" dirty="0" smtClean="0"/>
              <a:t>x</a:t>
            </a:r>
            <a:r>
              <a:rPr lang="en-US" baseline="-25000" dirty="0" smtClean="0"/>
              <a:t>i</a:t>
            </a:r>
            <a:r>
              <a:rPr lang="en-US" dirty="0" smtClean="0"/>
              <a:t> indeed explains the </a:t>
            </a:r>
            <a:r>
              <a:rPr lang="en-US" dirty="0"/>
              <a:t>variation in the dependent </a:t>
            </a:r>
            <a:r>
              <a:rPr lang="en-US" dirty="0" smtClean="0"/>
              <a:t>variable </a:t>
            </a:r>
            <a:r>
              <a:rPr lang="en-US" i="1" dirty="0" err="1" smtClean="0"/>
              <a:t>y</a:t>
            </a:r>
            <a:r>
              <a:rPr lang="en-US" baseline="-25000" dirty="0" err="1" smtClean="0"/>
              <a:t>i</a:t>
            </a:r>
            <a:r>
              <a:rPr lang="en-US" dirty="0" smtClean="0"/>
              <a:t>?</a:t>
            </a:r>
          </a:p>
        </p:txBody>
      </p:sp>
      <p:sp>
        <p:nvSpPr>
          <p:cNvPr id="3" name="TextBox 2"/>
          <p:cNvSpPr txBox="1"/>
          <p:nvPr/>
        </p:nvSpPr>
        <p:spPr>
          <a:xfrm>
            <a:off x="0" y="276132"/>
            <a:ext cx="1371600" cy="430887"/>
          </a:xfrm>
          <a:prstGeom prst="rect">
            <a:avLst/>
          </a:prstGeom>
          <a:noFill/>
        </p:spPr>
        <p:txBody>
          <a:bodyPr wrap="square" rtlCol="0">
            <a:spAutoFit/>
          </a:bodyPr>
          <a:lstStyle/>
          <a:p>
            <a:pPr algn="ctr"/>
            <a:r>
              <a:rPr lang="en-US" sz="1100" dirty="0" smtClean="0">
                <a:solidFill>
                  <a:schemeClr val="bg1"/>
                </a:solidFill>
                <a:latin typeface="Tahoma" pitchFamily="34" charset="0"/>
                <a:ea typeface="Tahoma" pitchFamily="34" charset="0"/>
                <a:cs typeface="Tahoma" pitchFamily="34" charset="0"/>
              </a:rPr>
              <a:t>Measuring Goodness-of-fit</a:t>
            </a:r>
            <a:endParaRPr lang="en-US" sz="1100" dirty="0">
              <a:solidFill>
                <a:schemeClr val="bg1"/>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p:cNvPicPr>
            <a:picLocks noChangeAspect="1" noChangeArrowheads="1"/>
          </p:cNvPicPr>
          <p:nvPr/>
        </p:nvPicPr>
        <p:blipFill>
          <a:blip r:embed="rId2" cstate="print"/>
          <a:srcRect/>
          <a:stretch>
            <a:fillRect/>
          </a:stretch>
        </p:blipFill>
        <p:spPr bwMode="auto">
          <a:xfrm>
            <a:off x="1752600" y="1717429"/>
            <a:ext cx="7062787" cy="4167187"/>
          </a:xfrm>
          <a:prstGeom prst="rect">
            <a:avLst/>
          </a:prstGeom>
          <a:noFill/>
          <a:ln w="9525">
            <a:noFill/>
            <a:miter lim="800000"/>
            <a:headEnd/>
            <a:tailEnd/>
          </a:ln>
        </p:spPr>
      </p:pic>
      <p:sp>
        <p:nvSpPr>
          <p:cNvPr id="4" name="TextBox 3"/>
          <p:cNvSpPr txBox="1"/>
          <p:nvPr/>
        </p:nvSpPr>
        <p:spPr>
          <a:xfrm>
            <a:off x="2638191" y="443468"/>
            <a:ext cx="5444004" cy="369332"/>
          </a:xfrm>
          <a:prstGeom prst="rect">
            <a:avLst/>
          </a:prstGeom>
          <a:noFill/>
        </p:spPr>
        <p:txBody>
          <a:bodyPr wrap="square" rtlCol="0">
            <a:spAutoFit/>
          </a:bodyPr>
          <a:lstStyle/>
          <a:p>
            <a:r>
              <a:rPr lang="en-US" dirty="0" smtClean="0">
                <a:solidFill>
                  <a:schemeClr val="bg1"/>
                </a:solidFill>
              </a:rPr>
              <a:t>          Explained and unexplained components of </a:t>
            </a:r>
            <a:r>
              <a:rPr lang="en-US" i="1" dirty="0" err="1" smtClean="0">
                <a:solidFill>
                  <a:schemeClr val="bg1"/>
                </a:solidFill>
              </a:rPr>
              <a:t>y</a:t>
            </a:r>
            <a:r>
              <a:rPr lang="en-US" baseline="-25000" dirty="0" err="1" smtClean="0">
                <a:solidFill>
                  <a:schemeClr val="bg1"/>
                </a:solidFill>
              </a:rPr>
              <a:t>i</a:t>
            </a:r>
            <a:r>
              <a:rPr lang="en-US" dirty="0" smtClean="0">
                <a:solidFill>
                  <a:schemeClr val="bg1"/>
                </a:solidFill>
              </a:rPr>
              <a:t> </a:t>
            </a:r>
          </a:p>
        </p:txBody>
      </p:sp>
      <p:sp>
        <p:nvSpPr>
          <p:cNvPr id="6" name="TextBox 5"/>
          <p:cNvSpPr txBox="1"/>
          <p:nvPr/>
        </p:nvSpPr>
        <p:spPr>
          <a:xfrm>
            <a:off x="0" y="276132"/>
            <a:ext cx="1371600" cy="430887"/>
          </a:xfrm>
          <a:prstGeom prst="rect">
            <a:avLst/>
          </a:prstGeom>
          <a:noFill/>
        </p:spPr>
        <p:txBody>
          <a:bodyPr wrap="square" rtlCol="0">
            <a:spAutoFit/>
          </a:bodyPr>
          <a:lstStyle/>
          <a:p>
            <a:pPr algn="ctr"/>
            <a:r>
              <a:rPr lang="en-US" sz="1100" dirty="0" smtClean="0">
                <a:solidFill>
                  <a:schemeClr val="bg1"/>
                </a:solidFill>
                <a:latin typeface="Tahoma" pitchFamily="34" charset="0"/>
                <a:ea typeface="Tahoma" pitchFamily="34" charset="0"/>
                <a:cs typeface="Tahoma" pitchFamily="34" charset="0"/>
              </a:rPr>
              <a:t>Measuring Goodness-of-fit</a:t>
            </a:r>
            <a:endParaRPr lang="en-US" sz="11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064079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smtClean="0"/>
          </a:p>
          <a:p>
            <a:pPr marL="0" indent="0">
              <a:buNone/>
            </a:pPr>
            <a:endParaRPr lang="en-US" dirty="0" smtClean="0"/>
          </a:p>
          <a:p>
            <a:pPr marL="0" indent="0">
              <a:buNone/>
            </a:pPr>
            <a:r>
              <a:rPr lang="en-US" dirty="0" smtClean="0"/>
              <a:t>Subtracting </a:t>
            </a:r>
            <a:r>
              <a:rPr lang="en-US" dirty="0"/>
              <a:t>the sample mean from both </a:t>
            </a:r>
            <a:r>
              <a:rPr lang="en-US" dirty="0" smtClean="0"/>
              <a:t>sides:</a:t>
            </a:r>
          </a:p>
          <a:p>
            <a:pPr marL="0" indent="0">
              <a:buNone/>
            </a:pPr>
            <a:endParaRPr lang="en-US" dirty="0" smtClean="0"/>
          </a:p>
          <a:p>
            <a:pPr marL="0" indent="0">
              <a:buNone/>
            </a:pPr>
            <a:endParaRPr lang="en-US" dirty="0" smtClean="0"/>
          </a:p>
          <a:p>
            <a:pPr marL="0" indent="0">
              <a:buNone/>
            </a:pPr>
            <a:r>
              <a:rPr lang="en-US" dirty="0" smtClean="0"/>
              <a:t>Squaring </a:t>
            </a:r>
            <a:r>
              <a:rPr lang="en-US" dirty="0"/>
              <a:t>and summing both </a:t>
            </a:r>
            <a:r>
              <a:rPr lang="en-US" dirty="0" smtClean="0"/>
              <a:t>sides, using</a:t>
            </a:r>
          </a:p>
          <a:p>
            <a:pPr marL="0" indent="0">
              <a:buNone/>
            </a:pPr>
            <a:endParaRPr lang="en-US" dirty="0" smtClean="0"/>
          </a:p>
          <a:p>
            <a:pPr marL="0" indent="0">
              <a:buNone/>
            </a:pPr>
            <a:endParaRPr lang="en-US" dirty="0"/>
          </a:p>
          <a:p>
            <a:pPr marL="0" indent="0">
              <a:buNone/>
            </a:pPr>
            <a:r>
              <a:rPr lang="en-US" dirty="0" smtClean="0"/>
              <a:t>“total sample variation” is divided into </a:t>
            </a:r>
            <a:r>
              <a:rPr lang="en-US" dirty="0"/>
              <a:t>explained and unexplained </a:t>
            </a:r>
            <a:r>
              <a:rPr lang="en-US" dirty="0" smtClean="0"/>
              <a:t>components! </a:t>
            </a:r>
            <a:endParaRPr lang="en-US" dirty="0"/>
          </a:p>
          <a:p>
            <a:pPr marL="457200" lvl="1" indent="0">
              <a:buNone/>
            </a:pPr>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2521368807"/>
              </p:ext>
            </p:extLst>
          </p:nvPr>
        </p:nvGraphicFramePr>
        <p:xfrm>
          <a:off x="4191000" y="1600200"/>
          <a:ext cx="1612900" cy="501650"/>
        </p:xfrm>
        <a:graphic>
          <a:graphicData uri="http://schemas.openxmlformats.org/presentationml/2006/ole">
            <mc:AlternateContent xmlns:mc="http://schemas.openxmlformats.org/markup-compatibility/2006">
              <mc:Choice xmlns:v="urn:schemas-microsoft-com:vml" Requires="v">
                <p:oleObj spid="_x0000_s143518" name="Equation" r:id="rId3" imgW="736560" imgH="228600" progId="Equation.DSMT4">
                  <p:embed/>
                </p:oleObj>
              </mc:Choice>
              <mc:Fallback>
                <p:oleObj name="Equation" r:id="rId3" imgW="73656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600200"/>
                        <a:ext cx="16129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99822867"/>
              </p:ext>
            </p:extLst>
          </p:nvPr>
        </p:nvGraphicFramePr>
        <p:xfrm>
          <a:off x="3352800" y="2819400"/>
          <a:ext cx="2860675" cy="557213"/>
        </p:xfrm>
        <a:graphic>
          <a:graphicData uri="http://schemas.openxmlformats.org/presentationml/2006/ole">
            <mc:AlternateContent xmlns:mc="http://schemas.openxmlformats.org/markup-compatibility/2006">
              <mc:Choice xmlns:v="urn:schemas-microsoft-com:vml" Requires="v">
                <p:oleObj spid="_x0000_s143519" name="Equation" r:id="rId5" imgW="1307880" imgH="253800" progId="Equation.DSMT4">
                  <p:embed/>
                </p:oleObj>
              </mc:Choice>
              <mc:Fallback>
                <p:oleObj name="Equation" r:id="rId5" imgW="1307880" imgH="2538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2819400"/>
                        <a:ext cx="2860675"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0" y="276132"/>
            <a:ext cx="1371600" cy="430887"/>
          </a:xfrm>
          <a:prstGeom prst="rect">
            <a:avLst/>
          </a:prstGeom>
          <a:noFill/>
        </p:spPr>
        <p:txBody>
          <a:bodyPr wrap="square" rtlCol="0">
            <a:spAutoFit/>
          </a:bodyPr>
          <a:lstStyle/>
          <a:p>
            <a:pPr algn="ctr"/>
            <a:r>
              <a:rPr lang="en-US" sz="1100" dirty="0" smtClean="0">
                <a:solidFill>
                  <a:schemeClr val="bg1"/>
                </a:solidFill>
                <a:latin typeface="Tahoma" pitchFamily="34" charset="0"/>
                <a:ea typeface="Tahoma" pitchFamily="34" charset="0"/>
                <a:cs typeface="Tahoma" pitchFamily="34" charset="0"/>
              </a:rPr>
              <a:t>Measuring Goodness-of-fit</a:t>
            </a:r>
            <a:endParaRPr lang="en-US" sz="1100" dirty="0">
              <a:solidFill>
                <a:schemeClr val="bg1"/>
              </a:solidFill>
              <a:latin typeface="Tahoma" pitchFamily="34" charset="0"/>
              <a:ea typeface="Tahoma" pitchFamily="34" charset="0"/>
              <a:cs typeface="Tahoma"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244370432"/>
              </p:ext>
            </p:extLst>
          </p:nvPr>
        </p:nvGraphicFramePr>
        <p:xfrm>
          <a:off x="7218362" y="3810000"/>
          <a:ext cx="1925638" cy="457200"/>
        </p:xfrm>
        <a:graphic>
          <a:graphicData uri="http://schemas.openxmlformats.org/presentationml/2006/ole">
            <mc:AlternateContent xmlns:mc="http://schemas.openxmlformats.org/markup-compatibility/2006">
              <mc:Choice xmlns:v="urn:schemas-microsoft-com:vml" Requires="v">
                <p:oleObj spid="_x0000_s143520" name="Equation" r:id="rId7" imgW="1015559" imgH="253890" progId="Equation.DSMT4">
                  <p:embed/>
                </p:oleObj>
              </mc:Choice>
              <mc:Fallback>
                <p:oleObj name="Equation" r:id="rId7" imgW="1015559" imgH="25389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8362" y="3810000"/>
                        <a:ext cx="1925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883825510"/>
              </p:ext>
            </p:extLst>
          </p:nvPr>
        </p:nvGraphicFramePr>
        <p:xfrm>
          <a:off x="2667000" y="4495800"/>
          <a:ext cx="4557713" cy="612775"/>
        </p:xfrm>
        <a:graphic>
          <a:graphicData uri="http://schemas.openxmlformats.org/presentationml/2006/ole">
            <mc:AlternateContent xmlns:mc="http://schemas.openxmlformats.org/markup-compatibility/2006">
              <mc:Choice xmlns:v="urn:schemas-microsoft-com:vml" Requires="v">
                <p:oleObj spid="_x0000_s143521" name="Equation" r:id="rId9" imgW="2082800" imgH="279400" progId="Equation.DSMT4">
                  <p:embed/>
                </p:oleObj>
              </mc:Choice>
              <mc:Fallback>
                <p:oleObj name="Equation" r:id="rId9" imgW="2082800" imgH="2794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4495800"/>
                        <a:ext cx="455771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0" y="1154603"/>
            <a:ext cx="7772400" cy="5334000"/>
          </a:xfrm>
        </p:spPr>
        <p:txBody>
          <a:bodyPr>
            <a:normAutofit/>
          </a:bodyPr>
          <a:lstStyle/>
          <a:p>
            <a:pPr marL="0" indent="0">
              <a:buNone/>
            </a:pPr>
            <a:endParaRPr lang="en-US" dirty="0" smtClean="0"/>
          </a:p>
          <a:p>
            <a:r>
              <a:rPr lang="en-US" dirty="0" smtClean="0"/>
              <a:t>Specifically:</a:t>
            </a:r>
          </a:p>
          <a:p>
            <a:endParaRPr lang="en-US" dirty="0"/>
          </a:p>
          <a:p>
            <a:endParaRPr lang="en-US" dirty="0" smtClean="0"/>
          </a:p>
          <a:p>
            <a:endParaRPr lang="en-US" dirty="0"/>
          </a:p>
          <a:p>
            <a:endParaRPr lang="en-US" dirty="0" smtClean="0"/>
          </a:p>
          <a:p>
            <a:pPr marL="0" indent="0" algn="ctr">
              <a:buNone/>
            </a:pPr>
            <a:endParaRPr lang="en-US" dirty="0" smtClean="0"/>
          </a:p>
          <a:p>
            <a:pPr marL="0" indent="0" algn="ctr">
              <a:buNone/>
            </a:pPr>
            <a:r>
              <a:rPr lang="en-US" b="1" dirty="0" smtClean="0"/>
              <a:t>OR</a:t>
            </a:r>
          </a:p>
          <a:p>
            <a:pPr marL="0" indent="0">
              <a:buNone/>
            </a:pPr>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119334714"/>
              </p:ext>
            </p:extLst>
          </p:nvPr>
        </p:nvGraphicFramePr>
        <p:xfrm>
          <a:off x="1600199" y="2590800"/>
          <a:ext cx="7086601" cy="1844053"/>
        </p:xfrm>
        <a:graphic>
          <a:graphicData uri="http://schemas.openxmlformats.org/presentationml/2006/ole">
            <mc:AlternateContent xmlns:mc="http://schemas.openxmlformats.org/markup-compatibility/2006">
              <mc:Choice xmlns:v="urn:schemas-microsoft-com:vml" Requires="v">
                <p:oleObj spid="_x0000_s148559" name="Equation" r:id="rId3" imgW="3416040" imgH="888840" progId="Equation.DSMT4">
                  <p:embed/>
                </p:oleObj>
              </mc:Choice>
              <mc:Fallback>
                <p:oleObj name="Equation" r:id="rId3" imgW="3416040" imgH="8888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199" y="2590800"/>
                        <a:ext cx="7086601" cy="1844053"/>
                      </a:xfrm>
                      <a:prstGeom prst="rect">
                        <a:avLst/>
                      </a:prstGeom>
                      <a:noFill/>
                      <a:extLst/>
                    </p:spPr>
                  </p:pic>
                </p:oleObj>
              </mc:Fallback>
            </mc:AlternateContent>
          </a:graphicData>
        </a:graphic>
      </p:graphicFrame>
      <p:sp>
        <p:nvSpPr>
          <p:cNvPr id="5" name="TextBox 4"/>
          <p:cNvSpPr txBox="1"/>
          <p:nvPr/>
        </p:nvSpPr>
        <p:spPr>
          <a:xfrm>
            <a:off x="0" y="276132"/>
            <a:ext cx="1371600" cy="430887"/>
          </a:xfrm>
          <a:prstGeom prst="rect">
            <a:avLst/>
          </a:prstGeom>
          <a:noFill/>
        </p:spPr>
        <p:txBody>
          <a:bodyPr wrap="square" rtlCol="0">
            <a:spAutoFit/>
          </a:bodyPr>
          <a:lstStyle/>
          <a:p>
            <a:pPr algn="ctr"/>
            <a:r>
              <a:rPr lang="en-US" sz="1100" dirty="0" smtClean="0">
                <a:solidFill>
                  <a:schemeClr val="bg1"/>
                </a:solidFill>
                <a:latin typeface="Tahoma" pitchFamily="34" charset="0"/>
                <a:ea typeface="Tahoma" pitchFamily="34" charset="0"/>
                <a:cs typeface="Tahoma" pitchFamily="34" charset="0"/>
              </a:rPr>
              <a:t>Measuring Goodness-of-fit</a:t>
            </a:r>
            <a:endParaRPr lang="en-US" sz="1100" dirty="0">
              <a:solidFill>
                <a:schemeClr val="bg1"/>
              </a:solidFill>
              <a:latin typeface="Tahoma" pitchFamily="34" charset="0"/>
              <a:ea typeface="Tahoma" pitchFamily="34" charset="0"/>
              <a:cs typeface="Tahoma"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755950554"/>
              </p:ext>
            </p:extLst>
          </p:nvPr>
        </p:nvGraphicFramePr>
        <p:xfrm>
          <a:off x="3886200" y="5562600"/>
          <a:ext cx="2519363" cy="396875"/>
        </p:xfrm>
        <a:graphic>
          <a:graphicData uri="http://schemas.openxmlformats.org/presentationml/2006/ole">
            <mc:AlternateContent xmlns:mc="http://schemas.openxmlformats.org/markup-compatibility/2006">
              <mc:Choice xmlns:v="urn:schemas-microsoft-com:vml" Requires="v">
                <p:oleObj spid="_x0000_s148560" name="Equation" r:id="rId5" imgW="1129810" imgH="177723" progId="Equation.3">
                  <p:embed/>
                </p:oleObj>
              </mc:Choice>
              <mc:Fallback>
                <p:oleObj name="Equation" r:id="rId5" imgW="1129810" imgH="17772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5562600"/>
                        <a:ext cx="2519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endParaRPr lang="en-US" dirty="0" smtClean="0"/>
          </a:p>
          <a:p>
            <a:endParaRPr lang="en-US" dirty="0" smtClean="0"/>
          </a:p>
          <a:p>
            <a:r>
              <a:rPr lang="en-US" dirty="0" smtClean="0"/>
              <a:t>Let’s define the </a:t>
            </a:r>
            <a:r>
              <a:rPr lang="en-US" b="1" dirty="0" smtClean="0"/>
              <a:t>coefficient of determination</a:t>
            </a:r>
            <a:r>
              <a:rPr lang="en-US" dirty="0" smtClean="0"/>
              <a:t>, or </a:t>
            </a:r>
            <a:r>
              <a:rPr lang="en-US" i="1" dirty="0" smtClean="0"/>
              <a:t>R</a:t>
            </a:r>
            <a:r>
              <a:rPr lang="x-none" baseline="30000" smtClean="0"/>
              <a:t>2</a:t>
            </a:r>
            <a:r>
              <a:rPr lang="en-US" dirty="0" smtClean="0"/>
              <a:t> , as the proportion of variation in </a:t>
            </a:r>
            <a:r>
              <a:rPr lang="en-US" i="1" dirty="0" smtClean="0"/>
              <a:t>y</a:t>
            </a:r>
            <a:r>
              <a:rPr lang="en-US" dirty="0" smtClean="0"/>
              <a:t> explained by </a:t>
            </a:r>
            <a:r>
              <a:rPr lang="en-US" i="1" dirty="0" smtClean="0"/>
              <a:t>x</a:t>
            </a:r>
            <a:r>
              <a:rPr lang="en-US" dirty="0" smtClean="0"/>
              <a:t> within the regression model:</a:t>
            </a:r>
          </a:p>
          <a:p>
            <a:pPr lvl="1"/>
            <a:endParaRPr lang="en-US" dirty="0" smtClean="0"/>
          </a:p>
          <a:p>
            <a:endParaRPr lang="en-US" dirty="0" smtClean="0"/>
          </a:p>
        </p:txBody>
      </p:sp>
      <p:graphicFrame>
        <p:nvGraphicFramePr>
          <p:cNvPr id="4" name="Object 3"/>
          <p:cNvGraphicFramePr>
            <a:graphicFrameLocks noChangeAspect="1"/>
          </p:cNvGraphicFramePr>
          <p:nvPr/>
        </p:nvGraphicFramePr>
        <p:xfrm>
          <a:off x="3375025" y="4256088"/>
          <a:ext cx="3086100" cy="877887"/>
        </p:xfrm>
        <a:graphic>
          <a:graphicData uri="http://schemas.openxmlformats.org/presentationml/2006/ole">
            <mc:AlternateContent xmlns:mc="http://schemas.openxmlformats.org/markup-compatibility/2006">
              <mc:Choice xmlns:v="urn:schemas-microsoft-com:vml" Requires="v">
                <p:oleObj spid="_x0000_s150570" name="Equation" r:id="rId3" imgW="1384200" imgH="393480" progId="Equation.DSMT4">
                  <p:embed/>
                </p:oleObj>
              </mc:Choice>
              <mc:Fallback>
                <p:oleObj name="Equation" r:id="rId3" imgW="138420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025" y="4256088"/>
                        <a:ext cx="3086100"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0" y="276132"/>
            <a:ext cx="1371600" cy="430887"/>
          </a:xfrm>
          <a:prstGeom prst="rect">
            <a:avLst/>
          </a:prstGeom>
          <a:noFill/>
        </p:spPr>
        <p:txBody>
          <a:bodyPr wrap="square" rtlCol="0">
            <a:spAutoFit/>
          </a:bodyPr>
          <a:lstStyle/>
          <a:p>
            <a:pPr algn="ctr"/>
            <a:r>
              <a:rPr lang="en-US" sz="1100" dirty="0" smtClean="0">
                <a:solidFill>
                  <a:schemeClr val="bg1"/>
                </a:solidFill>
                <a:latin typeface="Tahoma" pitchFamily="34" charset="0"/>
                <a:ea typeface="Tahoma" pitchFamily="34" charset="0"/>
                <a:cs typeface="Tahoma" pitchFamily="34" charset="0"/>
              </a:rPr>
              <a:t>Measuring Goodness-of-fit</a:t>
            </a:r>
            <a:endParaRPr lang="en-US" sz="1100" dirty="0">
              <a:solidFill>
                <a:schemeClr val="bg1"/>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We can see that:</a:t>
            </a:r>
          </a:p>
          <a:p>
            <a:pPr marL="0" indent="0">
              <a:buNone/>
            </a:pPr>
            <a:endParaRPr lang="en-US" dirty="0" smtClean="0"/>
          </a:p>
          <a:p>
            <a:pPr lvl="1"/>
            <a:r>
              <a:rPr lang="en-US" dirty="0" smtClean="0"/>
              <a:t>The closer </a:t>
            </a:r>
            <a:r>
              <a:rPr lang="en-US" i="1" dirty="0" smtClean="0"/>
              <a:t>R</a:t>
            </a:r>
            <a:r>
              <a:rPr lang="x-none" baseline="30000" dirty="0" smtClean="0"/>
              <a:t>2</a:t>
            </a:r>
            <a:r>
              <a:rPr lang="en-US" dirty="0" smtClean="0"/>
              <a:t> is to 1, the closer the sample values </a:t>
            </a:r>
            <a:r>
              <a:rPr lang="en-US" i="1" dirty="0" err="1" smtClean="0"/>
              <a:t>y</a:t>
            </a:r>
            <a:r>
              <a:rPr lang="en-US" baseline="-25000" dirty="0" err="1" smtClean="0"/>
              <a:t>i</a:t>
            </a:r>
            <a:r>
              <a:rPr lang="en-US" dirty="0" smtClean="0"/>
              <a:t> are to the fitted regression equation</a:t>
            </a:r>
          </a:p>
          <a:p>
            <a:pPr lvl="1"/>
            <a:r>
              <a:rPr lang="en-US" dirty="0" smtClean="0"/>
              <a:t>If </a:t>
            </a:r>
            <a:r>
              <a:rPr lang="en-US" i="1" dirty="0" smtClean="0"/>
              <a:t>R</a:t>
            </a:r>
            <a:r>
              <a:rPr lang="x-none" baseline="30000" dirty="0" smtClean="0"/>
              <a:t>2</a:t>
            </a:r>
            <a:r>
              <a:rPr lang="en-US" dirty="0" smtClean="0"/>
              <a:t> = 1, then all the sample data fall exactly on the fitted least squares line, so </a:t>
            </a:r>
            <a:r>
              <a:rPr lang="en-US" i="1" dirty="0" smtClean="0"/>
              <a:t>SSE</a:t>
            </a:r>
            <a:r>
              <a:rPr lang="en-US" dirty="0" smtClean="0"/>
              <a:t> = 0, and the model fits the data ‘‘perfectly’’ </a:t>
            </a:r>
          </a:p>
          <a:p>
            <a:pPr lvl="1"/>
            <a:r>
              <a:rPr lang="en-US" dirty="0" smtClean="0"/>
              <a:t>If the sample data for </a:t>
            </a:r>
            <a:r>
              <a:rPr lang="en-US" i="1" dirty="0" smtClean="0"/>
              <a:t>y</a:t>
            </a:r>
            <a:r>
              <a:rPr lang="en-US" dirty="0" smtClean="0"/>
              <a:t> and </a:t>
            </a:r>
            <a:r>
              <a:rPr lang="en-US" i="1" dirty="0" smtClean="0"/>
              <a:t>x</a:t>
            </a:r>
            <a:r>
              <a:rPr lang="en-US" dirty="0" smtClean="0"/>
              <a:t> are uncorrelated and show no linear association, then the least squares fitted line is ‘‘horizontal” so that </a:t>
            </a:r>
            <a:r>
              <a:rPr lang="en-US" i="1" dirty="0" smtClean="0"/>
              <a:t>SSR</a:t>
            </a:r>
            <a:r>
              <a:rPr lang="en-US" dirty="0" smtClean="0"/>
              <a:t> = 0 and </a:t>
            </a:r>
            <a:r>
              <a:rPr lang="en-US" i="1" dirty="0" smtClean="0"/>
              <a:t>R</a:t>
            </a:r>
            <a:r>
              <a:rPr lang="x-none" baseline="30000" dirty="0" smtClean="0"/>
              <a:t>2</a:t>
            </a:r>
            <a:r>
              <a:rPr lang="en-US" dirty="0" smtClean="0"/>
              <a:t> = </a:t>
            </a:r>
            <a:r>
              <a:rPr lang="x-none" dirty="0" smtClean="0"/>
              <a:t>0</a:t>
            </a:r>
            <a:endParaRPr lang="en-US" dirty="0" smtClean="0"/>
          </a:p>
          <a:p>
            <a:pPr lvl="1"/>
            <a:endParaRPr lang="en-US" dirty="0" smtClean="0"/>
          </a:p>
          <a:p>
            <a:endParaRPr lang="en-US" dirty="0" smtClean="0"/>
          </a:p>
        </p:txBody>
      </p:sp>
      <p:sp>
        <p:nvSpPr>
          <p:cNvPr id="4" name="TextBox 3"/>
          <p:cNvSpPr txBox="1"/>
          <p:nvPr/>
        </p:nvSpPr>
        <p:spPr>
          <a:xfrm>
            <a:off x="0" y="276132"/>
            <a:ext cx="1371600" cy="430887"/>
          </a:xfrm>
          <a:prstGeom prst="rect">
            <a:avLst/>
          </a:prstGeom>
          <a:noFill/>
        </p:spPr>
        <p:txBody>
          <a:bodyPr wrap="square" rtlCol="0">
            <a:spAutoFit/>
          </a:bodyPr>
          <a:lstStyle/>
          <a:p>
            <a:pPr algn="ctr"/>
            <a:r>
              <a:rPr lang="en-US" sz="1100" dirty="0" smtClean="0">
                <a:solidFill>
                  <a:schemeClr val="bg1"/>
                </a:solidFill>
                <a:latin typeface="Tahoma" pitchFamily="34" charset="0"/>
                <a:ea typeface="Tahoma" pitchFamily="34" charset="0"/>
                <a:cs typeface="Tahoma" pitchFamily="34" charset="0"/>
              </a:rPr>
              <a:t>Measuring Goodness-of-fit</a:t>
            </a:r>
            <a:endParaRPr lang="en-US" sz="1100" dirty="0">
              <a:solidFill>
                <a:schemeClr val="bg1"/>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10153</TotalTime>
  <Words>440</Words>
  <Application>Microsoft Office PowerPoint</Application>
  <PresentationFormat>On-screen Show (4:3)</PresentationFormat>
  <Paragraphs>106</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Cambria Math</vt:lpstr>
      <vt:lpstr>Tahoma</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Walt</dc:creator>
  <cp:lastModifiedBy>Blueshtein, Moran</cp:lastModifiedBy>
  <cp:revision>504</cp:revision>
  <dcterms:created xsi:type="dcterms:W3CDTF">2011-01-05T13:49:00Z</dcterms:created>
  <dcterms:modified xsi:type="dcterms:W3CDTF">2017-09-13T16:46:51Z</dcterms:modified>
</cp:coreProperties>
</file>