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9" r:id="rId2"/>
    <p:sldId id="502" r:id="rId3"/>
    <p:sldId id="568" r:id="rId4"/>
    <p:sldId id="572" r:id="rId5"/>
    <p:sldId id="565" r:id="rId6"/>
    <p:sldId id="509" r:id="rId7"/>
    <p:sldId id="510" r:id="rId8"/>
    <p:sldId id="511" r:id="rId9"/>
    <p:sldId id="512" r:id="rId10"/>
    <p:sldId id="514" r:id="rId11"/>
    <p:sldId id="573" r:id="rId12"/>
    <p:sldId id="574" r:id="rId13"/>
    <p:sldId id="517" r:id="rId14"/>
    <p:sldId id="566" r:id="rId15"/>
    <p:sldId id="518" r:id="rId16"/>
    <p:sldId id="520" r:id="rId17"/>
    <p:sldId id="521" r:id="rId18"/>
    <p:sldId id="522" r:id="rId19"/>
    <p:sldId id="529" r:id="rId20"/>
    <p:sldId id="530" r:id="rId21"/>
    <p:sldId id="531" r:id="rId22"/>
    <p:sldId id="535" r:id="rId23"/>
    <p:sldId id="536" r:id="rId24"/>
    <p:sldId id="537" r:id="rId25"/>
    <p:sldId id="539" r:id="rId26"/>
    <p:sldId id="540" r:id="rId27"/>
    <p:sldId id="541" r:id="rId28"/>
    <p:sldId id="543" r:id="rId29"/>
    <p:sldId id="544" r:id="rId30"/>
    <p:sldId id="545" r:id="rId31"/>
    <p:sldId id="548" r:id="rId32"/>
    <p:sldId id="570" r:id="rId33"/>
    <p:sldId id="550" r:id="rId34"/>
    <p:sldId id="551" r:id="rId35"/>
    <p:sldId id="553" r:id="rId36"/>
    <p:sldId id="571" r:id="rId37"/>
    <p:sldId id="554" r:id="rId38"/>
    <p:sldId id="556" r:id="rId39"/>
    <p:sldId id="557" r:id="rId40"/>
    <p:sldId id="558" r:id="rId41"/>
    <p:sldId id="567" r:id="rId42"/>
    <p:sldId id="559" r:id="rId43"/>
    <p:sldId id="560" r:id="rId44"/>
    <p:sldId id="561" r:id="rId45"/>
    <p:sldId id="56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84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8F8DE-2E50-4D3A-9D74-84EE4BD3F340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595D6-7FBD-4719-94AD-0AC158057E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0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6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3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01715" y="25146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Random Variables and Probability Distributions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315" y="4724400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BUAN/MECO 6312 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85741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Joint  and Conditional Probabilities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4342" y="416573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Joint Probability Density Function for </a:t>
            </a:r>
            <a:r>
              <a:rPr lang="en-US" i="1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i="1" dirty="0" smtClean="0">
                <a:solidFill>
                  <a:schemeClr val="bg1"/>
                </a:solidFill>
              </a:rPr>
              <a:t>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4191000"/>
            <a:ext cx="7543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600200" y="1524000"/>
            <a:ext cx="7086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Let’s define a second random variable  - Y</a:t>
            </a:r>
            <a:endParaRPr lang="en-US" sz="2400" dirty="0"/>
          </a:p>
          <a:p>
            <a:r>
              <a:rPr lang="en-US" sz="2400" dirty="0" smtClean="0"/>
              <a:t>Y is a categorical random variable that can receive two values: blue (y=1) and white (y=0).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85741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Joint  and Conditional Probabilities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4342" y="416573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Joint Probability Density Function for </a:t>
            </a:r>
            <a:r>
              <a:rPr lang="en-US" i="1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i="1" dirty="0" smtClean="0">
                <a:solidFill>
                  <a:schemeClr val="bg1"/>
                </a:solidFill>
              </a:rPr>
              <a:t>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096" y="1524000"/>
            <a:ext cx="7543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403684"/>
              </p:ext>
            </p:extLst>
          </p:nvPr>
        </p:nvGraphicFramePr>
        <p:xfrm>
          <a:off x="1905000" y="4191000"/>
          <a:ext cx="6454773" cy="50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Equation" r:id="rId4" imgW="3721100" imgH="254000" progId="Equation.DSMT4">
                  <p:embed/>
                </p:oleObj>
              </mc:Choice>
              <mc:Fallback>
                <p:oleObj name="Equation" r:id="rId4" imgW="3721100" imgH="2540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6454773" cy="501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0" y="2667000"/>
            <a:ext cx="7162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example, the probability that we draw a blue cell with the value </a:t>
            </a:r>
            <a:r>
              <a:rPr lang="en-US" sz="2400" dirty="0" smtClean="0"/>
              <a:t>2 </a:t>
            </a:r>
            <a:r>
              <a:rPr lang="en-US" sz="2400" dirty="0" smtClean="0"/>
              <a:t>is given by: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29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85741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Joint  and Conditional Probabilities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361" y="4038600"/>
            <a:ext cx="7024077" cy="155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04342" y="416573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Joint Probability Density Function for </a:t>
            </a:r>
            <a:r>
              <a:rPr lang="en-US" i="1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i="1" dirty="0" smtClean="0">
                <a:solidFill>
                  <a:schemeClr val="bg1"/>
                </a:solidFill>
              </a:rPr>
              <a:t>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096" y="1524000"/>
            <a:ext cx="7543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24000" y="2667000"/>
            <a:ext cx="7162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Make sure that you understand how we obtain the following table: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32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conditional probability </a:t>
            </a:r>
            <a:r>
              <a:rPr lang="en-US" dirty="0" smtClean="0"/>
              <a:t>is the probability that the random variable </a:t>
            </a:r>
            <a:r>
              <a:rPr lang="en-US" i="1" dirty="0" smtClean="0"/>
              <a:t>X</a:t>
            </a:r>
            <a:r>
              <a:rPr lang="en-US" dirty="0" smtClean="0"/>
              <a:t> takes the value </a:t>
            </a:r>
            <a:r>
              <a:rPr lang="en-US" i="1" dirty="0" smtClean="0"/>
              <a:t>x</a:t>
            </a:r>
            <a:r>
              <a:rPr lang="en-US" dirty="0" smtClean="0"/>
              <a:t> given that </a:t>
            </a:r>
            <a:r>
              <a:rPr lang="en-US" i="1" dirty="0" smtClean="0"/>
              <a:t>Y </a:t>
            </a:r>
            <a:r>
              <a:rPr lang="en-US" dirty="0" smtClean="0"/>
              <a:t>takes the value</a:t>
            </a:r>
            <a:r>
              <a:rPr lang="en-US" i="1" dirty="0" smtClean="0"/>
              <a:t> y.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conditional probability is given by the conditional </a:t>
            </a:r>
            <a:r>
              <a:rPr lang="en-US" i="1" dirty="0" smtClean="0"/>
              <a:t>pdf, 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|</a:t>
            </a:r>
            <a:r>
              <a:rPr lang="en-US" i="1" dirty="0" err="1" smtClean="0"/>
              <a:t>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lvl="1" indent="0">
              <a:buSzPct val="100000"/>
              <a:buNone/>
            </a:pPr>
            <a:r>
              <a:rPr lang="en-US" dirty="0"/>
              <a:t>The effect of the conditioning is to reduce the set of possible outcomes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85741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Joint and Conditional Probabilities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3022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Conditional Probability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85741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Joint  and Conditional Probabilities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3022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Conditional Probability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819630"/>
            <a:ext cx="7162800" cy="87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00350" y="4434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Conditional Probability of </a:t>
            </a:r>
            <a:r>
              <a:rPr lang="en-US" i="1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given </a:t>
            </a:r>
            <a:r>
              <a:rPr lang="en-US" i="1" dirty="0" smtClean="0">
                <a:solidFill>
                  <a:schemeClr val="bg1"/>
                </a:solidFill>
              </a:rPr>
              <a:t>Y = </a:t>
            </a:r>
            <a:r>
              <a:rPr lang="x-none" smtClean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096" y="1828800"/>
            <a:ext cx="7543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5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using the formula: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85741"/>
            <a:ext cx="137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 smtClean="0">
              <a:solidFill>
                <a:schemeClr val="bg1"/>
              </a:solidFill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Joint and Conditional Probabilities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3022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Conditional Probability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26832"/>
              </p:ext>
            </p:extLst>
          </p:nvPr>
        </p:nvGraphicFramePr>
        <p:xfrm>
          <a:off x="2133600" y="3657600"/>
          <a:ext cx="5837238" cy="240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3" imgW="3162240" imgH="1143000" progId="Equation.DSMT4">
                  <p:embed/>
                </p:oleObj>
              </mc:Choice>
              <mc:Fallback>
                <p:oleObj name="Equation" r:id="rId3" imgW="316224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57600"/>
                        <a:ext cx="5837238" cy="240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158801"/>
              </p:ext>
            </p:extLst>
          </p:nvPr>
        </p:nvGraphicFramePr>
        <p:xfrm>
          <a:off x="1359876" y="1345019"/>
          <a:ext cx="64928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5" imgW="3517900" imgH="469900" progId="Equation.DSMT4">
                  <p:embed/>
                </p:oleObj>
              </mc:Choice>
              <mc:Fallback>
                <p:oleObj name="Equation" r:id="rId5" imgW="35179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876" y="1345019"/>
                        <a:ext cx="64928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random variables are </a:t>
            </a:r>
            <a:r>
              <a:rPr lang="en-US" b="1" dirty="0" smtClean="0"/>
              <a:t>statistically independent</a:t>
            </a:r>
            <a:r>
              <a:rPr lang="en-US" dirty="0" smtClean="0"/>
              <a:t> if the conditional probability that    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x</a:t>
            </a:r>
            <a:r>
              <a:rPr lang="en-US" dirty="0" smtClean="0"/>
              <a:t> given that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y</a:t>
            </a:r>
            <a:r>
              <a:rPr lang="en-US" dirty="0" smtClean="0"/>
              <a:t>, is the same as the unconditional probability that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x  </a:t>
            </a:r>
            <a:r>
              <a:rPr lang="en-US" i="1" u="sng" dirty="0" smtClean="0"/>
              <a:t>for every possible realizations of x and y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This means, if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independent random variables, then: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Equivalently: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85741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Joint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smtClean="0">
                <a:solidFill>
                  <a:schemeClr val="bg1"/>
                </a:solidFill>
              </a:rPr>
              <a:t> and Conditional Probabilities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3022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Statistical Independence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50204"/>
              </p:ext>
            </p:extLst>
          </p:nvPr>
        </p:nvGraphicFramePr>
        <p:xfrm>
          <a:off x="3505200" y="4267200"/>
          <a:ext cx="33512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3" imgW="1815840" imgH="253800" progId="Equation.DSMT4">
                  <p:embed/>
                </p:oleObj>
              </mc:Choice>
              <mc:Fallback>
                <p:oleObj name="Equation" r:id="rId3" imgW="18158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67200"/>
                        <a:ext cx="335121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709988" y="4954587"/>
          <a:ext cx="316388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5" imgW="1714320" imgH="469800" progId="Equation.DSMT4">
                  <p:embed/>
                </p:oleObj>
              </mc:Choice>
              <mc:Fallback>
                <p:oleObj name="Equation" r:id="rId5" imgW="171432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4954587"/>
                        <a:ext cx="3163887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can also say that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statistically independent if  their joint </a:t>
            </a:r>
            <a:r>
              <a:rPr lang="en-US" i="1" dirty="0" err="1" smtClean="0"/>
              <a:t>pdf</a:t>
            </a:r>
            <a:r>
              <a:rPr lang="en-US" dirty="0" smtClean="0"/>
              <a:t> factors into the product of their marginal </a:t>
            </a:r>
            <a:r>
              <a:rPr lang="en-US" i="1" dirty="0" err="1" smtClean="0"/>
              <a:t>pdf</a:t>
            </a:r>
            <a:r>
              <a:rPr lang="en-US" dirty="0" smtClean="0"/>
              <a:t> ’s: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If this is true for each and every pair of values </a:t>
            </a:r>
            <a:r>
              <a:rPr lang="en-US" b="1" i="1" dirty="0" smtClean="0"/>
              <a:t>x</a:t>
            </a:r>
            <a:r>
              <a:rPr lang="en-US" b="1" dirty="0" smtClean="0"/>
              <a:t> and </a:t>
            </a:r>
            <a:r>
              <a:rPr lang="en-US" b="1" i="1" dirty="0" smtClean="0"/>
              <a:t>y</a:t>
            </a:r>
            <a:r>
              <a:rPr lang="en-US" b="1" dirty="0" smtClean="0"/>
              <a:t>, then </a:t>
            </a:r>
            <a:r>
              <a:rPr lang="en-US" b="1" i="1" dirty="0" smtClean="0"/>
              <a:t>X</a:t>
            </a:r>
            <a:r>
              <a:rPr lang="en-US" b="1" dirty="0" smtClean="0"/>
              <a:t> and </a:t>
            </a:r>
            <a:r>
              <a:rPr lang="en-US" b="1" i="1" dirty="0" smtClean="0"/>
              <a:t>Y</a:t>
            </a:r>
            <a:r>
              <a:rPr lang="en-US" b="1" dirty="0" smtClean="0"/>
              <a:t> are statistically independent.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85741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Joint  and Conditional Probabilities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3022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Statistical Independence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393961"/>
              </p:ext>
            </p:extLst>
          </p:nvPr>
        </p:nvGraphicFramePr>
        <p:xfrm>
          <a:off x="2743200" y="3429000"/>
          <a:ext cx="512545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3" imgW="2705040" imgH="241200" progId="Equation.3">
                  <p:embed/>
                </p:oleObj>
              </mc:Choice>
              <mc:Fallback>
                <p:oleObj name="Equation" r:id="rId3" imgW="2705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3429000"/>
                        <a:ext cx="512545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4096" y="1153022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Are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statistically independent? 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85741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Joint  and Conditional Probabilities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3022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Statistical Independence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096" y="1828800"/>
            <a:ext cx="7543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78877"/>
              </p:ext>
            </p:extLst>
          </p:nvPr>
        </p:nvGraphicFramePr>
        <p:xfrm>
          <a:off x="1503363" y="4191000"/>
          <a:ext cx="736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4" imgW="3682800" imgH="241200" progId="Equation.3">
                  <p:embed/>
                </p:oleObj>
              </mc:Choice>
              <mc:Fallback>
                <p:oleObj name="Equation" r:id="rId4" imgW="36828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3363" y="4191000"/>
                        <a:ext cx="7366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/>
              <a:t>Properties of Probability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random variable </a:t>
            </a:r>
            <a:r>
              <a:rPr lang="en-US" dirty="0" smtClean="0"/>
              <a:t>is a variable whose value is unknown until it is observed; in other words it is a variable that is not perfectly predictable</a:t>
            </a:r>
          </a:p>
          <a:p>
            <a:pPr lvl="1"/>
            <a:r>
              <a:rPr lang="en-US" dirty="0" smtClean="0"/>
              <a:t>Each random variable has a set of possible values it can take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discrete random variable </a:t>
            </a:r>
            <a:r>
              <a:rPr lang="en-US" dirty="0" smtClean="0"/>
              <a:t>can take only a limited, or </a:t>
            </a:r>
            <a:r>
              <a:rPr lang="en-US" b="1" dirty="0" smtClean="0"/>
              <a:t>countable</a:t>
            </a:r>
            <a:r>
              <a:rPr lang="en-US" dirty="0" smtClean="0"/>
              <a:t>, number of values</a:t>
            </a:r>
          </a:p>
          <a:p>
            <a:pPr lvl="1"/>
            <a:r>
              <a:rPr lang="en-US" dirty="0" smtClean="0"/>
              <a:t>A random variable that can have any value is treated as a </a:t>
            </a:r>
            <a:r>
              <a:rPr lang="en-US" b="1" dirty="0" smtClean="0"/>
              <a:t>continuous random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9209"/>
            <a:ext cx="1371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Random Variables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9875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key features of a probability distribution are its center (location) and width (dispersion)</a:t>
            </a:r>
          </a:p>
          <a:p>
            <a:pPr lvl="1"/>
            <a:r>
              <a:rPr lang="en-US" dirty="0" smtClean="0"/>
              <a:t>A key measure of the center is the </a:t>
            </a:r>
            <a:r>
              <a:rPr lang="en-US" b="1" dirty="0" smtClean="0"/>
              <a:t>mean</a:t>
            </a:r>
            <a:r>
              <a:rPr lang="en-US" dirty="0" smtClean="0"/>
              <a:t>, or </a:t>
            </a:r>
            <a:r>
              <a:rPr lang="en-US" b="1" dirty="0" smtClean="0"/>
              <a:t>expected value</a:t>
            </a:r>
          </a:p>
          <a:p>
            <a:pPr lvl="1"/>
            <a:r>
              <a:rPr lang="en-US" dirty="0" smtClean="0"/>
              <a:t>Measures of dispersion are</a:t>
            </a:r>
            <a:r>
              <a:rPr lang="en-US" b="1" dirty="0" smtClean="0"/>
              <a:t> variance</a:t>
            </a:r>
            <a:r>
              <a:rPr lang="en-US" dirty="0" smtClean="0"/>
              <a:t>, and its square root, the </a:t>
            </a:r>
            <a:r>
              <a:rPr lang="en-US" b="1" dirty="0" smtClean="0"/>
              <a:t>standard deviation</a:t>
            </a:r>
          </a:p>
          <a:p>
            <a:pPr lvl="1"/>
            <a:r>
              <a:rPr lang="en-US" dirty="0" smtClean="0"/>
              <a:t>We use Greek </a:t>
            </a:r>
            <a:r>
              <a:rPr lang="en-US" dirty="0"/>
              <a:t>letters for </a:t>
            </a:r>
            <a:r>
              <a:rPr lang="en-US" b="1" dirty="0"/>
              <a:t>population </a:t>
            </a:r>
            <a:r>
              <a:rPr lang="en-US" b="1" dirty="0" smtClean="0"/>
              <a:t>parameters: </a:t>
            </a:r>
            <a:r>
              <a:rPr lang="en-US" dirty="0" smtClean="0"/>
              <a:t>for the mean: 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for standard deviation: 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477053"/>
              </p:ext>
            </p:extLst>
          </p:nvPr>
        </p:nvGraphicFramePr>
        <p:xfrm>
          <a:off x="6248400" y="5486400"/>
          <a:ext cx="35169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8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8400" y="5486400"/>
                        <a:ext cx="35169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932861"/>
              </p:ext>
            </p:extLst>
          </p:nvPr>
        </p:nvGraphicFramePr>
        <p:xfrm>
          <a:off x="7543800" y="609600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9" name="Equation" r:id="rId5" imgW="152280" imgH="139680" progId="Equation.3">
                  <p:embed/>
                </p:oleObj>
              </mc:Choice>
              <mc:Fallback>
                <p:oleObj name="Equation" r:id="rId5" imgW="1522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3800" y="6096000"/>
                        <a:ext cx="228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mean</a:t>
            </a:r>
            <a:r>
              <a:rPr lang="en-US" dirty="0" smtClean="0"/>
              <a:t> of a random variable is given by its </a:t>
            </a:r>
            <a:r>
              <a:rPr lang="en-US" b="1" dirty="0" smtClean="0"/>
              <a:t>mathematical expectation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a discrete random variable, then the mathematical expectation, or </a:t>
            </a:r>
            <a:r>
              <a:rPr lang="en-US" b="1" dirty="0" smtClean="0"/>
              <a:t>expected value</a:t>
            </a:r>
            <a:r>
              <a:rPr lang="en-US" dirty="0" smtClean="0"/>
              <a:t>, of </a:t>
            </a:r>
            <a:r>
              <a:rPr lang="en-US" i="1" dirty="0" smtClean="0"/>
              <a:t>X</a:t>
            </a:r>
            <a:r>
              <a:rPr lang="en-US" dirty="0" smtClean="0"/>
              <a:t> is: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Expected Value of a Random Variable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598202"/>
              </p:ext>
            </p:extLst>
          </p:nvPr>
        </p:nvGraphicFramePr>
        <p:xfrm>
          <a:off x="1752600" y="5334000"/>
          <a:ext cx="63039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3" imgW="3416040" imgH="253800" progId="Equation.DSMT4">
                  <p:embed/>
                </p:oleObj>
              </mc:Choice>
              <mc:Fallback>
                <p:oleObj name="Equation" r:id="rId3" imgW="34160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0"/>
                        <a:ext cx="6303962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2436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our 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Expected Value of a Random Variable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83919"/>
              </p:ext>
            </p:extLst>
          </p:nvPr>
        </p:nvGraphicFramePr>
        <p:xfrm>
          <a:off x="2209800" y="4038600"/>
          <a:ext cx="5037138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3" imgW="2730240" imgH="888840" progId="Equation.DSMT4">
                  <p:embed/>
                </p:oleObj>
              </mc:Choice>
              <mc:Fallback>
                <p:oleObj name="Equation" r:id="rId3" imgW="273024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5037138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4096" y="1583323"/>
            <a:ext cx="7543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mean of a random variable is the </a:t>
            </a:r>
            <a:r>
              <a:rPr lang="en-US" b="1" dirty="0"/>
              <a:t>population mean. </a:t>
            </a:r>
            <a:r>
              <a:rPr lang="en-US" dirty="0"/>
              <a:t>The average value is </a:t>
            </a:r>
            <a:r>
              <a:rPr lang="en-US" b="1" dirty="0"/>
              <a:t>our estimate of the mean</a:t>
            </a:r>
            <a:r>
              <a:rPr lang="en-US" b="1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expected value of the random variable is the average value that occurs in many repeated trials of an experiment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Expected Value of a Random Variable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Many economic questions are formulated in terms of </a:t>
            </a:r>
            <a:r>
              <a:rPr lang="en-US" b="1" dirty="0" smtClean="0"/>
              <a:t>conditional expectation</a:t>
            </a:r>
            <a:r>
              <a:rPr lang="en-US" dirty="0" smtClean="0"/>
              <a:t>, or the </a:t>
            </a:r>
            <a:r>
              <a:rPr lang="en-US" b="1" dirty="0" smtClean="0"/>
              <a:t>conditional mean</a:t>
            </a:r>
          </a:p>
          <a:p>
            <a:pPr lvl="1"/>
            <a:r>
              <a:rPr lang="en-US" dirty="0" smtClean="0"/>
              <a:t>Example: ‘‘What is the mean (expected value) wage of a person who has 16 years of education?’’</a:t>
            </a:r>
          </a:p>
          <a:p>
            <a:pPr lvl="2"/>
            <a:r>
              <a:rPr lang="en-US" dirty="0" smtClean="0"/>
              <a:t>In expected value notation, what is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WAGE</a:t>
            </a:r>
            <a:r>
              <a:rPr lang="en-US" dirty="0" smtClean="0"/>
              <a:t>|</a:t>
            </a:r>
            <a:r>
              <a:rPr lang="en-US" i="1" dirty="0" smtClean="0"/>
              <a:t>EDUCATION</a:t>
            </a:r>
            <a:r>
              <a:rPr lang="en-US" dirty="0" smtClean="0"/>
              <a:t> = 16)?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5169" y="1158298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Conditional Expectation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our problem: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Conditional Expectation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96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393752"/>
              </p:ext>
            </p:extLst>
          </p:nvPr>
        </p:nvGraphicFramePr>
        <p:xfrm>
          <a:off x="1600200" y="3886200"/>
          <a:ext cx="6981825" cy="240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3" imgW="3784320" imgH="1143000" progId="Equation.DSMT4">
                  <p:embed/>
                </p:oleObj>
              </mc:Choice>
              <mc:Fallback>
                <p:oleObj name="Equation" r:id="rId3" imgW="378432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86200"/>
                        <a:ext cx="6981825" cy="240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4096" y="1583323"/>
            <a:ext cx="7543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a function of the random variable </a:t>
            </a:r>
            <a:r>
              <a:rPr lang="en-US" i="1" dirty="0" smtClean="0"/>
              <a:t>X</a:t>
            </a:r>
            <a:r>
              <a:rPr lang="en-US" dirty="0" smtClean="0"/>
              <a:t>, then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also random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Rules for  Expected Values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4015" y="1157199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a constant, then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constants, then: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Rules for  Expected Values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96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288097"/>
              </p:ext>
            </p:extLst>
          </p:nvPr>
        </p:nvGraphicFramePr>
        <p:xfrm>
          <a:off x="2895600" y="1757363"/>
          <a:ext cx="4102100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3" imgW="2222280" imgH="977760" progId="Equation.DSMT4">
                  <p:embed/>
                </p:oleObj>
              </mc:Choice>
              <mc:Fallback>
                <p:oleObj name="Equation" r:id="rId3" imgW="2222280" imgH="977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7363"/>
                        <a:ext cx="4102100" cy="205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792538" y="4800600"/>
          <a:ext cx="2765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Equation" r:id="rId5" imgW="1498320" imgH="253800" progId="Equation.DSMT4">
                  <p:embed/>
                </p:oleObj>
              </mc:Choice>
              <mc:Fallback>
                <p:oleObj name="Equation" r:id="rId5" imgW="149832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800600"/>
                        <a:ext cx="27654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variance of a random variable </a:t>
            </a:r>
            <a:r>
              <a:rPr lang="en-US" i="1" dirty="0" smtClean="0"/>
              <a:t>X</a:t>
            </a:r>
            <a:r>
              <a:rPr lang="en-US" dirty="0" smtClean="0"/>
              <a:t> is the expected value of: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Algebraically: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Variance of a Random Variable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898106" y="2344737"/>
          <a:ext cx="255428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Equation" r:id="rId3" imgW="1384200" imgH="304560" progId="Equation.DSMT4">
                  <p:embed/>
                </p:oleObj>
              </mc:Choice>
              <mc:Fallback>
                <p:oleObj name="Equation" r:id="rId3" imgW="138420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106" y="2344737"/>
                        <a:ext cx="2554288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289300" y="3792537"/>
          <a:ext cx="3771900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Equation" r:id="rId5" imgW="2044440" imgH="1168200" progId="Equation.DSMT4">
                  <p:embed/>
                </p:oleObj>
              </mc:Choice>
              <mc:Fallback>
                <p:oleObj name="Equation" r:id="rId5" imgW="2044440" imgH="1168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792537"/>
                        <a:ext cx="3771900" cy="245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our problem, we know that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l-GR" dirty="0" smtClean="0"/>
              <a:t>μ</a:t>
            </a:r>
            <a:r>
              <a:rPr lang="en-US" dirty="0" smtClean="0"/>
              <a:t> = </a:t>
            </a:r>
            <a:r>
              <a:rPr lang="x-none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Now: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square root of the variance is called the </a:t>
            </a:r>
            <a:r>
              <a:rPr lang="en-US" b="1" dirty="0" smtClean="0"/>
              <a:t>standard deviation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Variance of a Random Variable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40292"/>
              </p:ext>
            </p:extLst>
          </p:nvPr>
        </p:nvGraphicFramePr>
        <p:xfrm>
          <a:off x="1981200" y="2243138"/>
          <a:ext cx="6137275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" name="Equation" r:id="rId3" imgW="3327120" imgH="927000" progId="Equation.DSMT4">
                  <p:embed/>
                </p:oleObj>
              </mc:Choice>
              <mc:Fallback>
                <p:oleObj name="Equation" r:id="rId3" imgW="3327120" imgH="927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43138"/>
                        <a:ext cx="6137275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905125" y="4800600"/>
          <a:ext cx="45688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5" imgW="2476440" imgH="279360" progId="Equation.DSMT4">
                  <p:embed/>
                </p:oleObj>
              </mc:Choice>
              <mc:Fallback>
                <p:oleObj name="Equation" r:id="rId5" imgW="247644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4800600"/>
                        <a:ext cx="45688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 probability density function  (</a:t>
            </a:r>
            <a:r>
              <a:rPr lang="en-US" b="1" i="1" dirty="0" smtClean="0"/>
              <a:t>pdf</a:t>
            </a:r>
            <a:r>
              <a:rPr lang="en-US" b="1" dirty="0" smtClean="0"/>
              <a:t> 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For a discrete random variable </a:t>
            </a:r>
            <a:r>
              <a:rPr lang="en-US" i="1" dirty="0" smtClean="0"/>
              <a:t>X,</a:t>
            </a:r>
            <a:r>
              <a:rPr lang="en-US" dirty="0" smtClean="0"/>
              <a:t> the value of the probability density 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the probability that the random variable </a:t>
            </a:r>
            <a:r>
              <a:rPr lang="en-US" i="1" dirty="0" smtClean="0"/>
              <a:t>X</a:t>
            </a:r>
            <a:r>
              <a:rPr lang="en-US" dirty="0" smtClean="0"/>
              <a:t> takes the value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0 ≤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≤ 1 </a:t>
            </a:r>
          </a:p>
          <a:p>
            <a:pPr lvl="1"/>
            <a:endParaRPr lang="en-US" dirty="0"/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) +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) + … +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 = </a:t>
            </a:r>
            <a:r>
              <a:rPr lang="x-none" smtClean="0"/>
              <a:t>1 </a:t>
            </a:r>
            <a:endParaRPr lang="en-US" dirty="0" smtClean="0"/>
          </a:p>
          <a:p>
            <a:pPr lvl="1"/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4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useful property of variances is the following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be constants, then: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To see this, let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err="1" smtClean="0"/>
              <a:t>aX</a:t>
            </a:r>
            <a:r>
              <a:rPr lang="en-US" dirty="0" smtClean="0"/>
              <a:t> + </a:t>
            </a:r>
            <a:r>
              <a:rPr lang="en-US" i="1" dirty="0" smtClean="0"/>
              <a:t>b.  </a:t>
            </a:r>
            <a:r>
              <a:rPr lang="en-US" dirty="0" smtClean="0"/>
              <a:t>Then: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Variance of a Random Variable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883864"/>
              </p:ext>
            </p:extLst>
          </p:nvPr>
        </p:nvGraphicFramePr>
        <p:xfrm>
          <a:off x="3352800" y="2362200"/>
          <a:ext cx="373516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Equation" r:id="rId3" imgW="1574640" imgH="253800" progId="Equation.DSMT4">
                  <p:embed/>
                </p:oleObj>
              </mc:Choice>
              <mc:Fallback>
                <p:oleObj name="Equation" r:id="rId3" imgW="157464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2200"/>
                        <a:ext cx="3735161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13690"/>
              </p:ext>
            </p:extLst>
          </p:nvPr>
        </p:nvGraphicFramePr>
        <p:xfrm>
          <a:off x="1600200" y="3733800"/>
          <a:ext cx="7143750" cy="263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Equation" r:id="rId5" imgW="4076640" imgH="1320480" progId="Equation.DSMT4">
                  <p:embed/>
                </p:oleObj>
              </mc:Choice>
              <mc:Fallback>
                <p:oleObj name="Equation" r:id="rId5" imgW="4076640" imgH="1320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7143750" cy="26346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covariance</a:t>
            </a:r>
            <a:r>
              <a:rPr lang="en-US" dirty="0" smtClean="0"/>
              <a:t> between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is a measure of </a:t>
            </a:r>
            <a:r>
              <a:rPr lang="en-US" b="1" dirty="0" smtClean="0"/>
              <a:t>linear</a:t>
            </a:r>
            <a:r>
              <a:rPr lang="en-US" dirty="0" smtClean="0"/>
              <a:t> association between them.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define the covariance between two random variables as: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unless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 smtClean="0"/>
              <a:t>are statistically independent: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Covariance Between Two Random Variables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8569"/>
              </p:ext>
            </p:extLst>
          </p:nvPr>
        </p:nvGraphicFramePr>
        <p:xfrm>
          <a:off x="1524000" y="3886200"/>
          <a:ext cx="667543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Equation" r:id="rId3" imgW="3619440" imgH="279360" progId="Equation.DSMT4">
                  <p:embed/>
                </p:oleObj>
              </mc:Choice>
              <mc:Fallback>
                <p:oleObj name="Equation" r:id="rId3" imgW="361944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6675437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760397"/>
              </p:ext>
            </p:extLst>
          </p:nvPr>
        </p:nvGraphicFramePr>
        <p:xfrm>
          <a:off x="3810000" y="5410200"/>
          <a:ext cx="25479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Equation" r:id="rId5" imgW="1358640" imgH="203040" progId="Equation.3">
                  <p:embed/>
                </p:oleObj>
              </mc:Choice>
              <mc:Fallback>
                <p:oleObj name="Equation" r:id="rId5" imgW="13586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5410200"/>
                        <a:ext cx="254793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Covariance Between Two Random Variables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29706"/>
              </p:ext>
            </p:extLst>
          </p:nvPr>
        </p:nvGraphicFramePr>
        <p:xfrm>
          <a:off x="1570525" y="2743200"/>
          <a:ext cx="7567613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3" imgW="4101840" imgH="1396800" progId="Equation.DSMT4">
                  <p:embed/>
                </p:oleObj>
              </mc:Choice>
              <mc:Fallback>
                <p:oleObj name="Equation" r:id="rId3" imgW="410184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525" y="2743200"/>
                        <a:ext cx="7567613" cy="292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22009"/>
              </p:ext>
            </p:extLst>
          </p:nvPr>
        </p:nvGraphicFramePr>
        <p:xfrm>
          <a:off x="1905000" y="5867400"/>
          <a:ext cx="62325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5" imgW="3377880" imgH="253800" progId="Equation.DSMT4">
                  <p:embed/>
                </p:oleObj>
              </mc:Choice>
              <mc:Fallback>
                <p:oleObj name="Equation" r:id="rId5" imgW="337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67400"/>
                        <a:ext cx="623252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14096" y="1583323"/>
            <a:ext cx="7543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49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Interpreting the actual value of </a:t>
            </a:r>
            <a:r>
              <a:rPr lang="el-GR" dirty="0" smtClean="0"/>
              <a:t>σ</a:t>
            </a:r>
            <a:r>
              <a:rPr lang="en-US" i="1" baseline="-25000" dirty="0" smtClean="0"/>
              <a:t>XY</a:t>
            </a:r>
            <a:r>
              <a:rPr lang="en-US" dirty="0" smtClean="0"/>
              <a:t> is difficult because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may have different units of measurement</a:t>
            </a:r>
          </a:p>
          <a:p>
            <a:pPr lvl="1"/>
            <a:r>
              <a:rPr lang="en-US" dirty="0" smtClean="0"/>
              <a:t>Scaling the covariance by the standard deviations of the variables eliminates the units of measurement, and defines the </a:t>
            </a:r>
            <a:r>
              <a:rPr lang="en-US" b="1" dirty="0" smtClean="0"/>
              <a:t>correlation</a:t>
            </a:r>
            <a:r>
              <a:rPr lang="en-US" dirty="0" smtClean="0"/>
              <a:t> between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Y: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Covariance Between Two Random Variables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397250" y="4954588"/>
          <a:ext cx="35845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3" imgW="1942920" imgH="507960" progId="Equation.DSMT4">
                  <p:embed/>
                </p:oleObj>
              </mc:Choice>
              <mc:Fallback>
                <p:oleObj name="Equation" r:id="rId3" imgW="19429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954588"/>
                        <a:ext cx="358457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with the covariance, the correlation </a:t>
            </a:r>
            <a:r>
              <a:rPr lang="el-GR" dirty="0" smtClean="0"/>
              <a:t>ρ</a:t>
            </a:r>
            <a:r>
              <a:rPr lang="en-US" dirty="0" smtClean="0"/>
              <a:t> between two random variables measures the degree of </a:t>
            </a:r>
            <a:r>
              <a:rPr lang="en-US" b="1" dirty="0" smtClean="0"/>
              <a:t>linear association</a:t>
            </a:r>
            <a:r>
              <a:rPr lang="en-US" dirty="0" smtClean="0"/>
              <a:t> between them</a:t>
            </a:r>
          </a:p>
          <a:p>
            <a:pPr lvl="1"/>
            <a:r>
              <a:rPr lang="en-US" dirty="0" smtClean="0"/>
              <a:t>Unlike the covariance, the correlation must lie between –1 and +1</a:t>
            </a:r>
          </a:p>
          <a:p>
            <a:pPr lvl="1"/>
            <a:r>
              <a:rPr lang="en-US" dirty="0" smtClean="0"/>
              <a:t>The correlation between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is +1 or –1 if </a:t>
            </a:r>
            <a:r>
              <a:rPr lang="en-US" i="1" dirty="0" smtClean="0"/>
              <a:t>X</a:t>
            </a:r>
            <a:r>
              <a:rPr lang="en-US" dirty="0" smtClean="0"/>
              <a:t> is a perfect positive or negative linear function of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If there is no linear association between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, then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0 and </a:t>
            </a:r>
            <a:r>
              <a:rPr lang="el-GR" dirty="0" smtClean="0"/>
              <a:t>ρ</a:t>
            </a:r>
            <a:r>
              <a:rPr lang="en-US" dirty="0" smtClean="0"/>
              <a:t> = 0</a:t>
            </a:r>
            <a:r>
              <a:rPr lang="x-none" smtClean="0"/>
              <a:t>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Covariance Between Two Random Variables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Finally, the correlation is: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Covariance Between Two Random Variables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495550" y="3354387"/>
          <a:ext cx="53879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3" imgW="2920680" imgH="507960" progId="Equation.DSMT4">
                  <p:embed/>
                </p:oleObj>
              </mc:Choice>
              <mc:Fallback>
                <p:oleObj name="Equation" r:id="rId3" imgW="292068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354387"/>
                        <a:ext cx="5387975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Covariance Between Two Random Variables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590800"/>
            <a:ext cx="6072187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780267" y="43180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Example: Correlated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1447800"/>
            <a:ext cx="7086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this example you see positive covariance and therefore also positive correlation between X and 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7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are some further results on variances: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constants, then: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Special cases: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Covariance Between Two Random Variables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038350" y="3263900"/>
          <a:ext cx="63023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9" name="Equation" r:id="rId3" imgW="3416040" imgH="253800" progId="Equation.DSMT4">
                  <p:embed/>
                </p:oleObj>
              </mc:Choice>
              <mc:Fallback>
                <p:oleObj name="Equation" r:id="rId3" imgW="341604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263900"/>
                        <a:ext cx="630237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630488" y="4330700"/>
          <a:ext cx="51546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0" name="Equation" r:id="rId5" imgW="2793960" imgH="253800" progId="Equation.DSMT4">
                  <p:embed/>
                </p:oleObj>
              </mc:Choice>
              <mc:Fallback>
                <p:oleObj name="Equation" r:id="rId5" imgW="279396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4330700"/>
                        <a:ext cx="51546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630488" y="5016500"/>
          <a:ext cx="51546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1" name="Equation" r:id="rId7" imgW="2793960" imgH="253800" progId="Equation.DSMT4">
                  <p:embed/>
                </p:oleObj>
              </mc:Choice>
              <mc:Fallback>
                <p:oleObj name="Equation" r:id="rId7" imgW="27939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5016500"/>
                        <a:ext cx="51546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independent, or if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0, then: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And: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Covariance Between Two Random Variables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994025" y="3200400"/>
          <a:ext cx="44275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Equation" r:id="rId3" imgW="2400120" imgH="253800" progId="Equation.DSMT4">
                  <p:embed/>
                </p:oleObj>
              </mc:Choice>
              <mc:Fallback>
                <p:oleObj name="Equation" r:id="rId3" imgW="240012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3200400"/>
                        <a:ext cx="442753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427413" y="4344988"/>
          <a:ext cx="35607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Equation" r:id="rId5" imgW="1930320" imgH="253800" progId="Equation.DSMT4">
                  <p:embed/>
                </p:oleObj>
              </mc:Choice>
              <mc:Fallback>
                <p:oleObj name="Equation" r:id="rId5" imgW="193032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4344988"/>
                        <a:ext cx="356076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/>
              <a:t>The Normal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6704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57869"/>
            <a:ext cx="7543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77336" y="45720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Probability Density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6062" y="1559168"/>
            <a:ext cx="6242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Assume that we have a population that is given by this table: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85109" y="3718352"/>
            <a:ext cx="617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Let’s define a random variable X as the values that exist in that population.  </a:t>
            </a:r>
          </a:p>
          <a:p>
            <a:endParaRPr lang="en-US" sz="2400" dirty="0"/>
          </a:p>
          <a:p>
            <a:r>
              <a:rPr lang="en-US" sz="2400" dirty="0" smtClean="0"/>
              <a:t>X therefore can receive 4 values: 1,2,3 and 4.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5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a normally distributed random variable with mean </a:t>
            </a:r>
            <a:r>
              <a:rPr lang="el-GR" dirty="0" smtClean="0"/>
              <a:t>μ</a:t>
            </a:r>
            <a:r>
              <a:rPr lang="en-US" dirty="0" smtClean="0"/>
              <a:t> and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, it can be symbolized as  </a:t>
            </a:r>
            <a:r>
              <a:rPr lang="en-US" i="1" dirty="0" smtClean="0"/>
              <a:t>X</a:t>
            </a:r>
            <a:r>
              <a:rPr lang="en-US" dirty="0" smtClean="0"/>
              <a:t> ~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pdf</a:t>
            </a:r>
            <a:r>
              <a:rPr lang="en-US" dirty="0" smtClean="0"/>
              <a:t> of </a:t>
            </a:r>
            <a:r>
              <a:rPr lang="en-US" i="1" dirty="0" smtClean="0"/>
              <a:t>X</a:t>
            </a:r>
            <a:r>
              <a:rPr lang="en-US" dirty="0" smtClean="0"/>
              <a:t> is given by: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1851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Normal Distribution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595563" y="4025900"/>
          <a:ext cx="522446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3" imgW="2831760" imgH="558720" progId="Equation.DSMT4">
                  <p:embed/>
                </p:oleObj>
              </mc:Choice>
              <mc:Fallback>
                <p:oleObj name="Equation" r:id="rId3" imgW="283176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4025900"/>
                        <a:ext cx="5224462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95259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Properties of 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Variance of a Random Variable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0013" y="2171700"/>
            <a:ext cx="5208587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755933" y="444500"/>
            <a:ext cx="404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Distributions with different variances</a:t>
            </a:r>
          </a:p>
        </p:txBody>
      </p:sp>
    </p:spTree>
    <p:extLst>
      <p:ext uri="{BB962C8B-B14F-4D97-AF65-F5344CB8AC3E}">
        <p14:creationId xmlns:p14="http://schemas.microsoft.com/office/powerpoint/2010/main" val="14823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1851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Normal Distribution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5213" y="1828800"/>
            <a:ext cx="5818187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95600" y="443468"/>
            <a:ext cx="516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Normal probability density functions 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l-GR" dirty="0" smtClean="0">
                <a:solidFill>
                  <a:schemeClr val="bg1"/>
                </a:solidFill>
              </a:rPr>
              <a:t>μ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l-GR" dirty="0" smtClean="0">
                <a:solidFill>
                  <a:schemeClr val="bg1"/>
                </a:solidFill>
              </a:rPr>
              <a:t>σ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standard normal random</a:t>
            </a:r>
            <a:r>
              <a:rPr lang="en-US" dirty="0" smtClean="0"/>
              <a:t> variable is one that has a normal probability density function with mean 0 and variance 1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~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), then: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1851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Normal Distribution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035425" y="4198938"/>
          <a:ext cx="23431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3" imgW="1269720" imgH="393480" progId="Equation.DSMT4">
                  <p:embed/>
                </p:oleObj>
              </mc:Choice>
              <mc:Fallback>
                <p:oleObj name="Equation" r:id="rId3" imgW="12697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4198938"/>
                        <a:ext cx="234315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~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 and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constants, then: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1851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Normal Distribution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809750" y="2298700"/>
          <a:ext cx="67945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6" name="Equation" r:id="rId3" imgW="3682800" imgH="431640" progId="Equation.DSMT4">
                  <p:embed/>
                </p:oleObj>
              </mc:Choice>
              <mc:Fallback>
                <p:oleObj name="Equation" r:id="rId3" imgW="36828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298700"/>
                        <a:ext cx="67945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635125" y="3592513"/>
          <a:ext cx="71453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7" name="Equation" r:id="rId5" imgW="3873240" imgH="431640" progId="Equation.DSMT4">
                  <p:embed/>
                </p:oleObj>
              </mc:Choice>
              <mc:Fallback>
                <p:oleObj name="Equation" r:id="rId5" imgW="38732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3592513"/>
                        <a:ext cx="7145338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670050" y="4811713"/>
          <a:ext cx="70754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8" name="Equation" r:id="rId7" imgW="3835080" imgH="431640" progId="Equation.DSMT4">
                  <p:embed/>
                </p:oleObj>
              </mc:Choice>
              <mc:Fallback>
                <p:oleObj name="Equation" r:id="rId7" imgW="38350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811713"/>
                        <a:ext cx="7075488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49552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example, if </a:t>
            </a:r>
            <a:r>
              <a:rPr lang="en-US" i="1" dirty="0" smtClean="0"/>
              <a:t>X</a:t>
            </a:r>
            <a:r>
              <a:rPr lang="en-US" dirty="0" smtClean="0"/>
              <a:t> ~ </a:t>
            </a:r>
            <a:r>
              <a:rPr lang="en-US" i="1" dirty="0" smtClean="0"/>
              <a:t>N</a:t>
            </a:r>
            <a:r>
              <a:rPr lang="en-US" dirty="0" smtClean="0"/>
              <a:t>(3, 9),then: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1851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Normal Distribution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455863" y="3516312"/>
          <a:ext cx="56705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Equation" r:id="rId3" imgW="3073320" imgH="431640" progId="Equation.DSMT4">
                  <p:embed/>
                </p:oleObj>
              </mc:Choice>
              <mc:Fallback>
                <p:oleObj name="Equation" r:id="rId3" imgW="307332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3516312"/>
                        <a:ext cx="567055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6704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6406" y="4445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Probability density function for </a:t>
            </a:r>
            <a:r>
              <a:rPr lang="en-US" i="1" dirty="0" smtClean="0">
                <a:solidFill>
                  <a:schemeClr val="bg1"/>
                </a:solidFill>
              </a:rPr>
              <a:t>X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086" y="2329291"/>
            <a:ext cx="2541587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581400"/>
            <a:ext cx="35702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11086" y="1143000"/>
            <a:ext cx="7075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probability of each possible </a:t>
            </a:r>
            <a:r>
              <a:rPr lang="en-US" sz="2400" dirty="0" smtClean="0"/>
              <a:t>value occurring in a random draw from the population is the </a:t>
            </a:r>
            <a:r>
              <a:rPr lang="en-US" sz="2400" b="1" dirty="0" smtClean="0"/>
              <a:t>probability </a:t>
            </a:r>
            <a:r>
              <a:rPr lang="en-US" sz="2400" b="1" dirty="0"/>
              <a:t>density function  (</a:t>
            </a:r>
            <a:r>
              <a:rPr lang="en-US" sz="2400" b="1" i="1" dirty="0"/>
              <a:t>pdf</a:t>
            </a:r>
            <a:r>
              <a:rPr lang="en-US" sz="2400" b="1" dirty="0"/>
              <a:t> 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5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/>
              <a:t>cumulative distribution function </a:t>
            </a:r>
            <a:r>
              <a:rPr lang="en-US" dirty="0" smtClean="0"/>
              <a:t>(</a:t>
            </a:r>
            <a:r>
              <a:rPr lang="en-US" i="1" dirty="0" err="1" smtClean="0"/>
              <a:t>cdf</a:t>
            </a:r>
            <a:r>
              <a:rPr lang="en-US" dirty="0" smtClean="0"/>
              <a:t> ) is an alternative way to represent probabilities.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err="1" smtClean="0"/>
              <a:t>cdf</a:t>
            </a:r>
            <a:r>
              <a:rPr lang="en-US" dirty="0" smtClean="0"/>
              <a:t> of the random variable </a:t>
            </a:r>
            <a:r>
              <a:rPr lang="en-US" i="1" dirty="0" smtClean="0"/>
              <a:t>X</a:t>
            </a:r>
            <a:r>
              <a:rPr lang="en-US" dirty="0" smtClean="0"/>
              <a:t>, denoted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gives the probability that </a:t>
            </a:r>
            <a:r>
              <a:rPr lang="en-US" i="1" dirty="0" smtClean="0"/>
              <a:t>X</a:t>
            </a:r>
            <a:r>
              <a:rPr lang="en-US" dirty="0" smtClean="0"/>
              <a:t> is less than or equal to a specific value </a:t>
            </a:r>
            <a:r>
              <a:rPr lang="en-US" i="1" dirty="0" smtClean="0"/>
              <a:t>x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" y="266704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829799"/>
              </p:ext>
            </p:extLst>
          </p:nvPr>
        </p:nvGraphicFramePr>
        <p:xfrm>
          <a:off x="4495800" y="4572000"/>
          <a:ext cx="2370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3" imgW="1130040" imgH="253800" progId="Equation.DSMT4">
                  <p:embed/>
                </p:oleObj>
              </mc:Choice>
              <mc:Fallback>
                <p:oleObj name="Equation" r:id="rId3" imgW="113004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0"/>
                        <a:ext cx="23701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4096" y="12192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4"/>
            <a:ext cx="137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Probability Distributions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930997"/>
              </p:ext>
            </p:extLst>
          </p:nvPr>
        </p:nvGraphicFramePr>
        <p:xfrm>
          <a:off x="1524000" y="3810000"/>
          <a:ext cx="7439758" cy="52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3" imgW="3784320" imgH="253800" progId="Equation.DSMT4">
                  <p:embed/>
                </p:oleObj>
              </mc:Choice>
              <mc:Fallback>
                <p:oleObj name="Equation" r:id="rId3" imgW="378432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7439758" cy="526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4096" y="1524000"/>
            <a:ext cx="7543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696928"/>
              </p:ext>
            </p:extLst>
          </p:nvPr>
        </p:nvGraphicFramePr>
        <p:xfrm>
          <a:off x="1501409" y="2895600"/>
          <a:ext cx="74564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6" imgW="3556000" imgH="254000" progId="Equation.DSMT4">
                  <p:embed/>
                </p:oleObj>
              </mc:Choice>
              <mc:Fallback>
                <p:oleObj name="Equation" r:id="rId6" imgW="35560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409" y="2895600"/>
                        <a:ext cx="74564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130814"/>
              </p:ext>
            </p:extLst>
          </p:nvPr>
        </p:nvGraphicFramePr>
        <p:xfrm>
          <a:off x="1524000" y="4800600"/>
          <a:ext cx="4226858" cy="865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8" imgW="2108160" imgH="431640" progId="Equation.3">
                  <p:embed/>
                </p:oleObj>
              </mc:Choice>
              <mc:Fallback>
                <p:oleObj name="Equation" r:id="rId8" imgW="2108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0" y="4800600"/>
                        <a:ext cx="4226858" cy="865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/>
              <a:t>Joint and Conditional Probabilities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Working with more than one random variable requires a </a:t>
            </a:r>
            <a:r>
              <a:rPr lang="en-US" b="1" dirty="0" smtClean="0"/>
              <a:t>joint probability density function.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A joint probability is the probability of two events occurring simultaneously.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85741"/>
            <a:ext cx="13715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Joint and Conditional Probabilities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34726</TotalTime>
  <Words>1414</Words>
  <Application>Microsoft Office PowerPoint</Application>
  <PresentationFormat>On-screen Show (4:3)</PresentationFormat>
  <Paragraphs>261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Blueshtein, Moran</cp:lastModifiedBy>
  <cp:revision>1919</cp:revision>
  <dcterms:created xsi:type="dcterms:W3CDTF">2011-01-05T13:49:00Z</dcterms:created>
  <dcterms:modified xsi:type="dcterms:W3CDTF">2018-01-11T01:37:37Z</dcterms:modified>
</cp:coreProperties>
</file>