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635" r:id="rId2"/>
    <p:sldId id="636" r:id="rId3"/>
    <p:sldId id="637" r:id="rId4"/>
    <p:sldId id="638" r:id="rId5"/>
    <p:sldId id="639" r:id="rId6"/>
    <p:sldId id="608" r:id="rId7"/>
    <p:sldId id="565" r:id="rId8"/>
    <p:sldId id="593" r:id="rId9"/>
    <p:sldId id="556" r:id="rId10"/>
    <p:sldId id="452" r:id="rId11"/>
    <p:sldId id="453" r:id="rId12"/>
    <p:sldId id="641" r:id="rId13"/>
    <p:sldId id="649" r:id="rId14"/>
    <p:sldId id="650" r:id="rId15"/>
    <p:sldId id="651" r:id="rId16"/>
    <p:sldId id="644" r:id="rId17"/>
    <p:sldId id="645" r:id="rId18"/>
    <p:sldId id="646" r:id="rId19"/>
    <p:sldId id="456" r:id="rId20"/>
    <p:sldId id="4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5" autoAdjust="0"/>
    <p:restoredTop sz="94343" autoAdjust="0"/>
  </p:normalViewPr>
  <p:slideViewPr>
    <p:cSldViewPr>
      <p:cViewPr varScale="1">
        <p:scale>
          <a:sx n="91" d="100"/>
          <a:sy n="91" d="100"/>
        </p:scale>
        <p:origin x="72" y="3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6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6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0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3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3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10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4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7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8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2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8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8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8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8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6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1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6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3438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Panel Data Models 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1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938" y="4589585"/>
            <a:ext cx="6705600" cy="187743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Does pooled model satisfy the basic assumptions?</a:t>
            </a:r>
            <a:endParaRPr lang="en-US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022530"/>
              </p:ext>
            </p:extLst>
          </p:nvPr>
        </p:nvGraphicFramePr>
        <p:xfrm>
          <a:off x="2362200" y="2743200"/>
          <a:ext cx="6019800" cy="240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4" imgW="2730240" imgH="1091880" progId="Equation.DSMT4">
                  <p:embed/>
                </p:oleObj>
              </mc:Choice>
              <mc:Fallback>
                <p:oleObj name="Equation" r:id="rId4" imgW="2730240" imgH="1091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6019800" cy="240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1" y="457200"/>
            <a:ext cx="89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Pooled Least Squares and Model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Assuming lack of correlation between errors corresponding to the same individual is not sensible….</a:t>
            </a:r>
          </a:p>
          <a:p>
            <a:r>
              <a:rPr lang="en-US" dirty="0" smtClean="0"/>
              <a:t>Unobservable characteristics that are included in the error term are likely to be correlated for the same individual.</a:t>
            </a:r>
          </a:p>
          <a:p>
            <a:pPr lvl="3"/>
            <a:r>
              <a:rPr lang="en-US" sz="1800" dirty="0"/>
              <a:t>If for a given level of observable characteristics individual’s wage is higher than average in one year, due for example to higher than average ability or talent, it is also likely that the </a:t>
            </a:r>
            <a:r>
              <a:rPr lang="en-US" sz="1800" dirty="0" smtClean="0"/>
              <a:t>wage will </a:t>
            </a:r>
            <a:r>
              <a:rPr lang="en-US" sz="1800" dirty="0"/>
              <a:t>be higher than average in other years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Assumption 3 is violated!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33207"/>
              </p:ext>
            </p:extLst>
          </p:nvPr>
        </p:nvGraphicFramePr>
        <p:xfrm>
          <a:off x="5715000" y="5715000"/>
          <a:ext cx="2319865" cy="57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7" name="Equation" r:id="rId4" imgW="927000" imgH="228600" progId="Equation.3">
                  <p:embed/>
                </p:oleObj>
              </mc:Choice>
              <mc:Fallback>
                <p:oleObj name="Equation" r:id="rId4" imgW="92700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5715000"/>
                        <a:ext cx="2319865" cy="57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have to relax the assumption of zero error correlation over time for the </a:t>
            </a:r>
            <a:r>
              <a:rPr lang="en-US" b="1" u="sng" dirty="0" smtClean="0"/>
              <a:t>same individual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continue to assume that the errors </a:t>
            </a:r>
            <a:r>
              <a:rPr lang="en-US" b="1" u="sng" dirty="0"/>
              <a:t>for different individuals</a:t>
            </a:r>
            <a:r>
              <a:rPr lang="en-US" dirty="0"/>
              <a:t> are </a:t>
            </a:r>
            <a:r>
              <a:rPr lang="en-US" dirty="0" smtClean="0"/>
              <a:t>uncorrelated (reasonable as individuals constitute a random sample)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62984"/>
              </p:ext>
            </p:extLst>
          </p:nvPr>
        </p:nvGraphicFramePr>
        <p:xfrm>
          <a:off x="3429000" y="5486400"/>
          <a:ext cx="329324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3" name="Equation" r:id="rId4" imgW="1511300" imgH="279400" progId="Equation.DSMT4">
                  <p:embed/>
                </p:oleObj>
              </mc:Choice>
              <mc:Fallback>
                <p:oleObj name="Equation" r:id="rId4" imgW="1511300" imgH="2794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3293241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21968"/>
              </p:ext>
            </p:extLst>
          </p:nvPr>
        </p:nvGraphicFramePr>
        <p:xfrm>
          <a:off x="3915687" y="2895600"/>
          <a:ext cx="2319865" cy="57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4" name="Equation" r:id="rId6" imgW="927000" imgH="228600" progId="Equation.3">
                  <p:embed/>
                </p:oleObj>
              </mc:Choice>
              <mc:Fallback>
                <p:oleObj name="Equation" r:id="rId6" imgW="92700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5687" y="2895600"/>
                        <a:ext cx="2319865" cy="57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Variance may also be different in different time periods.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Assumption 2 may be violated as well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35116" y="3509123"/>
          <a:ext cx="2045367" cy="62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2" name="Equation" r:id="rId4" imgW="787320" imgH="241200" progId="Equation.3">
                  <p:embed/>
                </p:oleObj>
              </mc:Choice>
              <mc:Fallback>
                <p:oleObj name="Equation" r:id="rId4" imgW="787320" imgH="241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5116" y="3509123"/>
                        <a:ext cx="2045367" cy="62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0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that we proceed with least squares estimation without recognizing the existence of </a:t>
            </a:r>
            <a:r>
              <a:rPr lang="en-US" b="1" dirty="0" smtClean="0">
                <a:solidFill>
                  <a:srgbClr val="FF0000"/>
                </a:solidFill>
              </a:rPr>
              <a:t>serially correlated errors and </a:t>
            </a:r>
            <a:r>
              <a:rPr lang="en-US" b="1" dirty="0" err="1" smtClean="0">
                <a:solidFill>
                  <a:srgbClr val="FF0000"/>
                </a:solidFill>
              </a:rPr>
              <a:t>heteroskedasticty</a:t>
            </a:r>
            <a:r>
              <a:rPr lang="en-US" dirty="0" smtClean="0"/>
              <a:t>. What are the consequences?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least squares estimator is still a </a:t>
            </a:r>
            <a:r>
              <a:rPr lang="en-US" b="1" dirty="0" smtClean="0"/>
              <a:t>linear unbiased and consistent </a:t>
            </a:r>
            <a:r>
              <a:rPr lang="en-US" dirty="0" smtClean="0"/>
              <a:t>estimator, but it is </a:t>
            </a:r>
            <a:r>
              <a:rPr lang="en-US" b="1" dirty="0" smtClean="0"/>
              <a:t>no longer best (efficient).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formulas for the </a:t>
            </a:r>
            <a:r>
              <a:rPr lang="en-US" b="1" dirty="0" smtClean="0"/>
              <a:t>standard errors</a:t>
            </a:r>
            <a:r>
              <a:rPr lang="en-US" dirty="0" smtClean="0"/>
              <a:t> usually computed for the least squares estimator are </a:t>
            </a:r>
            <a:r>
              <a:rPr lang="en-US" b="1" dirty="0" smtClean="0"/>
              <a:t>no longer correct</a:t>
            </a:r>
          </a:p>
          <a:p>
            <a:pPr lvl="2"/>
            <a:r>
              <a:rPr lang="en-US" dirty="0" smtClean="0"/>
              <a:t>Confidence intervals and hypothesis tests that use these standard errors will be misleading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The Consequences of Violating Basic Model Assumptions </a:t>
            </a:r>
          </a:p>
        </p:txBody>
      </p:sp>
    </p:spTree>
    <p:extLst>
      <p:ext uri="{BB962C8B-B14F-4D97-AF65-F5344CB8AC3E}">
        <p14:creationId xmlns:p14="http://schemas.microsoft.com/office/powerpoint/2010/main" val="2924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possible to compute correct standard errors for the least squares estimator.</a:t>
            </a:r>
          </a:p>
          <a:p>
            <a:endParaRPr lang="en-US" b="1" dirty="0"/>
          </a:p>
          <a:p>
            <a:r>
              <a:rPr lang="en-US" dirty="0" smtClean="0"/>
              <a:t>These are called Panel-Robust Standard Errors or </a:t>
            </a:r>
            <a:r>
              <a:rPr lang="en-US" b="1" dirty="0" smtClean="0"/>
              <a:t>Cluster Robust Standard Errors.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With cluster robust standard errors </a:t>
            </a:r>
            <a:r>
              <a:rPr lang="en-US" b="1" dirty="0"/>
              <a:t>S.E</a:t>
            </a:r>
            <a:r>
              <a:rPr lang="en-US" dirty="0"/>
              <a:t> </a:t>
            </a:r>
            <a:r>
              <a:rPr lang="en-US" b="1" dirty="0" smtClean="0"/>
              <a:t>are </a:t>
            </a:r>
            <a:r>
              <a:rPr lang="en-US" b="1" dirty="0" smtClean="0">
                <a:solidFill>
                  <a:srgbClr val="FF0000"/>
                </a:solidFill>
              </a:rPr>
              <a:t>correct</a:t>
            </a:r>
            <a:r>
              <a:rPr lang="en-US" b="1" dirty="0" smtClean="0"/>
              <a:t>, </a:t>
            </a:r>
            <a:r>
              <a:rPr lang="en-US" dirty="0" smtClean="0"/>
              <a:t>even though the estimator</a:t>
            </a:r>
            <a:r>
              <a:rPr lang="en-US" b="1" dirty="0" smtClean="0"/>
              <a:t> is still not BEST (</a:t>
            </a:r>
            <a:r>
              <a:rPr lang="en-US" b="1" dirty="0" smtClean="0">
                <a:solidFill>
                  <a:srgbClr val="FF0000"/>
                </a:solidFill>
              </a:rPr>
              <a:t>not efficient</a:t>
            </a:r>
            <a:r>
              <a:rPr lang="en-US" b="1" dirty="0" smtClean="0"/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457200"/>
            <a:ext cx="798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Cluster-Robust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176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model </a:t>
            </a:r>
            <a:r>
              <a:rPr lang="en-US" i="1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i="1" dirty="0" smtClean="0"/>
              <a:t>x</a:t>
            </a:r>
            <a:r>
              <a:rPr lang="en-US" baseline="-25000" dirty="0" smtClean="0"/>
              <a:t>t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variance of b</a:t>
            </a:r>
            <a:r>
              <a:rPr lang="en-US" baseline="-25000" dirty="0" smtClean="0"/>
              <a:t>2</a:t>
            </a:r>
            <a:r>
              <a:rPr lang="en-US" dirty="0" smtClean="0"/>
              <a:t> is: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where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81200" y="2514600"/>
          <a:ext cx="649786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6" name="Equation" r:id="rId4" imgW="3136680" imgH="1066680" progId="Equation.DSMT4">
                  <p:embed/>
                </p:oleObj>
              </mc:Choice>
              <mc:Fallback>
                <p:oleObj name="Equation" r:id="rId4" imgW="3136680" imgH="10666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649786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48932" y="5389283"/>
          <a:ext cx="3962400" cy="70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7" name="Equation" r:id="rId6" imgW="1638000" imgH="291960" progId="Equation.DSMT4">
                  <p:embed/>
                </p:oleObj>
              </mc:Choice>
              <mc:Fallback>
                <p:oleObj name="Equation" r:id="rId6" imgW="1638000" imgH="2919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932" y="5389283"/>
                        <a:ext cx="3962400" cy="706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342900" lvl="1" indent="-342900">
              <a:buSzPct val="100000"/>
              <a:buBlip>
                <a:blip r:embed="rId4"/>
              </a:buBlip>
            </a:pPr>
            <a:r>
              <a:rPr lang="en-US" dirty="0" smtClean="0"/>
              <a:t>Cluster robust SE are related to </a:t>
            </a:r>
            <a:r>
              <a:rPr lang="en-US" dirty="0" err="1" smtClean="0"/>
              <a:t>heteroskedasticity</a:t>
            </a:r>
            <a:r>
              <a:rPr lang="en-US" dirty="0" smtClean="0"/>
              <a:t>-consistent (or the White-Robust</a:t>
            </a:r>
            <a:r>
              <a:rPr lang="en-US" dirty="0"/>
              <a:t>) </a:t>
            </a:r>
            <a:r>
              <a:rPr lang="en-US" dirty="0" smtClean="0"/>
              <a:t>SE.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When the errors are not correlated,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) = </a:t>
            </a:r>
            <a:r>
              <a:rPr lang="x-none" dirty="0" smtClean="0"/>
              <a:t>0,</a:t>
            </a:r>
            <a:r>
              <a:rPr lang="en-US" dirty="0" smtClean="0"/>
              <a:t> and the term in square brackets is equal to one.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resulting expression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is the one used to find </a:t>
            </a:r>
            <a:r>
              <a:rPr lang="en-US" dirty="0" err="1" smtClean="0"/>
              <a:t>heteroskedasticity</a:t>
            </a:r>
            <a:r>
              <a:rPr lang="en-US" dirty="0" smtClean="0"/>
              <a:t>-consistent (White/Robust) standard errors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32616"/>
              </p:ext>
            </p:extLst>
          </p:nvPr>
        </p:nvGraphicFramePr>
        <p:xfrm>
          <a:off x="3581400" y="4648200"/>
          <a:ext cx="2895600" cy="51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9" name="Equation" r:id="rId5" imgW="1511280" imgH="266400" progId="Equation.DSMT4">
                  <p:embed/>
                </p:oleObj>
              </mc:Choice>
              <mc:Fallback>
                <p:oleObj name="Equation" r:id="rId5" imgW="1511280" imgH="2664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2895600" cy="51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6888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Cluster-Robust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68882"/>
            <a:ext cx="11587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7086600" y="1368882"/>
            <a:ext cx="0" cy="4308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1368882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58200" y="1368882"/>
            <a:ext cx="0" cy="4308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6600" y="1799769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342900" lvl="3" indent="-342900">
              <a:buSzPct val="100000"/>
              <a:buBlip>
                <a:blip r:embed="rId3"/>
              </a:buBlip>
            </a:pPr>
            <a:r>
              <a:rPr lang="en-US" dirty="0" smtClean="0"/>
              <a:t>With cluster robust standard errors, standard errors will be typically </a:t>
            </a:r>
            <a:r>
              <a:rPr lang="en-US" b="1" dirty="0" smtClean="0"/>
              <a:t>bigger</a:t>
            </a:r>
            <a:r>
              <a:rPr lang="en-US" dirty="0" smtClean="0"/>
              <a:t>, and t-values are lower than when we don’t use robust S.E.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panel of data consists of a group of cross-sectional units (people, households, firms, states, countries) who are observed over time.</a:t>
            </a:r>
          </a:p>
          <a:p>
            <a:pPr lvl="1"/>
            <a:r>
              <a:rPr lang="en-US" dirty="0" smtClean="0"/>
              <a:t>Denote the number of cross-sectional units (entities) by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Denote the number of time periods in which we observe them as </a:t>
            </a:r>
            <a:r>
              <a:rPr lang="en-US" i="1" dirty="0" smtClean="0"/>
              <a:t>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typically have </a:t>
            </a:r>
            <a:r>
              <a:rPr lang="en-US" i="1" dirty="0" smtClean="0"/>
              <a:t>N&gt;&gt;T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58558"/>
            <a:ext cx="6693740" cy="290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1" y="457200"/>
            <a:ext cx="791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Pooled Least Squares Estimates of Wage Equation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505199" y="2107993"/>
            <a:ext cx="4483" cy="2120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2133600"/>
            <a:ext cx="914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2705" y="2068421"/>
            <a:ext cx="8965" cy="21593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81700" y="2111188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1700" y="2133600"/>
            <a:ext cx="0" cy="20941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19900" y="2133600"/>
            <a:ext cx="0" cy="20941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1524000" y="4227763"/>
            <a:ext cx="7239000" cy="21561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Large differences between S.E imply that there are individual characteristics that are not completely captured by the included explanatory variables that are correlated over time.</a:t>
            </a:r>
            <a:endParaRPr lang="en-US" sz="2000" dirty="0"/>
          </a:p>
          <a:p>
            <a:r>
              <a:rPr lang="en-US" sz="2000" dirty="0" smtClean="0"/>
              <a:t>Ignoring </a:t>
            </a:r>
            <a:r>
              <a:rPr lang="en-US" sz="2000" dirty="0"/>
              <a:t>the within-individual correlation means that the reliability of the pooled OLS </a:t>
            </a:r>
            <a:r>
              <a:rPr lang="en-US" sz="2000" dirty="0" smtClean="0"/>
              <a:t>estimates is </a:t>
            </a:r>
            <a:r>
              <a:rPr lang="en-US" sz="2000" dirty="0"/>
              <a:t>overstated. 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When using pooled OLS always use Cluster Robust S.E.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96235" y="4228893"/>
            <a:ext cx="914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1700" y="4227763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b="1" dirty="0"/>
              <a:t>In panel data we follow the same entities over </a:t>
            </a:r>
            <a:r>
              <a:rPr lang="en-US" b="1" dirty="0" smtClean="0"/>
              <a:t>time.</a:t>
            </a:r>
            <a:endParaRPr lang="en-US" b="1" dirty="0"/>
          </a:p>
          <a:p>
            <a:pPr lvl="1"/>
            <a:r>
              <a:rPr lang="en-US" dirty="0" smtClean="0"/>
              <a:t>We may collect several samples from a population at several points in time, but the entities are not the same in each time period. </a:t>
            </a:r>
          </a:p>
          <a:p>
            <a:pPr lvl="2"/>
            <a:r>
              <a:rPr lang="en-US" dirty="0" smtClean="0"/>
              <a:t>This is NOT panel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panels, the entities are not always observed the same number of times.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Balanced panel</a:t>
            </a:r>
            <a:r>
              <a:rPr lang="en-US" dirty="0"/>
              <a:t> -  each entity has the same number of observations.</a:t>
            </a: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Unbalanced panel  -  </a:t>
            </a:r>
            <a:r>
              <a:rPr lang="en-US" dirty="0" smtClean="0"/>
              <a:t>number of time series observations is different across entities.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600" y="1545005"/>
            <a:ext cx="7519987" cy="445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91362" y="457200"/>
            <a:ext cx="67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	Example – Balanced Panel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2438400"/>
            <a:ext cx="6705600" cy="15240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Pooled OLS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data on different individuals are simply pooled together.</a:t>
            </a:r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marL="342900" lvl="1" indent="-342900">
              <a:buSzPct val="100000"/>
              <a:buBlip>
                <a:blip r:embed="rId4"/>
              </a:buBlip>
            </a:pPr>
            <a:endParaRPr lang="en-US" b="1" dirty="0" smtClean="0"/>
          </a:p>
          <a:p>
            <a:pPr marL="342900" lvl="1" indent="-342900">
              <a:buSzPct val="100000"/>
              <a:buBlip>
                <a:blip r:embed="rId4"/>
              </a:buBlip>
            </a:pPr>
            <a:r>
              <a:rPr lang="en-US" b="1" dirty="0" smtClean="0"/>
              <a:t>Note </a:t>
            </a:r>
            <a:r>
              <a:rPr lang="en-US" b="1" dirty="0"/>
              <a:t>that </a:t>
            </a:r>
            <a:r>
              <a:rPr lang="en-US" b="1" dirty="0" smtClean="0"/>
              <a:t>the </a:t>
            </a:r>
            <a:r>
              <a:rPr lang="en-US" b="1" dirty="0"/>
              <a:t>coefficients (</a:t>
            </a:r>
            <a:r>
              <a:rPr lang="el-GR" b="1" dirty="0"/>
              <a:t>β</a:t>
            </a:r>
            <a:r>
              <a:rPr lang="en-US" b="1" baseline="-25000" dirty="0"/>
              <a:t>1</a:t>
            </a:r>
            <a:r>
              <a:rPr lang="en-US" b="1" dirty="0"/>
              <a:t>, </a:t>
            </a:r>
            <a:r>
              <a:rPr lang="el-GR" b="1" dirty="0"/>
              <a:t>β</a:t>
            </a:r>
            <a:r>
              <a:rPr lang="en-US" b="1" baseline="-25000" dirty="0"/>
              <a:t>2</a:t>
            </a:r>
            <a:r>
              <a:rPr lang="en-US" b="1" dirty="0"/>
              <a:t>, </a:t>
            </a:r>
            <a:r>
              <a:rPr lang="el-GR" b="1" dirty="0"/>
              <a:t>β</a:t>
            </a:r>
            <a:r>
              <a:rPr lang="en-US" b="1" baseline="-25000" dirty="0"/>
              <a:t>3</a:t>
            </a:r>
            <a:r>
              <a:rPr lang="en-US" b="1" dirty="0"/>
              <a:t>) are common to all </a:t>
            </a:r>
            <a:r>
              <a:rPr lang="en-US" b="1" i="1" dirty="0" err="1"/>
              <a:t>i</a:t>
            </a:r>
            <a:r>
              <a:rPr lang="en-US" b="1" dirty="0"/>
              <a:t> and </a:t>
            </a:r>
            <a:r>
              <a:rPr lang="en-US" b="1" i="1" dirty="0" smtClean="0"/>
              <a:t>t. </a:t>
            </a:r>
            <a:endParaRPr lang="en-US" b="1" i="1" dirty="0"/>
          </a:p>
          <a:p>
            <a:pPr marL="342900" lvl="1" indent="-342900">
              <a:buSzPct val="100000"/>
              <a:buBlip>
                <a:blip r:embed="rId4"/>
              </a:buBlip>
            </a:pPr>
            <a:r>
              <a:rPr lang="en-US" dirty="0" smtClean="0"/>
              <a:t>The </a:t>
            </a:r>
            <a:r>
              <a:rPr lang="en-US" dirty="0"/>
              <a:t>equation is estimated using least </a:t>
            </a:r>
            <a:r>
              <a:rPr lang="en-US" dirty="0" smtClean="0"/>
              <a:t>squares.</a:t>
            </a:r>
          </a:p>
          <a:p>
            <a:pPr marL="342900" lvl="1" indent="-342900">
              <a:buSzPct val="100000"/>
              <a:buBlip>
                <a:blip r:embed="rId4"/>
              </a:buBlip>
            </a:pPr>
            <a:r>
              <a:rPr lang="en-US" dirty="0"/>
              <a:t>The least squares estimator, when applied to </a:t>
            </a:r>
            <a:r>
              <a:rPr lang="en-US" dirty="0" smtClean="0"/>
              <a:t>panel data </a:t>
            </a:r>
            <a:r>
              <a:rPr lang="en-US" dirty="0"/>
              <a:t>model, is referred to as </a:t>
            </a:r>
            <a:r>
              <a:rPr lang="en-US" b="1" dirty="0">
                <a:solidFill>
                  <a:srgbClr val="FF0000"/>
                </a:solidFill>
              </a:rPr>
              <a:t>pooled least squares</a:t>
            </a:r>
          </a:p>
          <a:p>
            <a:pPr marL="0" lvl="1" indent="0">
              <a:buSzPct val="100000"/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10370"/>
              </p:ext>
            </p:extLst>
          </p:nvPr>
        </p:nvGraphicFramePr>
        <p:xfrm>
          <a:off x="3124200" y="2819400"/>
          <a:ext cx="36655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6" name="Equation" r:id="rId5" imgW="1536480" imgH="203040" progId="Equation.DSMT4">
                  <p:embed/>
                </p:oleObj>
              </mc:Choice>
              <mc:Fallback>
                <p:oleObj name="Equation" r:id="rId5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366553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9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1" y="457200"/>
            <a:ext cx="89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Pooled Least Squares Estimates of (ln) Wage Equation</a:t>
            </a:r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12" y="1753601"/>
            <a:ext cx="11999161" cy="434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7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7% return to an extra year of education.</a:t>
            </a:r>
          </a:p>
          <a:p>
            <a:pPr lvl="1"/>
            <a:r>
              <a:rPr lang="en-US" dirty="0" smtClean="0"/>
              <a:t>Overall market experience and job tenure have positive but diminishing effects on ln(wage).</a:t>
            </a:r>
          </a:p>
          <a:p>
            <a:pPr lvl="1"/>
            <a:r>
              <a:rPr lang="en-US" dirty="0" smtClean="0"/>
              <a:t>Wages are 12% lower for black workers.</a:t>
            </a:r>
          </a:p>
          <a:p>
            <a:pPr lvl="1"/>
            <a:r>
              <a:rPr lang="en-US" dirty="0" smtClean="0"/>
              <a:t>Wages are 11% lower for workers in the South.</a:t>
            </a:r>
          </a:p>
          <a:p>
            <a:pPr lvl="1"/>
            <a:r>
              <a:rPr lang="en-US" dirty="0" smtClean="0"/>
              <a:t>Unionized workers enjoy wages that are 13% higher.</a:t>
            </a:r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4063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780</Words>
  <Application>Microsoft Office PowerPoint</Application>
  <PresentationFormat>On-screen Show (4:3)</PresentationFormat>
  <Paragraphs>138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2018-03-14T18:17:25Z</dcterms:created>
  <dcterms:modified xsi:type="dcterms:W3CDTF">2018-03-14T18:17:41Z</dcterms:modified>
</cp:coreProperties>
</file>