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661" r:id="rId2"/>
    <p:sldId id="662" r:id="rId3"/>
    <p:sldId id="610" r:id="rId4"/>
    <p:sldId id="655" r:id="rId5"/>
    <p:sldId id="653" r:id="rId6"/>
    <p:sldId id="654" r:id="rId7"/>
    <p:sldId id="663" r:id="rId8"/>
    <p:sldId id="634" r:id="rId9"/>
    <p:sldId id="458" r:id="rId10"/>
    <p:sldId id="669" r:id="rId11"/>
    <p:sldId id="613" r:id="rId12"/>
    <p:sldId id="670" r:id="rId13"/>
    <p:sldId id="664" r:id="rId14"/>
    <p:sldId id="616" r:id="rId15"/>
    <p:sldId id="671" r:id="rId16"/>
    <p:sldId id="617" r:id="rId17"/>
    <p:sldId id="618" r:id="rId18"/>
    <p:sldId id="620" r:id="rId19"/>
    <p:sldId id="578" r:id="rId20"/>
    <p:sldId id="589" r:id="rId21"/>
    <p:sldId id="674" r:id="rId22"/>
    <p:sldId id="660" r:id="rId23"/>
    <p:sldId id="672" r:id="rId24"/>
    <p:sldId id="673" r:id="rId25"/>
    <p:sldId id="659" r:id="rId26"/>
    <p:sldId id="631" r:id="rId27"/>
    <p:sldId id="590" r:id="rId28"/>
    <p:sldId id="592" r:id="rId29"/>
    <p:sldId id="600" r:id="rId30"/>
    <p:sldId id="666" r:id="rId31"/>
    <p:sldId id="667" r:id="rId32"/>
    <p:sldId id="6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15" autoAdjust="0"/>
    <p:restoredTop sz="91606" autoAdjust="0"/>
  </p:normalViewPr>
  <p:slideViewPr>
    <p:cSldViewPr>
      <p:cViewPr varScale="1">
        <p:scale>
          <a:sx n="91" d="100"/>
          <a:sy n="91" d="100"/>
        </p:scale>
        <p:origin x="90" y="27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6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22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2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50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44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75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88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98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4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2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6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9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9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3438" y="22860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Panel Data Models 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2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938" y="4589585"/>
            <a:ext cx="6705600" cy="187743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BUAN / MECO 6312</a:t>
            </a:r>
          </a:p>
          <a:p>
            <a:pPr algn="ctr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 FE model, the intercepts </a:t>
            </a:r>
            <a:r>
              <a:rPr lang="el-GR" dirty="0" smtClean="0"/>
              <a:t>β</a:t>
            </a:r>
            <a:r>
              <a:rPr lang="en-US" baseline="-25000" dirty="0" smtClean="0"/>
              <a:t>1i</a:t>
            </a:r>
            <a:r>
              <a:rPr lang="en-US" dirty="0" smtClean="0"/>
              <a:t> are different for different individuals but the slope coefficients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 are assumed to be constant for all individuals: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Individual intercepts ‘‘control’’ for </a:t>
            </a:r>
            <a:r>
              <a:rPr lang="en-US" b="1" dirty="0" smtClean="0">
                <a:solidFill>
                  <a:srgbClr val="FF0000"/>
                </a:solidFill>
              </a:rPr>
              <a:t>individual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heterogeneity</a:t>
            </a:r>
            <a:r>
              <a:rPr lang="en-US" b="1" dirty="0" smtClean="0"/>
              <a:t> </a:t>
            </a:r>
            <a:r>
              <a:rPr lang="en-US" b="1" dirty="0"/>
              <a:t>– both observed and unobserved.</a:t>
            </a:r>
          </a:p>
          <a:p>
            <a:pPr lvl="1"/>
            <a:r>
              <a:rPr lang="en-US" b="1" u="sng" dirty="0"/>
              <a:t>all</a:t>
            </a:r>
            <a:r>
              <a:rPr lang="en-US" b="1" dirty="0"/>
              <a:t> </a:t>
            </a:r>
            <a:r>
              <a:rPr lang="en-US" dirty="0" smtClean="0"/>
              <a:t>individual-specific</a:t>
            </a:r>
            <a:r>
              <a:rPr lang="en-US" dirty="0"/>
              <a:t>, </a:t>
            </a:r>
            <a:r>
              <a:rPr lang="en-US" b="1" u="sng" dirty="0"/>
              <a:t>time-invariant</a:t>
            </a:r>
            <a:r>
              <a:rPr lang="en-US" dirty="0"/>
              <a:t> characteristics will be included in the fixed effect.</a:t>
            </a:r>
          </a:p>
          <a:p>
            <a:pPr lvl="1"/>
            <a:r>
              <a:rPr lang="en-US" dirty="0" smtClean="0"/>
              <a:t>A model with these features is called a </a:t>
            </a:r>
            <a:r>
              <a:rPr lang="en-US" b="1" dirty="0" smtClean="0">
                <a:solidFill>
                  <a:srgbClr val="FF0000"/>
                </a:solidFill>
              </a:rPr>
              <a:t>fixed effects model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The intercepts are called </a:t>
            </a:r>
            <a:r>
              <a:rPr lang="en-US" b="1" dirty="0" smtClean="0"/>
              <a:t>fixed effects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4638"/>
            <a:ext cx="6248400" cy="7159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Fixed Intercepts Model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455138"/>
              </p:ext>
            </p:extLst>
          </p:nvPr>
        </p:nvGraphicFramePr>
        <p:xfrm>
          <a:off x="2667000" y="2590800"/>
          <a:ext cx="4937259" cy="64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4" name="Equation" r:id="rId4" imgW="1562040" imgH="203040" progId="Equation.DSMT4">
                  <p:embed/>
                </p:oleObj>
              </mc:Choice>
              <mc:Fallback>
                <p:oleObj name="Equation" r:id="rId4" imgW="1562040" imgH="20304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4937259" cy="6413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consider two methods for estimating above equation:</a:t>
            </a:r>
          </a:p>
          <a:p>
            <a:pPr marL="0" indent="0">
              <a:buNone/>
            </a:pPr>
            <a:endParaRPr lang="en-US" dirty="0" smtClean="0"/>
          </a:p>
          <a:p>
            <a:pPr marL="728663" lvl="1" indent="-385763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The least squares dummy variable estimator 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The fixed effects estimator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way to estimate the model is to include an intercept dummy variable (indicator variable) for each individual.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fixed effect regression model has </a:t>
            </a:r>
            <a:r>
              <a:rPr lang="en-US" i="1" dirty="0"/>
              <a:t>N</a:t>
            </a:r>
            <a:r>
              <a:rPr lang="en-US" dirty="0"/>
              <a:t> different intercepts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2600" y="274639"/>
            <a:ext cx="6477000" cy="5635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Least Squares Dummy Estimator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 Least Squares Dummy Estimator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Equivalently</a:t>
            </a:r>
            <a:r>
              <a:rPr lang="en-US" dirty="0"/>
              <a:t>, these intercepts can be represented by a set of </a:t>
            </a:r>
            <a:r>
              <a:rPr lang="en-US" i="1" dirty="0"/>
              <a:t>N-1</a:t>
            </a:r>
            <a:r>
              <a:rPr lang="en-US" dirty="0"/>
              <a:t> indicator </a:t>
            </a:r>
            <a:r>
              <a:rPr lang="en-US" dirty="0" smtClean="0"/>
              <a:t>variables.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is the omitted group (to prevent exact collinearity)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19769"/>
              </p:ext>
            </p:extLst>
          </p:nvPr>
        </p:nvGraphicFramePr>
        <p:xfrm>
          <a:off x="1752600" y="3048000"/>
          <a:ext cx="701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1" name="Equation" r:id="rId3" imgW="3504960" imgH="228600" progId="Equation.3">
                  <p:embed/>
                </p:oleObj>
              </mc:Choice>
              <mc:Fallback>
                <p:oleObj name="Equation" r:id="rId3" imgW="3504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048000"/>
                        <a:ext cx="70104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08801"/>
              </p:ext>
            </p:extLst>
          </p:nvPr>
        </p:nvGraphicFramePr>
        <p:xfrm>
          <a:off x="1905000" y="4191000"/>
          <a:ext cx="427896" cy="50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2" name="Equation" r:id="rId5" imgW="203040" imgH="215640" progId="Equation.3">
                  <p:embed/>
                </p:oleObj>
              </mc:Choice>
              <mc:Fallback>
                <p:oleObj name="Equation" r:id="rId5" imgW="203040" imgH="2156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4191000"/>
                        <a:ext cx="427896" cy="507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9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However when </a:t>
            </a:r>
            <a:r>
              <a:rPr lang="en-US" i="1" dirty="0" smtClean="0"/>
              <a:t>N</a:t>
            </a:r>
            <a:r>
              <a:rPr lang="en-US" dirty="0" smtClean="0"/>
              <a:t> is large this is not really feasible.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Typically, we are also not interested in the values of the intercepts.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 Least Squares Dummy Estimator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Take </a:t>
            </a:r>
            <a:r>
              <a:rPr lang="en-US" dirty="0"/>
              <a:t>the data on individual </a:t>
            </a:r>
            <a:r>
              <a:rPr lang="en-US" i="1" dirty="0"/>
              <a:t>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the data across time:</a:t>
            </a:r>
          </a:p>
          <a:p>
            <a:pPr lvl="1"/>
            <a:endParaRPr lang="en-US" b="1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274638"/>
            <a:ext cx="6400800" cy="6397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Fixed Effects Estimator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57248"/>
              </p:ext>
            </p:extLst>
          </p:nvPr>
        </p:nvGraphicFramePr>
        <p:xfrm>
          <a:off x="2962275" y="2590800"/>
          <a:ext cx="4133850" cy="36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4" name="Equation" r:id="rId3" imgW="2311200" imgH="203040" progId="Equation.DSMT4">
                  <p:embed/>
                </p:oleObj>
              </mc:Choice>
              <mc:Fallback>
                <p:oleObj name="Equation" r:id="rId3" imgW="2311200" imgH="20304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590800"/>
                        <a:ext cx="4133850" cy="363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23815"/>
              </p:ext>
            </p:extLst>
          </p:nvPr>
        </p:nvGraphicFramePr>
        <p:xfrm>
          <a:off x="3270647" y="4046910"/>
          <a:ext cx="3517106" cy="68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35" name="Equation" r:id="rId5" imgW="1955520" imgH="380880" progId="Equation.DSMT4">
                  <p:embed/>
                </p:oleObj>
              </mc:Choice>
              <mc:Fallback>
                <p:oleObj name="Equation" r:id="rId5" imgW="1955520" imgH="38088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647" y="4046910"/>
                        <a:ext cx="3517106" cy="684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intercept does </a:t>
            </a:r>
            <a:r>
              <a:rPr lang="en-US" dirty="0"/>
              <a:t>not change over time, we </a:t>
            </a:r>
            <a:r>
              <a:rPr lang="en-US" dirty="0" smtClean="0"/>
              <a:t>get: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833995" y="3006437"/>
          <a:ext cx="52720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5" name="Equation" r:id="rId3" imgW="2933640" imgH="736560" progId="Equation.DSMT4">
                  <p:embed/>
                </p:oleObj>
              </mc:Choice>
              <mc:Fallback>
                <p:oleObj name="Equation" r:id="rId3" imgW="2933640" imgH="7365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995" y="3006437"/>
                        <a:ext cx="5272088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Estimator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subtract the averaged model from the original model: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in deviation from the mean form: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Note that the intercept parameters have fallen out! 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Estimator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/>
          </p:nvPr>
        </p:nvGraphicFramePr>
        <p:xfrm>
          <a:off x="3810000" y="2209800"/>
          <a:ext cx="4110038" cy="16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6" name="Equation" r:id="rId3" imgW="2603160" imgH="1028520" progId="Equation.DSMT4">
                  <p:embed/>
                </p:oleObj>
              </mc:Choice>
              <mc:Fallback>
                <p:oleObj name="Equation" r:id="rId3" imgW="2603160" imgH="1028520" progId="Equation.DSMT4">
                  <p:embed/>
                  <p:pic>
                    <p:nvPicPr>
                      <p:cNvPr id="94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09800"/>
                        <a:ext cx="4110038" cy="16239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>
            <p:extLst/>
          </p:nvPr>
        </p:nvGraphicFramePr>
        <p:xfrm>
          <a:off x="3733800" y="4648200"/>
          <a:ext cx="28162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7" name="Equation" r:id="rId5" imgW="1180800" imgH="203040" progId="Equation.DSMT4">
                  <p:embed/>
                </p:oleObj>
              </mc:Choice>
              <mc:Fallback>
                <p:oleObj name="Equation" r:id="rId5" imgW="1180800" imgH="203040" progId="Equation.DSMT4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8162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6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28348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Why Fixed Effects?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0200" y="1524000"/>
            <a:ext cx="6999288" cy="441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If </a:t>
            </a: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an omitted variable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does </a:t>
            </a: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not change over time, then any </a:t>
            </a:r>
            <a:r>
              <a:rPr lang="en-US" sz="2400" b="1" i="1" dirty="0">
                <a:solidFill>
                  <a:srgbClr val="FF0000"/>
                </a:solidFill>
                <a:ea typeface="ＭＳ Ｐゴシック" pitchFamily="34" charset="-128"/>
              </a:rPr>
              <a:t>changes </a:t>
            </a: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in </a:t>
            </a:r>
            <a:r>
              <a:rPr lang="en-US" sz="2400" b="1" i="1" dirty="0">
                <a:solidFill>
                  <a:srgbClr val="FF0000"/>
                </a:solidFill>
                <a:ea typeface="ＭＳ Ｐゴシック" pitchFamily="34" charset="-128"/>
              </a:rPr>
              <a:t>Y</a:t>
            </a:r>
            <a:r>
              <a:rPr lang="en-US" sz="2400" b="1" dirty="0">
                <a:solidFill>
                  <a:srgbClr val="FF0000"/>
                </a:solidFill>
                <a:ea typeface="ＭＳ Ｐゴシック" pitchFamily="34" charset="-128"/>
              </a:rPr>
              <a:t> over time cannot be caused by the omitted variable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!</a:t>
            </a:r>
          </a:p>
          <a:p>
            <a:endParaRPr lang="en-US" sz="2400" b="1" dirty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Within each entity, I can look at changes in y as a function of changes in time varying observable x.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This is a fixed effect estimator!</a:t>
            </a:r>
          </a:p>
          <a:p>
            <a:pPr>
              <a:buFontTx/>
              <a:buNone/>
            </a:pPr>
            <a:r>
              <a:rPr lang="en-US" sz="2400" dirty="0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Estimator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Does pooled model satisfy the basic assumptions?</a:t>
            </a:r>
            <a:endParaRPr lang="en-US" i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62200" y="2743200"/>
          <a:ext cx="6019800" cy="240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4" name="Equation" r:id="rId3" imgW="2730240" imgH="1091880" progId="Equation.DSMT4">
                  <p:embed/>
                </p:oleObj>
              </mc:Choice>
              <mc:Fallback>
                <p:oleObj name="Equation" r:id="rId3" imgW="2730240" imgH="10918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6019800" cy="2407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1" y="457200"/>
            <a:ext cx="897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 Pooled Least Squares and Model Assumptions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4572000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33600" y="4572000"/>
            <a:ext cx="0" cy="579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33600" y="5151120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0400" y="4572000"/>
            <a:ext cx="0" cy="579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 that the coefficient estimates depend only on the variation of the dependent and explanatory variables </a:t>
            </a:r>
            <a:r>
              <a:rPr lang="en-US" b="1" u="sng" dirty="0" smtClean="0"/>
              <a:t>within entity</a:t>
            </a:r>
            <a:r>
              <a:rPr lang="en-US" b="1" dirty="0" smtClean="0"/>
              <a:t>.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In estimating the effects of x on y, </a:t>
            </a:r>
            <a:r>
              <a:rPr lang="en-US" b="1" dirty="0" smtClean="0"/>
              <a:t>it is only variation in x over time for each individual that contributes to the estimated coefficients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This allows us to obtain consistent estimators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Estimator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96435"/>
              </p:ext>
            </p:extLst>
          </p:nvPr>
        </p:nvGraphicFramePr>
        <p:xfrm>
          <a:off x="3429000" y="1588086"/>
          <a:ext cx="28162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5" name="Equation" r:id="rId4" imgW="1180588" imgH="203112" progId="Equation.DSMT4">
                  <p:embed/>
                </p:oleObj>
              </mc:Choice>
              <mc:Fallback>
                <p:oleObj name="Equation" r:id="rId4" imgW="1180588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88086"/>
                        <a:ext cx="28162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FE estimator </a:t>
            </a:r>
            <a:r>
              <a:rPr lang="en-US" dirty="0" smtClean="0"/>
              <a:t>allows </a:t>
            </a:r>
            <a:r>
              <a:rPr lang="en-US" dirty="0"/>
              <a:t>us to control for unobserved </a:t>
            </a:r>
            <a:r>
              <a:rPr lang="en-US" dirty="0" smtClean="0"/>
              <a:t>heterogeneity</a:t>
            </a:r>
            <a:r>
              <a:rPr lang="en-US" dirty="0"/>
              <a:t>, and obtain unbiased and consistent estimators to variables that are endogenous with OLS.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5719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Estimator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1157199"/>
            <a:ext cx="7010400" cy="501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 </a:t>
            </a:r>
            <a:r>
              <a:rPr lang="en-US" sz="13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xtreg</a:t>
            </a:r>
            <a:r>
              <a:rPr lang="en-US" sz="13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vfrall</a:t>
            </a:r>
            <a:r>
              <a:rPr lang="en-US" sz="13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beertax</a:t>
            </a:r>
            <a:r>
              <a:rPr lang="en-US" sz="13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</a:t>
            </a:r>
            <a:r>
              <a:rPr lang="en-US" sz="13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fe</a:t>
            </a:r>
            <a:r>
              <a:rPr lang="en-US" sz="13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vce</a:t>
            </a:r>
            <a:r>
              <a:rPr lang="en-US" sz="13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(cluster state)</a:t>
            </a: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 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Fixed-effects (within) regression               Number of 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obs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=       336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Group variable: state                           Number of groups   =        48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R-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sq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:  within  = 0.0407                         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Obs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per group: min =         7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between = 0.1101                                        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avg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      7.0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overall = 0.0934                                        max =         7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F(1,47)            =      5.05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corr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u_i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Xb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  = -0.6885                        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Prob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&gt; F           =    0.0294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 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(Std. Err. adjusted for 48 clusters in state)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------------------------------------------------------------------------------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|               Robust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vfall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|      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Coef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   Std. Err.      t    P&gt;|t|     [95% Conf. Interval]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-------------+----------------------------------------------------------------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beertax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|  -.6558736   .2918556    -2.25   0.029    -1.243011   -.0687358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_cons |   2.377075   .1497966    15.87   0.000     2.075723    2.678427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------------------------------------------------------------------------------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The panel data command </a:t>
            </a:r>
            <a:r>
              <a:rPr lang="en-US" sz="1300" b="1" u="sng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xtreg</a:t>
            </a:r>
            <a:r>
              <a:rPr lang="en-US" sz="1300" b="1" dirty="0" smtClean="0">
                <a:solidFill>
                  <a:srgbClr val="008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with the option </a:t>
            </a:r>
            <a:r>
              <a:rPr lang="en-US" sz="1300" b="1" u="sng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fe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performs fixed effects regression. </a:t>
            </a:r>
          </a:p>
          <a:p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The reported intercept is arbitrary, and the estimated individual effects are not reported in the default output.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The </a:t>
            </a:r>
            <a:r>
              <a:rPr lang="en-US" sz="1300" b="1" u="sng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vce</a:t>
            </a:r>
            <a:r>
              <a:rPr lang="en-US" sz="1300" b="1" u="sng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(cluster state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 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option tells STATA to use cluster-robust standard </a:t>
            </a:r>
            <a:b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errors </a:t>
            </a:r>
          </a:p>
          <a:p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The dependent variable </a:t>
            </a:r>
            <a:r>
              <a:rPr lang="en-US" sz="1300" b="1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vfall</a:t>
            </a:r>
            <a:r>
              <a:rPr lang="en-US" sz="13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is fatality rate per 10,000 people, so the coefficient implies that </a:t>
            </a:r>
            <a:r>
              <a:rPr lang="en-US" sz="1300" b="1" u="sng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every 1$ in beer tax decreases car fatalities by 0.656 persons per 10,000 people</a:t>
            </a:r>
            <a:r>
              <a:rPr lang="en-US" sz="1300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</a:t>
            </a:r>
            <a:endParaRPr lang="en-US" sz="1300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76200"/>
            <a:ext cx="670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The Advantage of Using the Fixed Effects Estimator – EXAMPLE 1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6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430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Fixed Effects Estimates of Wage Equation from NLS  Panel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10200525" cy="519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895600" y="49530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4953000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95600" y="52578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57600" y="4953000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676400" y="76200"/>
            <a:ext cx="670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The Advantage of Using the Fixed Effects Estimator – EXAMPLE 2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5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Compared with the Pooled OLS estimates….</a:t>
            </a:r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73321"/>
            <a:ext cx="9072400" cy="387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1430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Pooled OLS Estimates of Wage Equation from NLS  Panel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0" y="56388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38600" y="56388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52800" y="56388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52800" y="58674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Percentage Marginal Effects on Wages </a:t>
            </a:r>
          </a:p>
          <a:p>
            <a:pPr marL="0" indent="0">
              <a:buNone/>
            </a:pPr>
            <a:r>
              <a:rPr lang="en-US" dirty="0" smtClean="0"/>
              <a:t>     (estimated at the approximate sample means)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120" y="2590800"/>
            <a:ext cx="6573884" cy="3566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57400" y="76200"/>
            <a:ext cx="6324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The Advantage of using Fixed Effects Estimator –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EXAMPLE 2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We cannot estimate the effect of time invariant explanatory variables.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Education and Black do not vary in our sample and cannot be estimated.</a:t>
            </a:r>
          </a:p>
          <a:p>
            <a:pPr marL="0" indent="0">
              <a:buNone/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/>
              <a:t>Fixed-effects </a:t>
            </a:r>
            <a:r>
              <a:rPr lang="en-US" dirty="0" smtClean="0"/>
              <a:t>is an inefficient estimator.</a:t>
            </a:r>
          </a:p>
          <a:p>
            <a:pPr marL="857250" lvl="2" indent="-457200">
              <a:buSzPct val="100000"/>
            </a:pPr>
            <a:r>
              <a:rPr lang="en-US" dirty="0"/>
              <a:t>In estimating the effects of experience on wages, it is only variation in wages and experience </a:t>
            </a:r>
            <a:r>
              <a:rPr lang="en-US" b="1" dirty="0"/>
              <a:t>over time for each individual</a:t>
            </a:r>
            <a:r>
              <a:rPr lang="en-US" dirty="0"/>
              <a:t> that contributes to the estimated coefficient. </a:t>
            </a:r>
            <a:r>
              <a:rPr lang="en-US" b="1" dirty="0"/>
              <a:t>The estimator is thus inefficient</a:t>
            </a:r>
            <a:r>
              <a:rPr lang="en-US" dirty="0"/>
              <a:t>.</a:t>
            </a:r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Will </a:t>
            </a:r>
            <a:r>
              <a:rPr lang="en-US" dirty="0"/>
              <a:t>not work well with data for which within-cluster variation is minimal or for slow changing variables over </a:t>
            </a:r>
            <a:r>
              <a:rPr lang="en-US" dirty="0" smtClean="0"/>
              <a:t>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8800" y="274638"/>
            <a:ext cx="6400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7400" y="76200"/>
            <a:ext cx="6324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Disadvantages of Fixed Effects Estimator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9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381000"/>
            <a:ext cx="7239000" cy="774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ea typeface="ＭＳ Ｐゴシック" pitchFamily="34" charset="-128"/>
              </a:rPr>
              <a:t>Regression with Time Fixed Effects</a:t>
            </a:r>
            <a: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488896"/>
            <a:ext cx="7227888" cy="46833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b="1" dirty="0" smtClean="0"/>
              <a:t>An omitted variable might vary over time but not across economic entities</a:t>
            </a:r>
            <a:endParaRPr lang="en-US" dirty="0" smtClean="0"/>
          </a:p>
          <a:p>
            <a:pPr marL="0" indent="0">
              <a:buNone/>
              <a:defRPr/>
            </a:pPr>
            <a:endParaRPr lang="en-US" sz="2400" dirty="0" smtClean="0"/>
          </a:p>
          <a:p>
            <a:pPr>
              <a:buFont typeface="Arial"/>
              <a:buChar char="•"/>
              <a:defRPr/>
            </a:pPr>
            <a:r>
              <a:rPr lang="en-US" sz="2400" dirty="0" smtClean="0"/>
              <a:t>Safer </a:t>
            </a:r>
            <a:r>
              <a:rPr lang="en-US" sz="2400" dirty="0"/>
              <a:t>cars (air bags, etc.); changes in national laws</a:t>
            </a:r>
          </a:p>
          <a:p>
            <a:pPr>
              <a:buFont typeface="Arial"/>
              <a:buChar char="•"/>
              <a:defRPr/>
            </a:pPr>
            <a:r>
              <a:rPr lang="en-US" sz="2400" dirty="0"/>
              <a:t>These produce intercepts that change over </a:t>
            </a:r>
            <a:r>
              <a:rPr lang="en-US" sz="2400" dirty="0" smtClean="0"/>
              <a:t>time.</a:t>
            </a:r>
          </a:p>
          <a:p>
            <a:pPr>
              <a:buFont typeface="Arial"/>
              <a:buChar char="•"/>
              <a:defRPr/>
            </a:pPr>
            <a:r>
              <a:rPr lang="en-US" sz="2400" dirty="0" smtClean="0"/>
              <a:t>Let </a:t>
            </a:r>
            <a:r>
              <a:rPr lang="en-US" sz="2400" i="1" dirty="0" err="1">
                <a:latin typeface="Lucida Grande"/>
                <a:ea typeface="Lucida Grande"/>
                <a:cs typeface="Lucida Grande"/>
                <a:sym typeface="Symbol" pitchFamily="18" charset="2"/>
              </a:rPr>
              <a:t>λ</a:t>
            </a:r>
            <a:r>
              <a:rPr lang="en-US" sz="2400" i="1" baseline="-25000" dirty="0" err="1">
                <a:ea typeface="ＭＳ Ｐゴシック" pitchFamily="34" charset="-128"/>
              </a:rPr>
              <a:t>t</a:t>
            </a:r>
            <a:r>
              <a:rPr lang="en-US" sz="2400" i="1" baseline="-25000" dirty="0">
                <a:ea typeface="ＭＳ Ｐゴシック" pitchFamily="34" charset="-128"/>
              </a:rPr>
              <a:t> </a:t>
            </a:r>
            <a:r>
              <a:rPr lang="en-US" sz="2400" i="1" dirty="0" smtClean="0">
                <a:ea typeface="ＭＳ Ｐゴシック" pitchFamily="34" charset="-128"/>
              </a:rPr>
              <a:t> </a:t>
            </a:r>
            <a:r>
              <a:rPr lang="en-US" sz="2400" dirty="0" smtClean="0"/>
              <a:t>denote the combined effect of variables which change over time but not entities.</a:t>
            </a:r>
          </a:p>
          <a:p>
            <a:pPr>
              <a:buFont typeface="Arial"/>
              <a:buChar char="•"/>
              <a:defRPr/>
            </a:pPr>
            <a:r>
              <a:rPr lang="en-US" sz="2400" dirty="0" smtClean="0"/>
              <a:t>The resulting regression model is:</a:t>
            </a:r>
          </a:p>
          <a:p>
            <a:pPr>
              <a:buNone/>
              <a:defRPr/>
            </a:pPr>
            <a:r>
              <a:rPr lang="en-US" sz="2400" i="1" dirty="0" smtClean="0"/>
              <a:t> 			</a:t>
            </a:r>
          </a:p>
          <a:p>
            <a:pPr>
              <a:buNone/>
              <a:defRPr/>
            </a:pPr>
            <a:r>
              <a:rPr lang="en-US" sz="2400" i="1" dirty="0">
                <a:ea typeface="ＭＳ Ｐゴシック" pitchFamily="34" charset="-128"/>
              </a:rPr>
              <a:t>	</a:t>
            </a:r>
            <a:r>
              <a:rPr lang="en-US" sz="2400" i="1" dirty="0" smtClean="0">
                <a:ea typeface="ＭＳ Ｐゴシック" pitchFamily="34" charset="-128"/>
              </a:rPr>
              <a:t>		</a:t>
            </a:r>
            <a:r>
              <a:rPr lang="en-US" sz="2400" i="1" dirty="0" err="1" smtClean="0">
                <a:ea typeface="ＭＳ Ｐゴシック" pitchFamily="34" charset="-128"/>
              </a:rPr>
              <a:t>Y</a:t>
            </a:r>
            <a:r>
              <a:rPr lang="en-US" sz="2400" i="1" baseline="-25000" dirty="0" err="1" smtClean="0">
                <a:ea typeface="ＭＳ Ｐゴシック" pitchFamily="34" charset="-128"/>
              </a:rPr>
              <a:t>it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=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400" baseline="-25000" dirty="0">
                <a:ea typeface="ＭＳ Ｐゴシック" pitchFamily="34" charset="-128"/>
              </a:rPr>
              <a:t>0</a:t>
            </a:r>
            <a:r>
              <a:rPr lang="en-US" sz="2400" dirty="0">
                <a:ea typeface="ＭＳ Ｐゴシック" pitchFamily="34" charset="-128"/>
              </a:rPr>
              <a:t> +</a:t>
            </a:r>
            <a:r>
              <a:rPr lang="en-US" sz="2400" baseline="-25000" dirty="0" smtClean="0">
                <a:ea typeface="ＭＳ Ｐゴシック" pitchFamily="34" charset="-128"/>
              </a:rPr>
              <a:t> </a:t>
            </a:r>
            <a:r>
              <a:rPr lang="en-US" sz="2400" i="1" dirty="0" smtClean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400" baseline="-25000" dirty="0" smtClean="0">
                <a:ea typeface="ＭＳ Ｐゴシック" pitchFamily="34" charset="-128"/>
              </a:rPr>
              <a:t>1</a:t>
            </a:r>
            <a:r>
              <a:rPr lang="en-US" sz="2400" i="1" dirty="0" smtClean="0">
                <a:ea typeface="ＭＳ Ｐゴシック" pitchFamily="34" charset="-128"/>
              </a:rPr>
              <a:t>X</a:t>
            </a:r>
            <a:r>
              <a:rPr lang="en-US" sz="2400" i="1" baseline="-25000" dirty="0" smtClean="0">
                <a:ea typeface="ＭＳ Ｐゴシック" pitchFamily="34" charset="-128"/>
              </a:rPr>
              <a:t>it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+ </a:t>
            </a:r>
            <a:r>
              <a:rPr lang="en-US" sz="2400" i="1" dirty="0" err="1" smtClean="0">
                <a:latin typeface="Lucida Grande"/>
                <a:ea typeface="Lucida Grande"/>
                <a:cs typeface="Lucida Grande"/>
                <a:sym typeface="Symbol" pitchFamily="18" charset="2"/>
              </a:rPr>
              <a:t>λ</a:t>
            </a:r>
            <a:r>
              <a:rPr lang="en-US" sz="2400" i="1" baseline="-25000" dirty="0" err="1" smtClean="0">
                <a:ea typeface="ＭＳ Ｐゴシック" pitchFamily="34" charset="-128"/>
              </a:rPr>
              <a:t>t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+ </a:t>
            </a:r>
            <a:r>
              <a:rPr lang="en-US" sz="2400" i="1" dirty="0" err="1">
                <a:ea typeface="ＭＳ Ｐゴシック" pitchFamily="34" charset="-128"/>
              </a:rPr>
              <a:t>u</a:t>
            </a:r>
            <a:r>
              <a:rPr lang="en-US" sz="2400" i="1" baseline="-25000" dirty="0" err="1">
                <a:ea typeface="ＭＳ Ｐゴシック" pitchFamily="34" charset="-128"/>
              </a:rPr>
              <a:t>it</a:t>
            </a:r>
            <a:endParaRPr lang="en-US" sz="1200" dirty="0">
              <a:ea typeface="ＭＳ Ｐゴシック" pitchFamily="34" charset="-128"/>
            </a:endParaRPr>
          </a:p>
          <a:p>
            <a:pPr>
              <a:buFontTx/>
              <a:buNone/>
              <a:defRPr/>
            </a:pPr>
            <a:endParaRPr lang="en-US" sz="2400" dirty="0" smtClean="0"/>
          </a:p>
          <a:p>
            <a:pPr>
              <a:buFontTx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5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295400"/>
            <a:ext cx="7391400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0" y="1981200"/>
            <a:ext cx="7075488" cy="4191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+mn-lt"/>
                <a:ea typeface="ＭＳ Ｐゴシック" pitchFamily="34" charset="-128"/>
              </a:rPr>
              <a:t>Create </a:t>
            </a:r>
            <a:r>
              <a:rPr lang="en-US" sz="8000" i="1" dirty="0" smtClean="0">
                <a:latin typeface="+mn-lt"/>
                <a:ea typeface="ＭＳ Ｐゴシック" pitchFamily="34" charset="-128"/>
              </a:rPr>
              <a:t>T</a:t>
            </a:r>
            <a:r>
              <a:rPr lang="en-US" sz="8000" dirty="0" smtClean="0">
                <a:latin typeface="+mn-lt"/>
                <a:ea typeface="ＭＳ Ｐゴシック" pitchFamily="34" charset="-128"/>
              </a:rPr>
              <a:t>-1 dummy variables and estimate using OLS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+mn-lt"/>
                <a:ea typeface="ＭＳ Ｐゴシック" pitchFamily="34" charset="-128"/>
              </a:rPr>
              <a:t>In panel data T&lt;&lt;N,  so feasibility is not a concern.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+mn-lt"/>
                <a:ea typeface="ＭＳ Ｐゴシック" pitchFamily="34" charset="-128"/>
              </a:rPr>
              <a:t>Year coefficient  may also have interesting interpretation.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 smtClean="0">
                <a:latin typeface="+mn-lt"/>
                <a:ea typeface="ＭＳ Ｐゴシック" pitchFamily="34" charset="-128"/>
              </a:rPr>
              <a:t>This is how it done:</a:t>
            </a:r>
          </a:p>
          <a:p>
            <a:pPr marL="0" indent="0">
              <a:buNone/>
            </a:pPr>
            <a:endParaRPr lang="en-US" sz="8000" dirty="0" smtClean="0">
              <a:latin typeface="+mn-lt"/>
              <a:ea typeface="ＭＳ Ｐゴシック" pitchFamily="34" charset="-128"/>
            </a:endParaRPr>
          </a:p>
          <a:p>
            <a:pPr algn="ctr">
              <a:buFontTx/>
              <a:buNone/>
            </a:pPr>
            <a:r>
              <a:rPr lang="en-US" sz="8000" i="1" dirty="0" err="1" smtClean="0">
                <a:latin typeface="+mn-lt"/>
                <a:ea typeface="ＭＳ Ｐゴシック" pitchFamily="34" charset="-128"/>
              </a:rPr>
              <a:t>Y</a:t>
            </a:r>
            <a:r>
              <a:rPr lang="en-US" sz="8000" i="1" baseline="-25000" dirty="0" err="1" smtClean="0">
                <a:latin typeface="+mn-lt"/>
                <a:ea typeface="ＭＳ Ｐゴシック" pitchFamily="34" charset="-128"/>
              </a:rPr>
              <a:t>it</a:t>
            </a:r>
            <a:r>
              <a:rPr lang="en-US" sz="8000" dirty="0" smtClean="0">
                <a:latin typeface="+mn-lt"/>
                <a:ea typeface="ＭＳ Ｐゴシック" pitchFamily="34" charset="-128"/>
              </a:rPr>
              <a:t> = </a:t>
            </a:r>
            <a:r>
              <a:rPr lang="en-US" sz="8000" i="1" dirty="0" smtClean="0">
                <a:latin typeface="+mn-lt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8000" baseline="-25000" dirty="0" smtClean="0">
                <a:latin typeface="+mn-lt"/>
                <a:ea typeface="ＭＳ Ｐゴシック" pitchFamily="34" charset="-128"/>
              </a:rPr>
              <a:t>0</a:t>
            </a:r>
            <a:r>
              <a:rPr lang="en-US" sz="8000" dirty="0" smtClean="0">
                <a:latin typeface="+mn-lt"/>
                <a:ea typeface="ＭＳ Ｐゴシック" pitchFamily="34" charset="-128"/>
              </a:rPr>
              <a:t> + </a:t>
            </a:r>
            <a:r>
              <a:rPr lang="en-US" sz="8000" i="1" dirty="0" smtClean="0">
                <a:latin typeface="+mn-lt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8000" baseline="-25000" dirty="0" smtClean="0">
                <a:latin typeface="+mn-lt"/>
                <a:ea typeface="ＭＳ Ｐゴシック" pitchFamily="34" charset="-128"/>
              </a:rPr>
              <a:t>1</a:t>
            </a:r>
            <a:r>
              <a:rPr lang="en-US" sz="8000" i="1" dirty="0" smtClean="0">
                <a:latin typeface="+mn-lt"/>
                <a:ea typeface="ＭＳ Ｐゴシック" pitchFamily="34" charset="-128"/>
              </a:rPr>
              <a:t>X</a:t>
            </a:r>
            <a:r>
              <a:rPr lang="en-US" sz="8000" i="1" baseline="-25000" dirty="0" smtClean="0">
                <a:latin typeface="+mn-lt"/>
                <a:ea typeface="ＭＳ Ｐゴシック" pitchFamily="34" charset="-128"/>
              </a:rPr>
              <a:t>it</a:t>
            </a:r>
            <a:r>
              <a:rPr lang="en-US" sz="8000" dirty="0" smtClean="0">
                <a:latin typeface="+mn-lt"/>
                <a:ea typeface="ＭＳ Ｐゴシック" pitchFamily="34" charset="-128"/>
              </a:rPr>
              <a:t> + </a:t>
            </a:r>
            <a:r>
              <a:rPr lang="en-US" sz="8000" i="1" dirty="0" smtClean="0">
                <a:latin typeface="+mn-lt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8000" baseline="-25000" dirty="0" smtClean="0">
                <a:latin typeface="+mn-lt"/>
                <a:ea typeface="ＭＳ Ｐゴシック" pitchFamily="34" charset="-128"/>
              </a:rPr>
              <a:t>2</a:t>
            </a:r>
            <a:r>
              <a:rPr lang="en-US" sz="8000" i="1" dirty="0" smtClean="0">
                <a:latin typeface="+mn-lt"/>
                <a:ea typeface="ＭＳ Ｐゴシック" pitchFamily="34" charset="-128"/>
              </a:rPr>
              <a:t>year2</a:t>
            </a:r>
            <a:r>
              <a:rPr lang="en-US" sz="8000" i="1" baseline="-25000" dirty="0" smtClean="0">
                <a:latin typeface="+mn-lt"/>
                <a:ea typeface="ＭＳ Ｐゴシック" pitchFamily="34" charset="-128"/>
              </a:rPr>
              <a:t>it</a:t>
            </a:r>
            <a:r>
              <a:rPr lang="en-US" sz="8000" dirty="0" smtClean="0">
                <a:latin typeface="+mn-lt"/>
                <a:ea typeface="ＭＳ Ｐゴシック" pitchFamily="34" charset="-128"/>
              </a:rPr>
              <a:t> + … </a:t>
            </a:r>
            <a:r>
              <a:rPr lang="en-US" sz="8000" i="1" dirty="0" err="1" smtClean="0">
                <a:latin typeface="+mn-lt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8000" i="1" baseline="-25000" dirty="0" err="1" smtClean="0">
                <a:latin typeface="+mn-lt"/>
                <a:ea typeface="ＭＳ Ｐゴシック" pitchFamily="34" charset="-128"/>
              </a:rPr>
              <a:t>T</a:t>
            </a:r>
            <a:r>
              <a:rPr lang="en-US" sz="8000" i="1" dirty="0" err="1" smtClean="0">
                <a:latin typeface="+mn-lt"/>
                <a:ea typeface="ＭＳ Ｐゴシック" pitchFamily="34" charset="-128"/>
              </a:rPr>
              <a:t>yearT</a:t>
            </a:r>
            <a:r>
              <a:rPr lang="en-US" sz="8000" i="1" baseline="-25000" dirty="0" err="1" smtClean="0">
                <a:latin typeface="+mn-lt"/>
                <a:ea typeface="ＭＳ Ｐゴシック" pitchFamily="34" charset="-128"/>
              </a:rPr>
              <a:t>it</a:t>
            </a:r>
            <a:r>
              <a:rPr lang="en-US" sz="8000" dirty="0" smtClean="0">
                <a:latin typeface="+mn-lt"/>
                <a:ea typeface="ＭＳ Ｐゴシック" pitchFamily="34" charset="-128"/>
              </a:rPr>
              <a:t> + </a:t>
            </a:r>
            <a:r>
              <a:rPr lang="en-US" sz="8000" i="1" dirty="0" err="1" smtClean="0">
                <a:latin typeface="+mn-lt"/>
                <a:ea typeface="ＭＳ Ｐゴシック" pitchFamily="34" charset="-128"/>
              </a:rPr>
              <a:t>u</a:t>
            </a:r>
            <a:r>
              <a:rPr lang="en-US" sz="8000" i="1" baseline="-25000" dirty="0" err="1" smtClean="0">
                <a:latin typeface="+mn-lt"/>
                <a:ea typeface="ＭＳ Ｐゴシック" pitchFamily="34" charset="-128"/>
              </a:rPr>
              <a:t>it</a:t>
            </a:r>
            <a:endParaRPr lang="en-US" sz="8000" i="1" baseline="-25000" dirty="0" smtClean="0">
              <a:latin typeface="+mn-lt"/>
              <a:ea typeface="ＭＳ Ｐゴシック" pitchFamily="34" charset="-128"/>
            </a:endParaRPr>
          </a:p>
          <a:p>
            <a:pPr algn="ctr">
              <a:buFontTx/>
              <a:buNone/>
            </a:pPr>
            <a:endParaRPr lang="en-US" sz="8000" i="1" baseline="-25000" dirty="0">
              <a:latin typeface="+mn-lt"/>
              <a:ea typeface="ＭＳ Ｐゴシック" pitchFamily="34" charset="-128"/>
            </a:endParaRPr>
          </a:p>
          <a:p>
            <a:pPr algn="ctr">
              <a:buFontTx/>
              <a:buNone/>
            </a:pPr>
            <a:endParaRPr lang="en-US" sz="8000" dirty="0" smtClean="0">
              <a:latin typeface="+mn-lt"/>
              <a:ea typeface="ＭＳ Ｐゴシック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sz="8000" dirty="0" smtClean="0">
                <a:latin typeface="+mn-lt"/>
                <a:ea typeface="ＭＳ Ｐゴシック" pitchFamily="34" charset="-128"/>
              </a:rPr>
              <a:t>Create binary variables </a:t>
            </a:r>
            <a:r>
              <a:rPr lang="en-US" sz="8000" i="1" dirty="0" smtClean="0">
                <a:latin typeface="+mn-lt"/>
                <a:ea typeface="ＭＳ Ｐゴシック" pitchFamily="34" charset="-128"/>
              </a:rPr>
              <a:t>year2</a:t>
            </a:r>
            <a:r>
              <a:rPr lang="en-US" sz="8000" dirty="0" smtClean="0">
                <a:latin typeface="+mn-lt"/>
                <a:ea typeface="ＭＳ Ｐゴシック" pitchFamily="34" charset="-128"/>
              </a:rPr>
              <a:t>,…,</a:t>
            </a:r>
            <a:r>
              <a:rPr lang="en-US" sz="8000" i="1" dirty="0" err="1" smtClean="0">
                <a:latin typeface="+mn-lt"/>
                <a:ea typeface="ＭＳ Ｐゴシック" pitchFamily="34" charset="-128"/>
              </a:rPr>
              <a:t>yearT</a:t>
            </a:r>
            <a:endParaRPr lang="en-US" sz="8000" dirty="0" smtClean="0">
              <a:latin typeface="+mn-lt"/>
              <a:ea typeface="ＭＳ Ｐゴシック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sz="8000" i="1" dirty="0" smtClean="0">
                <a:latin typeface="+mn-lt"/>
                <a:ea typeface="ＭＳ Ｐゴシック" pitchFamily="34" charset="-128"/>
              </a:rPr>
              <a:t>Year1</a:t>
            </a:r>
            <a:r>
              <a:rPr lang="en-US" sz="8000" dirty="0" smtClean="0">
                <a:latin typeface="+mn-lt"/>
                <a:ea typeface="ＭＳ Ｐゴシック" pitchFamily="34" charset="-128"/>
              </a:rPr>
              <a:t> is our omitted variable.</a:t>
            </a:r>
          </a:p>
          <a:p>
            <a:pPr lvl="1">
              <a:buFont typeface="Arial" pitchFamily="34" charset="0"/>
              <a:buChar char="•"/>
            </a:pPr>
            <a:endParaRPr lang="en-US" sz="6200" dirty="0">
              <a:ea typeface="ＭＳ Ｐゴシック" pitchFamily="34" charset="-128"/>
            </a:endParaRPr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 marL="457200" lvl="1" indent="0"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400" dirty="0" smtClean="0">
                <a:ea typeface="ＭＳ Ｐゴシック" pitchFamily="34" charset="-128"/>
              </a:rPr>
              <a:t> </a:t>
            </a:r>
            <a:r>
              <a:rPr lang="en-US" sz="2000" i="1" dirty="0" smtClean="0">
                <a:ea typeface="ＭＳ Ｐゴシック" pitchFamily="34" charset="-128"/>
              </a:rPr>
              <a:t/>
            </a:r>
            <a:br>
              <a:rPr lang="en-US" sz="2000" i="1" dirty="0" smtClean="0">
                <a:ea typeface="ＭＳ Ｐゴシック" pitchFamily="34" charset="-128"/>
              </a:rPr>
            </a:b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76400" y="381000"/>
            <a:ext cx="7239000" cy="774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ea typeface="ＭＳ Ｐゴシック" pitchFamily="34" charset="-128"/>
              </a:rPr>
              <a:t>Time Fixed Effects – Estimation Method</a:t>
            </a:r>
            <a: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8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2819400"/>
            <a:ext cx="6923088" cy="1905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US" sz="2000" i="1" dirty="0" smtClean="0">
              <a:ea typeface="ＭＳ Ｐゴシック" pitchFamily="34" charset="-128"/>
            </a:endParaRPr>
          </a:p>
          <a:p>
            <a:pPr algn="ctr">
              <a:buFontTx/>
              <a:buNone/>
            </a:pPr>
            <a:r>
              <a:rPr lang="en-US" sz="4000" i="1" dirty="0" err="1" smtClean="0">
                <a:ea typeface="ＭＳ Ｐゴシック" pitchFamily="34" charset="-128"/>
              </a:rPr>
              <a:t>Y</a:t>
            </a:r>
            <a:r>
              <a:rPr lang="en-US" sz="4000" i="1" baseline="-25000" dirty="0" err="1" smtClean="0">
                <a:ea typeface="ＭＳ Ｐゴシック" pitchFamily="34" charset="-128"/>
              </a:rPr>
              <a:t>it</a:t>
            </a:r>
            <a:r>
              <a:rPr lang="en-US" sz="4000" dirty="0" smtClean="0">
                <a:ea typeface="ＭＳ Ｐゴシック" pitchFamily="34" charset="-128"/>
              </a:rPr>
              <a:t> = </a:t>
            </a:r>
            <a:r>
              <a:rPr lang="en-US" sz="4000" i="1" dirty="0" smtClean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4000" baseline="-25000" dirty="0" smtClean="0">
                <a:ea typeface="ＭＳ Ｐゴシック" pitchFamily="34" charset="-128"/>
              </a:rPr>
              <a:t>1</a:t>
            </a:r>
            <a:r>
              <a:rPr lang="en-US" sz="4000" i="1" dirty="0" smtClean="0">
                <a:ea typeface="ＭＳ Ｐゴシック" pitchFamily="34" charset="-128"/>
              </a:rPr>
              <a:t>X</a:t>
            </a:r>
            <a:r>
              <a:rPr lang="en-US" sz="4000" i="1" baseline="-25000" dirty="0" smtClean="0">
                <a:ea typeface="ＭＳ Ｐゴシック" pitchFamily="34" charset="-128"/>
              </a:rPr>
              <a:t>it</a:t>
            </a:r>
            <a:r>
              <a:rPr lang="en-US" sz="4000" dirty="0" smtClean="0">
                <a:ea typeface="ＭＳ Ｐゴシック" pitchFamily="34" charset="-128"/>
              </a:rPr>
              <a:t> + </a:t>
            </a:r>
            <a:r>
              <a:rPr lang="en-US" sz="4000" i="1" dirty="0" smtClean="0">
                <a:latin typeface="Lucida Grande"/>
                <a:ea typeface="Lucida Grande"/>
                <a:cs typeface="Lucida Grande"/>
                <a:sym typeface="Symbol" pitchFamily="18" charset="2"/>
              </a:rPr>
              <a:t>α</a:t>
            </a:r>
            <a:r>
              <a:rPr lang="en-US" sz="4000" i="1" baseline="-25000" dirty="0" err="1" smtClean="0">
                <a:ea typeface="ＭＳ Ｐゴシック" pitchFamily="34" charset="-128"/>
              </a:rPr>
              <a:t>i</a:t>
            </a:r>
            <a:r>
              <a:rPr lang="en-US" sz="4000" dirty="0" smtClean="0">
                <a:ea typeface="ＭＳ Ｐゴシック" pitchFamily="34" charset="-128"/>
              </a:rPr>
              <a:t> + </a:t>
            </a:r>
            <a:r>
              <a:rPr lang="en-US" sz="4000" i="1" dirty="0" err="1" smtClean="0">
                <a:latin typeface="Lucida Grande"/>
                <a:ea typeface="Lucida Grande"/>
                <a:cs typeface="Lucida Grande"/>
                <a:sym typeface="Symbol" pitchFamily="18" charset="2"/>
              </a:rPr>
              <a:t>λ</a:t>
            </a:r>
            <a:r>
              <a:rPr lang="en-US" sz="4000" i="1" baseline="-25000" dirty="0" err="1" smtClean="0">
                <a:ea typeface="ＭＳ Ｐゴシック" pitchFamily="34" charset="-128"/>
              </a:rPr>
              <a:t>t</a:t>
            </a:r>
            <a:r>
              <a:rPr lang="en-US" sz="4000" dirty="0" smtClean="0">
                <a:ea typeface="ＭＳ Ｐゴシック" pitchFamily="34" charset="-128"/>
              </a:rPr>
              <a:t> + </a:t>
            </a:r>
            <a:r>
              <a:rPr lang="en-US" sz="4000" i="1" dirty="0" err="1" smtClean="0">
                <a:ea typeface="ＭＳ Ｐゴシック" pitchFamily="34" charset="-128"/>
              </a:rPr>
              <a:t>u</a:t>
            </a:r>
            <a:r>
              <a:rPr lang="en-US" sz="4000" i="1" baseline="-25000" dirty="0" err="1" smtClean="0">
                <a:ea typeface="ＭＳ Ｐゴシック" pitchFamily="34" charset="-128"/>
              </a:rPr>
              <a:t>it</a:t>
            </a:r>
            <a:endParaRPr lang="en-US" sz="4000" dirty="0" smtClean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76400" y="381000"/>
            <a:ext cx="7239000" cy="774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ea typeface="ＭＳ Ｐゴシック" pitchFamily="34" charset="-128"/>
              </a:rPr>
              <a:t>Estimation With Both Entity and Time Fixed Effects</a:t>
            </a:r>
            <a:endParaRPr lang="en-US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3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Cross section units (individuals, firms, states..) may be different in both </a:t>
            </a:r>
            <a:r>
              <a:rPr lang="en-US" b="1" dirty="0" smtClean="0"/>
              <a:t>observed</a:t>
            </a:r>
            <a:r>
              <a:rPr lang="en-US" dirty="0" smtClean="0"/>
              <a:t> and </a:t>
            </a:r>
            <a:r>
              <a:rPr lang="en-US" b="1" dirty="0" smtClean="0"/>
              <a:t>unobserved</a:t>
            </a:r>
            <a:r>
              <a:rPr lang="en-US" dirty="0" smtClean="0"/>
              <a:t> ways.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heterogeneity is due to </a:t>
            </a:r>
            <a:r>
              <a:rPr lang="en-US" b="1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characteristics, and these unobserved factors are correlated with the explanatory variable(s), then we will face </a:t>
            </a:r>
            <a:r>
              <a:rPr lang="en-US" dirty="0" err="1"/>
              <a:t>endogeneity</a:t>
            </a:r>
            <a:r>
              <a:rPr lang="en-US" dirty="0"/>
              <a:t> problem.</a:t>
            </a:r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dirty="0"/>
              <a:t>The Least Squares estimators of all endogenous explanatory variables are </a:t>
            </a:r>
            <a:r>
              <a:rPr lang="en-US" b="1" dirty="0"/>
              <a:t>biased and inconsistent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51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828800" y="228600"/>
            <a:ext cx="6477000" cy="609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Unobserved Heterogeneity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3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7199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719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Regression with Entity and Time Fixed Effect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8788177" cy="526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4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 time effects jointly statistically significant?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YES!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5719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Regression with Entity and Time Fixed Effect</a:t>
            </a:r>
            <a:endParaRPr lang="en-US" sz="11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48" y="2716822"/>
            <a:ext cx="12026233" cy="27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8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dirty="0" smtClean="0"/>
              <a:t>the estimator is </a:t>
            </a:r>
            <a:r>
              <a:rPr lang="en-US" b="1" dirty="0" smtClean="0"/>
              <a:t>immune to omitted variable bias </a:t>
            </a:r>
            <a:r>
              <a:rPr lang="en-US" dirty="0" smtClean="0"/>
              <a:t>from variables that are</a:t>
            </a:r>
            <a:r>
              <a:rPr lang="en-US" b="1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constant over time within entity </a:t>
            </a:r>
            <a:r>
              <a:rPr lang="en-US" b="1" dirty="0" smtClean="0"/>
              <a:t>(varying between entities but not within entity)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constant across entities </a:t>
            </a:r>
            <a:r>
              <a:rPr lang="en-US" b="1" dirty="0" smtClean="0"/>
              <a:t>(but varying over time)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However, FE estimator will still be biased if the unobserved heterogeneity is changing over time and correlated with the </a:t>
            </a:r>
            <a:r>
              <a:rPr lang="en-US" dirty="0" err="1" smtClean="0"/>
              <a:t>regressor</a:t>
            </a:r>
            <a:r>
              <a:rPr lang="en-US" dirty="0" smtClean="0"/>
              <a:t>(s).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The Fixed Effects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1905000"/>
            <a:ext cx="6923088" cy="4267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2400" b="1" dirty="0" smtClean="0"/>
              <a:t>The Panel: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Balanced: </a:t>
            </a:r>
            <a:r>
              <a:rPr lang="en-US" sz="2400" i="1" dirty="0" smtClean="0"/>
              <a:t>N</a:t>
            </a:r>
            <a:r>
              <a:rPr lang="en-US" sz="2400" dirty="0" smtClean="0"/>
              <a:t>=48 states, </a:t>
            </a:r>
            <a:r>
              <a:rPr lang="en-US" sz="2400" i="1" dirty="0" smtClean="0"/>
              <a:t>T</a:t>
            </a:r>
            <a:r>
              <a:rPr lang="en-US" sz="2400" dirty="0" smtClean="0"/>
              <a:t>=7 years (1982, …, 1988)</a:t>
            </a:r>
          </a:p>
          <a:p>
            <a:pPr>
              <a:buFontTx/>
              <a:buNone/>
              <a:defRPr/>
            </a:pPr>
            <a:r>
              <a:rPr lang="en-US" sz="2400" b="1" dirty="0" smtClean="0"/>
              <a:t>Variables of Interest</a:t>
            </a:r>
            <a:endParaRPr lang="en-US" sz="1200" dirty="0" smtClean="0"/>
          </a:p>
          <a:p>
            <a:pPr>
              <a:defRPr/>
            </a:pPr>
            <a:r>
              <a:rPr lang="en-US" sz="2400" dirty="0" smtClean="0"/>
              <a:t>Traffic fatality rate (deaths per 10,000 residents)</a:t>
            </a:r>
            <a:endParaRPr lang="en-US" sz="1200" dirty="0" smtClean="0"/>
          </a:p>
          <a:p>
            <a:pPr>
              <a:defRPr/>
            </a:pPr>
            <a:r>
              <a:rPr lang="en-US" sz="2400" dirty="0" smtClean="0"/>
              <a:t>Tax on a case of beer (</a:t>
            </a:r>
            <a:r>
              <a:rPr lang="en-US" sz="2400" i="1" dirty="0" err="1" smtClean="0"/>
              <a:t>Beertax</a:t>
            </a:r>
            <a:r>
              <a:rPr lang="en-US" sz="2400" i="1" dirty="0" smtClean="0"/>
              <a:t>, in dollars</a:t>
            </a:r>
            <a:r>
              <a:rPr lang="en-US" sz="2400" dirty="0" smtClean="0"/>
              <a:t>)</a:t>
            </a:r>
          </a:p>
          <a:p>
            <a:pPr marL="0" indent="0">
              <a:buNone/>
              <a:defRPr/>
            </a:pPr>
            <a:endParaRPr lang="en-US" sz="2400" b="1" dirty="0" smtClean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1200" dirty="0" smtClean="0"/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Unobserved Heterogeneity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3124" y="283483"/>
            <a:ext cx="6467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Ｐゴシック" pitchFamily="34" charset="-128"/>
              </a:rPr>
              <a:t>    Do </a:t>
            </a: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Alcohol Taxes Reduce Traffic Deaths?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050" y="115552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Example</a:t>
            </a:r>
            <a:endParaRPr lang="en-US" sz="14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b="1" dirty="0" smtClean="0"/>
              <a:t>Pooled OLS: </a:t>
            </a:r>
          </a:p>
          <a:p>
            <a:pPr marL="457200" lvl="1" indent="0" algn="ctr">
              <a:buNone/>
            </a:pPr>
            <a:r>
              <a:rPr lang="en-US" sz="2400" b="1" dirty="0" smtClean="0"/>
              <a:t>A positive relationship between beer tax and traffic fatality rate</a:t>
            </a:r>
            <a:endParaRPr lang="en-US" sz="2400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14954"/>
            <a:ext cx="5114925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Unobserved Heterogeneity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9050" y="115552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Example</a:t>
            </a:r>
            <a:endParaRPr lang="en-US" sz="14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524000"/>
            <a:ext cx="6846888" cy="464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  <a:defRPr/>
            </a:pPr>
            <a:endParaRPr lang="en-US" sz="3100" b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b="1" u="sng" dirty="0" smtClean="0">
                <a:solidFill>
                  <a:srgbClr val="FF0000"/>
                </a:solidFill>
              </a:rPr>
              <a:t>Simultaneous </a:t>
            </a:r>
            <a:r>
              <a:rPr lang="en-US" b="1" u="sng" dirty="0">
                <a:solidFill>
                  <a:srgbClr val="FF0000"/>
                </a:solidFill>
              </a:rPr>
              <a:t>causality </a:t>
            </a:r>
            <a:r>
              <a:rPr lang="en-US" b="1" u="sng" dirty="0" smtClean="0">
                <a:solidFill>
                  <a:srgbClr val="FF0000"/>
                </a:solidFill>
              </a:rPr>
              <a:t>bias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sz="3100" dirty="0" smtClean="0"/>
              <a:t>Taxes could have been imposed in states where more people drive while drinking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31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3100" dirty="0" smtClean="0"/>
              <a:t>Cultural attitudes towards drinking and driving is an  </a:t>
            </a:r>
            <a:r>
              <a:rPr lang="en-US" sz="3100" dirty="0" smtClean="0">
                <a:ea typeface="ＭＳ Ｐゴシック" pitchFamily="34" charset="-128"/>
              </a:rPr>
              <a:t>omitted factor that  </a:t>
            </a:r>
            <a:r>
              <a:rPr lang="en-US" sz="3100" dirty="0">
                <a:ea typeface="ＭＳ Ｐゴシック" pitchFamily="34" charset="-128"/>
              </a:rPr>
              <a:t>could cause omitted variable </a:t>
            </a:r>
            <a:r>
              <a:rPr lang="en-US" sz="3100" dirty="0" smtClean="0">
                <a:ea typeface="ＭＳ Ｐゴシック" pitchFamily="34" charset="-128"/>
              </a:rPr>
              <a:t>bias!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3100" dirty="0">
              <a:ea typeface="ＭＳ Ｐゴシック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3100" dirty="0" smtClean="0"/>
              <a:t>“high taxes” could pick up the effect of “cultural attitudes towards drinking” so the OLS coefficient would be </a:t>
            </a:r>
            <a:r>
              <a:rPr lang="en-US" sz="3100" b="1" dirty="0" smtClean="0"/>
              <a:t>upwardly biased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Unobserved Heterogeneity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9050" y="115552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Example</a:t>
            </a:r>
            <a:endParaRPr lang="en-US" sz="1400" i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	The </a:t>
            </a:r>
            <a:r>
              <a:rPr lang="en-US" b="1" dirty="0"/>
              <a:t>Good news: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Panel </a:t>
            </a:r>
            <a:r>
              <a:rPr lang="en-US" dirty="0"/>
              <a:t>data allow us more </a:t>
            </a:r>
            <a:r>
              <a:rPr lang="en-US" dirty="0" smtClean="0"/>
              <a:t>methods </a:t>
            </a:r>
            <a:r>
              <a:rPr lang="en-US" dirty="0"/>
              <a:t>to control </a:t>
            </a:r>
            <a:r>
              <a:rPr lang="en-US" dirty="0" smtClean="0"/>
              <a:t>	for </a:t>
            </a:r>
            <a:r>
              <a:rPr lang="en-US" dirty="0"/>
              <a:t>unobserved </a:t>
            </a:r>
            <a:r>
              <a:rPr lang="en-US" dirty="0" smtClean="0"/>
              <a:t>heterogeneity.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8348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Unobserved Heterogeneity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5908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/>
              <a:t>The Fixed Effects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1134</Words>
  <Application>Microsoft Office PowerPoint</Application>
  <PresentationFormat>On-screen Show (4:3)</PresentationFormat>
  <Paragraphs>305</Paragraphs>
  <Slides>32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Lucida Grande</vt:lpstr>
      <vt:lpstr>ＭＳ Ｐゴシック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Unobserved Heterogeneity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Fixed Intercepts Model</vt:lpstr>
      <vt:lpstr>PowerPoint Presentation</vt:lpstr>
      <vt:lpstr>Least Squares Dummy Estimator</vt:lpstr>
      <vt:lpstr>PowerPoint Presentation</vt:lpstr>
      <vt:lpstr>PowerPoint Presentation</vt:lpstr>
      <vt:lpstr>PowerPoint Presentation</vt:lpstr>
      <vt:lpstr>Fixed Effects Estimator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2018-03-14T18:18:08Z</dcterms:created>
  <dcterms:modified xsi:type="dcterms:W3CDTF">2018-03-14T18:18:22Z</dcterms:modified>
</cp:coreProperties>
</file>