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668" r:id="rId2"/>
    <p:sldId id="482" r:id="rId3"/>
    <p:sldId id="622" r:id="rId4"/>
    <p:sldId id="657" r:id="rId5"/>
    <p:sldId id="626" r:id="rId6"/>
    <p:sldId id="624" r:id="rId7"/>
    <p:sldId id="669" r:id="rId8"/>
    <p:sldId id="670" r:id="rId9"/>
    <p:sldId id="627" r:id="rId10"/>
    <p:sldId id="672" r:id="rId11"/>
    <p:sldId id="658" r:id="rId12"/>
    <p:sldId id="502" r:id="rId13"/>
    <p:sldId id="629" r:id="rId14"/>
    <p:sldId id="506" r:id="rId15"/>
    <p:sldId id="563" r:id="rId16"/>
    <p:sldId id="673" r:id="rId17"/>
    <p:sldId id="671" r:id="rId18"/>
    <p:sldId id="606" r:id="rId19"/>
    <p:sldId id="6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2" autoAdjust="0"/>
    <p:restoredTop sz="86861" autoAdjust="0"/>
  </p:normalViewPr>
  <p:slideViewPr>
    <p:cSldViewPr>
      <p:cViewPr varScale="1">
        <p:scale>
          <a:sx n="89" d="100"/>
          <a:sy n="89" d="100"/>
        </p:scale>
        <p:origin x="9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6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7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4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9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1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2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31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97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9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8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4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2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3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9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3438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Panel Data Models 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3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938" y="4589585"/>
            <a:ext cx="6705600" cy="187743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5719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Fixed Effects Estimates of Wage Equation from NLS  Panel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10200525" cy="519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05400" y="41148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4191000"/>
            <a:ext cx="0" cy="1295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5400" y="4114800"/>
            <a:ext cx="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54864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1552" y="431800"/>
            <a:ext cx="568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Fixed Effects Estimates of Wage Equation</a:t>
            </a:r>
          </a:p>
        </p:txBody>
      </p:sp>
    </p:spTree>
    <p:extLst>
      <p:ext uri="{BB962C8B-B14F-4D97-AF65-F5344CB8AC3E}">
        <p14:creationId xmlns:p14="http://schemas.microsoft.com/office/powerpoint/2010/main" val="26674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big disadvantage of using the RE estimator over the FE is the risk of having </a:t>
            </a:r>
            <a:r>
              <a:rPr lang="en-US" b="1" u="sng" dirty="0">
                <a:solidFill>
                  <a:srgbClr val="FF0000"/>
                </a:solidFill>
              </a:rPr>
              <a:t>endogenous </a:t>
            </a:r>
            <a:r>
              <a:rPr lang="en-US" b="1" u="sng" dirty="0" err="1" smtClean="0">
                <a:solidFill>
                  <a:srgbClr val="FF0000"/>
                </a:solidFill>
              </a:rPr>
              <a:t>regressors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the random error </a:t>
            </a:r>
            <a:r>
              <a:rPr lang="en-US" i="1" dirty="0" err="1" smtClean="0"/>
              <a:t>v</a:t>
            </a:r>
            <a:r>
              <a:rPr lang="en-US" baseline="-25000" dirty="0" err="1" smtClean="0"/>
              <a:t>it</a:t>
            </a:r>
            <a:r>
              <a:rPr lang="en-US" dirty="0" smtClean="0"/>
              <a:t> =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it</a:t>
            </a:r>
            <a:r>
              <a:rPr lang="en-US" dirty="0" smtClean="0"/>
              <a:t> is correlated with any of the right-hand-side explanatory variables in a random effects model, </a:t>
            </a:r>
            <a:r>
              <a:rPr lang="en-US" b="1" dirty="0" smtClean="0"/>
              <a:t>then random effect estimator of this parameter will be biased and inconsistent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problem is common in random effects models, because the individual specific error component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may well be correlated with some of the explanatory variables…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31800"/>
            <a:ext cx="672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The Disadvantage of Using the RE Estimator</a:t>
            </a:r>
          </a:p>
        </p:txBody>
      </p:sp>
    </p:spTree>
    <p:extLst>
      <p:ext uri="{BB962C8B-B14F-4D97-AF65-F5344CB8AC3E}">
        <p14:creationId xmlns:p14="http://schemas.microsoft.com/office/powerpoint/2010/main" val="36076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Comparing Fixed and Random Effects Estimators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315200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Which is Better– Fixed or Random Effects?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57351"/>
            <a:ext cx="3257551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FE Estimator</a:t>
            </a:r>
          </a:p>
          <a:p>
            <a:r>
              <a:rPr lang="en-US" sz="2000" dirty="0"/>
              <a:t>Sensible when sample is not randomly selected </a:t>
            </a:r>
            <a:r>
              <a:rPr lang="en-US" sz="2000" dirty="0" smtClean="0"/>
              <a:t>(for example a sample </a:t>
            </a:r>
            <a:r>
              <a:rPr lang="en-US" sz="2000" dirty="0"/>
              <a:t>of 50 </a:t>
            </a:r>
            <a:r>
              <a:rPr lang="en-US" sz="2000" dirty="0" smtClean="0"/>
              <a:t>continental U.S </a:t>
            </a:r>
            <a:r>
              <a:rPr lang="en-US" sz="2000" dirty="0"/>
              <a:t>states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No (Few) concerns of </a:t>
            </a:r>
            <a:r>
              <a:rPr lang="en-US" sz="2000" dirty="0" err="1" smtClean="0"/>
              <a:t>endogeneity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BUT</a:t>
            </a:r>
          </a:p>
          <a:p>
            <a:r>
              <a:rPr lang="en-US" sz="2000" dirty="0" smtClean="0"/>
              <a:t>Inefficient</a:t>
            </a:r>
          </a:p>
          <a:p>
            <a:r>
              <a:rPr lang="en-US" sz="2000" dirty="0" smtClean="0"/>
              <a:t>Cannot estimate the effect of time invariant variables such as gender, race, education (in our example) etc.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1551" y="1638301"/>
            <a:ext cx="4343399" cy="426719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RE Estimator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Sensible for a sample that is randomly selected from a population.</a:t>
            </a:r>
          </a:p>
          <a:p>
            <a:r>
              <a:rPr lang="en-US" sz="2100" dirty="0" smtClean="0"/>
              <a:t>Can </a:t>
            </a:r>
            <a:r>
              <a:rPr lang="en-US" sz="2100" dirty="0"/>
              <a:t>estimate the effect of time invariant variables such as gender, race, education </a:t>
            </a:r>
            <a:r>
              <a:rPr lang="en-US" sz="2100" dirty="0" err="1" smtClean="0"/>
              <a:t>etc</a:t>
            </a:r>
            <a:r>
              <a:rPr lang="en-US" sz="2100" dirty="0" smtClean="0"/>
              <a:t>, or slow changing variables.</a:t>
            </a:r>
            <a:endParaRPr lang="en-US" sz="2100" dirty="0"/>
          </a:p>
          <a:p>
            <a:r>
              <a:rPr lang="en-US" sz="2100" dirty="0" smtClean="0"/>
              <a:t>Efficient (GLS estimator).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BUT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/>
              <a:t>Problem of correlation between </a:t>
            </a:r>
            <a:r>
              <a:rPr lang="en-US" sz="2100" dirty="0" err="1"/>
              <a:t>u</a:t>
            </a:r>
            <a:r>
              <a:rPr lang="en-US" sz="2100" baseline="-25000" dirty="0" err="1"/>
              <a:t>i</a:t>
            </a:r>
            <a:r>
              <a:rPr lang="en-US" sz="2100" baseline="-25000" dirty="0"/>
              <a:t> </a:t>
            </a:r>
            <a:r>
              <a:rPr lang="en-US" sz="2100" dirty="0"/>
              <a:t>and X </a:t>
            </a:r>
            <a:r>
              <a:rPr lang="en-US" sz="2100" dirty="0" smtClean="0"/>
              <a:t>variables – risk of </a:t>
            </a:r>
            <a:r>
              <a:rPr lang="en-US" sz="2100" dirty="0" err="1" smtClean="0"/>
              <a:t>endogeneity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514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check for any correlation between the random effect component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and the </a:t>
            </a:r>
            <a:r>
              <a:rPr lang="en-US" dirty="0" err="1" smtClean="0"/>
              <a:t>regressors</a:t>
            </a:r>
            <a:r>
              <a:rPr lang="en-US" dirty="0" smtClean="0"/>
              <a:t> we can use the </a:t>
            </a:r>
            <a:r>
              <a:rPr lang="en-US" b="1" dirty="0" err="1" smtClean="0"/>
              <a:t>Hausman</a:t>
            </a:r>
            <a:r>
              <a:rPr lang="en-US" b="1" dirty="0" smtClean="0"/>
              <a:t> test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Hausman</a:t>
            </a:r>
            <a:r>
              <a:rPr lang="en-US" dirty="0" smtClean="0"/>
              <a:t> test compares the coefficient estimates from the random effects model to those from the fixed effects model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050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Comparing Fixed and Random Effects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431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	       The </a:t>
            </a:r>
            <a:r>
              <a:rPr lang="en-US" sz="2400" dirty="0" err="1" smtClean="0">
                <a:solidFill>
                  <a:schemeClr val="bg1"/>
                </a:solidFill>
              </a:rPr>
              <a:t>Hausman</a:t>
            </a:r>
            <a:r>
              <a:rPr lang="en-US" sz="2400" dirty="0" smtClean="0">
                <a:solidFill>
                  <a:schemeClr val="bg1"/>
                </a:solidFill>
              </a:rPr>
              <a:t>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idea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is not correlated with the explanatory variables, then both estimators are consistent and should converge to the true parameter value      in large samples. </a:t>
            </a:r>
          </a:p>
          <a:p>
            <a:r>
              <a:rPr lang="en-US" dirty="0" smtClean="0"/>
              <a:t>However, if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is </a:t>
            </a:r>
            <a:r>
              <a:rPr lang="en-US" dirty="0" smtClean="0"/>
              <a:t>correlated </a:t>
            </a:r>
            <a:r>
              <a:rPr lang="en-US" dirty="0"/>
              <a:t>with </a:t>
            </a:r>
            <a:r>
              <a:rPr lang="en-US" dirty="0" smtClean="0"/>
              <a:t>an </a:t>
            </a:r>
            <a:r>
              <a:rPr lang="en-US" dirty="0"/>
              <a:t>explanatory </a:t>
            </a:r>
            <a:r>
              <a:rPr lang="en-US" dirty="0" smtClean="0"/>
              <a:t>variable      , then while the fixed effects estimator remains consistent, random effects estimator will not converge to the value of the true parameter     , and we’ll see differences between these two estimates.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050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Comparing Fixed and Random Effects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45460"/>
              </p:ext>
            </p:extLst>
          </p:nvPr>
        </p:nvGraphicFramePr>
        <p:xfrm>
          <a:off x="8077200" y="2895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8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7200" y="28956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23346"/>
              </p:ext>
            </p:extLst>
          </p:nvPr>
        </p:nvGraphicFramePr>
        <p:xfrm>
          <a:off x="2971800" y="4038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9" name="Equation" r:id="rId6" imgW="177480" imgH="228600" progId="Equation.3">
                  <p:embed/>
                </p:oleObj>
              </mc:Choice>
              <mc:Fallback>
                <p:oleObj name="Equation" r:id="rId6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4038600"/>
                        <a:ext cx="609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478"/>
              </p:ext>
            </p:extLst>
          </p:nvPr>
        </p:nvGraphicFramePr>
        <p:xfrm>
          <a:off x="8465695" y="4876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40" name="Equation" r:id="rId8" imgW="190440" imgH="228600" progId="Equation.3">
                  <p:embed/>
                </p:oleObj>
              </mc:Choice>
              <mc:Fallback>
                <p:oleObj name="Equation" r:id="rId8" imgW="19044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5695" y="48768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3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3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Hausman</a:t>
            </a:r>
            <a:r>
              <a:rPr lang="en-US" dirty="0" smtClean="0"/>
              <a:t> test is automated by Stata.</a:t>
            </a:r>
          </a:p>
          <a:p>
            <a:r>
              <a:rPr lang="en-US" dirty="0" smtClean="0"/>
              <a:t>Stata will carry out a test of a joint hypothesis, comparing all coefficients of the fixed effect model to the random effect model, except the intercept. </a:t>
            </a:r>
          </a:p>
          <a:p>
            <a:r>
              <a:rPr lang="en-US" dirty="0" smtClean="0"/>
              <a:t>For our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test for 6 pairs of variables: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050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Comparing Fixed and Random Effects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688403"/>
              </p:ext>
            </p:extLst>
          </p:nvPr>
        </p:nvGraphicFramePr>
        <p:xfrm>
          <a:off x="2895600" y="5334000"/>
          <a:ext cx="487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8" name="Equation" r:id="rId4" imgW="3657600" imgH="228600" progId="Equation.3">
                  <p:embed/>
                </p:oleObj>
              </mc:Choice>
              <mc:Fallback>
                <p:oleObj name="Equation" r:id="rId4" imgW="36576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5334000"/>
                        <a:ext cx="487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9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2526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35" y="1600200"/>
            <a:ext cx="1094913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19050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Comparing Fixed and Random Effects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53340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53000" y="53340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53340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55626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the chi-square statistic: </a:t>
            </a:r>
            <a:r>
              <a:rPr lang="en-US" dirty="0" smtClean="0"/>
              <a:t>23.73</a:t>
            </a:r>
          </a:p>
          <a:p>
            <a:r>
              <a:rPr lang="en-US" i="1" dirty="0" smtClean="0"/>
              <a:t>P-value</a:t>
            </a:r>
            <a:r>
              <a:rPr lang="en-US" dirty="0" smtClean="0"/>
              <a:t> is less than 1%.</a:t>
            </a:r>
          </a:p>
          <a:p>
            <a:r>
              <a:rPr lang="en-US" dirty="0" smtClean="0"/>
              <a:t>we </a:t>
            </a:r>
            <a:r>
              <a:rPr lang="en-US" dirty="0"/>
              <a:t>reject the null hypothesis of no </a:t>
            </a:r>
            <a:r>
              <a:rPr lang="en-US" dirty="0" err="1"/>
              <a:t>endogeneity</a:t>
            </a:r>
            <a:r>
              <a:rPr lang="en-US" dirty="0"/>
              <a:t> and conclude </a:t>
            </a:r>
            <a:r>
              <a:rPr lang="en-US" dirty="0" smtClean="0"/>
              <a:t>that we </a:t>
            </a:r>
            <a:r>
              <a:rPr lang="en-US" dirty="0"/>
              <a:t>should use the fixed effect model.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050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Comparing Fixed and Random Effects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The Random Effects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In the </a:t>
            </a:r>
            <a:r>
              <a:rPr lang="en-US" dirty="0" smtClean="0"/>
              <a:t>RE </a:t>
            </a:r>
            <a:r>
              <a:rPr lang="en-US" dirty="0"/>
              <a:t>model, </a:t>
            </a:r>
            <a:r>
              <a:rPr lang="en-US" dirty="0" smtClean="0"/>
              <a:t>like in the FE model, the </a:t>
            </a:r>
            <a:r>
              <a:rPr lang="en-US" dirty="0"/>
              <a:t>intercepts </a:t>
            </a:r>
            <a:r>
              <a:rPr lang="el-GR" dirty="0"/>
              <a:t>β</a:t>
            </a:r>
            <a:r>
              <a:rPr lang="en-US" baseline="-25000" dirty="0"/>
              <a:t>1i</a:t>
            </a:r>
            <a:r>
              <a:rPr lang="en-US" dirty="0"/>
              <a:t> are different for different individuals </a:t>
            </a:r>
            <a:r>
              <a:rPr lang="en-US" dirty="0" smtClean="0"/>
              <a:t>and </a:t>
            </a:r>
            <a:r>
              <a:rPr lang="en-US" dirty="0"/>
              <a:t>the slope coefficients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 are assumed to be constant for all individuals: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/>
              <a:t>BUT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dirty="0" smtClean="0"/>
              <a:t>ndividual </a:t>
            </a:r>
            <a:r>
              <a:rPr lang="en-US" dirty="0"/>
              <a:t>differences are </a:t>
            </a:r>
            <a:r>
              <a:rPr lang="en-US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assumed </a:t>
            </a:r>
            <a:r>
              <a:rPr lang="en-US" dirty="0"/>
              <a:t>to be </a:t>
            </a:r>
            <a:r>
              <a:rPr lang="en-US" dirty="0" smtClean="0"/>
              <a:t>fixed.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43609"/>
              </p:ext>
            </p:extLst>
          </p:nvPr>
        </p:nvGraphicFramePr>
        <p:xfrm>
          <a:off x="2438400" y="3886200"/>
          <a:ext cx="586614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7" name="Equation" r:id="rId4" imgW="1562040" imgH="203040" progId="Equation.DSMT4">
                  <p:embed/>
                </p:oleObj>
              </mc:Choice>
              <mc:Fallback>
                <p:oleObj name="Equation" r:id="rId4" imgW="1562040" imgH="2030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5866146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7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Individual differences are assumed to be random deviations from the mean.</a:t>
            </a:r>
            <a:endParaRPr lang="en-US" dirty="0"/>
          </a:p>
          <a:p>
            <a:r>
              <a:rPr lang="en-US" dirty="0" smtClean="0"/>
              <a:t>Intercept consists of a fixed part that represents the population average and random individual differences from the population average: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random individual differences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called </a:t>
            </a:r>
            <a:r>
              <a:rPr lang="en-US" b="1" dirty="0" smtClean="0">
                <a:solidFill>
                  <a:srgbClr val="FF0000"/>
                </a:solidFill>
              </a:rPr>
              <a:t>random effects </a:t>
            </a:r>
            <a:r>
              <a:rPr lang="en-US" dirty="0" smtClean="0"/>
              <a:t>and have.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93276"/>
              </p:ext>
            </p:extLst>
          </p:nvPr>
        </p:nvGraphicFramePr>
        <p:xfrm>
          <a:off x="4267200" y="4166080"/>
          <a:ext cx="1653583" cy="54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9" name="Equation" r:id="rId4" imgW="660240" imgH="215640" progId="Equation.DSMT4">
                  <p:embed/>
                </p:oleObj>
              </mc:Choice>
              <mc:Fallback>
                <p:oleObj name="Equation" r:id="rId4" imgW="660240" imgH="2156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66080"/>
                        <a:ext cx="1653583" cy="5412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12693"/>
              </p:ext>
            </p:extLst>
          </p:nvPr>
        </p:nvGraphicFramePr>
        <p:xfrm>
          <a:off x="2392362" y="4707373"/>
          <a:ext cx="57308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10" name="Equation" r:id="rId6" imgW="2387520" imgH="266400" progId="Equation.DSMT4">
                  <p:embed/>
                </p:oleObj>
              </mc:Choice>
              <mc:Fallback>
                <p:oleObj name="Equation" r:id="rId6" imgW="2387520" imgH="266400" progId="Equation.DSMT4">
                  <p:embed/>
                  <p:pic>
                    <p:nvPicPr>
                      <p:cNvPr id="103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2" y="4707373"/>
                        <a:ext cx="57308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6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Substituting, we get: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Rearranging: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842418" y="2005012"/>
          <a:ext cx="441483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48" name="Equation" r:id="rId4" imgW="1841400" imgH="609480" progId="Equation.DSMT4">
                  <p:embed/>
                </p:oleObj>
              </mc:Choice>
              <mc:Fallback>
                <p:oleObj name="Equation" r:id="rId4" imgW="1841400" imgH="609480" progId="Equation.DSMT4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8" y="2005012"/>
                        <a:ext cx="4414838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819400" y="4419600"/>
          <a:ext cx="44608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49" name="Equation" r:id="rId6" imgW="1854000" imgH="596880" progId="Equation.DSMT4">
                  <p:embed/>
                </p:oleObj>
              </mc:Choice>
              <mc:Fallback>
                <p:oleObj name="Equation" r:id="rId6" imgW="1854000" imgH="596880" progId="Equation.DSMT4">
                  <p:embed/>
                  <p:pic>
                    <p:nvPicPr>
                      <p:cNvPr id="10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4460875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combined error term is: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RE error has two components: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One for the individual deviations from the average</a:t>
            </a:r>
          </a:p>
          <a:p>
            <a:pPr lvl="2"/>
            <a:r>
              <a:rPr lang="en-US" dirty="0" smtClean="0"/>
              <a:t>One for the regression error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random effects model is often called an </a:t>
            </a:r>
            <a:r>
              <a:rPr lang="en-US" b="1" dirty="0" smtClean="0"/>
              <a:t>error components model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636573"/>
              </p:ext>
            </p:extLst>
          </p:nvPr>
        </p:nvGraphicFramePr>
        <p:xfrm>
          <a:off x="4114800" y="1905000"/>
          <a:ext cx="2130841" cy="66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4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2130841" cy="6679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87605"/>
            <a:ext cx="77724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errors </a:t>
            </a:r>
            <a:r>
              <a:rPr lang="en-US" i="1" dirty="0" err="1"/>
              <a:t>v</a:t>
            </a:r>
            <a:r>
              <a:rPr lang="en-US" baseline="-25000" dirty="0" err="1"/>
              <a:t>it</a:t>
            </a:r>
            <a:r>
              <a:rPr lang="en-US" dirty="0"/>
              <a:t> =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i="1" dirty="0" err="1"/>
              <a:t>e</a:t>
            </a:r>
            <a:r>
              <a:rPr lang="en-US" baseline="-25000" dirty="0" err="1"/>
              <a:t>it</a:t>
            </a:r>
            <a:r>
              <a:rPr lang="en-US" dirty="0"/>
              <a:t> are correlated over time for a given individual, but are uncorrelated between </a:t>
            </a:r>
            <a:r>
              <a:rPr lang="en-US" dirty="0" smtClean="0"/>
              <a:t>individuals. </a:t>
            </a:r>
            <a:endParaRPr lang="en-US" dirty="0"/>
          </a:p>
          <a:p>
            <a:r>
              <a:rPr lang="en-US" dirty="0" smtClean="0"/>
              <a:t>The correlation </a:t>
            </a:r>
            <a:r>
              <a:rPr lang="en-US" dirty="0"/>
              <a:t>is caused by the component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that is common to all time </a:t>
            </a:r>
            <a:r>
              <a:rPr lang="en-US" dirty="0" smtClean="0"/>
              <a:t>periods.</a:t>
            </a:r>
            <a:endParaRPr lang="en-US" dirty="0"/>
          </a:p>
          <a:p>
            <a:r>
              <a:rPr lang="en-US" dirty="0" smtClean="0"/>
              <a:t>Due to serial correlation, estimating this model using least squares (with Cluster-Robust SE), while still unbiased and consistent, is </a:t>
            </a:r>
            <a:r>
              <a:rPr lang="en-US" b="1" dirty="0" smtClean="0"/>
              <a:t>inefficient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 get also an efficient estimator, we will use instead a GLS estimator – </a:t>
            </a:r>
            <a:r>
              <a:rPr lang="en-US" b="1" dirty="0" smtClean="0">
                <a:solidFill>
                  <a:srgbClr val="FF0000"/>
                </a:solidFill>
              </a:rPr>
              <a:t>this is the RE estimator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31800"/>
            <a:ext cx="672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           Estimating the RE model</a:t>
            </a:r>
          </a:p>
        </p:txBody>
      </p:sp>
    </p:spTree>
    <p:extLst>
      <p:ext uri="{BB962C8B-B14F-4D97-AF65-F5344CB8AC3E}">
        <p14:creationId xmlns:p14="http://schemas.microsoft.com/office/powerpoint/2010/main" val="33839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RE estimator is </a:t>
            </a:r>
            <a:r>
              <a:rPr lang="en-US" sz="2400" b="1" dirty="0" smtClean="0"/>
              <a:t>more sensible in the case of a random sample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smtClean="0"/>
              <a:t>Individuals in our wage data were randomly selected from a larger population. It is therefore sensible to use RE model and not FE.</a:t>
            </a:r>
          </a:p>
          <a:p>
            <a:pPr lvl="2"/>
            <a:r>
              <a:rPr lang="en-US" sz="2400" dirty="0" smtClean="0"/>
              <a:t>Of course for the beer-tax example – the opposite is true as our sample consists of the whole 50 continental U.S states.	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r>
              <a:rPr lang="en-US" sz="2400" dirty="0" smtClean="0"/>
              <a:t>RE estimator is (much) </a:t>
            </a:r>
            <a:r>
              <a:rPr lang="en-US" sz="2400" b="1" dirty="0" smtClean="0"/>
              <a:t>more efficient </a:t>
            </a:r>
            <a:r>
              <a:rPr lang="en-US" sz="2400" dirty="0" smtClean="0"/>
              <a:t>than the FE.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RE estimator </a:t>
            </a:r>
            <a:r>
              <a:rPr lang="en-US" sz="2400" b="1" dirty="0" smtClean="0"/>
              <a:t>utilizes both between and within individual variation </a:t>
            </a:r>
            <a:r>
              <a:rPr lang="en-US" sz="2400" dirty="0" smtClean="0"/>
              <a:t>so we are able to </a:t>
            </a:r>
            <a:r>
              <a:rPr lang="en-US" sz="2400" dirty="0"/>
              <a:t>estimate </a:t>
            </a:r>
            <a:r>
              <a:rPr lang="en-US" sz="2400" dirty="0" smtClean="0"/>
              <a:t>the effects </a:t>
            </a:r>
            <a:r>
              <a:rPr lang="en-US" sz="2400" dirty="0"/>
              <a:t>of variables that are individually </a:t>
            </a:r>
            <a:r>
              <a:rPr lang="en-US" sz="2400" dirty="0" smtClean="0"/>
              <a:t>time-invariant.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31800"/>
            <a:ext cx="672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The Advantages of Using the RE Estimator</a:t>
            </a:r>
          </a:p>
        </p:txBody>
      </p:sp>
    </p:spTree>
    <p:extLst>
      <p:ext uri="{BB962C8B-B14F-4D97-AF65-F5344CB8AC3E}">
        <p14:creationId xmlns:p14="http://schemas.microsoft.com/office/powerpoint/2010/main" val="1116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Random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1552" y="431800"/>
            <a:ext cx="6030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Random Effects Estimates of Wage Equation</a:t>
            </a:r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33" y="1152436"/>
            <a:ext cx="8659136" cy="555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828800" y="4343400"/>
            <a:ext cx="642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71552" y="43434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28800" y="4572000"/>
            <a:ext cx="642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43434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50292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2200" y="50292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28800" y="52578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50292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9600" y="4343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4343400"/>
            <a:ext cx="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19600" y="4343400"/>
            <a:ext cx="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045" name="Straight Connector 215044"/>
          <p:cNvCxnSpPr/>
          <p:nvPr/>
        </p:nvCxnSpPr>
        <p:spPr>
          <a:xfrm>
            <a:off x="4419600" y="57912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115719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Eandom</a:t>
            </a:r>
            <a:r>
              <a:rPr lang="en-US" sz="1100" dirty="0" smtClean="0">
                <a:solidFill>
                  <a:schemeClr val="bg1"/>
                </a:solidFill>
              </a:rPr>
              <a:t>  Effects Estimates of Wage Equation from NLS  Panel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842</Words>
  <Application>Microsoft Office PowerPoint</Application>
  <PresentationFormat>On-screen Show (4:3)</PresentationFormat>
  <Paragraphs>141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is Better– Fixed or Random Effects?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2018-03-14T18:18:47Z</dcterms:created>
  <dcterms:modified xsi:type="dcterms:W3CDTF">2018-03-14T18:18:56Z</dcterms:modified>
</cp:coreProperties>
</file>