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64" r:id="rId3"/>
    <p:sldId id="446" r:id="rId4"/>
    <p:sldId id="450" r:id="rId5"/>
    <p:sldId id="520" r:id="rId6"/>
    <p:sldId id="521" r:id="rId7"/>
    <p:sldId id="524" r:id="rId8"/>
    <p:sldId id="523" r:id="rId9"/>
    <p:sldId id="451" r:id="rId10"/>
    <p:sldId id="457" r:id="rId11"/>
    <p:sldId id="458" r:id="rId12"/>
    <p:sldId id="460" r:id="rId13"/>
    <p:sldId id="461" r:id="rId14"/>
    <p:sldId id="462" r:id="rId15"/>
    <p:sldId id="541" r:id="rId16"/>
    <p:sldId id="534" r:id="rId17"/>
    <p:sldId id="535" r:id="rId18"/>
    <p:sldId id="543" r:id="rId19"/>
    <p:sldId id="467" r:id="rId20"/>
    <p:sldId id="468" r:id="rId21"/>
    <p:sldId id="542" r:id="rId22"/>
    <p:sldId id="470" r:id="rId23"/>
    <p:sldId id="472" r:id="rId24"/>
    <p:sldId id="473" r:id="rId25"/>
    <p:sldId id="474" r:id="rId26"/>
    <p:sldId id="477" r:id="rId27"/>
    <p:sldId id="478" r:id="rId28"/>
    <p:sldId id="479" r:id="rId29"/>
    <p:sldId id="480" r:id="rId30"/>
    <p:sldId id="481" r:id="rId31"/>
    <p:sldId id="487" r:id="rId32"/>
    <p:sldId id="482" r:id="rId33"/>
    <p:sldId id="489" r:id="rId34"/>
    <p:sldId id="544" r:id="rId35"/>
    <p:sldId id="533" r:id="rId36"/>
    <p:sldId id="530" r:id="rId37"/>
    <p:sldId id="491" r:id="rId38"/>
    <p:sldId id="492" r:id="rId39"/>
    <p:sldId id="493" r:id="rId40"/>
    <p:sldId id="54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357"/>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9" autoAdjust="0"/>
    <p:restoredTop sz="93431" autoAdjust="0"/>
  </p:normalViewPr>
  <p:slideViewPr>
    <p:cSldViewPr>
      <p:cViewPr varScale="1">
        <p:scale>
          <a:sx n="107" d="100"/>
          <a:sy n="107" d="100"/>
        </p:scale>
        <p:origin x="1920"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6C1AB-F214-447D-BB29-66017DF79681}" type="datetimeFigureOut">
              <a:rPr lang="en-US" smtClean="0"/>
              <a:pPr/>
              <a:t>12/5/2019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B2AD4-2AD4-45C1-8615-AC5B8A1845EA}" type="slidenum">
              <a:rPr lang="en-US" smtClean="0"/>
              <a:pPr/>
              <a:t>‹#›</a:t>
            </a:fld>
            <a:endParaRPr lang="en-US" dirty="0"/>
          </a:p>
        </p:txBody>
      </p:sp>
    </p:spTree>
    <p:extLst>
      <p:ext uri="{BB962C8B-B14F-4D97-AF65-F5344CB8AC3E}">
        <p14:creationId xmlns:p14="http://schemas.microsoft.com/office/powerpoint/2010/main" val="252793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nonstationary time series are used in a regression model, the results may spuriously indicate a significant relationship when there is none.</a:t>
            </a:r>
          </a:p>
          <a:p>
            <a:endParaRPr lang="en-US" dirty="0"/>
          </a:p>
        </p:txBody>
      </p:sp>
      <p:sp>
        <p:nvSpPr>
          <p:cNvPr id="4" name="Slide Number Placeholder 3"/>
          <p:cNvSpPr>
            <a:spLocks noGrp="1"/>
          </p:cNvSpPr>
          <p:nvPr>
            <p:ph type="sldNum" sz="quarter" idx="10"/>
          </p:nvPr>
        </p:nvSpPr>
        <p:spPr/>
        <p:txBody>
          <a:bodyPr/>
          <a:lstStyle/>
          <a:p>
            <a:fld id="{D2AB2AD4-2AD4-45C1-8615-AC5B8A1845EA}" type="slidenum">
              <a:rPr lang="en-US" smtClean="0"/>
              <a:pPr/>
              <a:t>24</a:t>
            </a:fld>
            <a:endParaRPr lang="en-US" dirty="0"/>
          </a:p>
        </p:txBody>
      </p:sp>
    </p:spTree>
    <p:extLst>
      <p:ext uri="{BB962C8B-B14F-4D97-AF65-F5344CB8AC3E}">
        <p14:creationId xmlns:p14="http://schemas.microsoft.com/office/powerpoint/2010/main" val="139909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a:t>
            </a:r>
            <a:r>
              <a:rPr lang="en-US" baseline="0" dirty="0"/>
              <a:t> (1) model is a model with no constant and no trend.</a:t>
            </a:r>
            <a:endParaRPr lang="en-US" dirty="0"/>
          </a:p>
        </p:txBody>
      </p:sp>
      <p:sp>
        <p:nvSpPr>
          <p:cNvPr id="4" name="Slide Number Placeholder 3"/>
          <p:cNvSpPr>
            <a:spLocks noGrp="1"/>
          </p:cNvSpPr>
          <p:nvPr>
            <p:ph type="sldNum" sz="quarter" idx="10"/>
          </p:nvPr>
        </p:nvSpPr>
        <p:spPr/>
        <p:txBody>
          <a:bodyPr/>
          <a:lstStyle/>
          <a:p>
            <a:fld id="{D2AB2AD4-2AD4-45C1-8615-AC5B8A1845EA}" type="slidenum">
              <a:rPr lang="en-US" smtClean="0"/>
              <a:pPr/>
              <a:t>26</a:t>
            </a:fld>
            <a:endParaRPr lang="en-US" dirty="0"/>
          </a:p>
        </p:txBody>
      </p:sp>
    </p:spTree>
    <p:extLst>
      <p:ext uri="{BB962C8B-B14F-4D97-AF65-F5344CB8AC3E}">
        <p14:creationId xmlns:p14="http://schemas.microsoft.com/office/powerpoint/2010/main" val="353464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8" name="Rectangle 7"/>
          <p:cNvSpPr/>
          <p:nvPr userDrawn="1"/>
        </p:nvSpPr>
        <p:spPr>
          <a:xfrm>
            <a:off x="1359074" y="1143000"/>
            <a:ext cx="77724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55526"/>
            <a:ext cx="7772400" cy="5334000"/>
          </a:xfrm>
          <a:solidFill>
            <a:schemeClr val="bg1"/>
          </a:solidFill>
        </p:spPr>
        <p:txBody>
          <a:bodyPr>
            <a:normAutofit/>
          </a:bodyPr>
          <a:lstStyle>
            <a:lvl1pPr>
              <a:buSzPct val="100000"/>
              <a:buFontTx/>
              <a:buBlip>
                <a:blip r:embed="rId2"/>
              </a:buBlip>
              <a:defRPr sz="2800">
                <a:latin typeface="Times New Roman" pitchFamily="18" charset="0"/>
                <a:ea typeface="Tahoma" pitchFamily="34" charset="0"/>
                <a:cs typeface="Times New Roman" pitchFamily="18" charset="0"/>
              </a:defRPr>
            </a:lvl1pPr>
            <a:lvl2pPr>
              <a:defRPr sz="2800">
                <a:latin typeface="Times New Roman" pitchFamily="18" charset="0"/>
                <a:ea typeface="Tahoma" pitchFamily="34" charset="0"/>
                <a:cs typeface="Times New Roman" pitchFamily="18" charset="0"/>
              </a:defRPr>
            </a:lvl2pPr>
            <a:lvl3pPr>
              <a:defRPr sz="2800">
                <a:latin typeface="Times New Roman" pitchFamily="18" charset="0"/>
                <a:ea typeface="Tahoma" pitchFamily="34" charset="0"/>
                <a:cs typeface="Times New Roman" pitchFamily="18" charset="0"/>
              </a:defRPr>
            </a:lvl3pPr>
            <a:lvl4pPr>
              <a:defRPr sz="2800">
                <a:latin typeface="Times New Roman" pitchFamily="18" charset="0"/>
                <a:ea typeface="Tahoma" pitchFamily="34" charset="0"/>
                <a:cs typeface="Times New Roman" pitchFamily="18" charset="0"/>
              </a:defRPr>
            </a:lvl4pPr>
            <a:lvl5pPr>
              <a:defRPr sz="2800">
                <a:latin typeface="Times New Roman" pitchFamily="18" charset="0"/>
                <a:ea typeface="Tahoma"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12" name="Rectangle 11"/>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B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A78C6-2E4E-4A7D-A30E-75D91D6AE674}" type="datetime1">
              <a:rPr lang="en-US" smtClean="0"/>
              <a:pPr/>
              <a:t>12/5/2019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5742F-CE10-4630-A569-838D9A4AC0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wmf"/><Relationship Id="rId4"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4.wmf"/><Relationship Id="rId4"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4.wmf"/><Relationship Id="rId4"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latin typeface="Tahoma" pitchFamily="34" charset="0"/>
                <a:ea typeface="Tahoma" pitchFamily="34" charset="0"/>
                <a:cs typeface="Tahoma" pitchFamily="34" charset="0"/>
              </a:rPr>
              <a:t>Regression with Time-Series Data:</a:t>
            </a:r>
          </a:p>
          <a:p>
            <a:pPr algn="ctr">
              <a:defRPr/>
            </a:pPr>
            <a:r>
              <a:rPr lang="en-US" sz="2800" dirty="0">
                <a:latin typeface="Tahoma" pitchFamily="34" charset="0"/>
                <a:ea typeface="Tahoma" pitchFamily="34" charset="0"/>
                <a:cs typeface="Tahoma" pitchFamily="34" charset="0"/>
              </a:rPr>
              <a:t>Nonstationary Variables</a:t>
            </a:r>
          </a:p>
          <a:p>
            <a:pPr algn="ctr">
              <a:defRPr/>
            </a:pPr>
            <a:r>
              <a:rPr lang="en-US" sz="2800" dirty="0">
                <a:latin typeface="Tahoma" pitchFamily="34" charset="0"/>
                <a:ea typeface="Tahoma" pitchFamily="34" charset="0"/>
                <a:cs typeface="Tahoma" pitchFamily="34" charset="0"/>
              </a:rPr>
              <a:t>Part 1</a:t>
            </a:r>
          </a:p>
        </p:txBody>
      </p:sp>
      <p:sp>
        <p:nvSpPr>
          <p:cNvPr id="6" name="TextBox 5"/>
          <p:cNvSpPr txBox="1"/>
          <p:nvPr/>
        </p:nvSpPr>
        <p:spPr>
          <a:xfrm>
            <a:off x="1752600" y="5081954"/>
            <a:ext cx="6858000" cy="1138773"/>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000" dirty="0">
                <a:latin typeface="Times New Roman" pitchFamily="18" charset="0"/>
                <a:cs typeface="Times New Roman" pitchFamily="18" charset="0"/>
              </a:rPr>
              <a:t>BUAN / MECO 6312 </a:t>
            </a:r>
          </a:p>
          <a:p>
            <a:pPr algn="ctr">
              <a:defRPr/>
            </a:pPr>
            <a:r>
              <a:rPr lang="en-US" sz="2400" dirty="0">
                <a:latin typeface="Times New Roman" pitchFamily="18" charset="0"/>
                <a:cs typeface="Times New Roman" pitchFamily="18" charset="0"/>
              </a:rPr>
              <a:t>Dr. Moran </a:t>
            </a:r>
            <a:r>
              <a:rPr lang="en-US" sz="2400" dirty="0" err="1">
                <a:latin typeface="Times New Roman" pitchFamily="18" charset="0"/>
                <a:cs typeface="Times New Roman" pitchFamily="18" charset="0"/>
              </a:rPr>
              <a:t>Blueshtein</a:t>
            </a:r>
            <a:endParaRPr lang="en-US" sz="2400" dirty="0">
              <a:latin typeface="Times New Roman" pitchFamily="18" charset="0"/>
              <a:cs typeface="Times New Roman" pitchFamily="18" charset="0"/>
            </a:endParaRPr>
          </a:p>
          <a:p>
            <a:pPr algn="ctr">
              <a:defRPr/>
            </a:pPr>
            <a:r>
              <a:rPr lang="en-US" sz="2400" dirty="0">
                <a:latin typeface="Times New Roman" pitchFamily="18" charset="0"/>
                <a:cs typeface="Times New Roman" pitchFamily="18" charset="0"/>
              </a:rPr>
              <a:t>University of Texas - Dallas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endParaRPr lang="en-US" dirty="0"/>
          </a:p>
          <a:p>
            <a:r>
              <a:rPr lang="en-US" dirty="0"/>
              <a:t>Consider the special case of </a:t>
            </a:r>
            <a:r>
              <a:rPr lang="el-GR" dirty="0"/>
              <a:t>ρ</a:t>
            </a:r>
            <a:r>
              <a:rPr lang="en-US" dirty="0"/>
              <a:t> = </a:t>
            </a:r>
            <a:r>
              <a:rPr lang="x-none" dirty="0"/>
              <a:t>1</a:t>
            </a:r>
            <a:r>
              <a:rPr lang="en-US" dirty="0"/>
              <a:t>:</a:t>
            </a:r>
          </a:p>
          <a:p>
            <a:endParaRPr lang="en-US" dirty="0"/>
          </a:p>
          <a:p>
            <a:pPr marL="0" indent="0">
              <a:buNone/>
            </a:pPr>
            <a:endParaRPr lang="en-US" dirty="0"/>
          </a:p>
          <a:p>
            <a:r>
              <a:rPr lang="en-US" dirty="0"/>
              <a:t>These time series are called </a:t>
            </a:r>
            <a:r>
              <a:rPr lang="en-US" b="1" dirty="0"/>
              <a:t>random walks </a:t>
            </a:r>
            <a:r>
              <a:rPr lang="en-US" dirty="0"/>
              <a:t>because they appear to wander slowly upward or downward with no real pattern </a:t>
            </a:r>
            <a:r>
              <a:rPr lang="en-US" i="1" dirty="0"/>
              <a:t>(figure d)</a:t>
            </a:r>
            <a:r>
              <a:rPr lang="en-US" dirty="0"/>
              <a:t>.</a:t>
            </a:r>
          </a:p>
          <a:p>
            <a:pPr lvl="2"/>
            <a:endParaRPr lang="en-US" dirty="0"/>
          </a:p>
          <a:p>
            <a:pPr lvl="1"/>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625992401"/>
              </p:ext>
            </p:extLst>
          </p:nvPr>
        </p:nvGraphicFramePr>
        <p:xfrm>
          <a:off x="4038600" y="3048000"/>
          <a:ext cx="1731433" cy="510914"/>
        </p:xfrm>
        <a:graphic>
          <a:graphicData uri="http://schemas.openxmlformats.org/presentationml/2006/ole">
            <mc:AlternateContent xmlns:mc="http://schemas.openxmlformats.org/markup-compatibility/2006">
              <mc:Choice xmlns:v="urn:schemas-microsoft-com:vml" Requires="v">
                <p:oleObj spid="_x0000_s689243" name="Equation" r:id="rId3" imgW="774360" imgH="228600" progId="Equation.3">
                  <p:embed/>
                </p:oleObj>
              </mc:Choice>
              <mc:Fallback>
                <p:oleObj name="Equation" r:id="rId3" imgW="774360" imgH="228600" progId="Equation.3">
                  <p:embed/>
                  <p:pic>
                    <p:nvPicPr>
                      <p:cNvPr id="0" name=""/>
                      <p:cNvPicPr/>
                      <p:nvPr/>
                    </p:nvPicPr>
                    <p:blipFill>
                      <a:blip r:embed="rId4"/>
                      <a:stretch>
                        <a:fillRect/>
                      </a:stretch>
                    </p:blipFill>
                    <p:spPr>
                      <a:xfrm>
                        <a:off x="4038600" y="3048000"/>
                        <a:ext cx="1731433" cy="510914"/>
                      </a:xfrm>
                      <a:prstGeom prst="rect">
                        <a:avLst/>
                      </a:prstGeom>
                    </p:spPr>
                  </p:pic>
                </p:oleObj>
              </mc:Fallback>
            </mc:AlternateContent>
          </a:graphicData>
        </a:graphic>
      </p:graphicFrame>
      <p:sp>
        <p:nvSpPr>
          <p:cNvPr id="6" name="TextBox 5"/>
          <p:cNvSpPr txBox="1"/>
          <p:nvPr/>
        </p:nvSpPr>
        <p:spPr>
          <a:xfrm>
            <a:off x="2476500" y="381000"/>
            <a:ext cx="4762500"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Random Walk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58275"/>
            <a:ext cx="7772400" cy="5334000"/>
          </a:xfrm>
        </p:spPr>
        <p:txBody>
          <a:bodyPr>
            <a:normAutofit lnSpcReduction="10000"/>
          </a:bodyPr>
          <a:lstStyle/>
          <a:p>
            <a:r>
              <a:rPr lang="en-US" dirty="0"/>
              <a:t> </a:t>
            </a:r>
          </a:p>
          <a:p>
            <a:endParaRPr lang="en-US" dirty="0"/>
          </a:p>
          <a:p>
            <a:endParaRPr lang="en-US" dirty="0"/>
          </a:p>
          <a:p>
            <a:endParaRPr lang="en-US" dirty="0"/>
          </a:p>
          <a:p>
            <a:endParaRPr lang="en-US" dirty="0"/>
          </a:p>
          <a:p>
            <a:endParaRPr lang="en-US" dirty="0"/>
          </a:p>
          <a:p>
            <a:endParaRPr lang="en-US" dirty="0"/>
          </a:p>
          <a:p>
            <a:r>
              <a:rPr lang="en-US" dirty="0"/>
              <a:t>             is called </a:t>
            </a:r>
            <a:r>
              <a:rPr lang="en-US" b="1" dirty="0"/>
              <a:t>stochastic trend</a:t>
            </a:r>
          </a:p>
          <a:p>
            <a:pPr lvl="1"/>
            <a:r>
              <a:rPr lang="en-US" dirty="0"/>
              <a:t>a stochastic component </a:t>
            </a:r>
            <a:r>
              <a:rPr lang="en-US" i="1" dirty="0" err="1"/>
              <a:t>v</a:t>
            </a:r>
            <a:r>
              <a:rPr lang="en-US" baseline="-25000" dirty="0" err="1"/>
              <a:t>t</a:t>
            </a:r>
            <a:r>
              <a:rPr lang="en-US" dirty="0"/>
              <a:t> is added for each time </a:t>
            </a:r>
            <a:r>
              <a:rPr lang="en-US" i="1" dirty="0"/>
              <a:t>t</a:t>
            </a:r>
            <a:r>
              <a:rPr lang="en-US" dirty="0"/>
              <a:t>, and causes the time series to trend in unpredictable directions</a:t>
            </a:r>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0179" name="Object 3"/>
          <p:cNvGraphicFramePr>
            <a:graphicFrameLocks noChangeAspect="1"/>
          </p:cNvGraphicFramePr>
          <p:nvPr>
            <p:extLst>
              <p:ext uri="{D42A27DB-BD31-4B8C-83A1-F6EECF244321}">
                <p14:modId xmlns:p14="http://schemas.microsoft.com/office/powerpoint/2010/main" val="2917988301"/>
              </p:ext>
            </p:extLst>
          </p:nvPr>
        </p:nvGraphicFramePr>
        <p:xfrm>
          <a:off x="2438400" y="1361995"/>
          <a:ext cx="4818953" cy="2632901"/>
        </p:xfrm>
        <a:graphic>
          <a:graphicData uri="http://schemas.openxmlformats.org/presentationml/2006/ole">
            <mc:AlternateContent xmlns:mc="http://schemas.openxmlformats.org/markup-compatibility/2006">
              <mc:Choice xmlns:v="urn:schemas-microsoft-com:vml" Requires="v">
                <p:oleObj spid="_x0000_s690313" name="Equation" r:id="rId3" imgW="2184120" imgH="1193760" progId="Equation.DSMT4">
                  <p:embed/>
                </p:oleObj>
              </mc:Choice>
              <mc:Fallback>
                <p:oleObj name="Equation" r:id="rId3" imgW="2184120" imgH="11937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61995"/>
                        <a:ext cx="4818953" cy="2632901"/>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78261405"/>
              </p:ext>
            </p:extLst>
          </p:nvPr>
        </p:nvGraphicFramePr>
        <p:xfrm>
          <a:off x="1828800" y="4419600"/>
          <a:ext cx="1035050" cy="577850"/>
        </p:xfrm>
        <a:graphic>
          <a:graphicData uri="http://schemas.openxmlformats.org/presentationml/2006/ole">
            <mc:AlternateContent xmlns:mc="http://schemas.openxmlformats.org/markup-compatibility/2006">
              <mc:Choice xmlns:v="urn:schemas-microsoft-com:vml" Requires="v">
                <p:oleObj spid="_x0000_s690314" name="Equation" r:id="rId5" imgW="431613" imgH="241195" progId="Equation.DSMT4">
                  <p:embed/>
                </p:oleObj>
              </mc:Choice>
              <mc:Fallback>
                <p:oleObj name="Equation" r:id="rId5" imgW="431613" imgH="241195"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419600"/>
                        <a:ext cx="10350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a:p>
          <a:p>
            <a:r>
              <a:rPr lang="en-US" dirty="0"/>
              <a:t>Random walk is </a:t>
            </a:r>
            <a:r>
              <a:rPr lang="en-US" b="1" dirty="0">
                <a:solidFill>
                  <a:srgbClr val="FF0000"/>
                </a:solidFill>
              </a:rPr>
              <a:t>NOT</a:t>
            </a:r>
            <a:r>
              <a:rPr lang="en-US" dirty="0"/>
              <a:t> stationary.</a:t>
            </a:r>
          </a:p>
          <a:p>
            <a:pPr lvl="1">
              <a:buFont typeface="Wingdings" panose="05000000000000000000" pitchFamily="2" charset="2"/>
              <a:buChar char="Ø"/>
            </a:pPr>
            <a:r>
              <a:rPr lang="en-US" dirty="0"/>
              <a:t>Mean is constant:</a:t>
            </a:r>
          </a:p>
          <a:p>
            <a:pPr marL="457200" lvl="1" indent="0">
              <a:buNone/>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However, the variance increases over time, eventually becoming infinite</a:t>
            </a:r>
          </a:p>
          <a:p>
            <a:pPr marL="0" indent="0">
              <a:buNone/>
            </a:pPr>
            <a:endParaRPr lang="en-US" dirty="0"/>
          </a:p>
          <a:p>
            <a:pPr marL="0" indent="0">
              <a:buNone/>
            </a:pPr>
            <a:endParaRPr lang="en-US" dirty="0"/>
          </a:p>
          <a:p>
            <a:pPr lvl="1"/>
            <a:r>
              <a:rPr lang="en-US" dirty="0"/>
              <a:t>This implies that the series may not return to its mean, so sample mean taken for different periods are not the same. </a:t>
            </a:r>
          </a:p>
          <a:p>
            <a:pPr lvl="1"/>
            <a:endParaRPr lang="en-US" dirty="0"/>
          </a:p>
          <a:p>
            <a:pPr lvl="1"/>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2227" name="Object 3"/>
          <p:cNvGraphicFramePr>
            <a:graphicFrameLocks noChangeAspect="1"/>
          </p:cNvGraphicFramePr>
          <p:nvPr>
            <p:extLst>
              <p:ext uri="{D42A27DB-BD31-4B8C-83A1-F6EECF244321}">
                <p14:modId xmlns:p14="http://schemas.microsoft.com/office/powerpoint/2010/main" val="1814147879"/>
              </p:ext>
            </p:extLst>
          </p:nvPr>
        </p:nvGraphicFramePr>
        <p:xfrm>
          <a:off x="2743200" y="2590800"/>
          <a:ext cx="4787900" cy="484188"/>
        </p:xfrm>
        <a:graphic>
          <a:graphicData uri="http://schemas.openxmlformats.org/presentationml/2006/ole">
            <mc:AlternateContent xmlns:mc="http://schemas.openxmlformats.org/markup-compatibility/2006">
              <mc:Choice xmlns:v="urn:schemas-microsoft-com:vml" Requires="v">
                <p:oleObj spid="_x0000_s692399" name="Equation" r:id="rId3" imgW="2006280" imgH="203040" progId="Equation.DSMT4">
                  <p:embed/>
                </p:oleObj>
              </mc:Choice>
              <mc:Fallback>
                <p:oleObj name="Equation" r:id="rId3" imgW="2006280" imgH="203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90800"/>
                        <a:ext cx="47879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2228" name="Object 4"/>
          <p:cNvGraphicFramePr>
            <a:graphicFrameLocks noChangeAspect="1"/>
          </p:cNvGraphicFramePr>
          <p:nvPr>
            <p:extLst>
              <p:ext uri="{D42A27DB-BD31-4B8C-83A1-F6EECF244321}">
                <p14:modId xmlns:p14="http://schemas.microsoft.com/office/powerpoint/2010/main" val="4276100420"/>
              </p:ext>
            </p:extLst>
          </p:nvPr>
        </p:nvGraphicFramePr>
        <p:xfrm>
          <a:off x="2819400" y="4343400"/>
          <a:ext cx="4695825" cy="520700"/>
        </p:xfrm>
        <a:graphic>
          <a:graphicData uri="http://schemas.openxmlformats.org/presentationml/2006/ole">
            <mc:AlternateContent xmlns:mc="http://schemas.openxmlformats.org/markup-compatibility/2006">
              <mc:Choice xmlns:v="urn:schemas-microsoft-com:vml" Requires="v">
                <p:oleObj spid="_x0000_s692400" name="Equation" r:id="rId5" imgW="1942920" imgH="215640" progId="Equation.DSMT4">
                  <p:embed/>
                </p:oleObj>
              </mc:Choice>
              <mc:Fallback>
                <p:oleObj name="Equation" r:id="rId5" imgW="1942920" imgH="215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343400"/>
                        <a:ext cx="46958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A variation of model is obtained by adding a constant term: </a:t>
            </a:r>
          </a:p>
          <a:p>
            <a:endParaRPr lang="en-US" dirty="0"/>
          </a:p>
          <a:p>
            <a:pPr lvl="1"/>
            <a:endParaRPr lang="en-US" dirty="0"/>
          </a:p>
          <a:p>
            <a:pPr marL="457200" lvl="1" indent="0">
              <a:buNone/>
            </a:pPr>
            <a:endParaRPr lang="en-US" dirty="0"/>
          </a:p>
          <a:p>
            <a:pPr lvl="1"/>
            <a:r>
              <a:rPr lang="en-US" dirty="0"/>
              <a:t>This model is known as the </a:t>
            </a:r>
            <a:r>
              <a:rPr lang="en-US" b="1" dirty="0"/>
              <a:t>random walk with drift</a:t>
            </a:r>
          </a:p>
          <a:p>
            <a:pPr lvl="1"/>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3252" name="Object 4"/>
          <p:cNvGraphicFramePr>
            <a:graphicFrameLocks noChangeAspect="1"/>
          </p:cNvGraphicFramePr>
          <p:nvPr>
            <p:extLst>
              <p:ext uri="{D42A27DB-BD31-4B8C-83A1-F6EECF244321}">
                <p14:modId xmlns:p14="http://schemas.microsoft.com/office/powerpoint/2010/main" val="415857273"/>
              </p:ext>
            </p:extLst>
          </p:nvPr>
        </p:nvGraphicFramePr>
        <p:xfrm>
          <a:off x="3962400" y="3579638"/>
          <a:ext cx="2184400" cy="485775"/>
        </p:xfrm>
        <a:graphic>
          <a:graphicData uri="http://schemas.openxmlformats.org/presentationml/2006/ole">
            <mc:AlternateContent xmlns:mc="http://schemas.openxmlformats.org/markup-compatibility/2006">
              <mc:Choice xmlns:v="urn:schemas-microsoft-com:vml" Requires="v">
                <p:oleObj spid="_x0000_s693338" name="Equation" r:id="rId3" imgW="914400" imgH="203040" progId="Equation.DSMT4">
                  <p:embed/>
                </p:oleObj>
              </mc:Choice>
              <mc:Fallback>
                <p:oleObj name="Equation" r:id="rId3" imgW="914400" imgH="2030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579638"/>
                        <a:ext cx="21844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476500" y="381000"/>
            <a:ext cx="4762500"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Random Walk with a Drift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p>
          <a:p>
            <a:r>
              <a:rPr lang="en-US" sz="2600" dirty="0"/>
              <a:t>A better understanding is obtained by applying recursive substitution:</a:t>
            </a:r>
          </a:p>
          <a:p>
            <a:endParaRPr lang="en-US" sz="2600" i="1" dirty="0"/>
          </a:p>
          <a:p>
            <a:endParaRPr lang="en-US" sz="2600" i="1" dirty="0"/>
          </a:p>
          <a:p>
            <a:pPr marL="0" indent="0">
              <a:buNone/>
            </a:pPr>
            <a:endParaRPr lang="en-US" sz="2600" i="1" dirty="0"/>
          </a:p>
          <a:p>
            <a:pPr marL="0" indent="0">
              <a:buNone/>
            </a:pPr>
            <a:endParaRPr lang="en-US" sz="2600" i="1" dirty="0"/>
          </a:p>
          <a:p>
            <a:endParaRPr lang="en-US" sz="2600" dirty="0"/>
          </a:p>
          <a:p>
            <a:r>
              <a:rPr lang="en-US" sz="2600" dirty="0"/>
              <a:t>The term </a:t>
            </a:r>
            <a:r>
              <a:rPr lang="en-US" sz="2600" i="1" dirty="0"/>
              <a:t>t</a:t>
            </a:r>
            <a:r>
              <a:rPr lang="el-GR" sz="2600" dirty="0"/>
              <a:t>α</a:t>
            </a:r>
            <a:r>
              <a:rPr lang="en-US" sz="2600" dirty="0"/>
              <a:t> is a </a:t>
            </a:r>
            <a:r>
              <a:rPr lang="en-US" sz="2600" b="1" dirty="0"/>
              <a:t>deterministic trend </a:t>
            </a:r>
            <a:r>
              <a:rPr lang="en-US" sz="2600" dirty="0"/>
              <a:t>component because a fixed value </a:t>
            </a:r>
            <a:r>
              <a:rPr lang="el-GR" sz="2600" dirty="0"/>
              <a:t>α</a:t>
            </a:r>
            <a:r>
              <a:rPr lang="en-US" sz="2600" dirty="0"/>
              <a:t> is added for each time </a:t>
            </a:r>
            <a:r>
              <a:rPr lang="en-US" sz="2600" i="1" dirty="0"/>
              <a:t>t</a:t>
            </a:r>
            <a:r>
              <a:rPr lang="en-US" sz="2600" dirty="0"/>
              <a:t> </a:t>
            </a:r>
          </a:p>
          <a:p>
            <a:pPr marL="342900" lvl="1" indent="-342900">
              <a:buSzPct val="100000"/>
              <a:buBlip>
                <a:blip r:embed="rId3"/>
              </a:buBlip>
            </a:pPr>
            <a:r>
              <a:rPr lang="en-US" sz="2600" dirty="0"/>
              <a:t>The variable </a:t>
            </a:r>
            <a:r>
              <a:rPr lang="en-US" sz="2600" i="1" dirty="0"/>
              <a:t>y</a:t>
            </a:r>
            <a:r>
              <a:rPr lang="en-US" sz="2600" dirty="0"/>
              <a:t> wanders up and down as well as increases by a fixed amount at each time </a:t>
            </a:r>
            <a:r>
              <a:rPr lang="en-US" sz="2600" i="1" dirty="0"/>
              <a:t>t (figure e)</a:t>
            </a:r>
          </a:p>
          <a:p>
            <a:pPr marL="0" indent="0">
              <a:buNone/>
            </a:pPr>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4275" name="Object 3"/>
          <p:cNvGraphicFramePr>
            <a:graphicFrameLocks noChangeAspect="1"/>
          </p:cNvGraphicFramePr>
          <p:nvPr>
            <p:extLst>
              <p:ext uri="{D42A27DB-BD31-4B8C-83A1-F6EECF244321}">
                <p14:modId xmlns:p14="http://schemas.microsoft.com/office/powerpoint/2010/main" val="2856462758"/>
              </p:ext>
            </p:extLst>
          </p:nvPr>
        </p:nvGraphicFramePr>
        <p:xfrm>
          <a:off x="2895600" y="2590800"/>
          <a:ext cx="5233988" cy="1992163"/>
        </p:xfrm>
        <a:graphic>
          <a:graphicData uri="http://schemas.openxmlformats.org/presentationml/2006/ole">
            <mc:AlternateContent xmlns:mc="http://schemas.openxmlformats.org/markup-compatibility/2006">
              <mc:Choice xmlns:v="urn:schemas-microsoft-com:vml" Requires="v">
                <p:oleObj spid="_x0000_s694359" name="Equation" r:id="rId4" imgW="3136680" imgH="1193760" progId="Equation.DSMT4">
                  <p:embed/>
                </p:oleObj>
              </mc:Choice>
              <mc:Fallback>
                <p:oleObj name="Equation" r:id="rId4" imgW="3136680" imgH="11937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590800"/>
                        <a:ext cx="5233988" cy="1992163"/>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84034" name="Picture 2"/>
          <p:cNvPicPr>
            <a:picLocks noChangeAspect="1" noChangeArrowheads="1"/>
          </p:cNvPicPr>
          <p:nvPr/>
        </p:nvPicPr>
        <p:blipFill>
          <a:blip r:embed="rId2" cstate="print"/>
          <a:srcRect/>
          <a:stretch>
            <a:fillRect/>
          </a:stretch>
        </p:blipFill>
        <p:spPr bwMode="auto">
          <a:xfrm>
            <a:off x="1536700" y="1930400"/>
            <a:ext cx="7384661" cy="3322406"/>
          </a:xfrm>
          <a:prstGeom prst="rect">
            <a:avLst/>
          </a:prstGeom>
          <a:noFill/>
          <a:ln w="9525">
            <a:noFill/>
            <a:miter lim="800000"/>
            <a:headEnd/>
            <a:tailEnd/>
          </a:ln>
        </p:spPr>
      </p:pic>
    </p:spTree>
    <p:extLst>
      <p:ext uri="{BB962C8B-B14F-4D97-AF65-F5344CB8AC3E}">
        <p14:creationId xmlns:p14="http://schemas.microsoft.com/office/powerpoint/2010/main" val="345086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marL="0" indent="0">
              <a:buNone/>
            </a:pPr>
            <a:endParaRPr lang="en-US" dirty="0"/>
          </a:p>
          <a:p>
            <a:r>
              <a:rPr lang="en-US" dirty="0"/>
              <a:t>Now both mean and variance of </a:t>
            </a:r>
            <a:r>
              <a:rPr lang="en-US" i="1" dirty="0" err="1"/>
              <a:t>y</a:t>
            </a:r>
            <a:r>
              <a:rPr lang="en-US" baseline="-25000" dirty="0" err="1"/>
              <a:t>t</a:t>
            </a:r>
            <a:r>
              <a:rPr lang="en-US" dirty="0"/>
              <a:t> are not constant:</a:t>
            </a:r>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6322" name="Object 2"/>
          <p:cNvGraphicFramePr>
            <a:graphicFrameLocks noChangeAspect="1"/>
          </p:cNvGraphicFramePr>
          <p:nvPr>
            <p:extLst>
              <p:ext uri="{D42A27DB-BD31-4B8C-83A1-F6EECF244321}">
                <p14:modId xmlns:p14="http://schemas.microsoft.com/office/powerpoint/2010/main" val="2163390797"/>
              </p:ext>
            </p:extLst>
          </p:nvPr>
        </p:nvGraphicFramePr>
        <p:xfrm>
          <a:off x="1752600" y="3810000"/>
          <a:ext cx="6629400" cy="484188"/>
        </p:xfrm>
        <a:graphic>
          <a:graphicData uri="http://schemas.openxmlformats.org/presentationml/2006/ole">
            <mc:AlternateContent xmlns:mc="http://schemas.openxmlformats.org/markup-compatibility/2006">
              <mc:Choice xmlns:v="urn:schemas-microsoft-com:vml" Requires="v">
                <p:oleObj spid="_x0000_s782400" name="Equation" r:id="rId3" imgW="2781000" imgH="203040" progId="Equation.DSMT4">
                  <p:embed/>
                </p:oleObj>
              </mc:Choice>
              <mc:Fallback>
                <p:oleObj name="Equation" r:id="rId3" imgW="278100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10000"/>
                        <a:ext cx="6629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23" name="Object 3"/>
          <p:cNvGraphicFramePr>
            <a:graphicFrameLocks noChangeAspect="1"/>
          </p:cNvGraphicFramePr>
          <p:nvPr>
            <p:extLst>
              <p:ext uri="{D42A27DB-BD31-4B8C-83A1-F6EECF244321}">
                <p14:modId xmlns:p14="http://schemas.microsoft.com/office/powerpoint/2010/main" val="693765570"/>
              </p:ext>
            </p:extLst>
          </p:nvPr>
        </p:nvGraphicFramePr>
        <p:xfrm>
          <a:off x="2362200" y="4724400"/>
          <a:ext cx="5299075" cy="520700"/>
        </p:xfrm>
        <a:graphic>
          <a:graphicData uri="http://schemas.openxmlformats.org/presentationml/2006/ole">
            <mc:AlternateContent xmlns:mc="http://schemas.openxmlformats.org/markup-compatibility/2006">
              <mc:Choice xmlns:v="urn:schemas-microsoft-com:vml" Requires="v">
                <p:oleObj spid="_x0000_s782401" name="Equation" r:id="rId5" imgW="2197080" imgH="215640" progId="Equation.DSMT4">
                  <p:embed/>
                </p:oleObj>
              </mc:Choice>
              <mc:Fallback>
                <p:oleObj name="Equation" r:id="rId5" imgW="219708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724400"/>
                        <a:ext cx="529907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95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a:p>
          <a:p>
            <a:r>
              <a:rPr lang="en-US" dirty="0"/>
              <a:t>We can extend the random walk model even further by adding a time trend</a:t>
            </a:r>
          </a:p>
          <a:p>
            <a:endParaRPr lang="en-US" dirty="0"/>
          </a:p>
          <a:p>
            <a:pPr marL="0" indent="0">
              <a:buNone/>
            </a:pPr>
            <a:endParaRPr lang="en-US" dirty="0"/>
          </a:p>
          <a:p>
            <a:r>
              <a:rPr lang="en-US" dirty="0"/>
              <a:t>The addition of a time-trend variable </a:t>
            </a:r>
            <a:r>
              <a:rPr lang="en-US" i="1" dirty="0"/>
              <a:t>t</a:t>
            </a:r>
            <a:r>
              <a:rPr lang="en-US" dirty="0"/>
              <a:t> strengthens the trend behavior </a:t>
            </a:r>
            <a:r>
              <a:rPr lang="en-US" i="1" dirty="0"/>
              <a:t>(figure f):</a:t>
            </a:r>
          </a:p>
          <a:p>
            <a:endParaRPr lang="en-US" dirty="0"/>
          </a:p>
          <a:p>
            <a:endParaRPr lang="en-US" dirty="0"/>
          </a:p>
          <a:p>
            <a:endParaRPr lang="en-US" dirty="0"/>
          </a:p>
          <a:p>
            <a:endParaRPr lang="en-US" dirty="0"/>
          </a:p>
          <a:p>
            <a:endParaRPr lang="en-US" dirty="0"/>
          </a:p>
          <a:p>
            <a:pPr lvl="1">
              <a:buNone/>
            </a:pPr>
            <a:r>
              <a:rPr lang="en-US" dirty="0"/>
              <a:t>where we used:</a:t>
            </a:r>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430887"/>
          </a:xfrm>
          <a:prstGeom prst="rect">
            <a:avLst/>
          </a:prstGeom>
          <a:noFill/>
        </p:spPr>
        <p:txBody>
          <a:bodyPr wrap="square" rtlCol="0">
            <a:spAutoFit/>
          </a:bodyPr>
          <a:lstStyle/>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8371" name="Object 3"/>
          <p:cNvGraphicFramePr>
            <a:graphicFrameLocks noChangeAspect="1"/>
          </p:cNvGraphicFramePr>
          <p:nvPr>
            <p:extLst>
              <p:ext uri="{D42A27DB-BD31-4B8C-83A1-F6EECF244321}">
                <p14:modId xmlns:p14="http://schemas.microsoft.com/office/powerpoint/2010/main" val="218077014"/>
              </p:ext>
            </p:extLst>
          </p:nvPr>
        </p:nvGraphicFramePr>
        <p:xfrm>
          <a:off x="2438400" y="3886200"/>
          <a:ext cx="5638800" cy="1665418"/>
        </p:xfrm>
        <a:graphic>
          <a:graphicData uri="http://schemas.openxmlformats.org/presentationml/2006/ole">
            <mc:AlternateContent xmlns:mc="http://schemas.openxmlformats.org/markup-compatibility/2006">
              <mc:Choice xmlns:v="urn:schemas-microsoft-com:vml" Requires="v">
                <p:oleObj spid="_x0000_s783452" name="Equation" r:id="rId3" imgW="4127400" imgH="1218960" progId="Equation.DSMT4">
                  <p:embed/>
                </p:oleObj>
              </mc:Choice>
              <mc:Fallback>
                <p:oleObj name="Equation" r:id="rId3" imgW="4127400" imgH="121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86200"/>
                        <a:ext cx="5638800" cy="1665418"/>
                      </a:xfrm>
                      <a:prstGeom prst="rect">
                        <a:avLst/>
                      </a:prstGeom>
                      <a:noFill/>
                    </p:spPr>
                  </p:pic>
                </p:oleObj>
              </mc:Fallback>
            </mc:AlternateContent>
          </a:graphicData>
        </a:graphic>
      </p:graphicFrame>
      <p:graphicFrame>
        <p:nvGraphicFramePr>
          <p:cNvPr id="698372" name="Object 4"/>
          <p:cNvGraphicFramePr>
            <a:graphicFrameLocks noChangeAspect="1"/>
          </p:cNvGraphicFramePr>
          <p:nvPr>
            <p:extLst>
              <p:ext uri="{D42A27DB-BD31-4B8C-83A1-F6EECF244321}">
                <p14:modId xmlns:p14="http://schemas.microsoft.com/office/powerpoint/2010/main" val="3759995455"/>
              </p:ext>
            </p:extLst>
          </p:nvPr>
        </p:nvGraphicFramePr>
        <p:xfrm>
          <a:off x="4419600" y="5791200"/>
          <a:ext cx="2425700" cy="354981"/>
        </p:xfrm>
        <a:graphic>
          <a:graphicData uri="http://schemas.openxmlformats.org/presentationml/2006/ole">
            <mc:AlternateContent xmlns:mc="http://schemas.openxmlformats.org/markup-compatibility/2006">
              <mc:Choice xmlns:v="urn:schemas-microsoft-com:vml" Requires="v">
                <p:oleObj spid="_x0000_s783453" name="Equation" r:id="rId5" imgW="1562040" imgH="228600" progId="Equation.DSMT4">
                  <p:embed/>
                </p:oleObj>
              </mc:Choice>
              <mc:Fallback>
                <p:oleObj name="Equation" r:id="rId5" imgW="1562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791200"/>
                        <a:ext cx="2425700" cy="354981"/>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24123688"/>
              </p:ext>
            </p:extLst>
          </p:nvPr>
        </p:nvGraphicFramePr>
        <p:xfrm>
          <a:off x="3733800" y="2438400"/>
          <a:ext cx="2751138" cy="484188"/>
        </p:xfrm>
        <a:graphic>
          <a:graphicData uri="http://schemas.openxmlformats.org/presentationml/2006/ole">
            <mc:AlternateContent xmlns:mc="http://schemas.openxmlformats.org/markup-compatibility/2006">
              <mc:Choice xmlns:v="urn:schemas-microsoft-com:vml" Requires="v">
                <p:oleObj spid="_x0000_s783454" name="Equation" r:id="rId7" imgW="1155700" imgH="203200" progId="Equation.DSMT4">
                  <p:embed/>
                </p:oleObj>
              </mc:Choice>
              <mc:Fallback>
                <p:oleObj name="Equation" r:id="rId7" imgW="11557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438400"/>
                        <a:ext cx="2751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638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latin typeface="Tahoma" pitchFamily="34" charset="0"/>
                <a:ea typeface="Tahoma" pitchFamily="34" charset="0"/>
                <a:cs typeface="Tahoma" pitchFamily="34" charset="0"/>
              </a:rPr>
              <a:t>Regression with Time-Series Data:</a:t>
            </a:r>
          </a:p>
          <a:p>
            <a:pPr algn="ctr">
              <a:defRPr/>
            </a:pPr>
            <a:r>
              <a:rPr lang="en-US" sz="2800" dirty="0">
                <a:latin typeface="Tahoma" pitchFamily="34" charset="0"/>
                <a:ea typeface="Tahoma" pitchFamily="34" charset="0"/>
                <a:cs typeface="Tahoma" pitchFamily="34" charset="0"/>
              </a:rPr>
              <a:t>Nonstationary Variables</a:t>
            </a:r>
          </a:p>
          <a:p>
            <a:pPr algn="ctr">
              <a:defRPr/>
            </a:pPr>
            <a:r>
              <a:rPr lang="en-US" sz="2800" dirty="0">
                <a:latin typeface="Tahoma" pitchFamily="34" charset="0"/>
                <a:ea typeface="Tahoma" pitchFamily="34" charset="0"/>
                <a:cs typeface="Tahoma" pitchFamily="34" charset="0"/>
              </a:rPr>
              <a:t>Part 2</a:t>
            </a:r>
          </a:p>
        </p:txBody>
      </p:sp>
      <p:sp>
        <p:nvSpPr>
          <p:cNvPr id="6" name="TextBox 5"/>
          <p:cNvSpPr txBox="1"/>
          <p:nvPr/>
        </p:nvSpPr>
        <p:spPr>
          <a:xfrm>
            <a:off x="1752600" y="5081954"/>
            <a:ext cx="6858000" cy="1138773"/>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000" dirty="0">
                <a:latin typeface="Times New Roman" pitchFamily="18" charset="0"/>
                <a:cs typeface="Times New Roman" pitchFamily="18" charset="0"/>
              </a:rPr>
              <a:t>BUAN / MECO 6312 </a:t>
            </a:r>
          </a:p>
          <a:p>
            <a:pPr algn="ctr">
              <a:defRPr/>
            </a:pPr>
            <a:r>
              <a:rPr lang="en-US" sz="2400" dirty="0">
                <a:latin typeface="Times New Roman" pitchFamily="18" charset="0"/>
                <a:cs typeface="Times New Roman" pitchFamily="18" charset="0"/>
              </a:rPr>
              <a:t>Dr. Moran </a:t>
            </a:r>
            <a:r>
              <a:rPr lang="en-US" sz="2400" dirty="0" err="1">
                <a:latin typeface="Times New Roman" pitchFamily="18" charset="0"/>
                <a:cs typeface="Times New Roman" pitchFamily="18" charset="0"/>
              </a:rPr>
              <a:t>Blueshtein</a:t>
            </a:r>
            <a:endParaRPr lang="en-US" sz="2400" dirty="0">
              <a:latin typeface="Times New Roman" pitchFamily="18" charset="0"/>
              <a:cs typeface="Times New Roman" pitchFamily="18" charset="0"/>
            </a:endParaRPr>
          </a:p>
          <a:p>
            <a:pPr algn="ctr">
              <a:defRPr/>
            </a:pPr>
            <a:r>
              <a:rPr lang="en-US" sz="2400" dirty="0">
                <a:latin typeface="Times New Roman" pitchFamily="18" charset="0"/>
                <a:cs typeface="Times New Roman" pitchFamily="18" charset="0"/>
              </a:rPr>
              <a:t>University of Texas - Dallas</a:t>
            </a:r>
          </a:p>
        </p:txBody>
      </p:sp>
    </p:spTree>
    <p:extLst>
      <p:ext uri="{BB962C8B-B14F-4D97-AF65-F5344CB8AC3E}">
        <p14:creationId xmlns:p14="http://schemas.microsoft.com/office/powerpoint/2010/main" val="122866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Spurious Regressions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Stationary and Nonstationary Variables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It is important to know whether a time series is stationary or non-stationary.</a:t>
            </a:r>
          </a:p>
          <a:p>
            <a:pPr marL="0" indent="0">
              <a:buNone/>
            </a:pPr>
            <a:endParaRPr lang="en-US" dirty="0"/>
          </a:p>
          <a:p>
            <a:pPr lvl="1">
              <a:buFont typeface="Wingdings" panose="05000000000000000000" pitchFamily="2" charset="2"/>
              <a:buChar char="Ø"/>
            </a:pPr>
            <a:r>
              <a:rPr lang="en-US" dirty="0"/>
              <a:t>When nonstationary series are used in regression analysis there is a danger of obtaining apparently significant regression results from unrelated data.</a:t>
            </a:r>
          </a:p>
          <a:p>
            <a:pPr lvl="1">
              <a:buFont typeface="Wingdings" panose="05000000000000000000" pitchFamily="2" charset="2"/>
              <a:buChar char="Ø"/>
            </a:pPr>
            <a:r>
              <a:rPr lang="en-US" dirty="0"/>
              <a:t>Such regressions are said to be </a:t>
            </a:r>
            <a:r>
              <a:rPr lang="en-US" b="1" dirty="0">
                <a:solidFill>
                  <a:srgbClr val="FF0000"/>
                </a:solidFill>
              </a:rPr>
              <a:t>spurious</a:t>
            </a:r>
            <a:endParaRPr lang="en-US" b="1" i="1" dirty="0">
              <a:solidFill>
                <a:srgbClr val="FF0000"/>
              </a:solidFill>
            </a:endParaRP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Consider two independent random walks:</a:t>
            </a:r>
          </a:p>
          <a:p>
            <a:endParaRPr lang="en-US" b="1" i="1" dirty="0"/>
          </a:p>
          <a:p>
            <a:endParaRPr lang="en-US" b="1" i="1" dirty="0"/>
          </a:p>
          <a:p>
            <a:pPr marL="457200" lvl="1" indent="0">
              <a:buNone/>
            </a:pPr>
            <a:endParaRPr lang="en-US" dirty="0"/>
          </a:p>
          <a:p>
            <a:pPr lvl="1"/>
            <a:r>
              <a:rPr lang="en-US" dirty="0"/>
              <a:t>These series were generated independently and, in truth, have no relation to one another.</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99394" name="Object 2"/>
          <p:cNvGraphicFramePr>
            <a:graphicFrameLocks noChangeAspect="1"/>
          </p:cNvGraphicFramePr>
          <p:nvPr/>
        </p:nvGraphicFramePr>
        <p:xfrm>
          <a:off x="3849688" y="2801937"/>
          <a:ext cx="2627312" cy="855663"/>
        </p:xfrm>
        <a:graphic>
          <a:graphicData uri="http://schemas.openxmlformats.org/presentationml/2006/ole">
            <mc:AlternateContent xmlns:mc="http://schemas.openxmlformats.org/markup-compatibility/2006">
              <mc:Choice xmlns:v="urn:schemas-microsoft-com:vml" Requires="v">
                <p:oleObj spid="_x0000_s784386" name="Equation" r:id="rId3" imgW="1091880" imgH="355320" progId="Equation.DSMT4">
                  <p:embed/>
                </p:oleObj>
              </mc:Choice>
              <mc:Fallback>
                <p:oleObj name="Equation" r:id="rId3" imgW="1091880" imgH="355320" progId="Equation.DSMT4">
                  <p:embed/>
                  <p:pic>
                    <p:nvPicPr>
                      <p:cNvPr id="6993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2801937"/>
                        <a:ext cx="2627312"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2559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1676400" y="457200"/>
            <a:ext cx="7475508" cy="461665"/>
          </a:xfrm>
          <a:prstGeom prst="rect">
            <a:avLst/>
          </a:prstGeom>
          <a:noFill/>
        </p:spPr>
        <p:txBody>
          <a:bodyPr wrap="none" rtlCol="0">
            <a:spAutoFit/>
          </a:bodyPr>
          <a:lstStyle/>
          <a:p>
            <a:r>
              <a:rPr lang="en-US" dirty="0">
                <a:solidFill>
                  <a:schemeClr val="bg1"/>
                </a:solidFill>
              </a:rPr>
              <a:t>  </a:t>
            </a:r>
            <a:r>
              <a:rPr lang="en-US" sz="2400" dirty="0">
                <a:solidFill>
                  <a:schemeClr val="bg1"/>
                </a:solidFill>
              </a:rPr>
              <a:t>Time series and scatter plot of two random walk variables</a:t>
            </a:r>
          </a:p>
        </p:txBody>
      </p:sp>
      <p:pic>
        <p:nvPicPr>
          <p:cNvPr id="700420" name="Picture 4"/>
          <p:cNvPicPr>
            <a:picLocks noChangeAspect="1" noChangeArrowheads="1"/>
          </p:cNvPicPr>
          <p:nvPr/>
        </p:nvPicPr>
        <p:blipFill>
          <a:blip r:embed="rId2" cstate="print"/>
          <a:srcRect/>
          <a:stretch>
            <a:fillRect/>
          </a:stretch>
        </p:blipFill>
        <p:spPr bwMode="auto">
          <a:xfrm>
            <a:off x="2030283" y="1687513"/>
            <a:ext cx="6402387" cy="3951287"/>
          </a:xfrm>
          <a:prstGeom prst="rect">
            <a:avLst/>
          </a:prstGeom>
          <a:noFill/>
          <a:ln w="9525">
            <a:noFill/>
            <a:miter lim="800000"/>
            <a:headEnd/>
            <a:tailEnd/>
          </a:ln>
        </p:spPr>
      </p:pic>
      <p:sp>
        <p:nvSpPr>
          <p:cNvPr id="4" name="Rectangle 3"/>
          <p:cNvSpPr/>
          <p:nvPr/>
        </p:nvSpPr>
        <p:spPr>
          <a:xfrm>
            <a:off x="2030282" y="5638800"/>
            <a:ext cx="7113717" cy="400110"/>
          </a:xfrm>
          <a:prstGeom prst="rect">
            <a:avLst/>
          </a:prstGeom>
        </p:spPr>
        <p:txBody>
          <a:bodyPr wrap="square">
            <a:spAutoFit/>
          </a:bodyPr>
          <a:lstStyle/>
          <a:p>
            <a:r>
              <a:rPr lang="en-US" sz="2000" b="1" dirty="0"/>
              <a:t>Yet when plotted, we see a positive relationship between them!</a:t>
            </a:r>
            <a:endParaRPr lang="en-US" sz="2000" b="1"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pPr marL="0" indent="0">
                  <a:buNone/>
                </a:pPr>
                <a:endParaRPr lang="en-US" dirty="0"/>
              </a:p>
              <a:p>
                <a:endParaRPr lang="en-US" dirty="0"/>
              </a:p>
              <a:p>
                <a:r>
                  <a:rPr lang="en-US" dirty="0"/>
                  <a:t>A simple regression of series one (</a:t>
                </a:r>
                <a:r>
                  <a:rPr lang="en-US" i="1" dirty="0"/>
                  <a:t>rw</a:t>
                </a:r>
                <a:r>
                  <a:rPr lang="en-US" baseline="-25000" dirty="0"/>
                  <a:t>1</a:t>
                </a:r>
                <a:r>
                  <a:rPr lang="en-US" dirty="0"/>
                  <a:t>) on series two (</a:t>
                </a:r>
                <a:r>
                  <a:rPr lang="en-US" i="1" dirty="0"/>
                  <a:t>rw</a:t>
                </a:r>
                <a:r>
                  <a:rPr lang="en-US" baseline="-25000" dirty="0"/>
                  <a:t>2</a:t>
                </a:r>
                <a:r>
                  <a:rPr lang="en-US" dirty="0"/>
                  <a:t>) yields: </a:t>
                </a:r>
              </a:p>
              <a:p>
                <a:pPr marL="914400" lvl="2" indent="0">
                  <a:buNone/>
                </a:pPr>
                <a:endParaRPr lang="en-US" b="0" i="1" dirty="0">
                  <a:latin typeface="Cambria Math" panose="02040503050406030204" pitchFamily="18" charset="0"/>
                </a:endParaRPr>
              </a:p>
              <a:p>
                <a:pPr marL="914400" lvl="2" indent="0">
                  <a:buNone/>
                </a:pPr>
                <a14:m>
                  <m:oMathPara xmlns:m="http://schemas.openxmlformats.org/officeDocument/2006/math">
                    <m:oMathParaPr>
                      <m:jc m:val="center"/>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𝑟𝑤</m:t>
                              </m:r>
                            </m:e>
                          </m:acc>
                        </m:e>
                        <m:sub>
                          <m:r>
                            <a:rPr lang="en-US" b="0" i="1" dirty="0" smtClean="0">
                              <a:latin typeface="Cambria Math" panose="02040503050406030204" pitchFamily="18" charset="0"/>
                            </a:rPr>
                            <m:t>1</m:t>
                          </m:r>
                          <m:r>
                            <a:rPr lang="en-US" b="0" i="1" dirty="0" smtClean="0">
                              <a:latin typeface="Cambria Math" panose="02040503050406030204" pitchFamily="18" charset="0"/>
                            </a:rPr>
                            <m:t>𝑡</m:t>
                          </m:r>
                        </m:sub>
                      </m:sSub>
                      <m:r>
                        <a:rPr lang="en-US" b="0" i="1" dirty="0" smtClean="0">
                          <a:latin typeface="Cambria Math" panose="02040503050406030204" pitchFamily="18" charset="0"/>
                        </a:rPr>
                        <m:t>=17.818+0.842 </m:t>
                      </m:r>
                      <m:r>
                        <a:rPr lang="en-US" b="0" i="1" dirty="0" smtClean="0">
                          <a:latin typeface="Cambria Math" panose="02040503050406030204" pitchFamily="18" charset="0"/>
                        </a:rPr>
                        <m:t>𝑟</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2</m:t>
                          </m:r>
                          <m:r>
                            <a:rPr lang="en-US" b="0" i="1" dirty="0" smtClean="0">
                              <a:latin typeface="Cambria Math" panose="02040503050406030204" pitchFamily="18" charset="0"/>
                            </a:rPr>
                            <m:t>𝑡</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    </m:t>
                          </m:r>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=0.70</m:t>
                      </m:r>
                    </m:oMath>
                  </m:oMathPara>
                </a14:m>
                <a:endParaRPr lang="en-US" dirty="0"/>
              </a:p>
              <a:p>
                <a:pPr marL="914400" lvl="2" indent="0">
                  <a:buNone/>
                </a:pPr>
                <a:r>
                  <a:rPr lang="en-US" dirty="0"/>
                  <a:t> (t)                          (40.837)</a:t>
                </a:r>
              </a:p>
              <a:p>
                <a:endParaRPr lang="en-US" dirty="0"/>
              </a:p>
              <a:p>
                <a:pPr lvl="1"/>
                <a:r>
                  <a:rPr lang="en-US" dirty="0"/>
                  <a:t>These results are completely meaningless even though </a:t>
                </a:r>
                <a:r>
                  <a:rPr lang="en-US" i="1" dirty="0"/>
                  <a:t>t </a:t>
                </a:r>
                <a:r>
                  <a:rPr lang="en-US" dirty="0"/>
                  <a:t>statistic is huge and       is very high. </a:t>
                </a:r>
              </a:p>
              <a:p>
                <a:pPr lvl="1"/>
                <a:r>
                  <a:rPr lang="en-US" dirty="0"/>
                  <a:t>Results will be even stronger for random walk with a drift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r="-1647"/>
                </a:stretch>
              </a:blipFill>
            </p:spPr>
            <p:txBody>
              <a:bodyPr/>
              <a:lstStyle/>
              <a:p>
                <a:r>
                  <a:rPr lang="en-US">
                    <a:noFill/>
                  </a:rPr>
                  <a:t> </a:t>
                </a:r>
              </a:p>
            </p:txBody>
          </p:sp>
        </mc:Fallback>
      </mc:AlternateContent>
      <p:sp>
        <p:nvSpPr>
          <p:cNvPr id="3" name="TextBox 2"/>
          <p:cNvSpPr txBox="1"/>
          <p:nvPr/>
        </p:nvSpPr>
        <p:spPr>
          <a:xfrm>
            <a:off x="0" y="280895"/>
            <a:ext cx="1371600" cy="600164"/>
          </a:xfrm>
          <a:prstGeom prst="rect">
            <a:avLst/>
          </a:prstGeom>
          <a:noFill/>
        </p:spPr>
        <p:txBody>
          <a:bodyPr wrap="square" rtlCol="0">
            <a:spAutoFit/>
          </a:bodyPr>
          <a:lstStyle/>
          <a:p>
            <a:pPr algn="ctr"/>
            <a:endParaRPr lang="en-US" sz="1100" dirty="0">
              <a:solidFill>
                <a:schemeClr val="bg1"/>
              </a:solidFill>
              <a:latin typeface="Tahoma" pitchFamily="34" charset="0"/>
              <a:ea typeface="Tahoma" pitchFamily="34" charset="0"/>
              <a:cs typeface="Tahoma" pitchFamily="34" charset="0"/>
            </a:endParaRP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graphicFrame>
        <p:nvGraphicFramePr>
          <p:cNvPr id="5" name="Object 4"/>
          <p:cNvGraphicFramePr>
            <a:graphicFrameLocks noChangeAspect="1"/>
          </p:cNvGraphicFramePr>
          <p:nvPr/>
        </p:nvGraphicFramePr>
        <p:xfrm>
          <a:off x="6019800" y="4876800"/>
          <a:ext cx="457200" cy="446088"/>
        </p:xfrm>
        <a:graphic>
          <a:graphicData uri="http://schemas.openxmlformats.org/presentationml/2006/ole">
            <mc:AlternateContent xmlns:mc="http://schemas.openxmlformats.org/markup-compatibility/2006">
              <mc:Choice xmlns:v="urn:schemas-microsoft-com:vml" Requires="v">
                <p:oleObj spid="_x0000_s785410" name="Equation" r:id="rId4" imgW="203040" imgH="190440" progId="Equation.3">
                  <p:embed/>
                </p:oleObj>
              </mc:Choice>
              <mc:Fallback>
                <p:oleObj name="Equation" r:id="rId4" imgW="203040" imgH="1904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876800"/>
                        <a:ext cx="4572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Since many macroeconomic time series are nonstationary, it is particularly important to take care when estimating regressions with macroeconomic variables</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Unit Root Tests for Stationarity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2" indent="0">
              <a:buSzPct val="100000"/>
              <a:buNone/>
            </a:pPr>
            <a:endParaRPr lang="en-US" dirty="0"/>
          </a:p>
          <a:p>
            <a:r>
              <a:rPr lang="en-US" dirty="0"/>
              <a:t>Consider the AR(1) model:</a:t>
            </a:r>
          </a:p>
          <a:p>
            <a:endParaRPr lang="en-US" dirty="0"/>
          </a:p>
          <a:p>
            <a:pPr marL="0" indent="0">
              <a:buNone/>
            </a:pPr>
            <a:endParaRPr lang="en-US" dirty="0"/>
          </a:p>
          <a:p>
            <a:pPr lvl="1"/>
            <a:endParaRPr lang="en-US" dirty="0"/>
          </a:p>
          <a:p>
            <a:pPr lvl="1"/>
            <a:r>
              <a:rPr lang="en-US" dirty="0"/>
              <a:t>We can test for </a:t>
            </a:r>
            <a:r>
              <a:rPr lang="en-US" dirty="0" err="1"/>
              <a:t>nonstationarity</a:t>
            </a:r>
            <a:r>
              <a:rPr lang="en-US" dirty="0"/>
              <a:t> by testing the null hypothesis that </a:t>
            </a:r>
            <a:r>
              <a:rPr lang="el-GR" dirty="0"/>
              <a:t>ρ</a:t>
            </a:r>
            <a:r>
              <a:rPr lang="en-US" dirty="0"/>
              <a:t> = 1 against the alternative that </a:t>
            </a:r>
            <a:r>
              <a:rPr lang="el-GR" dirty="0"/>
              <a:t>ρ</a:t>
            </a:r>
            <a:r>
              <a:rPr lang="en-US" dirty="0"/>
              <a:t> &lt; 1</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graphicFrame>
        <p:nvGraphicFramePr>
          <p:cNvPr id="723970" name="Object 2"/>
          <p:cNvGraphicFramePr>
            <a:graphicFrameLocks noChangeAspect="1"/>
          </p:cNvGraphicFramePr>
          <p:nvPr/>
        </p:nvGraphicFramePr>
        <p:xfrm>
          <a:off x="4191000" y="2667000"/>
          <a:ext cx="1819275" cy="485775"/>
        </p:xfrm>
        <a:graphic>
          <a:graphicData uri="http://schemas.openxmlformats.org/presentationml/2006/ole">
            <mc:AlternateContent xmlns:mc="http://schemas.openxmlformats.org/markup-compatibility/2006">
              <mc:Choice xmlns:v="urn:schemas-microsoft-com:vml" Requires="v">
                <p:oleObj spid="_x0000_s786434" name="Equation" r:id="rId4" imgW="761760" imgH="203040" progId="Equation.DSMT4">
                  <p:embed/>
                </p:oleObj>
              </mc:Choice>
              <mc:Fallback>
                <p:oleObj name="Equation" r:id="rId4" imgW="761760" imgH="203040" progId="Equation.DSMT4">
                  <p:embed/>
                  <p:pic>
                    <p:nvPicPr>
                      <p:cNvPr id="7239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667000"/>
                        <a:ext cx="18192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cs typeface="Times New Roman" pitchFamily="18" charset="0"/>
              </a:rPr>
              <a:t>Dickey-Fuller Test 1 (No constant and No Trend)</a:t>
            </a:r>
            <a:endParaRPr lang="en-US" sz="1100" dirty="0">
              <a:solidFill>
                <a:schemeClr val="bg1"/>
              </a:solidFill>
              <a:ea typeface="Tahoma" pitchFamily="34" charset="0"/>
              <a:cs typeface="Tahoma" pitchFamily="34" charset="0"/>
            </a:endParaRPr>
          </a:p>
        </p:txBody>
      </p:sp>
      <p:sp>
        <p:nvSpPr>
          <p:cNvPr id="6" name="TextBox 5"/>
          <p:cNvSpPr txBox="1"/>
          <p:nvPr/>
        </p:nvSpPr>
        <p:spPr>
          <a:xfrm>
            <a:off x="1676400" y="457200"/>
            <a:ext cx="6699463" cy="461665"/>
          </a:xfrm>
          <a:prstGeom prst="rect">
            <a:avLst/>
          </a:prstGeom>
          <a:noFill/>
        </p:spPr>
        <p:txBody>
          <a:bodyPr wrap="none" rtlCol="0">
            <a:spAutoFit/>
          </a:bodyPr>
          <a:lstStyle/>
          <a:p>
            <a:r>
              <a:rPr lang="en-US" dirty="0">
                <a:solidFill>
                  <a:schemeClr val="bg1"/>
                </a:solidFill>
              </a:rPr>
              <a:t>            </a:t>
            </a:r>
            <a:r>
              <a:rPr lang="en-US" sz="2400" dirty="0">
                <a:solidFill>
                  <a:schemeClr val="bg1"/>
                </a:solidFill>
              </a:rPr>
              <a:t>Dickey – Fuller Unit Root Tests for Stationarity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 more convenient form is:</a:t>
            </a:r>
          </a:p>
          <a:p>
            <a:endParaRPr lang="en-US" dirty="0"/>
          </a:p>
          <a:p>
            <a:endParaRPr lang="en-US" dirty="0"/>
          </a:p>
          <a:p>
            <a:endParaRPr lang="en-US" dirty="0"/>
          </a:p>
          <a:p>
            <a:pPr lvl="1"/>
            <a:r>
              <a:rPr lang="en-US" dirty="0"/>
              <a:t>The hypotheses are:</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graphicFrame>
        <p:nvGraphicFramePr>
          <p:cNvPr id="724995" name="Object 3"/>
          <p:cNvGraphicFramePr>
            <a:graphicFrameLocks noChangeAspect="1"/>
          </p:cNvGraphicFramePr>
          <p:nvPr/>
        </p:nvGraphicFramePr>
        <p:xfrm>
          <a:off x="3308350" y="2171700"/>
          <a:ext cx="3444875" cy="1585912"/>
        </p:xfrm>
        <a:graphic>
          <a:graphicData uri="http://schemas.openxmlformats.org/presentationml/2006/ole">
            <mc:AlternateContent xmlns:mc="http://schemas.openxmlformats.org/markup-compatibility/2006">
              <mc:Choice xmlns:v="urn:schemas-microsoft-com:vml" Requires="v">
                <p:oleObj spid="_x0000_s787458" name="Equation" r:id="rId3" imgW="1434960" imgH="660240" progId="Equation.DSMT4">
                  <p:embed/>
                </p:oleObj>
              </mc:Choice>
              <mc:Fallback>
                <p:oleObj name="Equation" r:id="rId3" imgW="1434960" imgH="660240" progId="Equation.DSMT4">
                  <p:embed/>
                  <p:pic>
                    <p:nvPicPr>
                      <p:cNvPr id="7249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2171700"/>
                        <a:ext cx="3444875"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4996" name="Object 4"/>
          <p:cNvGraphicFramePr>
            <a:graphicFrameLocks noChangeAspect="1"/>
          </p:cNvGraphicFramePr>
          <p:nvPr/>
        </p:nvGraphicFramePr>
        <p:xfrm>
          <a:off x="3262313" y="4241800"/>
          <a:ext cx="3576637" cy="1346200"/>
        </p:xfrm>
        <a:graphic>
          <a:graphicData uri="http://schemas.openxmlformats.org/presentationml/2006/ole">
            <mc:AlternateContent xmlns:mc="http://schemas.openxmlformats.org/markup-compatibility/2006">
              <mc:Choice xmlns:v="urn:schemas-microsoft-com:vml" Requires="v">
                <p:oleObj spid="_x0000_s787459" name="Equation" r:id="rId5" imgW="1485720" imgH="558720" progId="Equation.DSMT4">
                  <p:embed/>
                </p:oleObj>
              </mc:Choice>
              <mc:Fallback>
                <p:oleObj name="Equation" r:id="rId5" imgW="1485720" imgH="558720" progId="Equation.DSMT4">
                  <p:embed/>
                  <p:pic>
                    <p:nvPicPr>
                      <p:cNvPr id="7249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2313" y="4241800"/>
                        <a:ext cx="3576637"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cs typeface="Times New Roman" pitchFamily="18" charset="0"/>
              </a:rPr>
              <a:t>Dickey-Fuller Test 1 (No constant and No Trend)</a:t>
            </a:r>
            <a:endParaRPr lang="en-US" sz="1100" dirty="0">
              <a:solidFill>
                <a:schemeClr val="bg1"/>
              </a:solidFill>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second Dickey–Fuller test includes a constant term in the test equation:</a:t>
            </a:r>
          </a:p>
          <a:p>
            <a:endParaRPr lang="en-US" dirty="0"/>
          </a:p>
          <a:p>
            <a:pPr lvl="1"/>
            <a:endParaRPr lang="en-US" dirty="0"/>
          </a:p>
          <a:p>
            <a:pPr lvl="1"/>
            <a:endParaRPr lang="en-US" dirty="0"/>
          </a:p>
          <a:p>
            <a:pPr lvl="1"/>
            <a:r>
              <a:rPr lang="en-US" dirty="0"/>
              <a:t>The null and alternative hypotheses are the same as before</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cs typeface="Times New Roman" pitchFamily="18" charset="0"/>
              </a:rPr>
              <a:t>Dickey-Fuller Test 2 (With Constant but No Trend)</a:t>
            </a:r>
            <a:endParaRPr lang="en-US" sz="1100" dirty="0">
              <a:solidFill>
                <a:schemeClr val="bg1"/>
              </a:solidFill>
              <a:ea typeface="Tahoma" pitchFamily="34" charset="0"/>
              <a:cs typeface="Tahoma" pitchFamily="34" charset="0"/>
            </a:endParaRPr>
          </a:p>
        </p:txBody>
      </p:sp>
      <p:graphicFrame>
        <p:nvGraphicFramePr>
          <p:cNvPr id="726020" name="Object 4"/>
          <p:cNvGraphicFramePr>
            <a:graphicFrameLocks noChangeAspect="1"/>
          </p:cNvGraphicFramePr>
          <p:nvPr/>
        </p:nvGraphicFramePr>
        <p:xfrm>
          <a:off x="3733800" y="3580432"/>
          <a:ext cx="2541588" cy="484188"/>
        </p:xfrm>
        <a:graphic>
          <a:graphicData uri="http://schemas.openxmlformats.org/presentationml/2006/ole">
            <mc:AlternateContent xmlns:mc="http://schemas.openxmlformats.org/markup-compatibility/2006">
              <mc:Choice xmlns:v="urn:schemas-microsoft-com:vml" Requires="v">
                <p:oleObj spid="_x0000_s788482" name="Equation" r:id="rId3" imgW="1066680" imgH="203040" progId="Equation.DSMT4">
                  <p:embed/>
                </p:oleObj>
              </mc:Choice>
              <mc:Fallback>
                <p:oleObj name="Equation" r:id="rId3" imgW="1066680" imgH="203040" progId="Equation.DSMT4">
                  <p:embed/>
                  <p:pic>
                    <p:nvPicPr>
                      <p:cNvPr id="726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80432"/>
                        <a:ext cx="254158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55526"/>
            <a:ext cx="7772400" cy="5334000"/>
          </a:xfrm>
        </p:spPr>
        <p:txBody>
          <a:bodyPr>
            <a:normAutofit/>
          </a:bodyPr>
          <a:lstStyle/>
          <a:p>
            <a:pPr marL="0" indent="0">
              <a:buNone/>
            </a:pPr>
            <a:endParaRPr lang="en-US" dirty="0"/>
          </a:p>
          <a:p>
            <a:r>
              <a:rPr lang="en-US" dirty="0"/>
              <a:t>The third Dickey–Fuller test includes a constant and a trend in the test equation:</a:t>
            </a:r>
          </a:p>
          <a:p>
            <a:endParaRPr lang="en-US" dirty="0"/>
          </a:p>
          <a:p>
            <a:pPr lvl="1"/>
            <a:endParaRPr lang="en-US" dirty="0"/>
          </a:p>
          <a:p>
            <a:pPr lvl="1"/>
            <a:endParaRPr lang="en-US" dirty="0"/>
          </a:p>
          <a:p>
            <a:pPr lvl="1"/>
            <a:r>
              <a:rPr lang="en-US" dirty="0"/>
              <a:t>The null and alternative hypotheses are as before:</a:t>
            </a:r>
          </a:p>
          <a:p>
            <a:pPr marL="457200" lvl="1" indent="0">
              <a:buNone/>
            </a:pPr>
            <a:r>
              <a:rPr lang="en-US" dirty="0"/>
              <a:t>		      H</a:t>
            </a:r>
            <a:r>
              <a:rPr lang="en-US" baseline="-25000" dirty="0"/>
              <a:t>0</a:t>
            </a:r>
            <a:r>
              <a:rPr lang="en-US" dirty="0"/>
              <a:t>: </a:t>
            </a:r>
            <a:r>
              <a:rPr lang="el-GR" dirty="0"/>
              <a:t>γ</a:t>
            </a:r>
            <a:r>
              <a:rPr lang="en-US" dirty="0"/>
              <a:t> = 0 and H</a:t>
            </a:r>
            <a:r>
              <a:rPr lang="en-US" baseline="-25000" dirty="0"/>
              <a:t>1</a:t>
            </a:r>
            <a:r>
              <a:rPr lang="en-US" dirty="0"/>
              <a:t>:</a:t>
            </a:r>
            <a:r>
              <a:rPr lang="el-GR" dirty="0"/>
              <a:t>γ</a:t>
            </a:r>
            <a:r>
              <a:rPr lang="en-US" dirty="0"/>
              <a:t> &lt; 0</a:t>
            </a:r>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cs typeface="Times New Roman" pitchFamily="18" charset="0"/>
              </a:rPr>
              <a:t>Dickey-Fuller Test 3 (With Constant and With Trend)</a:t>
            </a:r>
            <a:endParaRPr lang="en-US" sz="1100" dirty="0">
              <a:solidFill>
                <a:schemeClr val="bg1"/>
              </a:solidFill>
              <a:ea typeface="Tahoma" pitchFamily="34" charset="0"/>
              <a:cs typeface="Tahoma" pitchFamily="34" charset="0"/>
            </a:endParaRPr>
          </a:p>
        </p:txBody>
      </p:sp>
      <p:graphicFrame>
        <p:nvGraphicFramePr>
          <p:cNvPr id="727043" name="Object 3"/>
          <p:cNvGraphicFramePr>
            <a:graphicFrameLocks noChangeAspect="1"/>
          </p:cNvGraphicFramePr>
          <p:nvPr/>
        </p:nvGraphicFramePr>
        <p:xfrm>
          <a:off x="3643312" y="3171825"/>
          <a:ext cx="3062288" cy="485775"/>
        </p:xfrm>
        <a:graphic>
          <a:graphicData uri="http://schemas.openxmlformats.org/presentationml/2006/ole">
            <mc:AlternateContent xmlns:mc="http://schemas.openxmlformats.org/markup-compatibility/2006">
              <mc:Choice xmlns:v="urn:schemas-microsoft-com:vml" Requires="v">
                <p:oleObj spid="_x0000_s789506" name="Equation" r:id="rId3" imgW="1282680" imgH="203040" progId="Equation.DSMT4">
                  <p:embed/>
                </p:oleObj>
              </mc:Choice>
              <mc:Fallback>
                <p:oleObj name="Equation" r:id="rId3" imgW="1282680" imgH="203040" progId="Equation.DSMT4">
                  <p:embed/>
                  <p:pic>
                    <p:nvPicPr>
                      <p:cNvPr id="7270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12" y="3171825"/>
                        <a:ext cx="30622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sz="2400" dirty="0"/>
              <a:t>Formally, a time series </a:t>
            </a:r>
            <a:r>
              <a:rPr lang="en-US" sz="2400" i="1" dirty="0" err="1"/>
              <a:t>y</a:t>
            </a:r>
            <a:r>
              <a:rPr lang="en-US" sz="2400" baseline="-25000" dirty="0" err="1"/>
              <a:t>t</a:t>
            </a:r>
            <a:r>
              <a:rPr lang="en-US" sz="2400" dirty="0"/>
              <a:t> is stationary if:</a:t>
            </a:r>
          </a:p>
          <a:p>
            <a:pPr marL="457200" indent="-457200">
              <a:buFont typeface="+mj-lt"/>
              <a:buAutoNum type="arabicPeriod"/>
            </a:pPr>
            <a:r>
              <a:rPr lang="en-US" sz="2400" dirty="0"/>
              <a:t>Its mean is constant over time and, </a:t>
            </a:r>
          </a:p>
          <a:p>
            <a:pPr marL="457200" indent="-457200">
              <a:buFont typeface="+mj-lt"/>
              <a:buAutoNum type="arabicPeriod"/>
            </a:pPr>
            <a:r>
              <a:rPr lang="en-US" sz="2400" dirty="0"/>
              <a:t>Its variance is constant over time and,</a:t>
            </a:r>
          </a:p>
          <a:p>
            <a:pPr marL="457200" indent="-457200">
              <a:buFont typeface="+mj-lt"/>
              <a:buAutoNum type="arabicPeriod"/>
            </a:pPr>
            <a:r>
              <a:rPr lang="en-US" sz="2400" dirty="0"/>
              <a:t>If the covariance between two values from the series depends only on the length of time separating the two values, and not on the actual times at which the variables are observed.</a:t>
            </a:r>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78253613"/>
              </p:ext>
            </p:extLst>
          </p:nvPr>
        </p:nvGraphicFramePr>
        <p:xfrm>
          <a:off x="1600200" y="4800600"/>
          <a:ext cx="6999288" cy="1355725"/>
        </p:xfrm>
        <a:graphic>
          <a:graphicData uri="http://schemas.openxmlformats.org/presentationml/2006/ole">
            <mc:AlternateContent xmlns:mc="http://schemas.openxmlformats.org/markup-compatibility/2006">
              <mc:Choice xmlns:v="urn:schemas-microsoft-com:vml" Requires="v">
                <p:oleObj spid="_x0000_s781349" name="Equation" r:id="rId3" imgW="4000500" imgH="774700" progId="Equation.DSMT4">
                  <p:embed/>
                </p:oleObj>
              </mc:Choice>
              <mc:Fallback>
                <p:oleObj name="Equation" r:id="rId3" imgW="4000500" imgH="774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699928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pPr marL="0" indent="0">
              <a:buNone/>
            </a:pPr>
            <a:endParaRPr lang="en-US" dirty="0"/>
          </a:p>
          <a:p>
            <a:r>
              <a:rPr lang="en-US" dirty="0"/>
              <a:t>If we </a:t>
            </a:r>
            <a:r>
              <a:rPr lang="en-US" b="1" dirty="0"/>
              <a:t>reject</a:t>
            </a:r>
            <a:r>
              <a:rPr lang="en-US" dirty="0"/>
              <a:t> the null hypothesis we conclude that the series is </a:t>
            </a:r>
            <a:r>
              <a:rPr lang="en-US" b="1" dirty="0"/>
              <a:t>stationary</a:t>
            </a:r>
            <a:r>
              <a:rPr lang="en-US" dirty="0"/>
              <a:t>.</a:t>
            </a:r>
          </a:p>
          <a:p>
            <a:pPr marL="0" indent="0">
              <a:buNone/>
            </a:pPr>
            <a:endParaRPr lang="en-US" dirty="0"/>
          </a:p>
          <a:p>
            <a:r>
              <a:rPr lang="en-US" dirty="0"/>
              <a:t>If we </a:t>
            </a:r>
            <a:r>
              <a:rPr lang="en-US" b="1" dirty="0"/>
              <a:t>do not reject </a:t>
            </a:r>
            <a:r>
              <a:rPr lang="en-US" dirty="0"/>
              <a:t>the null hypothesis, we conclude that the series is </a:t>
            </a:r>
            <a:r>
              <a:rPr lang="en-US" b="1" dirty="0"/>
              <a:t>not stationary</a:t>
            </a:r>
            <a:r>
              <a:rPr lang="en-US" dirty="0"/>
              <a:t> or that the series has </a:t>
            </a:r>
            <a:r>
              <a:rPr lang="en-US" b="1" dirty="0"/>
              <a:t>a unit root</a:t>
            </a:r>
          </a:p>
          <a:p>
            <a:endParaRPr lang="en-US" dirty="0"/>
          </a:p>
          <a:p>
            <a:pPr marL="0" indent="0">
              <a:buNone/>
            </a:pPr>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Dickey-Fuller testing procedure:</a:t>
            </a:r>
          </a:p>
          <a:p>
            <a:pPr lvl="1"/>
            <a:r>
              <a:rPr lang="en-US" dirty="0"/>
              <a:t>First plot the time series of the variable and select a suitable Dickey-Fuller test based on a visual inspection of the plot</a:t>
            </a:r>
          </a:p>
          <a:p>
            <a:pPr lvl="2"/>
            <a:r>
              <a:rPr lang="en-US" dirty="0"/>
              <a:t>If the series appears to be wandering or fluctuating around a sample average of zero, use test 1 </a:t>
            </a:r>
          </a:p>
          <a:p>
            <a:pPr lvl="2"/>
            <a:r>
              <a:rPr lang="en-US" dirty="0"/>
              <a:t>If the series appears to be wandering or fluctuating around a sample average which is nonzero, use test 2.</a:t>
            </a:r>
          </a:p>
          <a:p>
            <a:pPr lvl="2"/>
            <a:r>
              <a:rPr lang="en-US" dirty="0"/>
              <a:t>If the series appears to be wandering or fluctuating around a linear trend, use test 3.</a:t>
            </a:r>
          </a:p>
          <a:p>
            <a:pPr lvl="1"/>
            <a:endParaRPr lang="en-US" dirty="0"/>
          </a:p>
        </p:txBody>
      </p:sp>
      <p:sp>
        <p:nvSpPr>
          <p:cNvPr id="3" name="TextBox 2"/>
          <p:cNvSpPr txBox="1"/>
          <p:nvPr/>
        </p:nvSpPr>
        <p:spPr>
          <a:xfrm>
            <a:off x="0" y="329616"/>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5" name="TextBox 4"/>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cs typeface="Times New Roman" pitchFamily="18" charset="0"/>
              </a:rPr>
              <a:t>The Dickey-Fuller Testing Procedures</a:t>
            </a:r>
            <a:endParaRPr lang="en-US" sz="1100" dirty="0">
              <a:solidFill>
                <a:schemeClr val="bg1"/>
              </a:solidFill>
              <a:ea typeface="Tahoma" pitchFamily="34" charset="0"/>
              <a:cs typeface="Tahoma"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pic>
        <p:nvPicPr>
          <p:cNvPr id="729090" name="Picture 2"/>
          <p:cNvPicPr>
            <a:picLocks noChangeAspect="1" noChangeArrowheads="1"/>
          </p:cNvPicPr>
          <p:nvPr/>
        </p:nvPicPr>
        <p:blipFill>
          <a:blip r:embed="rId2" cstate="print"/>
          <a:srcRect/>
          <a:stretch>
            <a:fillRect/>
          </a:stretch>
        </p:blipFill>
        <p:spPr bwMode="auto">
          <a:xfrm>
            <a:off x="1399137" y="3276600"/>
            <a:ext cx="7570787" cy="2349500"/>
          </a:xfrm>
          <a:prstGeom prst="rect">
            <a:avLst/>
          </a:prstGeom>
          <a:noFill/>
          <a:ln w="9525">
            <a:noFill/>
            <a:miter lim="800000"/>
            <a:headEnd/>
            <a:tailEnd/>
          </a:ln>
        </p:spPr>
      </p:pic>
      <p:sp>
        <p:nvSpPr>
          <p:cNvPr id="6" name="Rectangle 5"/>
          <p:cNvSpPr/>
          <p:nvPr/>
        </p:nvSpPr>
        <p:spPr>
          <a:xfrm>
            <a:off x="1828800" y="280895"/>
            <a:ext cx="6934200" cy="461665"/>
          </a:xfrm>
          <a:prstGeom prst="rect">
            <a:avLst/>
          </a:prstGeom>
        </p:spPr>
        <p:txBody>
          <a:bodyPr wrap="square">
            <a:spAutoFit/>
          </a:bodyPr>
          <a:lstStyle/>
          <a:p>
            <a:r>
              <a:rPr lang="en-US" sz="2400" dirty="0">
                <a:solidFill>
                  <a:schemeClr val="bg1"/>
                </a:solidFill>
              </a:rPr>
              <a:t>          Critical Values for the Dickey–Fuller Test</a:t>
            </a:r>
          </a:p>
        </p:txBody>
      </p:sp>
      <p:sp>
        <p:nvSpPr>
          <p:cNvPr id="2" name="Rectangle 1"/>
          <p:cNvSpPr/>
          <p:nvPr/>
        </p:nvSpPr>
        <p:spPr>
          <a:xfrm>
            <a:off x="1676400" y="1377406"/>
            <a:ext cx="7086600" cy="1754326"/>
          </a:xfrm>
          <a:prstGeom prst="rect">
            <a:avLst/>
          </a:prstGeom>
        </p:spPr>
        <p:txBody>
          <a:bodyPr wrap="square">
            <a:spAutoFit/>
          </a:bodyPr>
          <a:lstStyle/>
          <a:p>
            <a:r>
              <a:rPr lang="en-US" dirty="0"/>
              <a:t>This </a:t>
            </a:r>
            <a:r>
              <a:rPr lang="en-US" i="1" dirty="0"/>
              <a:t>t</a:t>
            </a:r>
            <a:r>
              <a:rPr lang="en-US" dirty="0"/>
              <a:t>-statistic no longer has the  </a:t>
            </a:r>
            <a:r>
              <a:rPr lang="en-US" i="1" dirty="0"/>
              <a:t>t</a:t>
            </a:r>
            <a:r>
              <a:rPr lang="en-US" dirty="0"/>
              <a:t>-distribution under the null hypothesis.</a:t>
            </a:r>
          </a:p>
          <a:p>
            <a:endParaRPr lang="en-US" dirty="0"/>
          </a:p>
          <a:p>
            <a:r>
              <a:rPr lang="en-US" dirty="0"/>
              <a:t>Instead, we use the statistic often called a </a:t>
            </a:r>
            <a:r>
              <a:rPr lang="el-GR" b="1" dirty="0"/>
              <a:t>τ</a:t>
            </a:r>
            <a:r>
              <a:rPr lang="en-US" b="1" dirty="0"/>
              <a:t> (</a:t>
            </a:r>
            <a:r>
              <a:rPr lang="en-US" b="1" i="1" dirty="0"/>
              <a:t>tau</a:t>
            </a:r>
            <a:r>
              <a:rPr lang="en-US" b="1" dirty="0"/>
              <a:t>) statistic</a:t>
            </a:r>
            <a:r>
              <a:rPr lang="en-US" dirty="0"/>
              <a:t> </a:t>
            </a:r>
          </a:p>
          <a:p>
            <a:endParaRPr lang="en-US" dirty="0"/>
          </a:p>
          <a:p>
            <a:r>
              <a:rPr lang="en-US" dirty="0"/>
              <a:t>Critical values for one tail (left) are given in the following table: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endParaRPr lang="en-US" dirty="0"/>
          </a:p>
          <a:p>
            <a:r>
              <a:rPr lang="en-US" sz="2400" dirty="0"/>
              <a:t>An important extension of the Dickey-Fuller test allows for the possibility that the error term is auto-correlated.</a:t>
            </a:r>
          </a:p>
          <a:p>
            <a:pPr marL="0" indent="0">
              <a:buNone/>
            </a:pPr>
            <a:endParaRPr lang="en-US" sz="2400" dirty="0"/>
          </a:p>
          <a:p>
            <a:r>
              <a:rPr lang="en-US" sz="2400" dirty="0"/>
              <a:t>Such auto-correlation is likely to occur if our earlier models did not have sufficient lags to capture all full dynamic nature in the process.</a:t>
            </a:r>
          </a:p>
          <a:p>
            <a:pPr marL="0" indent="0">
              <a:buNone/>
            </a:pPr>
            <a:endParaRPr lang="en-US" sz="2400" dirty="0"/>
          </a:p>
          <a:p>
            <a:r>
              <a:rPr lang="en-US" sz="2400" dirty="0"/>
              <a:t>The solution: </a:t>
            </a:r>
            <a:r>
              <a:rPr lang="en-US" sz="2400" b="1" dirty="0"/>
              <a:t>we will add lags of the dependent variable until we eliminate auto-correlation in the residuals, and only then we will conduct the Dickey-Fuller test.</a:t>
            </a:r>
          </a:p>
          <a:p>
            <a:pPr marL="0" indent="0">
              <a:buNone/>
            </a:pPr>
            <a:endParaRPr lang="en-US" sz="2400" dirty="0"/>
          </a:p>
          <a:p>
            <a:r>
              <a:rPr lang="en-US" sz="2400" dirty="0"/>
              <a:t>This is the augmented Dickey-Fuller test.</a:t>
            </a:r>
          </a:p>
          <a:p>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5" name="Rectangle 4"/>
          <p:cNvSpPr/>
          <p:nvPr/>
        </p:nvSpPr>
        <p:spPr>
          <a:xfrm>
            <a:off x="1828800" y="280895"/>
            <a:ext cx="6934200" cy="461665"/>
          </a:xfrm>
          <a:prstGeom prst="rect">
            <a:avLst/>
          </a:prstGeom>
        </p:spPr>
        <p:txBody>
          <a:bodyPr wrap="square">
            <a:spAutoFit/>
          </a:bodyPr>
          <a:lstStyle/>
          <a:p>
            <a:r>
              <a:rPr lang="en-US" sz="2400" dirty="0">
                <a:solidFill>
                  <a:schemeClr val="bg1"/>
                </a:solidFill>
              </a:rPr>
              <a:t>               Augmented Dickey–Fuller Test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As an example, consider the two interest rate series:</a:t>
            </a:r>
          </a:p>
          <a:p>
            <a:pPr lvl="1"/>
            <a:r>
              <a:rPr lang="en-US" dirty="0"/>
              <a:t>The federal funds rate (</a:t>
            </a:r>
            <a:r>
              <a:rPr lang="en-US" i="1" dirty="0"/>
              <a:t>F</a:t>
            </a:r>
            <a:r>
              <a:rPr lang="en-US" baseline="-25000" dirty="0"/>
              <a:t>t</a:t>
            </a:r>
            <a:r>
              <a:rPr lang="en-US" dirty="0"/>
              <a:t>)</a:t>
            </a:r>
          </a:p>
          <a:p>
            <a:pPr lvl="1"/>
            <a:r>
              <a:rPr lang="en-US" dirty="0"/>
              <a:t>The three-year bond rate (</a:t>
            </a:r>
            <a:r>
              <a:rPr lang="en-US" i="1" dirty="0"/>
              <a:t>B</a:t>
            </a:r>
            <a:r>
              <a:rPr lang="en-US" baseline="-25000" dirty="0"/>
              <a:t>t</a:t>
            </a:r>
            <a:r>
              <a:rPr lang="en-US" dirty="0"/>
              <a:t>)</a:t>
            </a:r>
          </a:p>
          <a:p>
            <a:pPr marL="0" indent="0">
              <a:buNone/>
            </a:pPr>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cs typeface="Times New Roman" pitchFamily="18" charset="0"/>
              </a:rPr>
              <a:t>The Dickey-Fuller Tests: An Example</a:t>
            </a:r>
            <a:endParaRPr lang="en-US" sz="1100" dirty="0">
              <a:solidFill>
                <a:schemeClr val="bg1"/>
              </a:solidFill>
              <a:ea typeface="Tahoma" pitchFamily="34" charset="0"/>
              <a:cs typeface="Tahoma" pitchFamily="34" charset="0"/>
            </a:endParaRPr>
          </a:p>
        </p:txBody>
      </p:sp>
    </p:spTree>
    <p:extLst>
      <p:ext uri="{BB962C8B-B14F-4D97-AF65-F5344CB8AC3E}">
        <p14:creationId xmlns:p14="http://schemas.microsoft.com/office/powerpoint/2010/main" val="548197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cs typeface="Times New Roman" pitchFamily="18" charset="0"/>
              </a:rPr>
              <a:t>The Dickey-Fuller Tests: An Example</a:t>
            </a:r>
            <a:endParaRPr lang="en-US" sz="1100" dirty="0">
              <a:solidFill>
                <a:schemeClr val="bg1"/>
              </a:solidFill>
              <a:ea typeface="Tahoma" pitchFamily="34" charset="0"/>
              <a:cs typeface="Tahoma" pitchFamily="34" charset="0"/>
            </a:endParaRPr>
          </a:p>
        </p:txBody>
      </p:sp>
      <p:pic>
        <p:nvPicPr>
          <p:cNvPr id="78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2" y="1186238"/>
            <a:ext cx="7329488" cy="53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3886200" y="3124200"/>
            <a:ext cx="38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4267200" y="31242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3886200" y="31242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886200" y="3352800"/>
            <a:ext cx="38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3886200" y="5791200"/>
            <a:ext cx="38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4267200" y="57912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3886200" y="6019800"/>
            <a:ext cx="38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3886200" y="5791200"/>
            <a:ext cx="0" cy="2286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558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Consider the random walk model:</a:t>
            </a:r>
          </a:p>
          <a:p>
            <a:endParaRPr lang="en-US" dirty="0"/>
          </a:p>
          <a:p>
            <a:endParaRPr lang="en-US" dirty="0"/>
          </a:p>
          <a:p>
            <a:pPr lvl="1"/>
            <a:r>
              <a:rPr lang="en-US" dirty="0"/>
              <a:t>This can be rendered stationary by taking the first difference:</a:t>
            </a:r>
          </a:p>
          <a:p>
            <a:pPr lvl="1"/>
            <a:endParaRPr lang="en-US" dirty="0"/>
          </a:p>
          <a:p>
            <a:pPr lvl="1"/>
            <a:endParaRPr lang="en-US" dirty="0"/>
          </a:p>
          <a:p>
            <a:pPr lvl="1"/>
            <a:r>
              <a:rPr lang="en-US" dirty="0"/>
              <a:t>The variable </a:t>
            </a:r>
            <a:r>
              <a:rPr lang="en-US" i="1" dirty="0" err="1"/>
              <a:t>y</a:t>
            </a:r>
            <a:r>
              <a:rPr lang="en-US" baseline="-25000" dirty="0" err="1"/>
              <a:t>t</a:t>
            </a:r>
            <a:r>
              <a:rPr lang="en-US" dirty="0"/>
              <a:t> is said to be a </a:t>
            </a:r>
            <a:r>
              <a:rPr lang="en-US" b="1" dirty="0"/>
              <a:t>first difference stationary</a:t>
            </a:r>
            <a:r>
              <a:rPr lang="en-US" dirty="0"/>
              <a:t> series</a:t>
            </a:r>
          </a:p>
          <a:p>
            <a:endParaRPr lang="en-US" dirty="0"/>
          </a:p>
        </p:txBody>
      </p:sp>
      <p:sp>
        <p:nvSpPr>
          <p:cNvPr id="4" name="TextBox 3"/>
          <p:cNvSpPr txBox="1"/>
          <p:nvPr/>
        </p:nvSpPr>
        <p:spPr>
          <a:xfrm>
            <a:off x="0" y="190500"/>
            <a:ext cx="1371600" cy="600164"/>
          </a:xfrm>
          <a:prstGeom prst="rect">
            <a:avLst/>
          </a:prstGeom>
          <a:noFill/>
        </p:spPr>
        <p:txBody>
          <a:bodyPr wrap="square" rtlCol="0">
            <a:spAutoFit/>
          </a:bodyPr>
          <a:lstStyle/>
          <a:p>
            <a:pPr algn="ctr"/>
            <a:r>
              <a:rPr lang="en-US" sz="1100" dirty="0">
                <a:solidFill>
                  <a:schemeClr val="bg1"/>
                </a:solidFill>
              </a:rPr>
              <a:t>Regression When There is No Cointegration</a:t>
            </a:r>
            <a:endParaRPr lang="en-US" sz="1100" dirty="0">
              <a:solidFill>
                <a:schemeClr val="bg1"/>
              </a:solidFill>
              <a:latin typeface="Tahoma" pitchFamily="34" charset="0"/>
              <a:ea typeface="Tahoma" pitchFamily="34" charset="0"/>
              <a:cs typeface="Tahoma" pitchFamily="34" charset="0"/>
            </a:endParaRPr>
          </a:p>
        </p:txBody>
      </p:sp>
      <p:sp>
        <p:nvSpPr>
          <p:cNvPr id="5" name="TextBox 4"/>
          <p:cNvSpPr txBox="1"/>
          <p:nvPr/>
        </p:nvSpPr>
        <p:spPr>
          <a:xfrm>
            <a:off x="0" y="1159374"/>
            <a:ext cx="1371600" cy="430887"/>
          </a:xfrm>
          <a:prstGeom prst="rect">
            <a:avLst/>
          </a:prstGeom>
          <a:noFill/>
        </p:spPr>
        <p:txBody>
          <a:bodyPr wrap="square" rtlCol="0">
            <a:spAutoFit/>
          </a:bodyPr>
          <a:lstStyle/>
          <a:p>
            <a:pPr algn="ctr"/>
            <a:r>
              <a:rPr lang="en-US" sz="1100" dirty="0">
                <a:solidFill>
                  <a:schemeClr val="bg1"/>
                </a:solidFill>
              </a:rPr>
              <a:t>First Difference Stationary</a:t>
            </a:r>
            <a:endParaRPr lang="en-US" sz="1100" dirty="0">
              <a:solidFill>
                <a:schemeClr val="bg1"/>
              </a:solidFill>
              <a:latin typeface="Tahoma" pitchFamily="34" charset="0"/>
              <a:ea typeface="Tahoma" pitchFamily="34" charset="0"/>
              <a:cs typeface="Tahoma" pitchFamily="34" charset="0"/>
            </a:endParaRPr>
          </a:p>
        </p:txBody>
      </p:sp>
      <p:graphicFrame>
        <p:nvGraphicFramePr>
          <p:cNvPr id="759811" name="Object 3"/>
          <p:cNvGraphicFramePr>
            <a:graphicFrameLocks noChangeAspect="1"/>
          </p:cNvGraphicFramePr>
          <p:nvPr/>
        </p:nvGraphicFramePr>
        <p:xfrm>
          <a:off x="4295775" y="1905000"/>
          <a:ext cx="1724025" cy="484188"/>
        </p:xfrm>
        <a:graphic>
          <a:graphicData uri="http://schemas.openxmlformats.org/presentationml/2006/ole">
            <mc:AlternateContent xmlns:mc="http://schemas.openxmlformats.org/markup-compatibility/2006">
              <mc:Choice xmlns:v="urn:schemas-microsoft-com:vml" Requires="v">
                <p:oleObj spid="_x0000_s790530" name="Equation" r:id="rId3" imgW="723600" imgH="203040" progId="Equation.DSMT4">
                  <p:embed/>
                </p:oleObj>
              </mc:Choice>
              <mc:Fallback>
                <p:oleObj name="Equation" r:id="rId3" imgW="723600" imgH="203040" progId="Equation.DSMT4">
                  <p:embed/>
                  <p:pic>
                    <p:nvPicPr>
                      <p:cNvPr id="759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905000"/>
                        <a:ext cx="172402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9812" name="Object 4"/>
          <p:cNvGraphicFramePr>
            <a:graphicFrameLocks noChangeAspect="1"/>
          </p:cNvGraphicFramePr>
          <p:nvPr/>
        </p:nvGraphicFramePr>
        <p:xfrm>
          <a:off x="3921125" y="3783012"/>
          <a:ext cx="2479675" cy="484188"/>
        </p:xfrm>
        <a:graphic>
          <a:graphicData uri="http://schemas.openxmlformats.org/presentationml/2006/ole">
            <mc:AlternateContent xmlns:mc="http://schemas.openxmlformats.org/markup-compatibility/2006">
              <mc:Choice xmlns:v="urn:schemas-microsoft-com:vml" Requires="v">
                <p:oleObj spid="_x0000_s790531" name="Equation" r:id="rId5" imgW="1041120" imgH="203040" progId="Equation.DSMT4">
                  <p:embed/>
                </p:oleObj>
              </mc:Choice>
              <mc:Fallback>
                <p:oleObj name="Equation" r:id="rId5" imgW="1041120" imgH="203040" progId="Equation.DSMT4">
                  <p:embed/>
                  <p:pic>
                    <p:nvPicPr>
                      <p:cNvPr id="75981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125" y="3783012"/>
                        <a:ext cx="2479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468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lvl="1"/>
            <a:r>
              <a:rPr lang="en-US" dirty="0"/>
              <a:t>Series like </a:t>
            </a:r>
            <a:r>
              <a:rPr lang="en-US" i="1" dirty="0" err="1"/>
              <a:t>y</a:t>
            </a:r>
            <a:r>
              <a:rPr lang="en-US" baseline="-25000" dirty="0" err="1"/>
              <a:t>t</a:t>
            </a:r>
            <a:r>
              <a:rPr lang="en-US" dirty="0"/>
              <a:t>, which can be made stationary by taking the first difference, are also said to be </a:t>
            </a:r>
            <a:r>
              <a:rPr lang="en-US" b="1" dirty="0"/>
              <a:t>integrated of order one</a:t>
            </a:r>
            <a:r>
              <a:rPr lang="en-US" dirty="0"/>
              <a:t>, and denoted as </a:t>
            </a:r>
            <a:r>
              <a:rPr lang="en-US" b="1" dirty="0"/>
              <a:t>I</a:t>
            </a:r>
            <a:r>
              <a:rPr lang="en-US" dirty="0"/>
              <a:t>(</a:t>
            </a:r>
            <a:r>
              <a:rPr lang="en-US" b="1" dirty="0"/>
              <a:t>1</a:t>
            </a:r>
            <a:r>
              <a:rPr lang="en-US" dirty="0"/>
              <a:t>)</a:t>
            </a:r>
          </a:p>
          <a:p>
            <a:pPr lvl="2"/>
            <a:r>
              <a:rPr lang="en-US" dirty="0"/>
              <a:t>Stationary series are said to be integrated of order zero, </a:t>
            </a:r>
            <a:r>
              <a:rPr lang="en-US" b="1" dirty="0"/>
              <a:t>I</a:t>
            </a:r>
            <a:r>
              <a:rPr lang="en-US" dirty="0"/>
              <a:t>(</a:t>
            </a:r>
            <a:r>
              <a:rPr lang="en-US" b="1" dirty="0"/>
              <a:t>0</a:t>
            </a:r>
            <a:r>
              <a:rPr lang="en-US" dirty="0"/>
              <a:t>)</a:t>
            </a:r>
          </a:p>
          <a:p>
            <a:pPr marL="914400" lvl="2" indent="0">
              <a:buNone/>
            </a:pPr>
            <a:endParaRPr lang="en-US" dirty="0"/>
          </a:p>
          <a:p>
            <a:pPr lvl="1"/>
            <a:r>
              <a:rPr lang="en-US" dirty="0"/>
              <a:t>In general, the order of integration of a series is the minimum number of times it must be differenced to make it stationary</a:t>
            </a:r>
          </a:p>
          <a:p>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1"/>
            <a:ext cx="1371600" cy="261610"/>
          </a:xfrm>
          <a:prstGeom prst="rect">
            <a:avLst/>
          </a:prstGeom>
          <a:noFill/>
        </p:spPr>
        <p:txBody>
          <a:bodyPr wrap="square" rtlCol="0">
            <a:spAutoFit/>
          </a:bodyPr>
          <a:lstStyle/>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dirty="0"/>
              <a:t>The results of the Dickey–Fuller test for a random walk applied to the first differences are:</a:t>
            </a:r>
          </a:p>
          <a:p>
            <a:pPr lvl="1"/>
            <a:endParaRPr lang="en-US" dirty="0"/>
          </a:p>
          <a:p>
            <a:pPr marL="0" indent="0">
              <a:buNone/>
            </a:pPr>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261610"/>
          </a:xfrm>
          <a:prstGeom prst="rect">
            <a:avLst/>
          </a:prstGeom>
          <a:noFill/>
        </p:spPr>
        <p:txBody>
          <a:bodyPr wrap="square" rtlCol="0">
            <a:spAutoFit/>
          </a:bodyPr>
          <a:lstStyle/>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p:pic>
        <p:nvPicPr>
          <p:cNvPr id="735291"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947520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3352800" y="4114800"/>
            <a:ext cx="685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4038600" y="4114800"/>
            <a:ext cx="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H="1">
            <a:off x="3352800" y="4419600"/>
            <a:ext cx="685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352800" y="4114800"/>
            <a:ext cx="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3314700" y="5867400"/>
            <a:ext cx="762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4038600" y="58674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3314700" y="6096000"/>
            <a:ext cx="7239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3314700" y="5867400"/>
            <a:ext cx="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Based on the large negative value of the </a:t>
            </a:r>
            <a:r>
              <a:rPr lang="en-US" i="1" dirty="0"/>
              <a:t>t</a:t>
            </a:r>
            <a:r>
              <a:rPr lang="en-US" dirty="0"/>
              <a:t> statistic (-5.487 &lt; -1.95), we </a:t>
            </a:r>
            <a:r>
              <a:rPr lang="en-US" b="1" dirty="0"/>
              <a:t>reject</a:t>
            </a:r>
            <a:r>
              <a:rPr lang="en-US" dirty="0"/>
              <a:t> the null hypothesis that </a:t>
            </a:r>
            <a:r>
              <a:rPr lang="el-GR" dirty="0"/>
              <a:t>Δ</a:t>
            </a:r>
            <a:r>
              <a:rPr lang="en-US" i="1" dirty="0"/>
              <a:t>F</a:t>
            </a:r>
            <a:r>
              <a:rPr lang="en-US" baseline="-25000" dirty="0"/>
              <a:t>t </a:t>
            </a:r>
            <a:r>
              <a:rPr lang="en-US" dirty="0"/>
              <a:t>is </a:t>
            </a:r>
            <a:r>
              <a:rPr lang="en-US" dirty="0" err="1"/>
              <a:t>nonstationary</a:t>
            </a:r>
            <a:r>
              <a:rPr lang="en-US" dirty="0"/>
              <a:t> and </a:t>
            </a:r>
            <a:r>
              <a:rPr lang="en-US" b="1" dirty="0"/>
              <a:t>accept the alternative that it is stationary</a:t>
            </a:r>
            <a:r>
              <a:rPr lang="en-US" dirty="0"/>
              <a:t>.</a:t>
            </a:r>
          </a:p>
          <a:p>
            <a:endParaRPr lang="en-US" dirty="0"/>
          </a:p>
          <a:p>
            <a:r>
              <a:rPr lang="en-US" dirty="0"/>
              <a:t>We similarly conclude that </a:t>
            </a:r>
            <a:r>
              <a:rPr lang="el-GR" dirty="0"/>
              <a:t>Δ</a:t>
            </a:r>
            <a:r>
              <a:rPr lang="en-US" i="1" dirty="0"/>
              <a:t>B</a:t>
            </a:r>
            <a:r>
              <a:rPr lang="en-US" baseline="-25000" dirty="0"/>
              <a:t>t</a:t>
            </a:r>
            <a:r>
              <a:rPr lang="en-US" dirty="0"/>
              <a:t> is </a:t>
            </a:r>
            <a:r>
              <a:rPr lang="en-US" b="1" dirty="0"/>
              <a:t>stationary</a:t>
            </a:r>
          </a:p>
          <a:p>
            <a:pPr marL="0" indent="0">
              <a:buNone/>
            </a:pPr>
            <a:r>
              <a:rPr lang="en-US" dirty="0"/>
              <a:t>    (-7.662 &lt; -1.95)</a:t>
            </a:r>
          </a:p>
          <a:p>
            <a:pPr marL="0" indent="0">
              <a:buNone/>
            </a:pPr>
            <a:endParaRPr lang="en-US" dirty="0"/>
          </a:p>
          <a:p>
            <a:pPr marL="0" indent="0">
              <a:buNone/>
            </a:pPr>
            <a:r>
              <a:rPr lang="en-US" sz="2400" b="1" dirty="0"/>
              <a:t>    </a:t>
            </a:r>
            <a:r>
              <a:rPr lang="en-US" sz="2400" b="1" dirty="0">
                <a:solidFill>
                  <a:srgbClr val="FF0000"/>
                </a:solidFill>
              </a:rPr>
              <a:t>Conclusion: F and B are both integrated of order 1.</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261610"/>
          </a:xfrm>
          <a:prstGeom prst="rect">
            <a:avLst/>
          </a:prstGeom>
          <a:noFill/>
        </p:spPr>
        <p:txBody>
          <a:bodyPr wrap="square" rtlCol="0">
            <a:spAutoFit/>
          </a:bodyPr>
          <a:lstStyle/>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AR(1) is useful for explaining the difference between stationary and non-stationary series:</a:t>
            </a:r>
          </a:p>
          <a:p>
            <a:endParaRPr lang="en-US" i="1" dirty="0"/>
          </a:p>
          <a:p>
            <a:pPr marL="0" indent="0">
              <a:buNone/>
            </a:pPr>
            <a:endParaRPr lang="en-US" i="1" dirty="0"/>
          </a:p>
          <a:p>
            <a:pPr lvl="1"/>
            <a:endParaRPr lang="en-US" dirty="0"/>
          </a:p>
          <a:p>
            <a:pPr lvl="1"/>
            <a:endParaRPr lang="en-US" dirty="0"/>
          </a:p>
          <a:p>
            <a:pPr lvl="1"/>
            <a:r>
              <a:rPr lang="en-US" dirty="0"/>
              <a:t>The errors </a:t>
            </a:r>
            <a:r>
              <a:rPr lang="en-US" i="1" dirty="0" err="1"/>
              <a:t>v</a:t>
            </a:r>
            <a:r>
              <a:rPr lang="en-US" baseline="-25000" dirty="0" err="1"/>
              <a:t>t</a:t>
            </a:r>
            <a:r>
              <a:rPr lang="en-US" dirty="0"/>
              <a:t> are not correlated, with zero mean and constant variance</a:t>
            </a:r>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81986" name="Object 2"/>
          <p:cNvGraphicFramePr>
            <a:graphicFrameLocks noChangeAspect="1"/>
          </p:cNvGraphicFramePr>
          <p:nvPr>
            <p:extLst>
              <p:ext uri="{D42A27DB-BD31-4B8C-83A1-F6EECF244321}">
                <p14:modId xmlns:p14="http://schemas.microsoft.com/office/powerpoint/2010/main" val="1505533401"/>
              </p:ext>
            </p:extLst>
          </p:nvPr>
        </p:nvGraphicFramePr>
        <p:xfrm>
          <a:off x="3581400" y="3429000"/>
          <a:ext cx="3081338" cy="549275"/>
        </p:xfrm>
        <a:graphic>
          <a:graphicData uri="http://schemas.openxmlformats.org/presentationml/2006/ole">
            <mc:AlternateContent xmlns:mc="http://schemas.openxmlformats.org/markup-compatibility/2006">
              <mc:Choice xmlns:v="urn:schemas-microsoft-com:vml" Requires="v">
                <p:oleObj spid="_x0000_s682154" name="Equation" r:id="rId3" imgW="1282680" imgH="228600" progId="Equation.DSMT4">
                  <p:embed/>
                </p:oleObj>
              </mc:Choice>
              <mc:Fallback>
                <p:oleObj name="Equation" r:id="rId3" imgW="128268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429000"/>
                        <a:ext cx="30813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92350377"/>
              </p:ext>
            </p:extLst>
          </p:nvPr>
        </p:nvGraphicFramePr>
        <p:xfrm>
          <a:off x="5334000" y="5105400"/>
          <a:ext cx="474579" cy="644071"/>
        </p:xfrm>
        <a:graphic>
          <a:graphicData uri="http://schemas.openxmlformats.org/presentationml/2006/ole">
            <mc:AlternateContent xmlns:mc="http://schemas.openxmlformats.org/markup-compatibility/2006">
              <mc:Choice xmlns:v="urn:schemas-microsoft-com:vml" Requires="v">
                <p:oleObj spid="_x0000_s682155" name="Equation" r:id="rId5" imgW="177480" imgH="241200" progId="Equation.DSMT4">
                  <p:embed/>
                </p:oleObj>
              </mc:Choice>
              <mc:Fallback>
                <p:oleObj name="Equation" r:id="rId5" imgW="17748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105400"/>
                        <a:ext cx="474579" cy="644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marL="342900" lvl="1" indent="-342900">
              <a:buSzPct val="100000"/>
              <a:buBlip>
                <a:blip r:embed="rId3"/>
              </a:buBlip>
            </a:pPr>
            <a:r>
              <a:rPr lang="en-US" dirty="0"/>
              <a:t>If the series are </a:t>
            </a:r>
            <a:r>
              <a:rPr lang="en-US" b="1" dirty="0"/>
              <a:t>difference stationary </a:t>
            </a:r>
            <a:r>
              <a:rPr lang="en-US" dirty="0"/>
              <a:t>– by taking </a:t>
            </a:r>
            <a:r>
              <a:rPr lang="en-US" b="1" dirty="0"/>
              <a:t>first differences</a:t>
            </a:r>
            <a:r>
              <a:rPr lang="en-US" dirty="0"/>
              <a:t> </a:t>
            </a:r>
          </a:p>
          <a:p>
            <a:endParaRPr lang="en-US" dirty="0"/>
          </a:p>
          <a:p>
            <a:r>
              <a:rPr lang="en-US" dirty="0"/>
              <a:t>Suppose that </a:t>
            </a:r>
            <a:r>
              <a:rPr lang="en-US" i="1" dirty="0"/>
              <a:t>y</a:t>
            </a:r>
            <a:r>
              <a:rPr lang="en-US" dirty="0"/>
              <a:t> and </a:t>
            </a:r>
            <a:r>
              <a:rPr lang="en-US" i="1" dirty="0"/>
              <a:t>x</a:t>
            </a:r>
            <a:r>
              <a:rPr lang="en-US" dirty="0"/>
              <a:t> are I(1), an example of an ARDL(1,1) regression equation is:</a:t>
            </a:r>
          </a:p>
        </p:txBody>
      </p:sp>
      <p:sp>
        <p:nvSpPr>
          <p:cNvPr id="5" name="TextBox 4"/>
          <p:cNvSpPr txBox="1"/>
          <p:nvPr/>
        </p:nvSpPr>
        <p:spPr>
          <a:xfrm>
            <a:off x="0" y="1159374"/>
            <a:ext cx="1371600" cy="430887"/>
          </a:xfrm>
          <a:prstGeom prst="rect">
            <a:avLst/>
          </a:prstGeom>
          <a:noFill/>
        </p:spPr>
        <p:txBody>
          <a:bodyPr wrap="square" rtlCol="0">
            <a:spAutoFit/>
          </a:bodyPr>
          <a:lstStyle/>
          <a:p>
            <a:pPr algn="ctr"/>
            <a:r>
              <a:rPr lang="en-US" sz="1100" dirty="0">
                <a:solidFill>
                  <a:schemeClr val="bg1"/>
                </a:solidFill>
              </a:rPr>
              <a:t>First Difference Stationary</a:t>
            </a:r>
            <a:endParaRPr lang="en-US" sz="1100" dirty="0">
              <a:solidFill>
                <a:schemeClr val="bg1"/>
              </a:solidFill>
              <a:latin typeface="Tahoma" pitchFamily="34" charset="0"/>
              <a:ea typeface="Tahoma" pitchFamily="34" charset="0"/>
              <a:cs typeface="Tahoma" pitchFamily="34" charset="0"/>
            </a:endParaRPr>
          </a:p>
        </p:txBody>
      </p:sp>
      <p:graphicFrame>
        <p:nvGraphicFramePr>
          <p:cNvPr id="761861" name="Object 5"/>
          <p:cNvGraphicFramePr>
            <a:graphicFrameLocks noChangeAspect="1"/>
          </p:cNvGraphicFramePr>
          <p:nvPr/>
        </p:nvGraphicFramePr>
        <p:xfrm>
          <a:off x="2743200" y="4648200"/>
          <a:ext cx="4872038" cy="484188"/>
        </p:xfrm>
        <a:graphic>
          <a:graphicData uri="http://schemas.openxmlformats.org/presentationml/2006/ole">
            <mc:AlternateContent xmlns:mc="http://schemas.openxmlformats.org/markup-compatibility/2006">
              <mc:Choice xmlns:v="urn:schemas-microsoft-com:vml" Requires="v">
                <p:oleObj spid="_x0000_s791554" name="Equation" r:id="rId4" imgW="2044440" imgH="203040" progId="Equation.DSMT4">
                  <p:embed/>
                </p:oleObj>
              </mc:Choice>
              <mc:Fallback>
                <p:oleObj name="Equation" r:id="rId4" imgW="2044440" imgH="203040" progId="Equation.DSMT4">
                  <p:embed/>
                  <p:pic>
                    <p:nvPicPr>
                      <p:cNvPr id="7618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648200"/>
                        <a:ext cx="487203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363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t>The mean of the AR(1) process:</a:t>
            </a:r>
          </a:p>
          <a:p>
            <a:endParaRPr lang="en-US" sz="2200" dirty="0"/>
          </a:p>
          <a:p>
            <a:endParaRPr lang="en-US" sz="2200" dirty="0"/>
          </a:p>
          <a:p>
            <a:pPr marL="0" indent="0">
              <a:buNone/>
            </a:pPr>
            <a:endParaRPr lang="en-US" sz="2200" dirty="0"/>
          </a:p>
          <a:p>
            <a:pPr marL="0" indent="0">
              <a:buNone/>
            </a:pPr>
            <a:endParaRPr lang="en-US" sz="2200" dirty="0"/>
          </a:p>
          <a:p>
            <a:endParaRPr lang="en-US" sz="2200" dirty="0"/>
          </a:p>
          <a:p>
            <a:endParaRPr lang="en-US" sz="2200" dirty="0"/>
          </a:p>
          <a:p>
            <a:r>
              <a:rPr lang="en-US" sz="2200" dirty="0"/>
              <a:t>If           and </a:t>
            </a:r>
            <a:r>
              <a:rPr lang="en-US" sz="2200" i="1" dirty="0"/>
              <a:t>t </a:t>
            </a:r>
            <a:r>
              <a:rPr lang="en-US" sz="2200" dirty="0"/>
              <a:t>is sufficiently large, then          is negligible:</a:t>
            </a:r>
          </a:p>
          <a:p>
            <a:endParaRPr lang="en-US" sz="2200" dirty="0"/>
          </a:p>
          <a:p>
            <a:endParaRPr lang="en-US" sz="2200" dirty="0"/>
          </a:p>
          <a:p>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a:p>
            <a:endParaRPr lang="en-US" dirty="0"/>
          </a:p>
          <a:p>
            <a:endParaRPr lang="en-US" dirty="0"/>
          </a:p>
          <a:p>
            <a:endParaRPr lang="en-US" dirty="0"/>
          </a:p>
          <a:p>
            <a:endParaRPr lang="en-US" dirty="0"/>
          </a:p>
          <a:p>
            <a:endParaRPr lang="en-US" dirty="0"/>
          </a:p>
          <a:p>
            <a:endParaRPr lang="en-US" dirty="0"/>
          </a:p>
          <a:p>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86083" name="Object 3"/>
          <p:cNvGraphicFramePr>
            <a:graphicFrameLocks noChangeAspect="1"/>
          </p:cNvGraphicFramePr>
          <p:nvPr>
            <p:extLst>
              <p:ext uri="{D42A27DB-BD31-4B8C-83A1-F6EECF244321}">
                <p14:modId xmlns:p14="http://schemas.microsoft.com/office/powerpoint/2010/main" val="842475653"/>
              </p:ext>
            </p:extLst>
          </p:nvPr>
        </p:nvGraphicFramePr>
        <p:xfrm>
          <a:off x="2819400" y="4876800"/>
          <a:ext cx="3706812" cy="463494"/>
        </p:xfrm>
        <a:graphic>
          <a:graphicData uri="http://schemas.openxmlformats.org/presentationml/2006/ole">
            <mc:AlternateContent xmlns:mc="http://schemas.openxmlformats.org/markup-compatibility/2006">
              <mc:Choice xmlns:v="urn:schemas-microsoft-com:vml" Requires="v">
                <p:oleObj spid="_x0000_s770338" name="Equation" r:id="rId3" imgW="2133360" imgH="266400" progId="Equation.DSMT4">
                  <p:embed/>
                </p:oleObj>
              </mc:Choice>
              <mc:Fallback>
                <p:oleObj name="Equation" r:id="rId3" imgW="213336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876800"/>
                        <a:ext cx="3706812" cy="463494"/>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89402857"/>
              </p:ext>
            </p:extLst>
          </p:nvPr>
        </p:nvGraphicFramePr>
        <p:xfrm>
          <a:off x="2819400" y="1905000"/>
          <a:ext cx="4258460" cy="1743377"/>
        </p:xfrm>
        <a:graphic>
          <a:graphicData uri="http://schemas.openxmlformats.org/presentationml/2006/ole">
            <mc:AlternateContent xmlns:mc="http://schemas.openxmlformats.org/markup-compatibility/2006">
              <mc:Choice xmlns:v="urn:schemas-microsoft-com:vml" Requires="v">
                <p:oleObj spid="_x0000_s770339" name="Equation" r:id="rId5" imgW="2667000" imgH="1092200" progId="Equation.DSMT4">
                  <p:embed/>
                </p:oleObj>
              </mc:Choice>
              <mc:Fallback>
                <p:oleObj name="Equation" r:id="rId5" imgW="2667000" imgH="1092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905000"/>
                        <a:ext cx="4258460" cy="1743377"/>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42189974"/>
              </p:ext>
            </p:extLst>
          </p:nvPr>
        </p:nvGraphicFramePr>
        <p:xfrm>
          <a:off x="1981200" y="4038600"/>
          <a:ext cx="671513" cy="397933"/>
        </p:xfrm>
        <a:graphic>
          <a:graphicData uri="http://schemas.openxmlformats.org/presentationml/2006/ole">
            <mc:AlternateContent xmlns:mc="http://schemas.openxmlformats.org/markup-compatibility/2006">
              <mc:Choice xmlns:v="urn:schemas-microsoft-com:vml" Requires="v">
                <p:oleObj spid="_x0000_s770340" name="Equation" r:id="rId7" imgW="342720" imgH="203040" progId="Equation.3">
                  <p:embed/>
                </p:oleObj>
              </mc:Choice>
              <mc:Fallback>
                <p:oleObj name="Equation" r:id="rId7" imgW="342720" imgH="203040" progId="Equation.3">
                  <p:embed/>
                  <p:pic>
                    <p:nvPicPr>
                      <p:cNvPr id="0" name=""/>
                      <p:cNvPicPr/>
                      <p:nvPr/>
                    </p:nvPicPr>
                    <p:blipFill>
                      <a:blip r:embed="rId8"/>
                      <a:stretch>
                        <a:fillRect/>
                      </a:stretch>
                    </p:blipFill>
                    <p:spPr>
                      <a:xfrm>
                        <a:off x="1981200" y="4038600"/>
                        <a:ext cx="671513" cy="39793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6802256"/>
              </p:ext>
            </p:extLst>
          </p:nvPr>
        </p:nvGraphicFramePr>
        <p:xfrm>
          <a:off x="6172200" y="3962400"/>
          <a:ext cx="616953" cy="468884"/>
        </p:xfrm>
        <a:graphic>
          <a:graphicData uri="http://schemas.openxmlformats.org/presentationml/2006/ole">
            <mc:AlternateContent xmlns:mc="http://schemas.openxmlformats.org/markup-compatibility/2006">
              <mc:Choice xmlns:v="urn:schemas-microsoft-com:vml" Requires="v">
                <p:oleObj spid="_x0000_s770341" name="Equation" r:id="rId9" imgW="317160" imgH="241200" progId="Equation.3">
                  <p:embed/>
                </p:oleObj>
              </mc:Choice>
              <mc:Fallback>
                <p:oleObj name="Equation" r:id="rId9" imgW="317160" imgH="241200" progId="Equation.3">
                  <p:embed/>
                  <p:pic>
                    <p:nvPicPr>
                      <p:cNvPr id="0" name=""/>
                      <p:cNvPicPr/>
                      <p:nvPr/>
                    </p:nvPicPr>
                    <p:blipFill>
                      <a:blip r:embed="rId10"/>
                      <a:stretch>
                        <a:fillRect/>
                      </a:stretch>
                    </p:blipFill>
                    <p:spPr>
                      <a:xfrm>
                        <a:off x="6172200" y="3962400"/>
                        <a:ext cx="616953" cy="468884"/>
                      </a:xfrm>
                      <a:prstGeom prst="rect">
                        <a:avLst/>
                      </a:prstGeom>
                    </p:spPr>
                  </p:pic>
                </p:oleObj>
              </mc:Fallback>
            </mc:AlternateContent>
          </a:graphicData>
        </a:graphic>
      </p:graphicFrame>
    </p:spTree>
    <p:extLst>
      <p:ext uri="{BB962C8B-B14F-4D97-AF65-F5344CB8AC3E}">
        <p14:creationId xmlns:p14="http://schemas.microsoft.com/office/powerpoint/2010/main" val="31056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t>The variance of the AR(1) process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r>
              <a:rPr lang="en-US" sz="2200" dirty="0"/>
              <a:t>And the covariance between two errors </a:t>
            </a:r>
            <a:r>
              <a:rPr lang="en-US" sz="2200" i="1" dirty="0"/>
              <a:t>s </a:t>
            </a:r>
            <a:r>
              <a:rPr lang="en-US" sz="2200" dirty="0"/>
              <a:t>period apart is: </a:t>
            </a:r>
          </a:p>
          <a:p>
            <a:endParaRPr lang="en-US" sz="2200" dirty="0"/>
          </a:p>
          <a:p>
            <a:endParaRPr lang="en-US" sz="2200" dirty="0"/>
          </a:p>
          <a:p>
            <a:endParaRPr lang="en-US" sz="2200" dirty="0"/>
          </a:p>
          <a:p>
            <a:pPr marL="0" indent="0">
              <a:buNone/>
            </a:pPr>
            <a:endParaRPr lang="en-US" sz="2200" dirty="0"/>
          </a:p>
          <a:p>
            <a:r>
              <a:rPr lang="en-US" sz="2200" b="1" dirty="0"/>
              <a:t>AR(1) process is stationary if</a:t>
            </a:r>
          </a:p>
          <a:p>
            <a:r>
              <a:rPr lang="en-US" sz="2200" b="1" dirty="0"/>
              <a:t>The AR(1) in this example is stationary around 0 mean </a:t>
            </a:r>
            <a:r>
              <a:rPr lang="en-US" sz="2200" b="1" i="1" dirty="0"/>
              <a:t>(figure a)</a:t>
            </a:r>
            <a:endParaRPr lang="en-US" i="1"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44238835"/>
              </p:ext>
            </p:extLst>
          </p:nvPr>
        </p:nvGraphicFramePr>
        <p:xfrm>
          <a:off x="2903538" y="1981200"/>
          <a:ext cx="4022725" cy="636588"/>
        </p:xfrm>
        <a:graphic>
          <a:graphicData uri="http://schemas.openxmlformats.org/presentationml/2006/ole">
            <mc:AlternateContent xmlns:mc="http://schemas.openxmlformats.org/markup-compatibility/2006">
              <mc:Choice xmlns:v="urn:schemas-microsoft-com:vml" Requires="v">
                <p:oleObj spid="_x0000_s771288" name="Equation" r:id="rId3" imgW="2806560" imgH="444240" progId="Equation.3">
                  <p:embed/>
                </p:oleObj>
              </mc:Choice>
              <mc:Fallback>
                <p:oleObj name="Equation" r:id="rId3" imgW="2806560" imgH="444240" progId="Equation.3">
                  <p:embed/>
                  <p:pic>
                    <p:nvPicPr>
                      <p:cNvPr id="0" name=""/>
                      <p:cNvPicPr/>
                      <p:nvPr/>
                    </p:nvPicPr>
                    <p:blipFill>
                      <a:blip r:embed="rId4"/>
                      <a:stretch>
                        <a:fillRect/>
                      </a:stretch>
                    </p:blipFill>
                    <p:spPr>
                      <a:xfrm>
                        <a:off x="2903538" y="1981200"/>
                        <a:ext cx="4022725" cy="63658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55470378"/>
              </p:ext>
            </p:extLst>
          </p:nvPr>
        </p:nvGraphicFramePr>
        <p:xfrm>
          <a:off x="3352800" y="3925887"/>
          <a:ext cx="3068637" cy="646113"/>
        </p:xfrm>
        <a:graphic>
          <a:graphicData uri="http://schemas.openxmlformats.org/presentationml/2006/ole">
            <mc:AlternateContent xmlns:mc="http://schemas.openxmlformats.org/markup-compatibility/2006">
              <mc:Choice xmlns:v="urn:schemas-microsoft-com:vml" Requires="v">
                <p:oleObj spid="_x0000_s771289" name="Equation" r:id="rId5" imgW="2108160" imgH="444240" progId="Equation.3">
                  <p:embed/>
                </p:oleObj>
              </mc:Choice>
              <mc:Fallback>
                <p:oleObj name="Equation" r:id="rId5" imgW="2108160" imgH="444240" progId="Equation.3">
                  <p:embed/>
                  <p:pic>
                    <p:nvPicPr>
                      <p:cNvPr id="0" name=""/>
                      <p:cNvPicPr/>
                      <p:nvPr/>
                    </p:nvPicPr>
                    <p:blipFill>
                      <a:blip r:embed="rId6"/>
                      <a:stretch>
                        <a:fillRect/>
                      </a:stretch>
                    </p:blipFill>
                    <p:spPr>
                      <a:xfrm>
                        <a:off x="3352800" y="3925887"/>
                        <a:ext cx="3068637" cy="646113"/>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52000219"/>
              </p:ext>
            </p:extLst>
          </p:nvPr>
        </p:nvGraphicFramePr>
        <p:xfrm>
          <a:off x="5410200" y="5181600"/>
          <a:ext cx="671513" cy="398463"/>
        </p:xfrm>
        <a:graphic>
          <a:graphicData uri="http://schemas.openxmlformats.org/presentationml/2006/ole">
            <mc:AlternateContent xmlns:mc="http://schemas.openxmlformats.org/markup-compatibility/2006">
              <mc:Choice xmlns:v="urn:schemas-microsoft-com:vml" Requires="v">
                <p:oleObj spid="_x0000_s771290" name="Equation" r:id="rId7" imgW="342751" imgH="203112" progId="Equation.3">
                  <p:embed/>
                </p:oleObj>
              </mc:Choice>
              <mc:Fallback>
                <p:oleObj name="Equation" r:id="rId7" imgW="342751"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5181600"/>
                        <a:ext cx="6715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342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2400" dirty="0"/>
          </a:p>
          <a:p>
            <a:r>
              <a:rPr lang="en-US" sz="2400" dirty="0"/>
              <a:t>Real-world data often don’t have a zero mean </a:t>
            </a:r>
          </a:p>
          <a:p>
            <a:pPr marL="0" indent="0">
              <a:buNone/>
            </a:pPr>
            <a:endParaRPr lang="en-US" sz="2400" dirty="0"/>
          </a:p>
          <a:p>
            <a:endParaRPr lang="en-US" sz="2400" dirty="0"/>
          </a:p>
          <a:p>
            <a:r>
              <a:rPr lang="en-US" sz="2400" dirty="0"/>
              <a:t>We say that the “</a:t>
            </a:r>
            <a:r>
              <a:rPr lang="en-US" sz="2400" b="1" dirty="0"/>
              <a:t>de-</a:t>
            </a:r>
            <a:r>
              <a:rPr lang="en-US" sz="2400" b="1" dirty="0" err="1"/>
              <a:t>meaned</a:t>
            </a:r>
            <a:r>
              <a:rPr lang="en-US" sz="2400" dirty="0"/>
              <a:t>” variable is            </a:t>
            </a:r>
            <a:r>
              <a:rPr lang="en-US" sz="2400" b="1" dirty="0"/>
              <a:t>stationary around 0. </a:t>
            </a:r>
          </a:p>
          <a:p>
            <a:pPr marL="0" indent="0">
              <a:buNone/>
            </a:pPr>
            <a:endParaRPr lang="en-US" sz="2400" dirty="0"/>
          </a:p>
          <a:p>
            <a:pPr marL="0" indent="0">
              <a:buNone/>
            </a:pPr>
            <a:endParaRPr lang="en-US" sz="2400" dirty="0"/>
          </a:p>
          <a:p>
            <a:r>
              <a:rPr lang="en-US" sz="2400" dirty="0"/>
              <a:t>Or that the variable      is stationary around      </a:t>
            </a:r>
            <a:r>
              <a:rPr lang="en-US" sz="2400" i="1" dirty="0"/>
              <a:t>(figure b).</a:t>
            </a:r>
          </a:p>
          <a:p>
            <a:pPr marL="0" indent="0">
              <a:buNone/>
            </a:pPr>
            <a:endParaRPr lang="en-US" dirty="0"/>
          </a:p>
          <a:p>
            <a:pPr marL="0" indent="0">
              <a:buNone/>
            </a:pPr>
            <a:endParaRPr lang="en-US" i="1" dirty="0"/>
          </a:p>
          <a:p>
            <a:pPr marL="0" indent="0">
              <a:buNone/>
            </a:pPr>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299111783"/>
              </p:ext>
            </p:extLst>
          </p:nvPr>
        </p:nvGraphicFramePr>
        <p:xfrm>
          <a:off x="6902406" y="2971800"/>
          <a:ext cx="698502" cy="381001"/>
        </p:xfrm>
        <a:graphic>
          <a:graphicData uri="http://schemas.openxmlformats.org/presentationml/2006/ole">
            <mc:AlternateContent xmlns:mc="http://schemas.openxmlformats.org/markup-compatibility/2006">
              <mc:Choice xmlns:v="urn:schemas-microsoft-com:vml" Requires="v">
                <p:oleObj spid="_x0000_s774347" name="Equation" r:id="rId3" imgW="419040" imgH="228600" progId="Equation.3">
                  <p:embed/>
                </p:oleObj>
              </mc:Choice>
              <mc:Fallback>
                <p:oleObj name="Equation" r:id="rId3" imgW="419040" imgH="228600" progId="Equation.3">
                  <p:embed/>
                  <p:pic>
                    <p:nvPicPr>
                      <p:cNvPr id="0" name=""/>
                      <p:cNvPicPr/>
                      <p:nvPr/>
                    </p:nvPicPr>
                    <p:blipFill>
                      <a:blip r:embed="rId4"/>
                      <a:stretch>
                        <a:fillRect/>
                      </a:stretch>
                    </p:blipFill>
                    <p:spPr>
                      <a:xfrm>
                        <a:off x="6902406" y="2971800"/>
                        <a:ext cx="698502" cy="381001"/>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83532397"/>
              </p:ext>
            </p:extLst>
          </p:nvPr>
        </p:nvGraphicFramePr>
        <p:xfrm>
          <a:off x="4191000" y="4636139"/>
          <a:ext cx="274637" cy="381000"/>
        </p:xfrm>
        <a:graphic>
          <a:graphicData uri="http://schemas.openxmlformats.org/presentationml/2006/ole">
            <mc:AlternateContent xmlns:mc="http://schemas.openxmlformats.org/markup-compatibility/2006">
              <mc:Choice xmlns:v="urn:schemas-microsoft-com:vml" Requires="v">
                <p:oleObj spid="_x0000_s774348" name="Equation" r:id="rId5" imgW="164880" imgH="228600" progId="Equation.3">
                  <p:embed/>
                </p:oleObj>
              </mc:Choice>
              <mc:Fallback>
                <p:oleObj name="Equation" r:id="rId5" imgW="164880" imgH="228600" progId="Equation.3">
                  <p:embed/>
                  <p:pic>
                    <p:nvPicPr>
                      <p:cNvPr id="0" name="Object 11"/>
                      <p:cNvPicPr>
                        <a:picLocks noChangeAspect="1" noChangeArrowheads="1"/>
                      </p:cNvPicPr>
                      <p:nvPr/>
                    </p:nvPicPr>
                    <p:blipFill>
                      <a:blip r:embed="rId6"/>
                      <a:srcRect/>
                      <a:stretch>
                        <a:fillRect/>
                      </a:stretch>
                    </p:blipFill>
                    <p:spPr bwMode="auto">
                      <a:xfrm>
                        <a:off x="4191000" y="4636139"/>
                        <a:ext cx="274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77234742"/>
              </p:ext>
            </p:extLst>
          </p:nvPr>
        </p:nvGraphicFramePr>
        <p:xfrm>
          <a:off x="7014754" y="4699639"/>
          <a:ext cx="586154" cy="317500"/>
        </p:xfrm>
        <a:graphic>
          <a:graphicData uri="http://schemas.openxmlformats.org/presentationml/2006/ole">
            <mc:AlternateContent xmlns:mc="http://schemas.openxmlformats.org/markup-compatibility/2006">
              <mc:Choice xmlns:v="urn:schemas-microsoft-com:vml" Requires="v">
                <p:oleObj spid="_x0000_s774349" name="Equation" r:id="rId7" imgW="152280" imgH="164880" progId="Equation.3">
                  <p:embed/>
                </p:oleObj>
              </mc:Choice>
              <mc:Fallback>
                <p:oleObj name="Equation" r:id="rId7" imgW="152280" imgH="164880" progId="Equation.3">
                  <p:embed/>
                  <p:pic>
                    <p:nvPicPr>
                      <p:cNvPr id="0" name=""/>
                      <p:cNvPicPr/>
                      <p:nvPr/>
                    </p:nvPicPr>
                    <p:blipFill>
                      <a:blip r:embed="rId8"/>
                      <a:stretch>
                        <a:fillRect/>
                      </a:stretch>
                    </p:blipFill>
                    <p:spPr>
                      <a:xfrm>
                        <a:off x="7014754" y="4699639"/>
                        <a:ext cx="586154" cy="317500"/>
                      </a:xfrm>
                      <a:prstGeom prst="rect">
                        <a:avLst/>
                      </a:prstGeom>
                    </p:spPr>
                  </p:pic>
                </p:oleObj>
              </mc:Fallback>
            </mc:AlternateContent>
          </a:graphicData>
        </a:graphic>
      </p:graphicFrame>
      <p:sp>
        <p:nvSpPr>
          <p:cNvPr id="7" name="TextBox 6"/>
          <p:cNvSpPr txBox="1"/>
          <p:nvPr/>
        </p:nvSpPr>
        <p:spPr>
          <a:xfrm>
            <a:off x="3501852" y="456168"/>
            <a:ext cx="530915" cy="369332"/>
          </a:xfrm>
          <a:prstGeom prst="rect">
            <a:avLst/>
          </a:prstGeom>
          <a:noFill/>
        </p:spPr>
        <p:txBody>
          <a:bodyPr wrap="none" rtlCol="0">
            <a:spAutoFit/>
          </a:bodyPr>
          <a:lstStyle/>
          <a:p>
            <a:r>
              <a:rPr lang="en-US" dirty="0">
                <a:solidFill>
                  <a:schemeClr val="bg1"/>
                </a:solidFill>
              </a:rPr>
              <a:t>      </a:t>
            </a:r>
          </a:p>
        </p:txBody>
      </p:sp>
      <p:sp>
        <p:nvSpPr>
          <p:cNvPr id="8" name="TextBox 7"/>
          <p:cNvSpPr txBox="1"/>
          <p:nvPr/>
        </p:nvSpPr>
        <p:spPr>
          <a:xfrm>
            <a:off x="1984723" y="225335"/>
            <a:ext cx="6321077"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Stationarity around a Non – 0 Mean</a:t>
            </a:r>
          </a:p>
        </p:txBody>
      </p:sp>
    </p:spTree>
    <p:extLst>
      <p:ext uri="{BB962C8B-B14F-4D97-AF65-F5344CB8AC3E}">
        <p14:creationId xmlns:p14="http://schemas.microsoft.com/office/powerpoint/2010/main" val="305180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p>
          <a:p>
            <a:r>
              <a:rPr lang="en-US" dirty="0"/>
              <a:t>AR(1) model can also fluctuate around a linear trend: (</a:t>
            </a:r>
            <a:r>
              <a:rPr lang="el-GR" dirty="0"/>
              <a:t>μ</a:t>
            </a:r>
            <a:r>
              <a:rPr lang="en-US" dirty="0"/>
              <a:t> + </a:t>
            </a:r>
            <a:r>
              <a:rPr lang="el-GR" dirty="0"/>
              <a:t>δ</a:t>
            </a:r>
            <a:r>
              <a:rPr lang="en-US" i="1" dirty="0"/>
              <a:t>t</a:t>
            </a:r>
            <a:r>
              <a:rPr lang="en-US" dirty="0"/>
              <a:t>)</a:t>
            </a:r>
          </a:p>
          <a:p>
            <a:pPr marL="0" indent="0">
              <a:buNone/>
            </a:pPr>
            <a:endParaRPr lang="en-US" dirty="0"/>
          </a:p>
          <a:p>
            <a:r>
              <a:rPr lang="en-US" dirty="0"/>
              <a:t>     is </a:t>
            </a:r>
            <a:r>
              <a:rPr lang="en-US" b="1" u="sng" dirty="0">
                <a:solidFill>
                  <a:srgbClr val="FF0000"/>
                </a:solidFill>
              </a:rPr>
              <a:t>not stationary</a:t>
            </a:r>
            <a:r>
              <a:rPr lang="en-US" b="1" dirty="0"/>
              <a:t>, </a:t>
            </a:r>
            <a:r>
              <a:rPr lang="en-US" dirty="0"/>
              <a:t>however….</a:t>
            </a:r>
          </a:p>
          <a:p>
            <a:pPr marL="0" indent="0">
              <a:buNone/>
            </a:pPr>
            <a:endParaRPr lang="en-US" dirty="0"/>
          </a:p>
          <a:p>
            <a:r>
              <a:rPr lang="en-US" dirty="0"/>
              <a:t>The ‘‘</a:t>
            </a:r>
            <a:r>
              <a:rPr lang="en-US" b="1" dirty="0"/>
              <a:t>de-trended</a:t>
            </a:r>
            <a:r>
              <a:rPr lang="en-US" dirty="0"/>
              <a:t>’’ series (</a:t>
            </a:r>
            <a:r>
              <a:rPr lang="en-US" i="1" dirty="0" err="1"/>
              <a:t>y</a:t>
            </a:r>
            <a:r>
              <a:rPr lang="en-US" baseline="-25000" dirty="0" err="1"/>
              <a:t>t</a:t>
            </a:r>
            <a:r>
              <a:rPr lang="en-US" dirty="0"/>
              <a:t> -</a:t>
            </a:r>
            <a:r>
              <a:rPr lang="el-GR" dirty="0"/>
              <a:t>μ</a:t>
            </a:r>
            <a:r>
              <a:rPr lang="en-US" dirty="0"/>
              <a:t> - </a:t>
            </a:r>
            <a:r>
              <a:rPr lang="el-GR" dirty="0"/>
              <a:t>δ</a:t>
            </a:r>
            <a:r>
              <a:rPr lang="en-US" i="1" dirty="0"/>
              <a:t>t</a:t>
            </a:r>
            <a:r>
              <a:rPr lang="en-US" dirty="0"/>
              <a:t>) will be </a:t>
            </a:r>
            <a:r>
              <a:rPr lang="en-US" b="1" dirty="0"/>
              <a:t>stationary.</a:t>
            </a:r>
          </a:p>
          <a:p>
            <a:pPr marL="0" indent="0">
              <a:buNone/>
            </a:pPr>
            <a:endParaRPr lang="en-US" dirty="0"/>
          </a:p>
          <a:p>
            <a:r>
              <a:rPr lang="en-US" dirty="0"/>
              <a:t>       is often described as stationary around a deterministic trend               </a:t>
            </a:r>
            <a:r>
              <a:rPr lang="en-US" i="1" dirty="0"/>
              <a:t>(figure c)</a:t>
            </a:r>
          </a:p>
          <a:p>
            <a:pPr marL="0" indent="0">
              <a:buNone/>
            </a:pPr>
            <a:endParaRPr lang="en-US"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86350549"/>
              </p:ext>
            </p:extLst>
          </p:nvPr>
        </p:nvGraphicFramePr>
        <p:xfrm>
          <a:off x="4648200" y="5638800"/>
          <a:ext cx="1011238" cy="414338"/>
        </p:xfrm>
        <a:graphic>
          <a:graphicData uri="http://schemas.openxmlformats.org/presentationml/2006/ole">
            <mc:AlternateContent xmlns:mc="http://schemas.openxmlformats.org/markup-compatibility/2006">
              <mc:Choice xmlns:v="urn:schemas-microsoft-com:vml" Requires="v">
                <p:oleObj spid="_x0000_s773340" name="Equation" r:id="rId3" imgW="495000" imgH="203040" progId="Equation.3">
                  <p:embed/>
                </p:oleObj>
              </mc:Choice>
              <mc:Fallback>
                <p:oleObj name="Equation" r:id="rId3" imgW="49500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638800"/>
                        <a:ext cx="10112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16535005"/>
              </p:ext>
            </p:extLst>
          </p:nvPr>
        </p:nvGraphicFramePr>
        <p:xfrm>
          <a:off x="1864875" y="5080000"/>
          <a:ext cx="439738" cy="609600"/>
        </p:xfrm>
        <a:graphic>
          <a:graphicData uri="http://schemas.openxmlformats.org/presentationml/2006/ole">
            <mc:AlternateContent xmlns:mc="http://schemas.openxmlformats.org/markup-compatibility/2006">
              <mc:Choice xmlns:v="urn:schemas-microsoft-com:vml" Requires="v">
                <p:oleObj spid="_x0000_s773341" name="Equation" r:id="rId5" imgW="165028" imgH="228501" progId="Equation.3">
                  <p:embed/>
                </p:oleObj>
              </mc:Choice>
              <mc:Fallback>
                <p:oleObj name="Equation" r:id="rId5" imgW="165028"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4875" y="5080000"/>
                        <a:ext cx="439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36370002"/>
              </p:ext>
            </p:extLst>
          </p:nvPr>
        </p:nvGraphicFramePr>
        <p:xfrm>
          <a:off x="1764854" y="2812963"/>
          <a:ext cx="439738" cy="609600"/>
        </p:xfrm>
        <a:graphic>
          <a:graphicData uri="http://schemas.openxmlformats.org/presentationml/2006/ole">
            <mc:AlternateContent xmlns:mc="http://schemas.openxmlformats.org/markup-compatibility/2006">
              <mc:Choice xmlns:v="urn:schemas-microsoft-com:vml" Requires="v">
                <p:oleObj spid="_x0000_s773342" name="Equation" r:id="rId7" imgW="165028" imgH="228501" progId="Equation.3">
                  <p:embed/>
                </p:oleObj>
              </mc:Choice>
              <mc:Fallback>
                <p:oleObj name="Equation" r:id="rId7" imgW="165028"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854" y="2812963"/>
                        <a:ext cx="439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1984723" y="225335"/>
            <a:ext cx="6321077"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Stationarity around a Linear Trend </a:t>
            </a:r>
          </a:p>
        </p:txBody>
      </p:sp>
    </p:spTree>
    <p:extLst>
      <p:ext uri="{BB962C8B-B14F-4D97-AF65-F5344CB8AC3E}">
        <p14:creationId xmlns:p14="http://schemas.microsoft.com/office/powerpoint/2010/main" val="403370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83013" name="Picture 5"/>
          <p:cNvPicPr>
            <a:picLocks noChangeAspect="1" noChangeArrowheads="1"/>
          </p:cNvPicPr>
          <p:nvPr/>
        </p:nvPicPr>
        <p:blipFill>
          <a:blip r:embed="rId2" cstate="print"/>
          <a:srcRect/>
          <a:stretch>
            <a:fillRect/>
          </a:stretch>
        </p:blipFill>
        <p:spPr bwMode="auto">
          <a:xfrm>
            <a:off x="2476500" y="1233477"/>
            <a:ext cx="5448300" cy="5183198"/>
          </a:xfrm>
          <a:prstGeom prst="rect">
            <a:avLst/>
          </a:prstGeom>
          <a:noFill/>
          <a:ln w="9525">
            <a:noFill/>
            <a:miter lim="800000"/>
            <a:headEnd/>
            <a:tailEnd/>
          </a:ln>
        </p:spPr>
      </p:pic>
      <p:sp>
        <p:nvSpPr>
          <p:cNvPr id="10" name="TextBox 9"/>
          <p:cNvSpPr txBox="1"/>
          <p:nvPr/>
        </p:nvSpPr>
        <p:spPr>
          <a:xfrm>
            <a:off x="2476500" y="381000"/>
            <a:ext cx="4762500"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Time-Series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23164</TotalTime>
  <Words>1604</Words>
  <Application>Microsoft Office PowerPoint</Application>
  <PresentationFormat>On-screen Show (4:3)</PresentationFormat>
  <Paragraphs>316</Paragraphs>
  <Slides>40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Cambria Math</vt:lpstr>
      <vt:lpstr>Tahoma</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Walt</dc:creator>
  <cp:lastModifiedBy>Manisha Gupta</cp:lastModifiedBy>
  <cp:revision>1343</cp:revision>
  <dcterms:created xsi:type="dcterms:W3CDTF">2011-01-05T13:49:00Z</dcterms:created>
  <dcterms:modified xsi:type="dcterms:W3CDTF">2019-12-05T10:13:18Z</dcterms:modified>
</cp:coreProperties>
</file>