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9" r:id="rId2"/>
    <p:sldId id="290" r:id="rId3"/>
    <p:sldId id="383" r:id="rId4"/>
    <p:sldId id="384" r:id="rId5"/>
    <p:sldId id="385" r:id="rId6"/>
    <p:sldId id="386" r:id="rId7"/>
    <p:sldId id="387" r:id="rId8"/>
    <p:sldId id="389" r:id="rId9"/>
    <p:sldId id="591" r:id="rId10"/>
    <p:sldId id="592" r:id="rId11"/>
    <p:sldId id="390" r:id="rId12"/>
    <p:sldId id="604" r:id="rId13"/>
    <p:sldId id="605" r:id="rId14"/>
    <p:sldId id="606" r:id="rId15"/>
    <p:sldId id="586" r:id="rId16"/>
    <p:sldId id="608" r:id="rId17"/>
    <p:sldId id="395" r:id="rId18"/>
    <p:sldId id="396" r:id="rId19"/>
    <p:sldId id="603" r:id="rId20"/>
    <p:sldId id="601" r:id="rId21"/>
    <p:sldId id="602" r:id="rId22"/>
    <p:sldId id="554" r:id="rId23"/>
    <p:sldId id="594" r:id="rId24"/>
    <p:sldId id="548" r:id="rId25"/>
    <p:sldId id="593" r:id="rId26"/>
    <p:sldId id="549" r:id="rId27"/>
    <p:sldId id="553" r:id="rId28"/>
    <p:sldId id="556" r:id="rId29"/>
    <p:sldId id="609" r:id="rId30"/>
    <p:sldId id="610" r:id="rId31"/>
    <p:sldId id="611" r:id="rId32"/>
    <p:sldId id="612" r:id="rId33"/>
    <p:sldId id="407" r:id="rId34"/>
    <p:sldId id="571" r:id="rId35"/>
    <p:sldId id="597" r:id="rId36"/>
    <p:sldId id="598" r:id="rId37"/>
    <p:sldId id="567" r:id="rId38"/>
    <p:sldId id="568" r:id="rId39"/>
    <p:sldId id="422" r:id="rId40"/>
    <p:sldId id="596" r:id="rId41"/>
    <p:sldId id="572" r:id="rId42"/>
    <p:sldId id="569" r:id="rId43"/>
    <p:sldId id="579" r:id="rId44"/>
    <p:sldId id="607" r:id="rId45"/>
    <p:sldId id="599" r:id="rId46"/>
    <p:sldId id="560" r:id="rId47"/>
    <p:sldId id="459" r:id="rId48"/>
    <p:sldId id="561" r:id="rId49"/>
    <p:sldId id="600" r:id="rId50"/>
    <p:sldId id="585" r:id="rId51"/>
    <p:sldId id="474" r:id="rId52"/>
    <p:sldId id="482" r:id="rId53"/>
    <p:sldId id="485" r:id="rId54"/>
    <p:sldId id="562" r:id="rId55"/>
    <p:sldId id="613" r:id="rId56"/>
    <p:sldId id="589" r:id="rId57"/>
    <p:sldId id="590"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3357"/>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32" autoAdjust="0"/>
    <p:restoredTop sz="80657" autoAdjust="0"/>
  </p:normalViewPr>
  <p:slideViewPr>
    <p:cSldViewPr>
      <p:cViewPr varScale="1">
        <p:scale>
          <a:sx n="42" d="100"/>
          <a:sy n="42" d="100"/>
        </p:scale>
        <p:origin x="1363" y="4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16C1AB-F214-447D-BB29-66017DF79681}" type="datetimeFigureOut">
              <a:rPr lang="en-US" smtClean="0"/>
              <a:pPr/>
              <a:t>12/3/2019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AB2AD4-2AD4-45C1-8615-AC5B8A1845EA}" type="slidenum">
              <a:rPr lang="en-US" smtClean="0"/>
              <a:pPr/>
              <a:t>‹#›</a:t>
            </a:fld>
            <a:endParaRPr lang="en-US" dirty="0"/>
          </a:p>
        </p:txBody>
      </p:sp>
    </p:spTree>
    <p:extLst>
      <p:ext uri="{BB962C8B-B14F-4D97-AF65-F5344CB8AC3E}">
        <p14:creationId xmlns:p14="http://schemas.microsoft.com/office/powerpoint/2010/main" val="3096839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a series</a:t>
            </a:r>
            <a:r>
              <a:rPr lang="en-US" baseline="0" dirty="0"/>
              <a:t> of a nonstationary variable that trends.</a:t>
            </a:r>
            <a:endParaRPr lang="en-US" dirty="0"/>
          </a:p>
        </p:txBody>
      </p:sp>
      <p:sp>
        <p:nvSpPr>
          <p:cNvPr id="4" name="Slide Number Placeholder 3"/>
          <p:cNvSpPr>
            <a:spLocks noGrp="1"/>
          </p:cNvSpPr>
          <p:nvPr>
            <p:ph type="sldNum" sz="quarter" idx="10"/>
          </p:nvPr>
        </p:nvSpPr>
        <p:spPr/>
        <p:txBody>
          <a:bodyPr/>
          <a:lstStyle/>
          <a:p>
            <a:fld id="{D2AB2AD4-2AD4-45C1-8615-AC5B8A1845EA}" type="slidenum">
              <a:rPr lang="en-US" smtClean="0"/>
              <a:pPr/>
              <a:t>9</a:t>
            </a:fld>
            <a:endParaRPr lang="en-US" dirty="0"/>
          </a:p>
        </p:txBody>
      </p:sp>
    </p:spTree>
    <p:extLst>
      <p:ext uri="{BB962C8B-B14F-4D97-AF65-F5344CB8AC3E}">
        <p14:creationId xmlns:p14="http://schemas.microsoft.com/office/powerpoint/2010/main" val="2390648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an example for</a:t>
            </a:r>
            <a:r>
              <a:rPr lang="en-US" baseline="0" dirty="0"/>
              <a:t> a time series of a nonstationary variable that is slow turning or wandering.</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sample mean taken for different periods are not the same!</a:t>
            </a:r>
          </a:p>
          <a:p>
            <a:endParaRPr lang="en-US" dirty="0"/>
          </a:p>
        </p:txBody>
      </p:sp>
      <p:sp>
        <p:nvSpPr>
          <p:cNvPr id="4" name="Slide Number Placeholder 3"/>
          <p:cNvSpPr>
            <a:spLocks noGrp="1"/>
          </p:cNvSpPr>
          <p:nvPr>
            <p:ph type="sldNum" sz="quarter" idx="10"/>
          </p:nvPr>
        </p:nvSpPr>
        <p:spPr/>
        <p:txBody>
          <a:bodyPr/>
          <a:lstStyle/>
          <a:p>
            <a:fld id="{D2AB2AD4-2AD4-45C1-8615-AC5B8A1845EA}" type="slidenum">
              <a:rPr lang="en-US" smtClean="0"/>
              <a:pPr/>
              <a:t>10</a:t>
            </a:fld>
            <a:endParaRPr lang="en-US" dirty="0"/>
          </a:p>
        </p:txBody>
      </p:sp>
    </p:spTree>
    <p:extLst>
      <p:ext uri="{BB962C8B-B14F-4D97-AF65-F5344CB8AC3E}">
        <p14:creationId xmlns:p14="http://schemas.microsoft.com/office/powerpoint/2010/main" val="3735984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AB2AD4-2AD4-45C1-8615-AC5B8A1845EA}" type="slidenum">
              <a:rPr lang="en-US" smtClean="0"/>
              <a:pPr/>
              <a:t>11</a:t>
            </a:fld>
            <a:endParaRPr lang="en-US" dirty="0"/>
          </a:p>
        </p:txBody>
      </p:sp>
    </p:spTree>
    <p:extLst>
      <p:ext uri="{BB962C8B-B14F-4D97-AF65-F5344CB8AC3E}">
        <p14:creationId xmlns:p14="http://schemas.microsoft.com/office/powerpoint/2010/main" val="3619376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0" name="Rectangle 9"/>
          <p:cNvSpPr/>
          <p:nvPr userDrawn="1"/>
        </p:nvSpPr>
        <p:spPr>
          <a:xfrm>
            <a:off x="6400800" y="6477000"/>
            <a:ext cx="2743200" cy="381000"/>
          </a:xfrm>
          <a:prstGeom prst="rect">
            <a:avLst/>
          </a:prstGeom>
          <a:solidFill>
            <a:srgbClr val="1533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ahoma" pitchFamily="34" charset="0"/>
                <a:ea typeface="Tahoma" pitchFamily="34" charset="0"/>
                <a:cs typeface="Tahoma" pitchFamily="34" charset="0"/>
              </a:rPr>
              <a:t>Page </a:t>
            </a:r>
            <a:fld id="{707DF796-50E9-47BB-AD56-71720630195A}" type="slidenum">
              <a:rPr lang="en-US" sz="1100" smtClean="0">
                <a:latin typeface="Tahoma" pitchFamily="34" charset="0"/>
                <a:ea typeface="Tahoma" pitchFamily="34" charset="0"/>
                <a:cs typeface="Tahoma" pitchFamily="34" charset="0"/>
              </a:rPr>
              <a:pPr algn="ctr"/>
              <a:t>‹#›</a:t>
            </a:fld>
            <a:endParaRPr lang="en-US" sz="1100" dirty="0">
              <a:latin typeface="Tahoma" pitchFamily="34" charset="0"/>
              <a:ea typeface="Tahoma" pitchFamily="34" charset="0"/>
              <a:cs typeface="Tahoma" pitchFamily="34" charset="0"/>
            </a:endParaRPr>
          </a:p>
        </p:txBody>
      </p:sp>
      <p:sp>
        <p:nvSpPr>
          <p:cNvPr id="8" name="Rectangle 7"/>
          <p:cNvSpPr/>
          <p:nvPr userDrawn="1"/>
        </p:nvSpPr>
        <p:spPr>
          <a:xfrm>
            <a:off x="1359074" y="1143000"/>
            <a:ext cx="77724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0"/>
            <a:ext cx="1371600" cy="1161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155526"/>
            <a:ext cx="7772400" cy="5334000"/>
          </a:xfrm>
          <a:solidFill>
            <a:schemeClr val="bg1"/>
          </a:solidFill>
        </p:spPr>
        <p:txBody>
          <a:bodyPr>
            <a:normAutofit/>
          </a:bodyPr>
          <a:lstStyle>
            <a:lvl1pPr>
              <a:buSzPct val="100000"/>
              <a:buFontTx/>
              <a:buBlip>
                <a:blip r:embed="rId2"/>
              </a:buBlip>
              <a:defRPr sz="2800">
                <a:latin typeface="Times New Roman" pitchFamily="18" charset="0"/>
                <a:ea typeface="Tahoma" pitchFamily="34" charset="0"/>
                <a:cs typeface="Times New Roman" pitchFamily="18" charset="0"/>
              </a:defRPr>
            </a:lvl1pPr>
            <a:lvl2pPr>
              <a:defRPr sz="2800">
                <a:latin typeface="Times New Roman" pitchFamily="18" charset="0"/>
                <a:ea typeface="Tahoma" pitchFamily="34" charset="0"/>
                <a:cs typeface="Times New Roman" pitchFamily="18" charset="0"/>
              </a:defRPr>
            </a:lvl2pPr>
            <a:lvl3pPr>
              <a:defRPr sz="2800">
                <a:latin typeface="Times New Roman" pitchFamily="18" charset="0"/>
                <a:ea typeface="Tahoma" pitchFamily="34" charset="0"/>
                <a:cs typeface="Times New Roman" pitchFamily="18" charset="0"/>
              </a:defRPr>
            </a:lvl3pPr>
            <a:lvl4pPr>
              <a:defRPr sz="2800">
                <a:latin typeface="Times New Roman" pitchFamily="18" charset="0"/>
                <a:ea typeface="Tahoma" pitchFamily="34" charset="0"/>
                <a:cs typeface="Times New Roman" pitchFamily="18" charset="0"/>
              </a:defRPr>
            </a:lvl4pPr>
            <a:lvl5pPr>
              <a:defRPr sz="2800">
                <a:latin typeface="Times New Roman" pitchFamily="18" charset="0"/>
                <a:ea typeface="Tahoma" pitchFamily="34"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p:cNvSpPr/>
          <p:nvPr userDrawn="1"/>
        </p:nvSpPr>
        <p:spPr>
          <a:xfrm>
            <a:off x="6400800" y="6477000"/>
            <a:ext cx="2743200" cy="381000"/>
          </a:xfrm>
          <a:prstGeom prst="rect">
            <a:avLst/>
          </a:prstGeom>
          <a:solidFill>
            <a:srgbClr val="1533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ahoma" pitchFamily="34" charset="0"/>
                <a:ea typeface="Tahoma" pitchFamily="34" charset="0"/>
                <a:cs typeface="Tahoma" pitchFamily="34" charset="0"/>
              </a:rPr>
              <a:t>Page </a:t>
            </a:r>
            <a:fld id="{707DF796-50E9-47BB-AD56-71720630195A}" type="slidenum">
              <a:rPr lang="en-US" sz="1100" smtClean="0">
                <a:latin typeface="Tahoma" pitchFamily="34" charset="0"/>
                <a:ea typeface="Tahoma" pitchFamily="34" charset="0"/>
                <a:cs typeface="Tahoma" pitchFamily="34" charset="0"/>
              </a:rPr>
              <a:pPr algn="ctr"/>
              <a:t>‹#›</a:t>
            </a:fld>
            <a:endParaRPr lang="en-US" sz="1100" dirty="0">
              <a:latin typeface="Tahoma" pitchFamily="34" charset="0"/>
              <a:ea typeface="Tahoma" pitchFamily="34" charset="0"/>
              <a:cs typeface="Tahoma" pitchFamily="34" charset="0"/>
            </a:endParaRPr>
          </a:p>
        </p:txBody>
      </p:sp>
      <p:sp>
        <p:nvSpPr>
          <p:cNvPr id="12" name="Rectangle 11"/>
          <p:cNvSpPr/>
          <p:nvPr userDrawn="1"/>
        </p:nvSpPr>
        <p:spPr>
          <a:xfrm>
            <a:off x="0" y="0"/>
            <a:ext cx="1371600" cy="1161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B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AA78C6-2E4E-4A7D-A30E-75D91D6AE674}" type="datetime1">
              <a:rPr lang="en-US" smtClean="0"/>
              <a:pPr/>
              <a:t>12/3/2019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Page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5742F-CE10-4630-A569-838D9A4AC0F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8.bin"/><Relationship Id="rId4" Type="http://schemas.openxmlformats.org/officeDocument/2006/relationships/image" Target="../media/image1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10.bin"/><Relationship Id="rId4" Type="http://schemas.openxmlformats.org/officeDocument/2006/relationships/image" Target="../media/image1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6.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7.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8.wmf"/></Relationships>
</file>

<file path=ppt/slides/_rels/slide2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0.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1.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4.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5.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27.wmf"/><Relationship Id="rId5" Type="http://schemas.openxmlformats.org/officeDocument/2006/relationships/oleObject" Target="../embeddings/oleObject21.bin"/><Relationship Id="rId4" Type="http://schemas.openxmlformats.org/officeDocument/2006/relationships/image" Target="../media/image26.wmf"/></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8.wmf"/><Relationship Id="rId4" Type="http://schemas.openxmlformats.org/officeDocument/2006/relationships/oleObject" Target="../embeddings/oleObject22.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0.wmf"/><Relationship Id="rId5" Type="http://schemas.openxmlformats.org/officeDocument/2006/relationships/oleObject" Target="../embeddings/oleObject24.bin"/><Relationship Id="rId4" Type="http://schemas.openxmlformats.org/officeDocument/2006/relationships/image" Target="../media/image29.wmf"/></Relationships>
</file>

<file path=ppt/slides/_rels/slide47.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32.wmf"/><Relationship Id="rId5" Type="http://schemas.openxmlformats.org/officeDocument/2006/relationships/oleObject" Target="../embeddings/oleObject26.bin"/><Relationship Id="rId4" Type="http://schemas.openxmlformats.org/officeDocument/2006/relationships/image" Target="../media/image31.wmf"/></Relationships>
</file>

<file path=ppt/slides/_rels/slide48.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35.wmf"/><Relationship Id="rId5" Type="http://schemas.openxmlformats.org/officeDocument/2006/relationships/oleObject" Target="../embeddings/oleObject29.bin"/><Relationship Id="rId4" Type="http://schemas.openxmlformats.org/officeDocument/2006/relationships/image" Target="../media/image34.wmf"/></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37.wmf"/><Relationship Id="rId4" Type="http://schemas.openxmlformats.org/officeDocument/2006/relationships/oleObject" Target="../embeddings/oleObject31.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39.wmf"/><Relationship Id="rId5" Type="http://schemas.openxmlformats.org/officeDocument/2006/relationships/oleObject" Target="../embeddings/oleObject33.bin"/><Relationship Id="rId4" Type="http://schemas.openxmlformats.org/officeDocument/2006/relationships/image" Target="../media/image38.wmf"/></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019300" y="2616200"/>
            <a:ext cx="6324600" cy="1600200"/>
          </a:xfrm>
          <a:prstGeom prst="roundRect">
            <a:avLst/>
          </a:prstGeom>
          <a:solidFill>
            <a:srgbClr val="1533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800" dirty="0">
                <a:latin typeface="Tahoma" pitchFamily="34" charset="0"/>
                <a:ea typeface="Tahoma" pitchFamily="34" charset="0"/>
                <a:cs typeface="Tahoma" pitchFamily="34" charset="0"/>
              </a:rPr>
              <a:t>Regression with Time Series Data</a:t>
            </a:r>
          </a:p>
          <a:p>
            <a:pPr algn="ctr">
              <a:defRPr/>
            </a:pPr>
            <a:r>
              <a:rPr lang="en-US" sz="2800">
                <a:latin typeface="Tahoma" pitchFamily="34" charset="0"/>
                <a:ea typeface="Tahoma" pitchFamily="34" charset="0"/>
                <a:cs typeface="Tahoma" pitchFamily="34" charset="0"/>
              </a:rPr>
              <a:t>Stationary Variables</a:t>
            </a:r>
            <a:endParaRPr lang="en-US" sz="2800" dirty="0">
              <a:latin typeface="Tahoma" pitchFamily="34" charset="0"/>
              <a:ea typeface="Tahoma" pitchFamily="34" charset="0"/>
              <a:cs typeface="Tahoma" pitchFamily="34" charset="0"/>
            </a:endParaRPr>
          </a:p>
          <a:p>
            <a:pPr algn="ctr">
              <a:defRPr/>
            </a:pPr>
            <a:r>
              <a:rPr lang="en-US" sz="2800" dirty="0">
                <a:latin typeface="Tahoma" pitchFamily="34" charset="0"/>
                <a:ea typeface="Tahoma" pitchFamily="34" charset="0"/>
                <a:cs typeface="Tahoma" pitchFamily="34" charset="0"/>
              </a:rPr>
              <a:t>Part 1</a:t>
            </a:r>
          </a:p>
        </p:txBody>
      </p:sp>
      <p:sp>
        <p:nvSpPr>
          <p:cNvPr id="6" name="TextBox 5"/>
          <p:cNvSpPr txBox="1"/>
          <p:nvPr/>
        </p:nvSpPr>
        <p:spPr>
          <a:xfrm>
            <a:off x="1723292" y="4800600"/>
            <a:ext cx="6858000" cy="1200329"/>
          </a:xfrm>
          <a:prstGeom prst="rect">
            <a:avLst/>
          </a:prstGeom>
          <a:noFill/>
          <a:ln>
            <a:noFill/>
          </a:ln>
          <a:scene3d>
            <a:camera prst="orthographicFront"/>
            <a:lightRig rig="freezing" dir="t"/>
          </a:scene3d>
          <a:sp3d prstMaterial="dkEdge">
            <a:bevelT/>
          </a:sp3d>
        </p:spPr>
        <p:txBody>
          <a:bodyPr>
            <a:spAutoFit/>
          </a:bodyPr>
          <a:lstStyle/>
          <a:p>
            <a:pPr algn="ctr">
              <a:defRPr/>
            </a:pPr>
            <a:r>
              <a:rPr lang="en-US" sz="2400" dirty="0">
                <a:latin typeface="Times New Roman" pitchFamily="18" charset="0"/>
                <a:cs typeface="Times New Roman" pitchFamily="18" charset="0"/>
              </a:rPr>
              <a:t>BUAN / MECO 6312 </a:t>
            </a:r>
          </a:p>
          <a:p>
            <a:pPr algn="ctr">
              <a:defRPr/>
            </a:pPr>
            <a:r>
              <a:rPr lang="en-US" sz="2400" dirty="0">
                <a:latin typeface="Times New Roman" pitchFamily="18" charset="0"/>
                <a:cs typeface="Times New Roman" pitchFamily="18" charset="0"/>
              </a:rPr>
              <a:t>Dr. Moran </a:t>
            </a:r>
            <a:r>
              <a:rPr lang="en-US" sz="2400" dirty="0" err="1">
                <a:latin typeface="Times New Roman" pitchFamily="18" charset="0"/>
                <a:cs typeface="Times New Roman" pitchFamily="18" charset="0"/>
              </a:rPr>
              <a:t>Blueshtein</a:t>
            </a:r>
            <a:endParaRPr lang="en-US" sz="2400" dirty="0">
              <a:latin typeface="Times New Roman" pitchFamily="18" charset="0"/>
              <a:cs typeface="Times New Roman" pitchFamily="18" charset="0"/>
            </a:endParaRPr>
          </a:p>
          <a:p>
            <a:pPr algn="ctr">
              <a:defRPr/>
            </a:pPr>
            <a:r>
              <a:rPr lang="en-US" sz="2400" dirty="0">
                <a:latin typeface="Times New Roman" pitchFamily="18" charset="0"/>
                <a:cs typeface="Times New Roman" pitchFamily="18" charset="0"/>
              </a:rPr>
              <a:t>          University of Texas - Dallas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371600" y="1155700"/>
            <a:ext cx="7772400" cy="5334000"/>
          </a:xfrm>
        </p:spPr>
        <p:txBody>
          <a:bodyPr>
            <a:normAutofit/>
          </a:bodyPr>
          <a:lstStyle/>
          <a:p>
            <a:endParaRPr lang="en-US" dirty="0"/>
          </a:p>
          <a:p>
            <a:pPr marL="0" indent="0">
              <a:buNone/>
            </a:pPr>
            <a:endParaRPr lang="en-US" dirty="0"/>
          </a:p>
          <a:p>
            <a:endParaRPr lang="en-US" dirty="0"/>
          </a:p>
        </p:txBody>
      </p:sp>
      <p:sp>
        <p:nvSpPr>
          <p:cNvPr id="6" name="TextBox 5"/>
          <p:cNvSpPr txBox="1"/>
          <p:nvPr/>
        </p:nvSpPr>
        <p:spPr>
          <a:xfrm>
            <a:off x="1447800" y="134759"/>
            <a:ext cx="7696200" cy="461665"/>
          </a:xfrm>
          <a:prstGeom prst="rect">
            <a:avLst/>
          </a:prstGeom>
          <a:noFill/>
        </p:spPr>
        <p:txBody>
          <a:bodyPr wrap="square" rtlCol="0">
            <a:spAutoFit/>
          </a:bodyPr>
          <a:lstStyle/>
          <a:p>
            <a:r>
              <a:rPr lang="en-US" sz="2400" dirty="0">
                <a:solidFill>
                  <a:schemeClr val="bg1"/>
                </a:solidFill>
              </a:rPr>
              <a:t>Time series of a nonstationary variable: Random Walks</a:t>
            </a:r>
          </a:p>
        </p:txBody>
      </p:sp>
      <p:pic>
        <p:nvPicPr>
          <p:cNvPr id="561154" name="Picture 2"/>
          <p:cNvPicPr>
            <a:picLocks noChangeAspect="1" noChangeArrowheads="1"/>
          </p:cNvPicPr>
          <p:nvPr/>
        </p:nvPicPr>
        <p:blipFill>
          <a:blip r:embed="rId3" cstate="print"/>
          <a:srcRect/>
          <a:stretch>
            <a:fillRect/>
          </a:stretch>
        </p:blipFill>
        <p:spPr bwMode="auto">
          <a:xfrm>
            <a:off x="1676400" y="1524000"/>
            <a:ext cx="5239727" cy="3836987"/>
          </a:xfrm>
          <a:prstGeom prst="rect">
            <a:avLst/>
          </a:prstGeom>
          <a:noFill/>
          <a:ln w="9525">
            <a:noFill/>
            <a:miter lim="800000"/>
            <a:headEnd/>
            <a:tailEnd/>
          </a:ln>
        </p:spPr>
      </p:pic>
      <p:sp>
        <p:nvSpPr>
          <p:cNvPr id="3" name="Rectangle 2"/>
          <p:cNvSpPr/>
          <p:nvPr/>
        </p:nvSpPr>
        <p:spPr>
          <a:xfrm>
            <a:off x="1981200" y="5181600"/>
            <a:ext cx="6858000" cy="1200329"/>
          </a:xfrm>
          <a:prstGeom prst="rect">
            <a:avLst/>
          </a:prstGeom>
        </p:spPr>
        <p:txBody>
          <a:bodyPr wrap="square">
            <a:spAutoFit/>
          </a:bodyPr>
          <a:lstStyle/>
          <a:p>
            <a:r>
              <a:rPr lang="en-US" sz="2400" dirty="0"/>
              <a:t>These time series are called </a:t>
            </a:r>
            <a:r>
              <a:rPr lang="en-US" sz="2400" b="1" dirty="0"/>
              <a:t>random walks </a:t>
            </a:r>
            <a:r>
              <a:rPr lang="en-US" sz="2400" dirty="0"/>
              <a:t>because they appear to wander slowly upward or downward with no real pattern</a:t>
            </a:r>
          </a:p>
        </p:txBody>
      </p:sp>
      <p:sp>
        <p:nvSpPr>
          <p:cNvPr id="8" name="TextBox 7"/>
          <p:cNvSpPr txBox="1"/>
          <p:nvPr/>
        </p:nvSpPr>
        <p:spPr>
          <a:xfrm>
            <a:off x="0" y="200022"/>
            <a:ext cx="1371600" cy="600164"/>
          </a:xfrm>
          <a:prstGeom prst="rect">
            <a:avLst/>
          </a:prstGeom>
          <a:noFill/>
        </p:spPr>
        <p:txBody>
          <a:bodyPr wrap="square" rtlCol="0">
            <a:spAutoFit/>
          </a:bodyPr>
          <a:lstStyle/>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281810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371600" y="1155700"/>
            <a:ext cx="7772400" cy="5334000"/>
          </a:xfrm>
        </p:spPr>
        <p:txBody>
          <a:bodyPr>
            <a:normAutofit/>
          </a:bodyPr>
          <a:lstStyle/>
          <a:p>
            <a:endParaRPr lang="en-US" dirty="0"/>
          </a:p>
          <a:p>
            <a:endParaRPr lang="en-US" dirty="0"/>
          </a:p>
          <a:p>
            <a:endParaRPr lang="en-US" dirty="0"/>
          </a:p>
        </p:txBody>
      </p:sp>
      <p:sp>
        <p:nvSpPr>
          <p:cNvPr id="7" name="TextBox 6"/>
          <p:cNvSpPr txBox="1"/>
          <p:nvPr/>
        </p:nvSpPr>
        <p:spPr>
          <a:xfrm>
            <a:off x="-12700" y="407313"/>
            <a:ext cx="1371600" cy="261610"/>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Introduction</a:t>
            </a:r>
          </a:p>
        </p:txBody>
      </p:sp>
      <p:pic>
        <p:nvPicPr>
          <p:cNvPr id="560130" name="Picture 2"/>
          <p:cNvPicPr>
            <a:picLocks noChangeAspect="1" noChangeArrowheads="1"/>
          </p:cNvPicPr>
          <p:nvPr/>
        </p:nvPicPr>
        <p:blipFill>
          <a:blip r:embed="rId3" cstate="print"/>
          <a:srcRect/>
          <a:stretch>
            <a:fillRect/>
          </a:stretch>
        </p:blipFill>
        <p:spPr bwMode="auto">
          <a:xfrm>
            <a:off x="1828800" y="1498600"/>
            <a:ext cx="6681787" cy="4598987"/>
          </a:xfrm>
          <a:prstGeom prst="rect">
            <a:avLst/>
          </a:prstGeom>
          <a:noFill/>
          <a:ln w="9525">
            <a:noFill/>
            <a:miter lim="800000"/>
            <a:headEnd/>
            <a:tailEnd/>
          </a:ln>
        </p:spPr>
      </p:pic>
      <p:sp>
        <p:nvSpPr>
          <p:cNvPr id="6" name="TextBox 5"/>
          <p:cNvSpPr txBox="1"/>
          <p:nvPr/>
        </p:nvSpPr>
        <p:spPr>
          <a:xfrm>
            <a:off x="1752600" y="304800"/>
            <a:ext cx="6400800" cy="461665"/>
          </a:xfrm>
          <a:prstGeom prst="rect">
            <a:avLst/>
          </a:prstGeom>
          <a:noFill/>
        </p:spPr>
        <p:txBody>
          <a:bodyPr wrap="square" rtlCol="0">
            <a:spAutoFit/>
          </a:bodyPr>
          <a:lstStyle/>
          <a:p>
            <a:r>
              <a:rPr lang="en-US" sz="2400" dirty="0">
                <a:solidFill>
                  <a:schemeClr val="bg1"/>
                </a:solidFill>
              </a:rPr>
              <a:t>              Time series of a stationary variable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dirty="0"/>
          </a:p>
          <a:p>
            <a:r>
              <a:rPr lang="en-US" sz="2400" dirty="0"/>
              <a:t>Formally, a time series </a:t>
            </a:r>
            <a:r>
              <a:rPr lang="en-US" sz="2400" i="1" dirty="0" err="1"/>
              <a:t>y</a:t>
            </a:r>
            <a:r>
              <a:rPr lang="en-US" sz="2400" baseline="-25000" dirty="0" err="1"/>
              <a:t>t</a:t>
            </a:r>
            <a:r>
              <a:rPr lang="en-US" sz="2400" dirty="0"/>
              <a:t> is stationary if:</a:t>
            </a:r>
          </a:p>
          <a:p>
            <a:pPr marL="457200" indent="-457200">
              <a:buFont typeface="+mj-lt"/>
              <a:buAutoNum type="arabicPeriod"/>
            </a:pPr>
            <a:endParaRPr lang="en-US" sz="2400" dirty="0"/>
          </a:p>
          <a:p>
            <a:pPr marL="457200" indent="-457200">
              <a:buFont typeface="+mj-lt"/>
              <a:buAutoNum type="arabicPeriod"/>
            </a:pPr>
            <a:r>
              <a:rPr lang="en-US" sz="2400" dirty="0"/>
              <a:t>Its mean is constant over time </a:t>
            </a:r>
            <a:r>
              <a:rPr lang="en-US" sz="2400" b="1" dirty="0"/>
              <a:t>and</a:t>
            </a:r>
            <a:r>
              <a:rPr lang="en-US" sz="2400" dirty="0"/>
              <a:t>, </a:t>
            </a:r>
          </a:p>
          <a:p>
            <a:pPr marL="457200" indent="-457200">
              <a:buFont typeface="+mj-lt"/>
              <a:buAutoNum type="arabicPeriod"/>
            </a:pPr>
            <a:r>
              <a:rPr lang="en-US" sz="2400" dirty="0"/>
              <a:t>Its variance is constant over time </a:t>
            </a:r>
            <a:r>
              <a:rPr lang="en-US" sz="2400" b="1" dirty="0"/>
              <a:t>and</a:t>
            </a:r>
            <a:r>
              <a:rPr lang="en-US" sz="2400" dirty="0"/>
              <a:t>,</a:t>
            </a:r>
          </a:p>
          <a:p>
            <a:pPr marL="457200" indent="-457200">
              <a:buFont typeface="+mj-lt"/>
              <a:buAutoNum type="arabicPeriod"/>
            </a:pPr>
            <a:r>
              <a:rPr lang="en-US" sz="2400" dirty="0"/>
              <a:t>If the covariance between two values from the series depends only on the length of time separating the two values, and not on the actual times at which the variables are observed.</a:t>
            </a:r>
          </a:p>
        </p:txBody>
      </p:sp>
      <p:sp>
        <p:nvSpPr>
          <p:cNvPr id="3" name="TextBox 2"/>
          <p:cNvSpPr txBox="1"/>
          <p:nvPr/>
        </p:nvSpPr>
        <p:spPr>
          <a:xfrm>
            <a:off x="0" y="200022"/>
            <a:ext cx="1371600" cy="600164"/>
          </a:xfrm>
          <a:prstGeom prst="rect">
            <a:avLst/>
          </a:prstGeom>
          <a:noFill/>
        </p:spPr>
        <p:txBody>
          <a:bodyPr wrap="square" rtlCol="0">
            <a:spAutoFit/>
          </a:bodyPr>
          <a:lstStyle/>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843093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dirty="0"/>
          </a:p>
          <a:p>
            <a:r>
              <a:rPr lang="en-US" sz="2400" dirty="0"/>
              <a:t>That is, the time series </a:t>
            </a:r>
            <a:r>
              <a:rPr lang="en-US" sz="2400" i="1" dirty="0" err="1"/>
              <a:t>y</a:t>
            </a:r>
            <a:r>
              <a:rPr lang="en-US" sz="2400" baseline="-25000" dirty="0" err="1"/>
              <a:t>t</a:t>
            </a:r>
            <a:r>
              <a:rPr lang="en-US" sz="2400" dirty="0"/>
              <a:t> is stationary if for all values, and every time period, it is true that</a:t>
            </a:r>
            <a:endParaRPr lang="en-US" sz="2400" i="1" dirty="0"/>
          </a:p>
        </p:txBody>
      </p:sp>
      <p:sp>
        <p:nvSpPr>
          <p:cNvPr id="3" name="TextBox 2"/>
          <p:cNvSpPr txBox="1"/>
          <p:nvPr/>
        </p:nvSpPr>
        <p:spPr>
          <a:xfrm>
            <a:off x="0" y="200022"/>
            <a:ext cx="1371600" cy="600164"/>
          </a:xfrm>
          <a:prstGeom prst="rect">
            <a:avLst/>
          </a:prstGeom>
          <a:noFill/>
        </p:spPr>
        <p:txBody>
          <a:bodyPr wrap="square" rtlCol="0">
            <a:spAutoFit/>
          </a:bodyPr>
          <a:lstStyle/>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graphicFrame>
        <p:nvGraphicFramePr>
          <p:cNvPr id="4" name="Object 3"/>
          <p:cNvGraphicFramePr>
            <a:graphicFrameLocks noChangeAspect="1"/>
          </p:cNvGraphicFramePr>
          <p:nvPr/>
        </p:nvGraphicFramePr>
        <p:xfrm>
          <a:off x="1676400" y="3200400"/>
          <a:ext cx="6998677" cy="1355158"/>
        </p:xfrm>
        <a:graphic>
          <a:graphicData uri="http://schemas.openxmlformats.org/presentationml/2006/ole">
            <mc:AlternateContent xmlns:mc="http://schemas.openxmlformats.org/markup-compatibility/2006">
              <mc:Choice xmlns:v="urn:schemas-microsoft-com:vml" Requires="v">
                <p:oleObj spid="_x0000_s825367" name="Equation" r:id="rId3" imgW="4000500" imgH="774700" progId="Equation.DSMT4">
                  <p:embed/>
                </p:oleObj>
              </mc:Choice>
              <mc:Fallback>
                <p:oleObj name="Equation" r:id="rId3" imgW="4000500" imgH="77470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200400"/>
                        <a:ext cx="6998677" cy="135515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66627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r>
              <a:rPr lang="en-US" dirty="0"/>
              <a:t>It is important to know whether a time series is stationary or non-stationary.</a:t>
            </a:r>
          </a:p>
          <a:p>
            <a:pPr marL="0" indent="0">
              <a:buNone/>
            </a:pPr>
            <a:endParaRPr lang="en-US" dirty="0"/>
          </a:p>
          <a:p>
            <a:pPr lvl="1">
              <a:buFont typeface="Wingdings" panose="05000000000000000000" pitchFamily="2" charset="2"/>
              <a:buChar char="Ø"/>
            </a:pPr>
            <a:r>
              <a:rPr lang="en-US" dirty="0"/>
              <a:t>For example when nonstationary series are used in regression analysis there is a danger of obtaining apparently significant regression results from unrelated data (</a:t>
            </a:r>
            <a:r>
              <a:rPr lang="en-US" b="1" dirty="0"/>
              <a:t>spurious regression)</a:t>
            </a:r>
            <a:endParaRPr lang="en-US" b="1" i="1" dirty="0"/>
          </a:p>
        </p:txBody>
      </p:sp>
      <p:sp>
        <p:nvSpPr>
          <p:cNvPr id="3" name="TextBox 2"/>
          <p:cNvSpPr txBox="1"/>
          <p:nvPr/>
        </p:nvSpPr>
        <p:spPr>
          <a:xfrm>
            <a:off x="0" y="280895"/>
            <a:ext cx="1371600" cy="430887"/>
          </a:xfrm>
          <a:prstGeom prst="rect">
            <a:avLst/>
          </a:prstGeom>
          <a:noFill/>
        </p:spPr>
        <p:txBody>
          <a:bodyPr wrap="square" rtlCol="0">
            <a:spAutoFit/>
          </a:bodyPr>
          <a:lstStyle/>
          <a:p>
            <a:pPr algn="ctr"/>
            <a:r>
              <a:rPr lang="en-US" sz="1100" dirty="0">
                <a:solidFill>
                  <a:schemeClr val="bg1"/>
                </a:solidFill>
              </a:rPr>
              <a:t>Spurious Regressions</a:t>
            </a:r>
            <a:endParaRPr lang="en-US" sz="1100" dirty="0">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47287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371600" y="1155700"/>
            <a:ext cx="7772400" cy="5334000"/>
          </a:xfrm>
        </p:spPr>
        <p:txBody>
          <a:bodyPr>
            <a:normAutofit/>
          </a:bodyPr>
          <a:lstStyle/>
          <a:p>
            <a:endParaRPr lang="en-US" dirty="0"/>
          </a:p>
          <a:p>
            <a:endParaRPr lang="en-US" dirty="0"/>
          </a:p>
          <a:p>
            <a:endParaRPr lang="en-US" dirty="0"/>
          </a:p>
        </p:txBody>
      </p:sp>
      <p:sp>
        <p:nvSpPr>
          <p:cNvPr id="3" name="TextBox 2"/>
          <p:cNvSpPr txBox="1"/>
          <p:nvPr/>
        </p:nvSpPr>
        <p:spPr>
          <a:xfrm>
            <a:off x="0" y="200022"/>
            <a:ext cx="1371600" cy="600164"/>
          </a:xfrm>
          <a:prstGeom prst="rect">
            <a:avLst/>
          </a:prstGeom>
          <a:noFill/>
        </p:spPr>
        <p:txBody>
          <a:bodyPr wrap="square" rtlCol="0">
            <a:spAutoFit/>
          </a:bodyPr>
          <a:lstStyle/>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pic>
        <p:nvPicPr>
          <p:cNvPr id="676866" name="Picture 2"/>
          <p:cNvPicPr>
            <a:picLocks noChangeAspect="1" noChangeArrowheads="1"/>
          </p:cNvPicPr>
          <p:nvPr/>
        </p:nvPicPr>
        <p:blipFill>
          <a:blip r:embed="rId2" cstate="print"/>
          <a:srcRect/>
          <a:stretch>
            <a:fillRect/>
          </a:stretch>
        </p:blipFill>
        <p:spPr bwMode="auto">
          <a:xfrm>
            <a:off x="1536700" y="1168400"/>
            <a:ext cx="7392987" cy="5246687"/>
          </a:xfrm>
          <a:prstGeom prst="rect">
            <a:avLst/>
          </a:prstGeom>
          <a:noFill/>
          <a:ln w="9525">
            <a:noFill/>
            <a:miter lim="800000"/>
            <a:headEnd/>
            <a:tailEnd/>
          </a:ln>
        </p:spPr>
      </p:pic>
      <p:sp>
        <p:nvSpPr>
          <p:cNvPr id="6" name="TextBox 5"/>
          <p:cNvSpPr txBox="1"/>
          <p:nvPr/>
        </p:nvSpPr>
        <p:spPr>
          <a:xfrm>
            <a:off x="1828800" y="200022"/>
            <a:ext cx="6324600" cy="461665"/>
          </a:xfrm>
          <a:prstGeom prst="rect">
            <a:avLst/>
          </a:prstGeom>
          <a:noFill/>
        </p:spPr>
        <p:txBody>
          <a:bodyPr wrap="square" rtlCol="0">
            <a:spAutoFit/>
          </a:bodyPr>
          <a:lstStyle/>
          <a:p>
            <a:r>
              <a:rPr lang="en-US" sz="2400" dirty="0">
                <a:solidFill>
                  <a:schemeClr val="bg1"/>
                </a:solidFill>
              </a:rPr>
              <a:t>            Example: U.S. economic time series</a:t>
            </a:r>
          </a:p>
        </p:txBody>
      </p:sp>
    </p:spTree>
    <p:extLst>
      <p:ext uri="{BB962C8B-B14F-4D97-AF65-F5344CB8AC3E}">
        <p14:creationId xmlns:p14="http://schemas.microsoft.com/office/powerpoint/2010/main" val="1465331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019300" y="2616200"/>
            <a:ext cx="6324600" cy="1600200"/>
          </a:xfrm>
          <a:prstGeom prst="roundRect">
            <a:avLst/>
          </a:prstGeom>
          <a:solidFill>
            <a:srgbClr val="1533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800" dirty="0">
                <a:latin typeface="Tahoma" pitchFamily="34" charset="0"/>
                <a:ea typeface="Tahoma" pitchFamily="34" charset="0"/>
                <a:cs typeface="Tahoma" pitchFamily="34" charset="0"/>
              </a:rPr>
              <a:t>Regression with Time Series Data</a:t>
            </a:r>
          </a:p>
          <a:p>
            <a:pPr algn="ctr">
              <a:defRPr/>
            </a:pPr>
            <a:r>
              <a:rPr lang="en-US" sz="2800" dirty="0">
                <a:latin typeface="Tahoma" pitchFamily="34" charset="0"/>
                <a:ea typeface="Tahoma" pitchFamily="34" charset="0"/>
                <a:cs typeface="Tahoma" pitchFamily="34" charset="0"/>
              </a:rPr>
              <a:t>Stationary Variables</a:t>
            </a:r>
          </a:p>
          <a:p>
            <a:pPr algn="ctr">
              <a:defRPr/>
            </a:pPr>
            <a:r>
              <a:rPr lang="en-US" sz="2800" dirty="0">
                <a:latin typeface="Tahoma" pitchFamily="34" charset="0"/>
                <a:ea typeface="Tahoma" pitchFamily="34" charset="0"/>
                <a:cs typeface="Tahoma" pitchFamily="34" charset="0"/>
              </a:rPr>
              <a:t>Part 2</a:t>
            </a:r>
          </a:p>
        </p:txBody>
      </p:sp>
      <p:sp>
        <p:nvSpPr>
          <p:cNvPr id="6" name="TextBox 5"/>
          <p:cNvSpPr txBox="1"/>
          <p:nvPr/>
        </p:nvSpPr>
        <p:spPr>
          <a:xfrm>
            <a:off x="1723292" y="4800600"/>
            <a:ext cx="6858000" cy="1200329"/>
          </a:xfrm>
          <a:prstGeom prst="rect">
            <a:avLst/>
          </a:prstGeom>
          <a:noFill/>
          <a:ln>
            <a:noFill/>
          </a:ln>
          <a:scene3d>
            <a:camera prst="orthographicFront"/>
            <a:lightRig rig="freezing" dir="t"/>
          </a:scene3d>
          <a:sp3d prstMaterial="dkEdge">
            <a:bevelT/>
          </a:sp3d>
        </p:spPr>
        <p:txBody>
          <a:bodyPr>
            <a:spAutoFit/>
          </a:bodyPr>
          <a:lstStyle/>
          <a:p>
            <a:pPr algn="ctr">
              <a:defRPr/>
            </a:pPr>
            <a:r>
              <a:rPr lang="en-US" sz="2400" dirty="0">
                <a:latin typeface="Times New Roman" pitchFamily="18" charset="0"/>
                <a:cs typeface="Times New Roman" pitchFamily="18" charset="0"/>
              </a:rPr>
              <a:t>BUAN / MECO 6312 </a:t>
            </a:r>
          </a:p>
          <a:p>
            <a:pPr algn="ctr">
              <a:defRPr/>
            </a:pPr>
            <a:r>
              <a:rPr lang="en-US" sz="2400" dirty="0">
                <a:latin typeface="Times New Roman" pitchFamily="18" charset="0"/>
                <a:cs typeface="Times New Roman" pitchFamily="18" charset="0"/>
              </a:rPr>
              <a:t>Dr. Moran </a:t>
            </a:r>
            <a:r>
              <a:rPr lang="en-US" sz="2400" dirty="0" err="1">
                <a:latin typeface="Times New Roman" pitchFamily="18" charset="0"/>
                <a:cs typeface="Times New Roman" pitchFamily="18" charset="0"/>
              </a:rPr>
              <a:t>Blueshtein</a:t>
            </a:r>
            <a:endParaRPr lang="en-US" sz="2400" dirty="0">
              <a:latin typeface="Times New Roman" pitchFamily="18" charset="0"/>
              <a:cs typeface="Times New Roman" pitchFamily="18" charset="0"/>
            </a:endParaRPr>
          </a:p>
          <a:p>
            <a:pPr algn="ctr">
              <a:defRPr/>
            </a:pPr>
            <a:r>
              <a:rPr lang="en-US" sz="2400" dirty="0">
                <a:latin typeface="Times New Roman" pitchFamily="18" charset="0"/>
                <a:cs typeface="Times New Roman" pitchFamily="18" charset="0"/>
              </a:rPr>
              <a:t>          University of Texas - Dallas</a:t>
            </a:r>
          </a:p>
        </p:txBody>
      </p:sp>
    </p:spTree>
    <p:extLst>
      <p:ext uri="{BB962C8B-B14F-4D97-AF65-F5344CB8AC3E}">
        <p14:creationId xmlns:p14="http://schemas.microsoft.com/office/powerpoint/2010/main" val="143680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324100" y="2603500"/>
            <a:ext cx="5867400" cy="1600200"/>
          </a:xfrm>
          <a:prstGeom prst="roundRect">
            <a:avLst/>
          </a:prstGeom>
          <a:solidFill>
            <a:srgbClr val="1533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38912" indent="-320040" algn="ctr" fontAlgn="auto">
              <a:spcBef>
                <a:spcPts val="600"/>
              </a:spcBef>
              <a:spcAft>
                <a:spcPts val="0"/>
              </a:spcAft>
              <a:defRPr/>
            </a:pPr>
            <a:r>
              <a:rPr lang="en-US" sz="2800" dirty="0"/>
              <a:t>Finite Distributed Lags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r>
              <a:rPr lang="en-US" dirty="0"/>
              <a:t>We assume a linear model in which, after </a:t>
            </a:r>
            <a:r>
              <a:rPr lang="en-US" i="1" dirty="0"/>
              <a:t>q</a:t>
            </a:r>
            <a:r>
              <a:rPr lang="en-US" dirty="0"/>
              <a:t> time periods, changes in </a:t>
            </a:r>
            <a:r>
              <a:rPr lang="en-US" i="1" dirty="0"/>
              <a:t>x</a:t>
            </a:r>
            <a:r>
              <a:rPr lang="en-US" dirty="0"/>
              <a:t> no longer have an impact on </a:t>
            </a:r>
            <a:r>
              <a:rPr lang="en-US" i="1" dirty="0"/>
              <a:t>y</a:t>
            </a:r>
            <a:endParaRPr lang="en-US" dirty="0"/>
          </a:p>
          <a:p>
            <a:endParaRPr lang="en-US" dirty="0"/>
          </a:p>
          <a:p>
            <a:endParaRPr lang="en-US" dirty="0"/>
          </a:p>
          <a:p>
            <a:pPr lvl="1"/>
            <a:r>
              <a:rPr lang="en-US" dirty="0"/>
              <a:t>Note the notation change: </a:t>
            </a:r>
            <a:r>
              <a:rPr lang="el-GR" dirty="0"/>
              <a:t>β</a:t>
            </a:r>
            <a:r>
              <a:rPr lang="en-US" baseline="-25000" dirty="0"/>
              <a:t>s</a:t>
            </a:r>
            <a:r>
              <a:rPr lang="en-US" dirty="0"/>
              <a:t> is used to denote the coefficient of </a:t>
            </a:r>
            <a:r>
              <a:rPr lang="en-US" i="1" dirty="0" err="1"/>
              <a:t>x</a:t>
            </a:r>
            <a:r>
              <a:rPr lang="en-US" baseline="-25000" dirty="0" err="1"/>
              <a:t>t</a:t>
            </a:r>
            <a:r>
              <a:rPr lang="en-US" baseline="-25000" dirty="0"/>
              <a:t>-s</a:t>
            </a:r>
            <a:r>
              <a:rPr lang="en-US" dirty="0"/>
              <a:t> and </a:t>
            </a:r>
            <a:r>
              <a:rPr lang="el-GR" dirty="0"/>
              <a:t>α</a:t>
            </a:r>
            <a:r>
              <a:rPr lang="en-US" dirty="0"/>
              <a:t> is introduced to denote the intercept.</a:t>
            </a:r>
          </a:p>
          <a:p>
            <a:pPr lvl="1"/>
            <a:r>
              <a:rPr lang="en-US" dirty="0"/>
              <a:t>It is called a </a:t>
            </a:r>
            <a:r>
              <a:rPr lang="en-US" b="1" dirty="0"/>
              <a:t>finite distributed lag model of order </a:t>
            </a:r>
            <a:r>
              <a:rPr lang="en-US" b="1" i="1" dirty="0"/>
              <a:t>q.</a:t>
            </a:r>
            <a:r>
              <a:rPr lang="en-US" i="1" dirty="0"/>
              <a:t> </a:t>
            </a:r>
          </a:p>
          <a:p>
            <a:pPr lvl="1"/>
            <a:endParaRPr lang="en-US" dirty="0"/>
          </a:p>
        </p:txBody>
      </p:sp>
      <p:graphicFrame>
        <p:nvGraphicFramePr>
          <p:cNvPr id="565250" name="Object 2"/>
          <p:cNvGraphicFramePr>
            <a:graphicFrameLocks noChangeAspect="1"/>
          </p:cNvGraphicFramePr>
          <p:nvPr/>
        </p:nvGraphicFramePr>
        <p:xfrm>
          <a:off x="2057400" y="3200400"/>
          <a:ext cx="6590458" cy="587767"/>
        </p:xfrm>
        <a:graphic>
          <a:graphicData uri="http://schemas.openxmlformats.org/presentationml/2006/ole">
            <mc:AlternateContent xmlns:mc="http://schemas.openxmlformats.org/markup-compatibility/2006">
              <mc:Choice xmlns:v="urn:schemas-microsoft-com:vml" Requires="v">
                <p:oleObj spid="_x0000_s826370" name="Equation" r:id="rId3" imgW="2565360" imgH="228600" progId="Equation.DSMT4">
                  <p:embed/>
                </p:oleObj>
              </mc:Choice>
              <mc:Fallback>
                <p:oleObj name="Equation" r:id="rId3" imgW="2565360" imgH="228600" progId="Equation.DSMT4">
                  <p:embed/>
                  <p:pic>
                    <p:nvPicPr>
                      <p:cNvPr id="5652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200400"/>
                        <a:ext cx="6590458" cy="5877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12700" y="318413"/>
            <a:ext cx="1371600" cy="430887"/>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Finite Distributed Lags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dirty="0"/>
          </a:p>
          <a:p>
            <a:pPr lvl="1"/>
            <a:r>
              <a:rPr lang="el-GR" dirty="0"/>
              <a:t>β</a:t>
            </a:r>
            <a:r>
              <a:rPr lang="en-US" baseline="-25000" dirty="0"/>
              <a:t>0</a:t>
            </a:r>
            <a:r>
              <a:rPr lang="en-US" dirty="0"/>
              <a:t> is the </a:t>
            </a:r>
            <a:r>
              <a:rPr lang="en-US" b="1" dirty="0"/>
              <a:t>impact multiplier</a:t>
            </a:r>
          </a:p>
          <a:p>
            <a:pPr lvl="1"/>
            <a:endParaRPr lang="en-US" b="1" dirty="0"/>
          </a:p>
          <a:p>
            <a:pPr lvl="1"/>
            <a:r>
              <a:rPr lang="en-US" dirty="0"/>
              <a:t>This is the </a:t>
            </a:r>
            <a:r>
              <a:rPr lang="en-US" b="1" dirty="0"/>
              <a:t>immediate effect</a:t>
            </a:r>
            <a:r>
              <a:rPr lang="en-US" dirty="0"/>
              <a:t>, or the same period effect that      has on      .</a:t>
            </a:r>
          </a:p>
          <a:p>
            <a:pPr marL="457200" lvl="1" indent="0">
              <a:buNone/>
            </a:pPr>
            <a:endParaRPr lang="en-US" dirty="0"/>
          </a:p>
        </p:txBody>
      </p:sp>
      <p:sp>
        <p:nvSpPr>
          <p:cNvPr id="5" name="TextBox 4"/>
          <p:cNvSpPr txBox="1"/>
          <p:nvPr/>
        </p:nvSpPr>
        <p:spPr>
          <a:xfrm>
            <a:off x="-12700" y="318413"/>
            <a:ext cx="1371600" cy="261610"/>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Multiplier Analysis</a:t>
            </a:r>
          </a:p>
        </p:txBody>
      </p:sp>
      <p:graphicFrame>
        <p:nvGraphicFramePr>
          <p:cNvPr id="6" name="Object 5"/>
          <p:cNvGraphicFramePr>
            <a:graphicFrameLocks noChangeAspect="1"/>
          </p:cNvGraphicFramePr>
          <p:nvPr/>
        </p:nvGraphicFramePr>
        <p:xfrm>
          <a:off x="4648200" y="3124200"/>
          <a:ext cx="533400" cy="609600"/>
        </p:xfrm>
        <a:graphic>
          <a:graphicData uri="http://schemas.openxmlformats.org/presentationml/2006/ole">
            <mc:AlternateContent xmlns:mc="http://schemas.openxmlformats.org/markup-compatibility/2006">
              <mc:Choice xmlns:v="urn:schemas-microsoft-com:vml" Requires="v">
                <p:oleObj spid="_x0000_s827394" name="Equation" r:id="rId3" imgW="152280" imgH="228600" progId="Equation.3">
                  <p:embed/>
                </p:oleObj>
              </mc:Choice>
              <mc:Fallback>
                <p:oleObj name="Equation" r:id="rId3" imgW="152280" imgH="228600" progId="Equation.3">
                  <p:embed/>
                  <p:pic>
                    <p:nvPicPr>
                      <p:cNvPr id="6" name="Object 5"/>
                      <p:cNvPicPr/>
                      <p:nvPr/>
                    </p:nvPicPr>
                    <p:blipFill>
                      <a:blip r:embed="rId4"/>
                      <a:stretch>
                        <a:fillRect/>
                      </a:stretch>
                    </p:blipFill>
                    <p:spPr>
                      <a:xfrm>
                        <a:off x="4648200" y="3124200"/>
                        <a:ext cx="533400" cy="609600"/>
                      </a:xfrm>
                      <a:prstGeom prst="rect">
                        <a:avLst/>
                      </a:prstGeom>
                    </p:spPr>
                  </p:pic>
                </p:oleObj>
              </mc:Fallback>
            </mc:AlternateContent>
          </a:graphicData>
        </a:graphic>
      </p:graphicFrame>
      <p:graphicFrame>
        <p:nvGraphicFramePr>
          <p:cNvPr id="4" name="Object 3"/>
          <p:cNvGraphicFramePr>
            <a:graphicFrameLocks noChangeAspect="1"/>
          </p:cNvGraphicFramePr>
          <p:nvPr/>
        </p:nvGraphicFramePr>
        <p:xfrm>
          <a:off x="6172200" y="3139440"/>
          <a:ext cx="441845" cy="609600"/>
        </p:xfrm>
        <a:graphic>
          <a:graphicData uri="http://schemas.openxmlformats.org/presentationml/2006/ole">
            <mc:AlternateContent xmlns:mc="http://schemas.openxmlformats.org/markup-compatibility/2006">
              <mc:Choice xmlns:v="urn:schemas-microsoft-com:vml" Requires="v">
                <p:oleObj spid="_x0000_s827395" name="Equation" r:id="rId5" imgW="164880" imgH="228600" progId="Equation.3">
                  <p:embed/>
                </p:oleObj>
              </mc:Choice>
              <mc:Fallback>
                <p:oleObj name="Equation" r:id="rId5" imgW="164880" imgH="228600" progId="Equation.3">
                  <p:embed/>
                  <p:pic>
                    <p:nvPicPr>
                      <p:cNvPr id="4" name="Object 3"/>
                      <p:cNvPicPr/>
                      <p:nvPr/>
                    </p:nvPicPr>
                    <p:blipFill>
                      <a:blip r:embed="rId6"/>
                      <a:stretch>
                        <a:fillRect/>
                      </a:stretch>
                    </p:blipFill>
                    <p:spPr>
                      <a:xfrm>
                        <a:off x="6172200" y="3139440"/>
                        <a:ext cx="441845" cy="609600"/>
                      </a:xfrm>
                      <a:prstGeom prst="rect">
                        <a:avLst/>
                      </a:prstGeom>
                    </p:spPr>
                  </p:pic>
                </p:oleObj>
              </mc:Fallback>
            </mc:AlternateContent>
          </a:graphicData>
        </a:graphic>
      </p:graphicFrame>
      <p:sp>
        <p:nvSpPr>
          <p:cNvPr id="7" name="TextBox 6"/>
          <p:cNvSpPr txBox="1"/>
          <p:nvPr/>
        </p:nvSpPr>
        <p:spPr>
          <a:xfrm>
            <a:off x="1828800" y="200022"/>
            <a:ext cx="6324600" cy="461665"/>
          </a:xfrm>
          <a:prstGeom prst="rect">
            <a:avLst/>
          </a:prstGeom>
          <a:noFill/>
        </p:spPr>
        <p:txBody>
          <a:bodyPr wrap="square" rtlCol="0">
            <a:spAutoFit/>
          </a:bodyPr>
          <a:lstStyle/>
          <a:p>
            <a:r>
              <a:rPr lang="en-US" sz="2400" dirty="0">
                <a:solidFill>
                  <a:schemeClr val="bg1"/>
                </a:solidFill>
              </a:rPr>
              <a:t>            Interpretation of the Coefficients </a:t>
            </a:r>
          </a:p>
        </p:txBody>
      </p:sp>
    </p:spTree>
    <p:extLst>
      <p:ext uri="{BB962C8B-B14F-4D97-AF65-F5344CB8AC3E}">
        <p14:creationId xmlns:p14="http://schemas.microsoft.com/office/powerpoint/2010/main" val="2194394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r>
              <a:rPr lang="en-US" dirty="0"/>
              <a:t>3 important features of time-series data to consider:</a:t>
            </a:r>
          </a:p>
          <a:p>
            <a:pPr marL="0" indent="0">
              <a:buNone/>
            </a:pPr>
            <a:endParaRPr lang="en-US" dirty="0"/>
          </a:p>
          <a:p>
            <a:pPr marL="1428750" lvl="2" indent="-514350">
              <a:buFont typeface="+mj-lt"/>
              <a:buAutoNum type="arabicPeriod"/>
            </a:pPr>
            <a:r>
              <a:rPr lang="en-US" dirty="0"/>
              <a:t>Many time periods.</a:t>
            </a:r>
          </a:p>
          <a:p>
            <a:pPr marL="1428750" lvl="2" indent="-514350">
              <a:buFont typeface="+mj-lt"/>
              <a:buAutoNum type="arabicPeriod"/>
            </a:pPr>
            <a:r>
              <a:rPr lang="en-US" dirty="0"/>
              <a:t>Time-series data have a natural ordering  according to time.</a:t>
            </a:r>
          </a:p>
          <a:p>
            <a:pPr marL="1428750" lvl="2" indent="-514350">
              <a:buFont typeface="+mj-lt"/>
              <a:buAutoNum type="arabicPeriod"/>
            </a:pPr>
            <a:r>
              <a:rPr lang="en-US" dirty="0"/>
              <a:t>There is usually dynamic relationships between variables </a:t>
            </a:r>
          </a:p>
        </p:txBody>
      </p:sp>
      <p:sp>
        <p:nvSpPr>
          <p:cNvPr id="7" name="TextBox 6"/>
          <p:cNvSpPr txBox="1"/>
          <p:nvPr/>
        </p:nvSpPr>
        <p:spPr>
          <a:xfrm>
            <a:off x="-12700" y="407313"/>
            <a:ext cx="1371600" cy="261610"/>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dirty="0"/>
          </a:p>
          <a:p>
            <a:pPr lvl="1"/>
            <a:r>
              <a:rPr lang="el-GR" dirty="0"/>
              <a:t>β</a:t>
            </a:r>
            <a:r>
              <a:rPr lang="en-US" baseline="-25000" dirty="0"/>
              <a:t>s  </a:t>
            </a:r>
            <a:r>
              <a:rPr lang="en-US" dirty="0"/>
              <a:t>is the </a:t>
            </a:r>
            <a:r>
              <a:rPr lang="en-US" b="1" dirty="0"/>
              <a:t>s-period delay multiplier</a:t>
            </a:r>
            <a:r>
              <a:rPr lang="en-US" dirty="0"/>
              <a:t>.</a:t>
            </a:r>
          </a:p>
          <a:p>
            <a:pPr lvl="1"/>
            <a:r>
              <a:rPr lang="en-US" dirty="0"/>
              <a:t>This is the effect of a change in </a:t>
            </a:r>
            <a:r>
              <a:rPr lang="en-US" i="1" dirty="0"/>
              <a:t>x</a:t>
            </a:r>
            <a:r>
              <a:rPr lang="en-US" dirty="0"/>
              <a:t> , </a:t>
            </a:r>
            <a:r>
              <a:rPr lang="en-US" i="1" dirty="0"/>
              <a:t>s </a:t>
            </a:r>
            <a:r>
              <a:rPr lang="en-US" dirty="0"/>
              <a:t>period in the past on the average value of the dependent variable in the current period. </a:t>
            </a:r>
          </a:p>
          <a:p>
            <a:pPr lvl="2"/>
            <a:r>
              <a:rPr lang="en-US" dirty="0"/>
              <a:t>Consequentially – this is also the effect of a change in       (current value of </a:t>
            </a:r>
            <a:r>
              <a:rPr lang="en-US" i="1" dirty="0"/>
              <a:t>x) </a:t>
            </a:r>
            <a:r>
              <a:rPr lang="en-US" dirty="0"/>
              <a:t>on the average value of         (</a:t>
            </a:r>
            <a:r>
              <a:rPr lang="en-US" i="1" dirty="0"/>
              <a:t>s </a:t>
            </a:r>
            <a:r>
              <a:rPr lang="en-US" dirty="0"/>
              <a:t>periods from today)</a:t>
            </a:r>
          </a:p>
        </p:txBody>
      </p:sp>
      <p:sp>
        <p:nvSpPr>
          <p:cNvPr id="5" name="TextBox 4"/>
          <p:cNvSpPr txBox="1"/>
          <p:nvPr/>
        </p:nvSpPr>
        <p:spPr>
          <a:xfrm>
            <a:off x="-12700" y="318413"/>
            <a:ext cx="1371600" cy="261610"/>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Multiplier Analysis</a:t>
            </a:r>
          </a:p>
        </p:txBody>
      </p:sp>
      <p:graphicFrame>
        <p:nvGraphicFramePr>
          <p:cNvPr id="8" name="Object 7"/>
          <p:cNvGraphicFramePr>
            <a:graphicFrameLocks noChangeAspect="1"/>
          </p:cNvGraphicFramePr>
          <p:nvPr/>
        </p:nvGraphicFramePr>
        <p:xfrm>
          <a:off x="4038600" y="3962400"/>
          <a:ext cx="533400" cy="609600"/>
        </p:xfrm>
        <a:graphic>
          <a:graphicData uri="http://schemas.openxmlformats.org/presentationml/2006/ole">
            <mc:AlternateContent xmlns:mc="http://schemas.openxmlformats.org/markup-compatibility/2006">
              <mc:Choice xmlns:v="urn:schemas-microsoft-com:vml" Requires="v">
                <p:oleObj spid="_x0000_s828418" name="Equation" r:id="rId3" imgW="152280" imgH="228600" progId="Equation.3">
                  <p:embed/>
                </p:oleObj>
              </mc:Choice>
              <mc:Fallback>
                <p:oleObj name="Equation" r:id="rId3" imgW="152280" imgH="228600" progId="Equation.3">
                  <p:embed/>
                  <p:pic>
                    <p:nvPicPr>
                      <p:cNvPr id="8" name="Object 7"/>
                      <p:cNvPicPr/>
                      <p:nvPr/>
                    </p:nvPicPr>
                    <p:blipFill>
                      <a:blip r:embed="rId4"/>
                      <a:stretch>
                        <a:fillRect/>
                      </a:stretch>
                    </p:blipFill>
                    <p:spPr>
                      <a:xfrm>
                        <a:off x="4038600" y="3962400"/>
                        <a:ext cx="533400" cy="609600"/>
                      </a:xfrm>
                      <a:prstGeom prst="rect">
                        <a:avLst/>
                      </a:prstGeom>
                    </p:spPr>
                  </p:pic>
                </p:oleObj>
              </mc:Fallback>
            </mc:AlternateContent>
          </a:graphicData>
        </a:graphic>
      </p:graphicFrame>
      <p:graphicFrame>
        <p:nvGraphicFramePr>
          <p:cNvPr id="9" name="Object 8"/>
          <p:cNvGraphicFramePr>
            <a:graphicFrameLocks noChangeAspect="1"/>
          </p:cNvGraphicFramePr>
          <p:nvPr/>
        </p:nvGraphicFramePr>
        <p:xfrm>
          <a:off x="5029200" y="4343400"/>
          <a:ext cx="714375" cy="609600"/>
        </p:xfrm>
        <a:graphic>
          <a:graphicData uri="http://schemas.openxmlformats.org/presentationml/2006/ole">
            <mc:AlternateContent xmlns:mc="http://schemas.openxmlformats.org/markup-compatibility/2006">
              <mc:Choice xmlns:v="urn:schemas-microsoft-com:vml" Requires="v">
                <p:oleObj spid="_x0000_s828419" name="Equation" r:id="rId5" imgW="266400" imgH="228600" progId="Equation.3">
                  <p:embed/>
                </p:oleObj>
              </mc:Choice>
              <mc:Fallback>
                <p:oleObj name="Equation" r:id="rId5" imgW="266400" imgH="228600" progId="Equation.3">
                  <p:embed/>
                  <p:pic>
                    <p:nvPicPr>
                      <p:cNvPr id="9" name="Object 8"/>
                      <p:cNvPicPr/>
                      <p:nvPr/>
                    </p:nvPicPr>
                    <p:blipFill>
                      <a:blip r:embed="rId6"/>
                      <a:stretch>
                        <a:fillRect/>
                      </a:stretch>
                    </p:blipFill>
                    <p:spPr>
                      <a:xfrm>
                        <a:off x="5029200" y="4343400"/>
                        <a:ext cx="714375" cy="609600"/>
                      </a:xfrm>
                      <a:prstGeom prst="rect">
                        <a:avLst/>
                      </a:prstGeom>
                    </p:spPr>
                  </p:pic>
                </p:oleObj>
              </mc:Fallback>
            </mc:AlternateContent>
          </a:graphicData>
        </a:graphic>
      </p:graphicFrame>
    </p:spTree>
    <p:extLst>
      <p:ext uri="{BB962C8B-B14F-4D97-AF65-F5344CB8AC3E}">
        <p14:creationId xmlns:p14="http://schemas.microsoft.com/office/powerpoint/2010/main" val="763636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sz="2600" dirty="0"/>
              <a:t>Assume </a:t>
            </a:r>
            <a:r>
              <a:rPr lang="en-US" sz="2600" i="1" dirty="0" err="1"/>
              <a:t>x</a:t>
            </a:r>
            <a:r>
              <a:rPr lang="en-US" sz="2600" baseline="-25000" dirty="0" err="1"/>
              <a:t>t</a:t>
            </a:r>
            <a:r>
              <a:rPr lang="en-US" sz="2600" dirty="0"/>
              <a:t> is increased by one unit and then maintained at its new level in subsequent periods (</a:t>
            </a:r>
            <a:r>
              <a:rPr lang="en-US" sz="2600" i="1" dirty="0"/>
              <a:t>t</a:t>
            </a:r>
            <a:r>
              <a:rPr lang="en-US" sz="2600" dirty="0"/>
              <a:t>+1), (</a:t>
            </a:r>
            <a:r>
              <a:rPr lang="en-US" sz="2600" i="1" dirty="0"/>
              <a:t>t</a:t>
            </a:r>
            <a:r>
              <a:rPr lang="en-US" sz="2600" dirty="0"/>
              <a:t>+2), …</a:t>
            </a:r>
          </a:p>
          <a:p>
            <a:pPr lvl="1"/>
            <a:endParaRPr lang="en-US" sz="2600" dirty="0"/>
          </a:p>
          <a:p>
            <a:pPr lvl="1"/>
            <a:r>
              <a:rPr lang="en-US" sz="2600" dirty="0"/>
              <a:t>The </a:t>
            </a:r>
            <a:r>
              <a:rPr lang="en-US" sz="2600" b="1" dirty="0"/>
              <a:t>interim multiplier</a:t>
            </a:r>
            <a:r>
              <a:rPr lang="en-US" sz="2600" dirty="0"/>
              <a:t> adds the immediate effect to subsequent delay multiplier to measure the cumulative effect. </a:t>
            </a:r>
          </a:p>
          <a:p>
            <a:pPr lvl="2"/>
            <a:r>
              <a:rPr lang="en-US" sz="2600" b="1" dirty="0"/>
              <a:t>The one period interim multiplier </a:t>
            </a:r>
            <a:r>
              <a:rPr lang="en-US" sz="2600" dirty="0"/>
              <a:t>is the total effect at period </a:t>
            </a:r>
            <a:r>
              <a:rPr lang="en-US" sz="2600" i="1" dirty="0"/>
              <a:t>t</a:t>
            </a:r>
            <a:r>
              <a:rPr lang="en-US" sz="2600" dirty="0"/>
              <a:t> + 1: </a:t>
            </a:r>
            <a:r>
              <a:rPr lang="el-GR" sz="2600" dirty="0"/>
              <a:t>β</a:t>
            </a:r>
            <a:r>
              <a:rPr lang="en-US" sz="2600" baseline="-25000" dirty="0"/>
              <a:t>0</a:t>
            </a:r>
            <a:r>
              <a:rPr lang="en-US" sz="2600" dirty="0"/>
              <a:t> + </a:t>
            </a:r>
            <a:r>
              <a:rPr lang="el-GR" sz="2600" dirty="0"/>
              <a:t>β</a:t>
            </a:r>
            <a:r>
              <a:rPr lang="de-DE" sz="2600" baseline="-25000" dirty="0"/>
              <a:t>1</a:t>
            </a:r>
            <a:r>
              <a:rPr lang="de-DE" sz="2600" dirty="0"/>
              <a:t>.</a:t>
            </a:r>
          </a:p>
          <a:p>
            <a:pPr lvl="2"/>
            <a:r>
              <a:rPr lang="de-DE" sz="2600" dirty="0"/>
              <a:t>The </a:t>
            </a:r>
            <a:r>
              <a:rPr lang="de-DE" sz="2600" b="1" dirty="0"/>
              <a:t>two </a:t>
            </a:r>
            <a:r>
              <a:rPr lang="en-US" sz="2600" b="1" dirty="0"/>
              <a:t>period interim multiplier is the </a:t>
            </a:r>
            <a:r>
              <a:rPr lang="de-DE" sz="2600" dirty="0"/>
              <a:t>total effect in period </a:t>
            </a:r>
            <a:r>
              <a:rPr lang="de-DE" sz="2600" i="1" dirty="0"/>
              <a:t>t</a:t>
            </a:r>
            <a:r>
              <a:rPr lang="de-DE" sz="2600" dirty="0"/>
              <a:t> + </a:t>
            </a:r>
            <a:r>
              <a:rPr lang="en-US" sz="2600" dirty="0"/>
              <a:t>2: </a:t>
            </a:r>
            <a:r>
              <a:rPr lang="el-GR" sz="2600" dirty="0"/>
              <a:t>β</a:t>
            </a:r>
            <a:r>
              <a:rPr lang="en-US" sz="2600" baseline="-25000" dirty="0"/>
              <a:t>0</a:t>
            </a:r>
            <a:r>
              <a:rPr lang="en-US" sz="2600" dirty="0"/>
              <a:t> + </a:t>
            </a:r>
            <a:r>
              <a:rPr lang="el-GR" sz="2600" dirty="0"/>
              <a:t>β</a:t>
            </a:r>
            <a:r>
              <a:rPr lang="en-US" sz="2600" baseline="-25000" dirty="0"/>
              <a:t>1</a:t>
            </a:r>
            <a:r>
              <a:rPr lang="en-US" sz="2600" dirty="0"/>
              <a:t> + </a:t>
            </a:r>
            <a:r>
              <a:rPr lang="el-GR" sz="2600" dirty="0"/>
              <a:t>β</a:t>
            </a:r>
            <a:r>
              <a:rPr lang="en-US" sz="2600" baseline="-25000" dirty="0"/>
              <a:t>2</a:t>
            </a:r>
            <a:r>
              <a:rPr lang="en-US" sz="2600" dirty="0"/>
              <a:t>, and so on…. </a:t>
            </a:r>
            <a:endParaRPr lang="en-US" dirty="0"/>
          </a:p>
          <a:p>
            <a:pPr lvl="1"/>
            <a:r>
              <a:rPr lang="en-US" sz="2600" dirty="0"/>
              <a:t>The </a:t>
            </a:r>
            <a:r>
              <a:rPr lang="en-US" sz="2600" b="1" dirty="0"/>
              <a:t>total multiplier,</a:t>
            </a:r>
            <a:r>
              <a:rPr lang="en-US" sz="2600" dirty="0"/>
              <a:t>       ,  is the final effect on </a:t>
            </a:r>
            <a:r>
              <a:rPr lang="en-US" sz="2600" i="1" dirty="0"/>
              <a:t>y</a:t>
            </a:r>
            <a:r>
              <a:rPr lang="en-US" sz="2600" dirty="0"/>
              <a:t> of the sustained increase after </a:t>
            </a:r>
            <a:r>
              <a:rPr lang="en-US" sz="2600" i="1" dirty="0"/>
              <a:t>q</a:t>
            </a:r>
            <a:r>
              <a:rPr lang="en-US" sz="2600" dirty="0"/>
              <a:t> or more periods have elapsed</a:t>
            </a:r>
            <a:endParaRPr lang="en-US" sz="2600" b="1" dirty="0"/>
          </a:p>
        </p:txBody>
      </p:sp>
      <p:graphicFrame>
        <p:nvGraphicFramePr>
          <p:cNvPr id="9" name="Object 8"/>
          <p:cNvGraphicFramePr>
            <a:graphicFrameLocks noChangeAspect="1"/>
          </p:cNvGraphicFramePr>
          <p:nvPr/>
        </p:nvGraphicFramePr>
        <p:xfrm>
          <a:off x="4876800" y="5105400"/>
          <a:ext cx="457200" cy="551794"/>
        </p:xfrm>
        <a:graphic>
          <a:graphicData uri="http://schemas.openxmlformats.org/presentationml/2006/ole">
            <mc:AlternateContent xmlns:mc="http://schemas.openxmlformats.org/markup-compatibility/2006">
              <mc:Choice xmlns:v="urn:schemas-microsoft-com:vml" Requires="v">
                <p:oleObj spid="_x0000_s829442" name="Equation" r:id="rId3" imgW="368280" imgH="444240" progId="Equation.DSMT4">
                  <p:embed/>
                </p:oleObj>
              </mc:Choice>
              <mc:Fallback>
                <p:oleObj name="Equation" r:id="rId3" imgW="368280" imgH="444240" progId="Equation.DSMT4">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5105400"/>
                        <a:ext cx="457200" cy="551794"/>
                      </a:xfrm>
                      <a:prstGeom prst="rect">
                        <a:avLst/>
                      </a:prstGeom>
                      <a:noFill/>
                    </p:spPr>
                  </p:pic>
                </p:oleObj>
              </mc:Fallback>
            </mc:AlternateContent>
          </a:graphicData>
        </a:graphic>
      </p:graphicFrame>
      <p:sp>
        <p:nvSpPr>
          <p:cNvPr id="5" name="TextBox 4"/>
          <p:cNvSpPr txBox="1"/>
          <p:nvPr/>
        </p:nvSpPr>
        <p:spPr>
          <a:xfrm>
            <a:off x="-12700" y="318413"/>
            <a:ext cx="1371600" cy="261610"/>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Multiplier Analysis</a:t>
            </a:r>
          </a:p>
        </p:txBody>
      </p:sp>
    </p:spTree>
    <p:extLst>
      <p:ext uri="{BB962C8B-B14F-4D97-AF65-F5344CB8AC3E}">
        <p14:creationId xmlns:p14="http://schemas.microsoft.com/office/powerpoint/2010/main" val="2118472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00" y="318413"/>
            <a:ext cx="1371600" cy="430887"/>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Finite Distributed Lags</a:t>
            </a:r>
          </a:p>
        </p:txBody>
      </p:sp>
      <p:sp>
        <p:nvSpPr>
          <p:cNvPr id="5" name="Rounded Rectangle 4"/>
          <p:cNvSpPr/>
          <p:nvPr/>
        </p:nvSpPr>
        <p:spPr>
          <a:xfrm>
            <a:off x="1485900" y="2286000"/>
            <a:ext cx="7543800" cy="22860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562100" y="2438400"/>
            <a:ext cx="7315200" cy="1477328"/>
          </a:xfrm>
          <a:prstGeom prst="rect">
            <a:avLst/>
          </a:prstGeom>
        </p:spPr>
        <p:txBody>
          <a:bodyPr wrap="square">
            <a:spAutoFit/>
          </a:bodyPr>
          <a:lstStyle/>
          <a:p>
            <a:r>
              <a:rPr lang="en-US" dirty="0"/>
              <a:t>If </a:t>
            </a:r>
            <a:r>
              <a:rPr lang="en-US" i="1" dirty="0"/>
              <a:t>y</a:t>
            </a:r>
            <a:r>
              <a:rPr lang="en-US" dirty="0"/>
              <a:t> and </a:t>
            </a:r>
            <a:r>
              <a:rPr lang="en-US" i="1" dirty="0"/>
              <a:t>x</a:t>
            </a:r>
            <a:r>
              <a:rPr lang="en-US" dirty="0"/>
              <a:t> are stationary random variables, and the usual assumptions hold:</a:t>
            </a:r>
          </a:p>
          <a:p>
            <a:r>
              <a:rPr lang="en-US" dirty="0"/>
              <a:t>1.  </a:t>
            </a:r>
            <a:r>
              <a:rPr lang="en-US" i="1" dirty="0"/>
              <a:t>E</a:t>
            </a:r>
            <a:r>
              <a:rPr lang="en-US" dirty="0"/>
              <a:t>(</a:t>
            </a:r>
            <a:r>
              <a:rPr lang="en-US" i="1" dirty="0"/>
              <a:t>e</a:t>
            </a:r>
            <a:r>
              <a:rPr lang="en-US" baseline="-25000" dirty="0"/>
              <a:t>t</a:t>
            </a:r>
            <a:r>
              <a:rPr lang="en-US" dirty="0"/>
              <a:t>) = </a:t>
            </a:r>
            <a:r>
              <a:rPr lang="x-none"/>
              <a:t>0</a:t>
            </a:r>
            <a:endParaRPr lang="en-US" dirty="0"/>
          </a:p>
          <a:p>
            <a:r>
              <a:rPr lang="en-US" dirty="0"/>
              <a:t>2.  </a:t>
            </a:r>
            <a:r>
              <a:rPr lang="en-US" dirty="0" err="1"/>
              <a:t>var</a:t>
            </a:r>
            <a:r>
              <a:rPr lang="en-US" dirty="0"/>
              <a:t>(</a:t>
            </a:r>
            <a:r>
              <a:rPr lang="en-US" i="1" dirty="0"/>
              <a:t>e</a:t>
            </a:r>
            <a:r>
              <a:rPr lang="en-US" baseline="-25000" dirty="0"/>
              <a:t>t</a:t>
            </a:r>
            <a:r>
              <a:rPr lang="en-US" dirty="0"/>
              <a:t>) = </a:t>
            </a:r>
            <a:r>
              <a:rPr lang="el-GR" dirty="0"/>
              <a:t>σ</a:t>
            </a:r>
            <a:r>
              <a:rPr lang="x-none" baseline="30000"/>
              <a:t>2</a:t>
            </a:r>
            <a:endParaRPr lang="en-US" baseline="30000" dirty="0"/>
          </a:p>
          <a:p>
            <a:r>
              <a:rPr lang="en-US" dirty="0"/>
              <a:t>3.  </a:t>
            </a:r>
            <a:r>
              <a:rPr lang="en-US" dirty="0" err="1"/>
              <a:t>cov</a:t>
            </a:r>
            <a:r>
              <a:rPr lang="en-US" dirty="0"/>
              <a:t>(</a:t>
            </a:r>
            <a:r>
              <a:rPr lang="en-US" i="1" dirty="0"/>
              <a:t>e</a:t>
            </a:r>
            <a:r>
              <a:rPr lang="en-US" baseline="-25000" dirty="0"/>
              <a:t>t</a:t>
            </a:r>
            <a:r>
              <a:rPr lang="en-US" dirty="0"/>
              <a:t>, </a:t>
            </a:r>
            <a:r>
              <a:rPr lang="en-US" i="1" dirty="0" err="1"/>
              <a:t>e</a:t>
            </a:r>
            <a:r>
              <a:rPr lang="en-US" baseline="-25000" dirty="0" err="1"/>
              <a:t>s</a:t>
            </a:r>
            <a:r>
              <a:rPr lang="en-US" dirty="0"/>
              <a:t>) = 0   </a:t>
            </a:r>
            <a:r>
              <a:rPr lang="en-US" i="1" dirty="0"/>
              <a:t>t</a:t>
            </a:r>
            <a:r>
              <a:rPr lang="en-US" dirty="0"/>
              <a:t> ≠ </a:t>
            </a:r>
            <a:r>
              <a:rPr lang="en-US" i="1" dirty="0"/>
              <a:t>s</a:t>
            </a:r>
          </a:p>
          <a:p>
            <a:r>
              <a:rPr lang="en-US" dirty="0"/>
              <a:t>			THEN OLS IS BLUE!</a:t>
            </a:r>
          </a:p>
        </p:txBody>
      </p:sp>
      <p:sp>
        <p:nvSpPr>
          <p:cNvPr id="9" name="TextBox 8"/>
          <p:cNvSpPr txBox="1"/>
          <p:nvPr/>
        </p:nvSpPr>
        <p:spPr>
          <a:xfrm>
            <a:off x="2590800" y="457200"/>
            <a:ext cx="3962400" cy="461665"/>
          </a:xfrm>
          <a:prstGeom prst="rect">
            <a:avLst/>
          </a:prstGeom>
          <a:noFill/>
        </p:spPr>
        <p:txBody>
          <a:bodyPr wrap="square" rtlCol="0">
            <a:spAutoFit/>
          </a:bodyPr>
          <a:lstStyle/>
          <a:p>
            <a:r>
              <a:rPr lang="en-US" sz="2400" dirty="0">
                <a:solidFill>
                  <a:schemeClr val="bg1"/>
                </a:solidFill>
              </a:rPr>
              <a:t>              Validity of OLS</a:t>
            </a:r>
          </a:p>
        </p:txBody>
      </p:sp>
    </p:spTree>
    <p:extLst>
      <p:ext uri="{BB962C8B-B14F-4D97-AF65-F5344CB8AC3E}">
        <p14:creationId xmlns:p14="http://schemas.microsoft.com/office/powerpoint/2010/main" val="2461774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1371600" y="1143000"/>
            <a:ext cx="7772400" cy="5334000"/>
          </a:xfrm>
        </p:spPr>
        <p:txBody>
          <a:bodyPr>
            <a:normAutofit/>
          </a:bodyPr>
          <a:lstStyle/>
          <a:p>
            <a:r>
              <a:rPr lang="en-US" dirty="0"/>
              <a:t>Example (</a:t>
            </a:r>
            <a:r>
              <a:rPr lang="en-US" dirty="0" err="1"/>
              <a:t>Okun’s</a:t>
            </a:r>
            <a:r>
              <a:rPr lang="en-US" dirty="0"/>
              <a:t> Law):</a:t>
            </a:r>
          </a:p>
          <a:p>
            <a:pPr lvl="1"/>
            <a:endParaRPr lang="en-US" dirty="0"/>
          </a:p>
          <a:p>
            <a:pPr lvl="1"/>
            <a:r>
              <a:rPr lang="en-US" dirty="0"/>
              <a:t>Quarterly data on growth and unemployment levels from Q2, 1985 to Q3, 2009.</a:t>
            </a:r>
          </a:p>
          <a:p>
            <a:pPr lvl="1"/>
            <a:r>
              <a:rPr lang="en-US" dirty="0"/>
              <a:t>We want to estimate the effect of growth on unemployment.</a:t>
            </a:r>
          </a:p>
          <a:p>
            <a:pPr marL="457200" lvl="1" indent="0">
              <a:buNone/>
            </a:pPr>
            <a:endParaRPr lang="en-US" dirty="0"/>
          </a:p>
          <a:p>
            <a:pPr>
              <a:buNone/>
            </a:pPr>
            <a:r>
              <a:rPr lang="en-US" dirty="0"/>
              <a:t>			</a:t>
            </a:r>
          </a:p>
          <a:p>
            <a:pPr>
              <a:buNone/>
            </a:pPr>
            <a:r>
              <a:rPr lang="en-US" dirty="0"/>
              <a:t>		</a:t>
            </a:r>
            <a:r>
              <a:rPr lang="en-US" i="1" dirty="0"/>
              <a:t>			</a:t>
            </a:r>
            <a:endParaRPr lang="en-US" dirty="0"/>
          </a:p>
        </p:txBody>
      </p:sp>
      <p:sp>
        <p:nvSpPr>
          <p:cNvPr id="7" name="TextBox 6"/>
          <p:cNvSpPr txBox="1"/>
          <p:nvPr/>
        </p:nvSpPr>
        <p:spPr>
          <a:xfrm>
            <a:off x="-12700" y="318413"/>
            <a:ext cx="1371600" cy="430887"/>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Finite Distributed Lags</a:t>
            </a:r>
          </a:p>
        </p:txBody>
      </p:sp>
      <p:sp>
        <p:nvSpPr>
          <p:cNvPr id="4" name="TextBox 3"/>
          <p:cNvSpPr txBox="1"/>
          <p:nvPr/>
        </p:nvSpPr>
        <p:spPr>
          <a:xfrm>
            <a:off x="-12700" y="1152436"/>
            <a:ext cx="1371600" cy="430887"/>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An Example: </a:t>
            </a:r>
            <a:r>
              <a:rPr lang="en-US" sz="1100" dirty="0" err="1">
                <a:solidFill>
                  <a:schemeClr val="bg1"/>
                </a:solidFill>
                <a:latin typeface="Tahoma" pitchFamily="34" charset="0"/>
                <a:ea typeface="Tahoma" pitchFamily="34" charset="0"/>
                <a:cs typeface="Tahoma" pitchFamily="34" charset="0"/>
              </a:rPr>
              <a:t>Okun’s</a:t>
            </a:r>
            <a:r>
              <a:rPr lang="en-US" sz="1100" dirty="0">
                <a:solidFill>
                  <a:schemeClr val="bg1"/>
                </a:solidFill>
                <a:latin typeface="Tahoma" pitchFamily="34" charset="0"/>
                <a:ea typeface="Tahoma" pitchFamily="34" charset="0"/>
                <a:cs typeface="Tahoma" pitchFamily="34" charset="0"/>
              </a:rPr>
              <a:t> Law</a:t>
            </a:r>
          </a:p>
        </p:txBody>
      </p:sp>
    </p:spTree>
    <p:extLst>
      <p:ext uri="{BB962C8B-B14F-4D97-AF65-F5344CB8AC3E}">
        <p14:creationId xmlns:p14="http://schemas.microsoft.com/office/powerpoint/2010/main" val="762265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1371600" y="1182916"/>
            <a:ext cx="7772400" cy="5334000"/>
          </a:xfrm>
        </p:spPr>
        <p:txBody>
          <a:bodyPr>
            <a:normAutofit/>
          </a:bodyPr>
          <a:lstStyle/>
          <a:p>
            <a:r>
              <a:rPr lang="en-US" dirty="0"/>
              <a:t>Example (</a:t>
            </a:r>
            <a:r>
              <a:rPr lang="en-US" dirty="0" err="1"/>
              <a:t>Okun’s</a:t>
            </a:r>
            <a:r>
              <a:rPr lang="en-US" dirty="0"/>
              <a:t> Law):</a:t>
            </a:r>
          </a:p>
          <a:p>
            <a:pPr lvl="1"/>
            <a:endParaRPr lang="en-US" dirty="0"/>
          </a:p>
          <a:p>
            <a:pPr lvl="1"/>
            <a:r>
              <a:rPr lang="en-US" dirty="0"/>
              <a:t>GDP is not stationary, but growth is</a:t>
            </a:r>
          </a:p>
          <a:p>
            <a:pPr lvl="1"/>
            <a:r>
              <a:rPr lang="en-US" dirty="0"/>
              <a:t>Unemployment is not stationary, but differences in unemployment is</a:t>
            </a:r>
          </a:p>
          <a:p>
            <a:pPr lvl="1"/>
            <a:r>
              <a:rPr lang="en-US" dirty="0"/>
              <a:t>So we use:</a:t>
            </a:r>
          </a:p>
          <a:p>
            <a:pPr>
              <a:buNone/>
            </a:pPr>
            <a:r>
              <a:rPr lang="en-US" dirty="0"/>
              <a:t>		</a:t>
            </a:r>
          </a:p>
          <a:p>
            <a:pPr>
              <a:buNone/>
            </a:pPr>
            <a:r>
              <a:rPr lang="en-US" i="1" dirty="0"/>
              <a:t>		DU</a:t>
            </a:r>
            <a:r>
              <a:rPr lang="en-US" dirty="0"/>
              <a:t> = </a:t>
            </a:r>
            <a:r>
              <a:rPr lang="el-GR" dirty="0"/>
              <a:t>Δ</a:t>
            </a:r>
            <a:r>
              <a:rPr lang="en-US" i="1" dirty="0"/>
              <a:t>U</a:t>
            </a:r>
            <a:r>
              <a:rPr lang="en-US" dirty="0"/>
              <a:t> = </a:t>
            </a:r>
            <a:r>
              <a:rPr lang="en-US" i="1" dirty="0" err="1"/>
              <a:t>U</a:t>
            </a:r>
            <a:r>
              <a:rPr lang="en-US" baseline="-25000" dirty="0" err="1"/>
              <a:t>t</a:t>
            </a:r>
            <a:r>
              <a:rPr lang="en-US" baseline="-25000" dirty="0"/>
              <a:t> </a:t>
            </a:r>
            <a:r>
              <a:rPr lang="en-US" dirty="0"/>
              <a:t>- </a:t>
            </a:r>
            <a:r>
              <a:rPr lang="en-US" i="1" dirty="0"/>
              <a:t>U</a:t>
            </a:r>
            <a:r>
              <a:rPr lang="en-US" baseline="-25000" dirty="0"/>
              <a:t>t-1 </a:t>
            </a:r>
          </a:p>
          <a:p>
            <a:pPr>
              <a:buNone/>
            </a:pPr>
            <a:endParaRPr lang="en-US" dirty="0"/>
          </a:p>
        </p:txBody>
      </p:sp>
      <p:sp>
        <p:nvSpPr>
          <p:cNvPr id="7" name="TextBox 6"/>
          <p:cNvSpPr txBox="1"/>
          <p:nvPr/>
        </p:nvSpPr>
        <p:spPr>
          <a:xfrm>
            <a:off x="-12700" y="318413"/>
            <a:ext cx="1371600" cy="430887"/>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Finite Distributed Lags</a:t>
            </a:r>
          </a:p>
        </p:txBody>
      </p:sp>
      <p:sp>
        <p:nvSpPr>
          <p:cNvPr id="4" name="TextBox 3"/>
          <p:cNvSpPr txBox="1"/>
          <p:nvPr/>
        </p:nvSpPr>
        <p:spPr>
          <a:xfrm>
            <a:off x="-12700" y="1152436"/>
            <a:ext cx="1371600" cy="430887"/>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An Example: </a:t>
            </a:r>
            <a:r>
              <a:rPr lang="en-US" sz="1100" dirty="0" err="1">
                <a:solidFill>
                  <a:schemeClr val="bg1"/>
                </a:solidFill>
                <a:latin typeface="Tahoma" pitchFamily="34" charset="0"/>
                <a:ea typeface="Tahoma" pitchFamily="34" charset="0"/>
                <a:cs typeface="Tahoma" pitchFamily="34" charset="0"/>
              </a:rPr>
              <a:t>Okun’s</a:t>
            </a:r>
            <a:r>
              <a:rPr lang="en-US" sz="1100" dirty="0">
                <a:solidFill>
                  <a:schemeClr val="bg1"/>
                </a:solidFill>
                <a:latin typeface="Tahoma" pitchFamily="34" charset="0"/>
                <a:ea typeface="Tahoma" pitchFamily="34" charset="0"/>
                <a:cs typeface="Tahoma" pitchFamily="34" charset="0"/>
              </a:rPr>
              <a:t> Law</a:t>
            </a:r>
          </a:p>
        </p:txBody>
      </p:sp>
      <p:graphicFrame>
        <p:nvGraphicFramePr>
          <p:cNvPr id="2" name="Object 1"/>
          <p:cNvGraphicFramePr>
            <a:graphicFrameLocks noChangeAspect="1"/>
          </p:cNvGraphicFramePr>
          <p:nvPr/>
        </p:nvGraphicFramePr>
        <p:xfrm>
          <a:off x="2348197" y="5257800"/>
          <a:ext cx="2843591" cy="779585"/>
        </p:xfrm>
        <a:graphic>
          <a:graphicData uri="http://schemas.openxmlformats.org/presentationml/2006/ole">
            <mc:AlternateContent xmlns:mc="http://schemas.openxmlformats.org/markup-compatibility/2006">
              <mc:Choice xmlns:v="urn:schemas-microsoft-com:vml" Requires="v">
                <p:oleObj spid="_x0000_s830466" name="Equation" r:id="rId3" imgW="1574800" imgH="431800" progId="Equation.DSMT4">
                  <p:embed/>
                </p:oleObj>
              </mc:Choice>
              <mc:Fallback>
                <p:oleObj name="Equation" r:id="rId3" imgW="1574800" imgH="431800" progId="Equation.DSMT4">
                  <p:embed/>
                  <p:pic>
                    <p:nvPicPr>
                      <p:cNvPr id="2"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8197" y="5257800"/>
                        <a:ext cx="2843591" cy="77958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6477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1371600" y="1143000"/>
            <a:ext cx="7772400" cy="5334000"/>
          </a:xfrm>
        </p:spPr>
        <p:txBody>
          <a:bodyPr>
            <a:normAutofit/>
          </a:bodyPr>
          <a:lstStyle/>
          <a:p>
            <a:r>
              <a:rPr lang="en-US" dirty="0"/>
              <a:t>Example (</a:t>
            </a:r>
            <a:r>
              <a:rPr lang="en-US" dirty="0" err="1"/>
              <a:t>Okun’s</a:t>
            </a:r>
            <a:r>
              <a:rPr lang="en-US" dirty="0"/>
              <a:t> Law):</a:t>
            </a:r>
          </a:p>
          <a:p>
            <a:pPr lvl="1"/>
            <a:endParaRPr lang="en-US" dirty="0"/>
          </a:p>
          <a:p>
            <a:pPr lvl="1"/>
            <a:r>
              <a:rPr lang="en-US" dirty="0"/>
              <a:t>In this model the change in the unemployment rate from one period to the next, depends on the rate of growth of output in the economy</a:t>
            </a:r>
          </a:p>
          <a:p>
            <a:pPr lvl="1"/>
            <a:r>
              <a:rPr lang="en-US" dirty="0"/>
              <a:t>Growth may affect change in unemployment several quarters.</a:t>
            </a:r>
          </a:p>
          <a:p>
            <a:pPr lvl="1"/>
            <a:endParaRPr lang="en-US" dirty="0"/>
          </a:p>
          <a:p>
            <a:pPr>
              <a:buNone/>
            </a:pPr>
            <a:r>
              <a:rPr lang="en-US" dirty="0"/>
              <a:t>			</a:t>
            </a:r>
          </a:p>
          <a:p>
            <a:pPr>
              <a:buNone/>
            </a:pPr>
            <a:r>
              <a:rPr lang="en-US" dirty="0"/>
              <a:t>		</a:t>
            </a:r>
            <a:r>
              <a:rPr lang="en-US" i="1" dirty="0"/>
              <a:t>			</a:t>
            </a:r>
            <a:endParaRPr lang="en-US" dirty="0"/>
          </a:p>
        </p:txBody>
      </p:sp>
      <p:sp>
        <p:nvSpPr>
          <p:cNvPr id="7" name="TextBox 6"/>
          <p:cNvSpPr txBox="1"/>
          <p:nvPr/>
        </p:nvSpPr>
        <p:spPr>
          <a:xfrm>
            <a:off x="-12700" y="318413"/>
            <a:ext cx="1371600" cy="430887"/>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Finite Distributed Lags</a:t>
            </a:r>
          </a:p>
        </p:txBody>
      </p:sp>
      <p:sp>
        <p:nvSpPr>
          <p:cNvPr id="4" name="TextBox 3"/>
          <p:cNvSpPr txBox="1"/>
          <p:nvPr/>
        </p:nvSpPr>
        <p:spPr>
          <a:xfrm>
            <a:off x="-12700" y="1152436"/>
            <a:ext cx="1371600" cy="430887"/>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An Example: </a:t>
            </a:r>
            <a:r>
              <a:rPr lang="en-US" sz="1100" dirty="0" err="1">
                <a:solidFill>
                  <a:schemeClr val="bg1"/>
                </a:solidFill>
                <a:latin typeface="Tahoma" pitchFamily="34" charset="0"/>
                <a:ea typeface="Tahoma" pitchFamily="34" charset="0"/>
                <a:cs typeface="Tahoma" pitchFamily="34" charset="0"/>
              </a:rPr>
              <a:t>Okun’s</a:t>
            </a:r>
            <a:r>
              <a:rPr lang="en-US" sz="1100" dirty="0">
                <a:solidFill>
                  <a:schemeClr val="bg1"/>
                </a:solidFill>
                <a:latin typeface="Tahoma" pitchFamily="34" charset="0"/>
                <a:ea typeface="Tahoma" pitchFamily="34" charset="0"/>
                <a:cs typeface="Tahoma" pitchFamily="34" charset="0"/>
              </a:rPr>
              <a:t> Law</a:t>
            </a:r>
          </a:p>
        </p:txBody>
      </p:sp>
    </p:spTree>
    <p:extLst>
      <p:ext uri="{BB962C8B-B14F-4D97-AF65-F5344CB8AC3E}">
        <p14:creationId xmlns:p14="http://schemas.microsoft.com/office/powerpoint/2010/main" val="4182297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1354015" y="1123128"/>
            <a:ext cx="7772400" cy="5334000"/>
          </a:xfrm>
        </p:spPr>
        <p:txBody>
          <a:bodyPr>
            <a:normAutofit lnSpcReduction="10000"/>
          </a:bodyPr>
          <a:lstStyle/>
          <a:p>
            <a:endParaRPr lang="en-US" dirty="0"/>
          </a:p>
          <a:p>
            <a:r>
              <a:rPr lang="en-US" dirty="0"/>
              <a:t>We can expand our model to include lags:</a:t>
            </a:r>
          </a:p>
          <a:p>
            <a:endParaRPr lang="en-US" dirty="0"/>
          </a:p>
          <a:p>
            <a:pPr marL="0" indent="0">
              <a:buNone/>
            </a:pPr>
            <a:endParaRPr lang="en-US" dirty="0"/>
          </a:p>
          <a:p>
            <a:r>
              <a:rPr lang="en-US" dirty="0"/>
              <a:t>How many lags should we include? </a:t>
            </a:r>
          </a:p>
          <a:p>
            <a:r>
              <a:rPr lang="en-US" dirty="0"/>
              <a:t>We drop the third lag and settle on a model of order 2:</a:t>
            </a:r>
          </a:p>
          <a:p>
            <a:pPr lvl="2"/>
            <a:r>
              <a:rPr lang="en-US" dirty="0"/>
              <a:t>Third lag has an unexpected sign and it is not significant.</a:t>
            </a:r>
          </a:p>
          <a:p>
            <a:pPr lvl="2"/>
            <a:r>
              <a:rPr lang="en-US" dirty="0" err="1"/>
              <a:t>Adj</a:t>
            </a:r>
            <a:r>
              <a:rPr lang="en-US" dirty="0"/>
              <a:t> R-Square is higher (and virtually no change in R-squares).</a:t>
            </a:r>
          </a:p>
          <a:p>
            <a:pPr marL="0" indent="0">
              <a:buNone/>
            </a:pPr>
            <a:endParaRPr lang="en-US" dirty="0"/>
          </a:p>
        </p:txBody>
      </p:sp>
      <p:sp>
        <p:nvSpPr>
          <p:cNvPr id="7" name="TextBox 6"/>
          <p:cNvSpPr txBox="1"/>
          <p:nvPr/>
        </p:nvSpPr>
        <p:spPr>
          <a:xfrm>
            <a:off x="-12700" y="318413"/>
            <a:ext cx="1371600" cy="430887"/>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Finite Distributed Lags</a:t>
            </a:r>
          </a:p>
        </p:txBody>
      </p:sp>
      <p:sp>
        <p:nvSpPr>
          <p:cNvPr id="4" name="TextBox 3"/>
          <p:cNvSpPr txBox="1"/>
          <p:nvPr/>
        </p:nvSpPr>
        <p:spPr>
          <a:xfrm>
            <a:off x="-12700" y="1152436"/>
            <a:ext cx="1371600" cy="430887"/>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An Example: </a:t>
            </a:r>
            <a:r>
              <a:rPr lang="en-US" sz="1100" dirty="0" err="1">
                <a:solidFill>
                  <a:schemeClr val="bg1"/>
                </a:solidFill>
                <a:latin typeface="Tahoma" pitchFamily="34" charset="0"/>
                <a:ea typeface="Tahoma" pitchFamily="34" charset="0"/>
                <a:cs typeface="Tahoma" pitchFamily="34" charset="0"/>
              </a:rPr>
              <a:t>Okun’s</a:t>
            </a:r>
            <a:r>
              <a:rPr lang="en-US" sz="1100" dirty="0">
                <a:solidFill>
                  <a:schemeClr val="bg1"/>
                </a:solidFill>
                <a:latin typeface="Tahoma" pitchFamily="34" charset="0"/>
                <a:ea typeface="Tahoma" pitchFamily="34" charset="0"/>
                <a:cs typeface="Tahoma" pitchFamily="34" charset="0"/>
              </a:rPr>
              <a:t> Law</a:t>
            </a:r>
          </a:p>
        </p:txBody>
      </p:sp>
      <p:graphicFrame>
        <p:nvGraphicFramePr>
          <p:cNvPr id="583684" name="Object 4"/>
          <p:cNvGraphicFramePr>
            <a:graphicFrameLocks noChangeAspect="1"/>
          </p:cNvGraphicFramePr>
          <p:nvPr/>
        </p:nvGraphicFramePr>
        <p:xfrm>
          <a:off x="1358900" y="2286000"/>
          <a:ext cx="7543800" cy="609367"/>
        </p:xfrm>
        <a:graphic>
          <a:graphicData uri="http://schemas.openxmlformats.org/presentationml/2006/ole">
            <mc:AlternateContent xmlns:mc="http://schemas.openxmlformats.org/markup-compatibility/2006">
              <mc:Choice xmlns:v="urn:schemas-microsoft-com:vml" Requires="v">
                <p:oleObj spid="_x0000_s831490" name="Equation" r:id="rId3" imgW="2997000" imgH="241200" progId="Equation.DSMT4">
                  <p:embed/>
                </p:oleObj>
              </mc:Choice>
              <mc:Fallback>
                <p:oleObj name="Equation" r:id="rId3" imgW="2997000" imgH="241200" progId="Equation.DSMT4">
                  <p:embed/>
                  <p:pic>
                    <p:nvPicPr>
                      <p:cNvPr id="58368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8900" y="2286000"/>
                        <a:ext cx="7543800" cy="6093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75080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00" y="318413"/>
            <a:ext cx="1371600" cy="430887"/>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Finite Distributed Lags</a:t>
            </a:r>
          </a:p>
        </p:txBody>
      </p:sp>
      <p:sp>
        <p:nvSpPr>
          <p:cNvPr id="4" name="TextBox 3"/>
          <p:cNvSpPr txBox="1"/>
          <p:nvPr/>
        </p:nvSpPr>
        <p:spPr>
          <a:xfrm>
            <a:off x="-12700" y="1152436"/>
            <a:ext cx="1371600" cy="430887"/>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An Example: </a:t>
            </a:r>
            <a:r>
              <a:rPr lang="en-US" sz="1100" dirty="0" err="1">
                <a:solidFill>
                  <a:schemeClr val="bg1"/>
                </a:solidFill>
                <a:latin typeface="Tahoma" pitchFamily="34" charset="0"/>
                <a:ea typeface="Tahoma" pitchFamily="34" charset="0"/>
                <a:cs typeface="Tahoma" pitchFamily="34" charset="0"/>
              </a:rPr>
              <a:t>Okun’s</a:t>
            </a:r>
            <a:r>
              <a:rPr lang="en-US" sz="1100" dirty="0">
                <a:solidFill>
                  <a:schemeClr val="bg1"/>
                </a:solidFill>
                <a:latin typeface="Tahoma" pitchFamily="34" charset="0"/>
                <a:ea typeface="Tahoma" pitchFamily="34" charset="0"/>
                <a:cs typeface="Tahoma" pitchFamily="34" charset="0"/>
              </a:rPr>
              <a:t> Law</a:t>
            </a:r>
          </a:p>
        </p:txBody>
      </p:sp>
      <p:sp>
        <p:nvSpPr>
          <p:cNvPr id="13" name="TextBox 12"/>
          <p:cNvSpPr txBox="1"/>
          <p:nvPr/>
        </p:nvSpPr>
        <p:spPr>
          <a:xfrm>
            <a:off x="1447800" y="0"/>
            <a:ext cx="7543800" cy="830997"/>
          </a:xfrm>
          <a:prstGeom prst="rect">
            <a:avLst/>
          </a:prstGeom>
          <a:noFill/>
        </p:spPr>
        <p:txBody>
          <a:bodyPr wrap="square" rtlCol="0">
            <a:spAutoFit/>
          </a:bodyPr>
          <a:lstStyle/>
          <a:p>
            <a:endParaRPr lang="en-US" sz="2400" dirty="0">
              <a:solidFill>
                <a:schemeClr val="bg1"/>
              </a:solidFill>
            </a:endParaRPr>
          </a:p>
          <a:p>
            <a:r>
              <a:rPr lang="en-US" sz="2400" dirty="0">
                <a:solidFill>
                  <a:schemeClr val="bg1"/>
                </a:solidFill>
              </a:rPr>
              <a:t>Estimates for </a:t>
            </a:r>
            <a:r>
              <a:rPr lang="en-US" sz="2400" dirty="0" err="1">
                <a:solidFill>
                  <a:schemeClr val="bg1"/>
                </a:solidFill>
              </a:rPr>
              <a:t>Okun’s</a:t>
            </a:r>
            <a:r>
              <a:rPr lang="en-US" sz="2400" dirty="0">
                <a:solidFill>
                  <a:schemeClr val="bg1"/>
                </a:solidFill>
              </a:rPr>
              <a:t> Law Finite Distributed Lag Model</a:t>
            </a:r>
          </a:p>
        </p:txBody>
      </p:sp>
      <p:pic>
        <p:nvPicPr>
          <p:cNvPr id="813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066800"/>
            <a:ext cx="8054083"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4762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endParaRPr lang="en-US" dirty="0"/>
          </a:p>
          <a:p>
            <a:pPr marL="0" indent="0">
              <a:buNone/>
            </a:pPr>
            <a:r>
              <a:rPr lang="en-US" b="1" dirty="0"/>
              <a:t>	</a:t>
            </a:r>
            <a:endParaRPr lang="en-US" dirty="0"/>
          </a:p>
          <a:p>
            <a:r>
              <a:rPr lang="en-US" dirty="0"/>
              <a:t>A 1% increase in the growth rate leads to a fall in unemployment of 0.2% in the current quarter (impact multiplier), a fall of 0.16% in the next quarter (1 period delay multiplier) and a fall of 0.07% two quarters from now (2 period delay multiplier), holding all other factors fixed.</a:t>
            </a:r>
          </a:p>
          <a:p>
            <a:pPr marL="0" indent="0">
              <a:buNone/>
            </a:pPr>
            <a:endParaRPr lang="en-US" dirty="0"/>
          </a:p>
          <a:p>
            <a:r>
              <a:rPr lang="en-US" dirty="0"/>
              <a:t>In total, a 1% increase in the growth rate leads to a fall in unemployment rate of 0.43% (total multiplier).</a:t>
            </a:r>
          </a:p>
          <a:p>
            <a:pPr marL="0" indent="0">
              <a:buNone/>
            </a:pPr>
            <a:endParaRPr lang="en-US" dirty="0"/>
          </a:p>
          <a:p>
            <a:endParaRPr lang="en-US" dirty="0"/>
          </a:p>
          <a:p>
            <a:pPr lvl="1"/>
            <a:endParaRPr lang="en-US" dirty="0"/>
          </a:p>
        </p:txBody>
      </p:sp>
      <p:sp>
        <p:nvSpPr>
          <p:cNvPr id="6" name="TextBox 5"/>
          <p:cNvSpPr txBox="1"/>
          <p:nvPr/>
        </p:nvSpPr>
        <p:spPr>
          <a:xfrm>
            <a:off x="0" y="356513"/>
            <a:ext cx="1371600" cy="261610"/>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Multiplier Analysis</a:t>
            </a:r>
          </a:p>
        </p:txBody>
      </p:sp>
      <p:sp>
        <p:nvSpPr>
          <p:cNvPr id="4" name="TextBox 3"/>
          <p:cNvSpPr txBox="1"/>
          <p:nvPr/>
        </p:nvSpPr>
        <p:spPr>
          <a:xfrm>
            <a:off x="1485900" y="55827"/>
            <a:ext cx="7543800" cy="830997"/>
          </a:xfrm>
          <a:prstGeom prst="rect">
            <a:avLst/>
          </a:prstGeom>
          <a:noFill/>
        </p:spPr>
        <p:txBody>
          <a:bodyPr wrap="square" rtlCol="0">
            <a:spAutoFit/>
          </a:bodyPr>
          <a:lstStyle/>
          <a:p>
            <a:endParaRPr lang="en-US" sz="2400" dirty="0">
              <a:solidFill>
                <a:schemeClr val="bg1"/>
              </a:solidFill>
            </a:endParaRPr>
          </a:p>
          <a:p>
            <a:r>
              <a:rPr lang="en-US" sz="2400" dirty="0">
                <a:solidFill>
                  <a:schemeClr val="bg1"/>
                </a:solidFill>
              </a:rPr>
              <a:t>                   Interpretation of the Estimates</a:t>
            </a:r>
          </a:p>
        </p:txBody>
      </p:sp>
    </p:spTree>
    <p:extLst>
      <p:ext uri="{BB962C8B-B14F-4D97-AF65-F5344CB8AC3E}">
        <p14:creationId xmlns:p14="http://schemas.microsoft.com/office/powerpoint/2010/main" val="2668469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We assumed a </a:t>
            </a:r>
            <a:r>
              <a:rPr lang="en-US" b="1" dirty="0"/>
              <a:t>finite distributed lag model </a:t>
            </a:r>
            <a:r>
              <a:rPr lang="en-US" dirty="0"/>
              <a:t>with  </a:t>
            </a:r>
            <a:r>
              <a:rPr lang="en-US" dirty="0" err="1"/>
              <a:t>cov</a:t>
            </a:r>
            <a:r>
              <a:rPr lang="en-US" dirty="0"/>
              <a:t>(</a:t>
            </a:r>
            <a:r>
              <a:rPr lang="en-US" i="1" dirty="0"/>
              <a:t>e</a:t>
            </a:r>
            <a:r>
              <a:rPr lang="en-US" baseline="-25000" dirty="0"/>
              <a:t>t</a:t>
            </a:r>
            <a:r>
              <a:rPr lang="en-US" dirty="0"/>
              <a:t>, </a:t>
            </a:r>
            <a:r>
              <a:rPr lang="en-US" i="1" dirty="0" err="1"/>
              <a:t>e</a:t>
            </a:r>
            <a:r>
              <a:rPr lang="en-US" baseline="-25000" dirty="0" err="1"/>
              <a:t>s</a:t>
            </a:r>
            <a:r>
              <a:rPr lang="en-US" dirty="0"/>
              <a:t>) = 0   </a:t>
            </a:r>
            <a:r>
              <a:rPr lang="en-US" i="1" dirty="0"/>
              <a:t>t</a:t>
            </a:r>
            <a:r>
              <a:rPr lang="en-US" dirty="0"/>
              <a:t> ≠ </a:t>
            </a:r>
            <a:r>
              <a:rPr lang="en-US" i="1" dirty="0"/>
              <a:t>s</a:t>
            </a:r>
          </a:p>
          <a:p>
            <a:pPr marL="0" indent="0">
              <a:buNone/>
            </a:pPr>
            <a:endParaRPr lang="en-US" i="1" dirty="0"/>
          </a:p>
          <a:p>
            <a:r>
              <a:rPr lang="en-US" dirty="0"/>
              <a:t> </a:t>
            </a:r>
            <a:r>
              <a:rPr lang="en-US" b="1" dirty="0"/>
              <a:t>However, in a finite distributed lag model, errors are often serially correlated</a:t>
            </a:r>
            <a:r>
              <a:rPr lang="en-US" dirty="0"/>
              <a:t>.</a:t>
            </a:r>
          </a:p>
          <a:p>
            <a:pPr lvl="1">
              <a:buFont typeface="Arial" panose="020B0604020202020204" pitchFamily="34" charset="0"/>
              <a:buChar char="•"/>
            </a:pPr>
            <a:r>
              <a:rPr lang="en-US" dirty="0"/>
              <a:t>  Omitted variables included in the </a:t>
            </a:r>
            <a:r>
              <a:rPr lang="en-US" i="1" dirty="0"/>
              <a:t>e</a:t>
            </a:r>
            <a:r>
              <a:rPr lang="en-US" baseline="-25000" dirty="0"/>
              <a:t>t </a:t>
            </a:r>
            <a:r>
              <a:rPr lang="en-US" dirty="0"/>
              <a:t> can be 	themselves serially correlated.</a:t>
            </a:r>
          </a:p>
          <a:p>
            <a:pPr lvl="1">
              <a:buFont typeface="Arial" panose="020B0604020202020204" pitchFamily="34" charset="0"/>
              <a:buChar char="•"/>
            </a:pPr>
            <a:r>
              <a:rPr lang="en-US" dirty="0"/>
              <a:t>  The dependent variable is </a:t>
            </a:r>
            <a:r>
              <a:rPr lang="en-US" dirty="0" err="1"/>
              <a:t>autocorrelated</a:t>
            </a:r>
            <a:r>
              <a:rPr lang="en-US" dirty="0"/>
              <a:t> and 	this autocorrelation is not adequately 	explained by the x’s and their lags that are 	included in the equation.</a:t>
            </a:r>
          </a:p>
          <a:p>
            <a:pPr marL="0" indent="0">
              <a:buNone/>
            </a:pPr>
            <a:endParaRPr lang="en-US" dirty="0"/>
          </a:p>
        </p:txBody>
      </p:sp>
      <p:sp>
        <p:nvSpPr>
          <p:cNvPr id="3" name="TextBox 2"/>
          <p:cNvSpPr txBox="1"/>
          <p:nvPr/>
        </p:nvSpPr>
        <p:spPr>
          <a:xfrm>
            <a:off x="-12700" y="407313"/>
            <a:ext cx="1371600" cy="261610"/>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Serial Correlation</a:t>
            </a:r>
          </a:p>
        </p:txBody>
      </p:sp>
      <p:sp>
        <p:nvSpPr>
          <p:cNvPr id="4" name="TextBox 3"/>
          <p:cNvSpPr txBox="1"/>
          <p:nvPr/>
        </p:nvSpPr>
        <p:spPr>
          <a:xfrm>
            <a:off x="1371601" y="457200"/>
            <a:ext cx="8974724" cy="461665"/>
          </a:xfrm>
          <a:prstGeom prst="rect">
            <a:avLst/>
          </a:prstGeom>
          <a:noFill/>
        </p:spPr>
        <p:txBody>
          <a:bodyPr wrap="square" rtlCol="0">
            <a:spAutoFit/>
          </a:bodyPr>
          <a:lstStyle/>
          <a:p>
            <a:r>
              <a:rPr lang="en-US" sz="2400" dirty="0">
                <a:solidFill>
                  <a:schemeClr val="bg1"/>
                </a:solidFill>
              </a:rPr>
              <a:t>      Finite Distributed Lag model and Model Assumptions</a:t>
            </a:r>
          </a:p>
        </p:txBody>
      </p:sp>
    </p:spTree>
    <p:extLst>
      <p:ext uri="{BB962C8B-B14F-4D97-AF65-F5344CB8AC3E}">
        <p14:creationId xmlns:p14="http://schemas.microsoft.com/office/powerpoint/2010/main" val="322386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pPr lvl="1"/>
            <a:r>
              <a:rPr lang="en-US" dirty="0"/>
              <a:t>A dynamic relationship means that a change in a variable has an impact on that same variable, or other variables, in one or more future time periods.</a:t>
            </a:r>
          </a:p>
          <a:p>
            <a:pPr marL="457200" lvl="1" indent="0">
              <a:buNone/>
            </a:pPr>
            <a:endParaRPr lang="en-US" dirty="0"/>
          </a:p>
          <a:p>
            <a:pPr lvl="1"/>
            <a:r>
              <a:rPr lang="en-US" b="1" dirty="0"/>
              <a:t>These effects do not occur (only) instantaneously but they are spread, or distributed, over future time periods</a:t>
            </a:r>
          </a:p>
        </p:txBody>
      </p:sp>
      <p:sp>
        <p:nvSpPr>
          <p:cNvPr id="7" name="TextBox 6"/>
          <p:cNvSpPr txBox="1"/>
          <p:nvPr/>
        </p:nvSpPr>
        <p:spPr>
          <a:xfrm>
            <a:off x="-12700" y="407313"/>
            <a:ext cx="1371600" cy="261610"/>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Introduction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r>
              <a:rPr lang="en-US" dirty="0"/>
              <a:t>Obviously, if we consider an </a:t>
            </a:r>
            <a:r>
              <a:rPr lang="en-US" b="1" dirty="0"/>
              <a:t>autoregressive dependent variable model</a:t>
            </a:r>
            <a:r>
              <a:rPr lang="en-US" dirty="0"/>
              <a:t>, our assumption of serial correlation will always fail.</a:t>
            </a:r>
          </a:p>
          <a:p>
            <a:pPr marL="0" indent="0">
              <a:buNone/>
            </a:pPr>
            <a:endParaRPr lang="en-US" dirty="0"/>
          </a:p>
          <a:p>
            <a:pPr marL="0" indent="0">
              <a:buNone/>
            </a:pPr>
            <a:endParaRPr lang="en-US" dirty="0"/>
          </a:p>
          <a:p>
            <a:pPr marL="0" indent="0">
              <a:buNone/>
            </a:pPr>
            <a:endParaRPr lang="en-US" dirty="0"/>
          </a:p>
          <a:p>
            <a:pPr lvl="2"/>
            <a:r>
              <a:rPr lang="en-US" dirty="0" err="1"/>
              <a:t>cov</a:t>
            </a:r>
            <a:r>
              <a:rPr lang="en-US" dirty="0"/>
              <a:t>(</a:t>
            </a:r>
            <a:r>
              <a:rPr lang="en-US" i="1" dirty="0"/>
              <a:t>e</a:t>
            </a:r>
            <a:r>
              <a:rPr lang="en-US" baseline="-25000" dirty="0"/>
              <a:t>t</a:t>
            </a:r>
            <a:r>
              <a:rPr lang="en-US" dirty="0"/>
              <a:t>, </a:t>
            </a:r>
            <a:r>
              <a:rPr lang="en-US" i="1" dirty="0" err="1"/>
              <a:t>e</a:t>
            </a:r>
            <a:r>
              <a:rPr lang="en-US" baseline="-25000" dirty="0" err="1"/>
              <a:t>s</a:t>
            </a:r>
            <a:r>
              <a:rPr lang="en-US" dirty="0"/>
              <a:t>) = </a:t>
            </a:r>
            <a:r>
              <a:rPr lang="en-US" dirty="0" err="1"/>
              <a:t>cov</a:t>
            </a:r>
            <a:r>
              <a:rPr lang="en-US" dirty="0"/>
              <a:t>(</a:t>
            </a:r>
            <a:r>
              <a:rPr lang="en-US" i="1" dirty="0" err="1"/>
              <a:t>y</a:t>
            </a:r>
            <a:r>
              <a:rPr lang="en-US" baseline="-25000" dirty="0" err="1"/>
              <a:t>t</a:t>
            </a:r>
            <a:r>
              <a:rPr lang="en-US" dirty="0"/>
              <a:t>, </a:t>
            </a:r>
            <a:r>
              <a:rPr lang="en-US" i="1" dirty="0" err="1"/>
              <a:t>y</a:t>
            </a:r>
            <a:r>
              <a:rPr lang="en-US" baseline="-25000" dirty="0" err="1"/>
              <a:t>s</a:t>
            </a:r>
            <a:r>
              <a:rPr lang="en-US" dirty="0"/>
              <a:t>) =0  for   </a:t>
            </a:r>
            <a:r>
              <a:rPr lang="en-US" i="1" dirty="0"/>
              <a:t>t</a:t>
            </a:r>
            <a:r>
              <a:rPr lang="en-US" dirty="0"/>
              <a:t> ≠ </a:t>
            </a:r>
            <a:r>
              <a:rPr lang="en-US" i="1" dirty="0"/>
              <a:t>s</a:t>
            </a:r>
            <a:r>
              <a:rPr lang="en-US" dirty="0"/>
              <a:t> is clearly violated!</a:t>
            </a:r>
          </a:p>
        </p:txBody>
      </p:sp>
      <p:sp>
        <p:nvSpPr>
          <p:cNvPr id="6" name="TextBox 5"/>
          <p:cNvSpPr txBox="1"/>
          <p:nvPr/>
        </p:nvSpPr>
        <p:spPr>
          <a:xfrm>
            <a:off x="0" y="356513"/>
            <a:ext cx="1371600" cy="261610"/>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Serial Correlation</a:t>
            </a:r>
          </a:p>
        </p:txBody>
      </p:sp>
      <p:graphicFrame>
        <p:nvGraphicFramePr>
          <p:cNvPr id="5" name="Object 4"/>
          <p:cNvGraphicFramePr>
            <a:graphicFrameLocks noChangeAspect="1"/>
          </p:cNvGraphicFramePr>
          <p:nvPr/>
        </p:nvGraphicFramePr>
        <p:xfrm>
          <a:off x="3733800" y="3505200"/>
          <a:ext cx="2870200" cy="492125"/>
        </p:xfrm>
        <a:graphic>
          <a:graphicData uri="http://schemas.openxmlformats.org/presentationml/2006/ole">
            <mc:AlternateContent xmlns:mc="http://schemas.openxmlformats.org/markup-compatibility/2006">
              <mc:Choice xmlns:v="urn:schemas-microsoft-com:vml" Requires="v">
                <p:oleObj spid="_x0000_s832514" name="Equation" r:id="rId3" imgW="1333440" imgH="228600" progId="Equation.3">
                  <p:embed/>
                </p:oleObj>
              </mc:Choice>
              <mc:Fallback>
                <p:oleObj name="Equation" r:id="rId3" imgW="1333440" imgH="22860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505200"/>
                        <a:ext cx="2870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05900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Suppose we proceed with least squares estimation without recognizing the existence of serially correlated errors. What are the consequences?</a:t>
            </a:r>
          </a:p>
          <a:p>
            <a:pPr marL="971550" lvl="1" indent="-514350">
              <a:buFont typeface="+mj-lt"/>
              <a:buAutoNum type="arabicPeriod"/>
            </a:pPr>
            <a:r>
              <a:rPr lang="en-US" dirty="0"/>
              <a:t>The least squares estimator is still a </a:t>
            </a:r>
            <a:r>
              <a:rPr lang="en-US" b="1" dirty="0"/>
              <a:t>linear unbiased and consistent estimator</a:t>
            </a:r>
            <a:r>
              <a:rPr lang="en-US" dirty="0"/>
              <a:t>, but it is </a:t>
            </a:r>
            <a:r>
              <a:rPr lang="en-US" b="1" dirty="0"/>
              <a:t>no longer best</a:t>
            </a:r>
          </a:p>
          <a:p>
            <a:pPr marL="971550" lvl="1" indent="-514350">
              <a:buFont typeface="+mj-lt"/>
              <a:buAutoNum type="arabicPeriod"/>
            </a:pPr>
            <a:r>
              <a:rPr lang="en-US" dirty="0"/>
              <a:t>The formulas for the standard errors usually computed for the least squares estimator are </a:t>
            </a:r>
            <a:r>
              <a:rPr lang="en-US" b="1" dirty="0"/>
              <a:t>no longer correct</a:t>
            </a:r>
          </a:p>
          <a:p>
            <a:pPr lvl="2"/>
            <a:r>
              <a:rPr lang="en-US" dirty="0"/>
              <a:t>Confidence intervals and hypothesis tests that use these standard errors will be misleading</a:t>
            </a:r>
          </a:p>
        </p:txBody>
      </p:sp>
      <p:sp>
        <p:nvSpPr>
          <p:cNvPr id="6" name="TextBox 5"/>
          <p:cNvSpPr txBox="1"/>
          <p:nvPr/>
        </p:nvSpPr>
        <p:spPr>
          <a:xfrm>
            <a:off x="0" y="180978"/>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Estimation with Serially Correlated Errors</a:t>
            </a:r>
          </a:p>
        </p:txBody>
      </p:sp>
      <p:sp>
        <p:nvSpPr>
          <p:cNvPr id="5" name="TextBox 4"/>
          <p:cNvSpPr txBox="1"/>
          <p:nvPr/>
        </p:nvSpPr>
        <p:spPr>
          <a:xfrm>
            <a:off x="0" y="1148259"/>
            <a:ext cx="1371600" cy="430887"/>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Least Squares </a:t>
            </a:r>
          </a:p>
          <a:p>
            <a:pPr algn="ctr"/>
            <a:r>
              <a:rPr lang="en-US" sz="1100" dirty="0">
                <a:solidFill>
                  <a:schemeClr val="bg1"/>
                </a:solidFill>
                <a:latin typeface="Tahoma" pitchFamily="34" charset="0"/>
                <a:ea typeface="Tahoma" pitchFamily="34" charset="0"/>
                <a:cs typeface="Tahoma" pitchFamily="34" charset="0"/>
              </a:rPr>
              <a:t>Estimation</a:t>
            </a:r>
          </a:p>
        </p:txBody>
      </p:sp>
    </p:spTree>
    <p:extLst>
      <p:ext uri="{BB962C8B-B14F-4D97-AF65-F5344CB8AC3E}">
        <p14:creationId xmlns:p14="http://schemas.microsoft.com/office/powerpoint/2010/main" val="2996098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019300" y="2616200"/>
            <a:ext cx="6324600" cy="1600200"/>
          </a:xfrm>
          <a:prstGeom prst="roundRect">
            <a:avLst/>
          </a:prstGeom>
          <a:solidFill>
            <a:srgbClr val="1533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800" dirty="0">
                <a:latin typeface="Tahoma" pitchFamily="34" charset="0"/>
                <a:ea typeface="Tahoma" pitchFamily="34" charset="0"/>
                <a:cs typeface="Tahoma" pitchFamily="34" charset="0"/>
              </a:rPr>
              <a:t>Regression with Time Series Data:</a:t>
            </a:r>
          </a:p>
          <a:p>
            <a:pPr algn="ctr">
              <a:defRPr/>
            </a:pPr>
            <a:r>
              <a:rPr lang="en-US" sz="2800" dirty="0">
                <a:latin typeface="Tahoma" pitchFamily="34" charset="0"/>
                <a:ea typeface="Tahoma" pitchFamily="34" charset="0"/>
                <a:cs typeface="Tahoma" pitchFamily="34" charset="0"/>
              </a:rPr>
              <a:t>Stationary Variables</a:t>
            </a:r>
          </a:p>
          <a:p>
            <a:pPr algn="ctr">
              <a:defRPr/>
            </a:pPr>
            <a:r>
              <a:rPr lang="en-US" sz="2800" dirty="0">
                <a:latin typeface="Tahoma" pitchFamily="34" charset="0"/>
                <a:ea typeface="Tahoma" pitchFamily="34" charset="0"/>
                <a:cs typeface="Tahoma" pitchFamily="34" charset="0"/>
              </a:rPr>
              <a:t>Part 3</a:t>
            </a:r>
          </a:p>
        </p:txBody>
      </p:sp>
      <p:sp>
        <p:nvSpPr>
          <p:cNvPr id="6" name="TextBox 5"/>
          <p:cNvSpPr txBox="1"/>
          <p:nvPr/>
        </p:nvSpPr>
        <p:spPr>
          <a:xfrm>
            <a:off x="1723292" y="4800600"/>
            <a:ext cx="6858000" cy="1200329"/>
          </a:xfrm>
          <a:prstGeom prst="rect">
            <a:avLst/>
          </a:prstGeom>
          <a:noFill/>
          <a:ln>
            <a:noFill/>
          </a:ln>
          <a:scene3d>
            <a:camera prst="orthographicFront"/>
            <a:lightRig rig="freezing" dir="t"/>
          </a:scene3d>
          <a:sp3d prstMaterial="dkEdge">
            <a:bevelT/>
          </a:sp3d>
        </p:spPr>
        <p:txBody>
          <a:bodyPr>
            <a:spAutoFit/>
          </a:bodyPr>
          <a:lstStyle/>
          <a:p>
            <a:pPr algn="ctr">
              <a:defRPr/>
            </a:pPr>
            <a:r>
              <a:rPr lang="en-US" sz="2400" dirty="0">
                <a:latin typeface="Times New Roman" pitchFamily="18" charset="0"/>
                <a:cs typeface="Times New Roman" pitchFamily="18" charset="0"/>
              </a:rPr>
              <a:t>BUAN / MECO 6312 </a:t>
            </a:r>
          </a:p>
          <a:p>
            <a:pPr algn="ctr">
              <a:defRPr/>
            </a:pPr>
            <a:r>
              <a:rPr lang="en-US" sz="2400" dirty="0">
                <a:latin typeface="Times New Roman" pitchFamily="18" charset="0"/>
                <a:cs typeface="Times New Roman" pitchFamily="18" charset="0"/>
              </a:rPr>
              <a:t>Dr. Moran </a:t>
            </a:r>
            <a:r>
              <a:rPr lang="en-US" sz="2400" dirty="0" err="1">
                <a:latin typeface="Times New Roman" pitchFamily="18" charset="0"/>
                <a:cs typeface="Times New Roman" pitchFamily="18" charset="0"/>
              </a:rPr>
              <a:t>Blueshtein</a:t>
            </a:r>
            <a:endParaRPr lang="en-US" sz="2400" dirty="0">
              <a:latin typeface="Times New Roman" pitchFamily="18" charset="0"/>
              <a:cs typeface="Times New Roman" pitchFamily="18" charset="0"/>
            </a:endParaRPr>
          </a:p>
          <a:p>
            <a:pPr algn="ctr">
              <a:defRPr/>
            </a:pPr>
            <a:r>
              <a:rPr lang="en-US" sz="2400" dirty="0">
                <a:latin typeface="Times New Roman" pitchFamily="18" charset="0"/>
                <a:cs typeface="Times New Roman" pitchFamily="18" charset="0"/>
              </a:rPr>
              <a:t>          University of Texas - Dallas</a:t>
            </a:r>
          </a:p>
        </p:txBody>
      </p:sp>
    </p:spTree>
    <p:extLst>
      <p:ext uri="{BB962C8B-B14F-4D97-AF65-F5344CB8AC3E}">
        <p14:creationId xmlns:p14="http://schemas.microsoft.com/office/powerpoint/2010/main" val="2618693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324100" y="2603500"/>
            <a:ext cx="5867400" cy="1600200"/>
          </a:xfrm>
          <a:prstGeom prst="roundRect">
            <a:avLst/>
          </a:prstGeom>
          <a:solidFill>
            <a:srgbClr val="1533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38912" indent="-320040" algn="ctr" fontAlgn="auto">
              <a:spcBef>
                <a:spcPts val="600"/>
              </a:spcBef>
              <a:spcAft>
                <a:spcPts val="0"/>
              </a:spcAft>
              <a:defRPr/>
            </a:pPr>
            <a:r>
              <a:rPr lang="en-US" sz="2800" dirty="0"/>
              <a:t> How to Identify Serial Correlation?</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324100" y="2603500"/>
            <a:ext cx="5867400" cy="1600200"/>
          </a:xfrm>
          <a:prstGeom prst="roundRect">
            <a:avLst/>
          </a:prstGeom>
          <a:solidFill>
            <a:srgbClr val="1533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38912" indent="-320040" algn="ctr" fontAlgn="auto">
              <a:spcBef>
                <a:spcPts val="600"/>
              </a:spcBef>
              <a:spcAft>
                <a:spcPts val="0"/>
              </a:spcAft>
              <a:defRPr/>
            </a:pPr>
            <a:r>
              <a:rPr lang="en-US" sz="2800" dirty="0" err="1"/>
              <a:t>Correlogram</a:t>
            </a:r>
            <a:r>
              <a:rPr lang="en-US" sz="2800" dirty="0"/>
              <a:t> </a:t>
            </a:r>
            <a:endParaRPr lang="en-US" dirty="0"/>
          </a:p>
        </p:txBody>
      </p:sp>
    </p:spTree>
    <p:extLst>
      <p:ext uri="{BB962C8B-B14F-4D97-AF65-F5344CB8AC3E}">
        <p14:creationId xmlns:p14="http://schemas.microsoft.com/office/powerpoint/2010/main" val="1356426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r>
              <a:rPr lang="en-US" dirty="0"/>
              <a:t>The population correlation between two errors that are 1 periods apart in time:</a:t>
            </a:r>
          </a:p>
          <a:p>
            <a:pPr marL="0" indent="0">
              <a:buNone/>
            </a:pPr>
            <a:endParaRPr lang="en-US" dirty="0"/>
          </a:p>
          <a:p>
            <a:pPr marL="0" indent="0">
              <a:buNone/>
            </a:pPr>
            <a:endParaRPr lang="en-US" dirty="0"/>
          </a:p>
          <a:p>
            <a:pPr marL="0" indent="0">
              <a:buNone/>
            </a:pPr>
            <a:endParaRPr lang="en-US" dirty="0"/>
          </a:p>
          <a:p>
            <a:pPr lvl="1"/>
            <a:r>
              <a:rPr lang="en-US" dirty="0"/>
              <a:t>This is known also as the </a:t>
            </a:r>
            <a:r>
              <a:rPr lang="en-US" b="1" dirty="0"/>
              <a:t>population autocorrelation of order one</a:t>
            </a:r>
            <a:r>
              <a:rPr lang="en-US" dirty="0"/>
              <a:t>. </a:t>
            </a:r>
          </a:p>
          <a:p>
            <a:pPr lvl="1"/>
            <a:r>
              <a:rPr lang="en-US" dirty="0" err="1"/>
              <a:t>var</a:t>
            </a:r>
            <a:r>
              <a:rPr lang="en-US" dirty="0"/>
              <a:t>(</a:t>
            </a:r>
            <a:r>
              <a:rPr lang="en-US" i="1" dirty="0"/>
              <a:t>e</a:t>
            </a:r>
            <a:r>
              <a:rPr lang="en-US" baseline="-25000" dirty="0"/>
              <a:t>t</a:t>
            </a:r>
            <a:r>
              <a:rPr lang="en-US" dirty="0"/>
              <a:t>) = </a:t>
            </a:r>
            <a:r>
              <a:rPr lang="en-US" dirty="0" err="1"/>
              <a:t>var</a:t>
            </a:r>
            <a:r>
              <a:rPr lang="en-US" dirty="0"/>
              <a:t>(</a:t>
            </a:r>
            <a:r>
              <a:rPr lang="en-US" i="1" dirty="0"/>
              <a:t>e</a:t>
            </a:r>
            <a:r>
              <a:rPr lang="en-US" baseline="-25000" dirty="0"/>
              <a:t>t-s</a:t>
            </a:r>
            <a:r>
              <a:rPr lang="en-US" dirty="0"/>
              <a:t>) holds if time series are stationary</a:t>
            </a:r>
          </a:p>
          <a:p>
            <a:endParaRPr lang="en-US" dirty="0"/>
          </a:p>
        </p:txBody>
      </p:sp>
      <p:sp>
        <p:nvSpPr>
          <p:cNvPr id="6" name="TextBox 5"/>
          <p:cNvSpPr txBox="1"/>
          <p:nvPr/>
        </p:nvSpPr>
        <p:spPr>
          <a:xfrm>
            <a:off x="0" y="356513"/>
            <a:ext cx="1371600" cy="261610"/>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Serial Correlation</a:t>
            </a:r>
          </a:p>
        </p:txBody>
      </p:sp>
      <p:sp>
        <p:nvSpPr>
          <p:cNvPr id="4" name="TextBox 3"/>
          <p:cNvSpPr txBox="1"/>
          <p:nvPr/>
        </p:nvSpPr>
        <p:spPr>
          <a:xfrm>
            <a:off x="0" y="1143000"/>
            <a:ext cx="1371600" cy="430887"/>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Computing Autocorrelation</a:t>
            </a:r>
          </a:p>
        </p:txBody>
      </p:sp>
      <p:graphicFrame>
        <p:nvGraphicFramePr>
          <p:cNvPr id="3" name="Object 2"/>
          <p:cNvGraphicFramePr>
            <a:graphicFrameLocks noChangeAspect="1"/>
          </p:cNvGraphicFramePr>
          <p:nvPr/>
        </p:nvGraphicFramePr>
        <p:xfrm>
          <a:off x="2971800" y="2819400"/>
          <a:ext cx="4143375" cy="838200"/>
        </p:xfrm>
        <a:graphic>
          <a:graphicData uri="http://schemas.openxmlformats.org/presentationml/2006/ole">
            <mc:AlternateContent xmlns:mc="http://schemas.openxmlformats.org/markup-compatibility/2006">
              <mc:Choice xmlns:v="urn:schemas-microsoft-com:vml" Requires="v">
                <p:oleObj spid="_x0000_s833538" name="Equation" r:id="rId3" imgW="2260440" imgH="457200" progId="Equation.3">
                  <p:embed/>
                </p:oleObj>
              </mc:Choice>
              <mc:Fallback>
                <p:oleObj name="Equation" r:id="rId3" imgW="2260440" imgH="457200" progId="Equation.3">
                  <p:embed/>
                  <p:pic>
                    <p:nvPicPr>
                      <p:cNvPr id="3" name="Object 2"/>
                      <p:cNvPicPr>
                        <a:picLocks noChangeAspect="1" noChangeArrowheads="1"/>
                      </p:cNvPicPr>
                      <p:nvPr/>
                    </p:nvPicPr>
                    <p:blipFill>
                      <a:blip r:embed="rId4"/>
                      <a:srcRect/>
                      <a:stretch>
                        <a:fillRect/>
                      </a:stretch>
                    </p:blipFill>
                    <p:spPr bwMode="auto">
                      <a:xfrm>
                        <a:off x="2971800" y="2819400"/>
                        <a:ext cx="41433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73439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r>
              <a:rPr lang="en-US" dirty="0"/>
              <a:t>More generally, the </a:t>
            </a:r>
            <a:r>
              <a:rPr lang="en-US" b="1" i="1" dirty="0"/>
              <a:t>k</a:t>
            </a:r>
            <a:r>
              <a:rPr lang="en-US" b="1" dirty="0"/>
              <a:t>-</a:t>
            </a:r>
            <a:r>
              <a:rPr lang="en-US" b="1" dirty="0" err="1"/>
              <a:t>th</a:t>
            </a:r>
            <a:r>
              <a:rPr lang="en-US" b="1" dirty="0"/>
              <a:t> order population autocorrelation</a:t>
            </a:r>
            <a:r>
              <a:rPr lang="en-US" dirty="0"/>
              <a:t> between two errors that are </a:t>
            </a:r>
            <a:r>
              <a:rPr lang="en-US" i="1" dirty="0"/>
              <a:t>k</a:t>
            </a:r>
            <a:r>
              <a:rPr lang="en-US" dirty="0"/>
              <a:t> periods apart in time:</a:t>
            </a:r>
          </a:p>
          <a:p>
            <a:endParaRPr lang="en-US" dirty="0"/>
          </a:p>
          <a:p>
            <a:endParaRPr lang="en-US" dirty="0"/>
          </a:p>
          <a:p>
            <a:endParaRPr lang="en-US" dirty="0"/>
          </a:p>
          <a:p>
            <a:endParaRPr lang="en-US" dirty="0"/>
          </a:p>
          <a:p>
            <a:r>
              <a:rPr lang="en-US" dirty="0"/>
              <a:t>We can build a sequence of population autocorrelations</a:t>
            </a:r>
          </a:p>
          <a:p>
            <a:pPr marL="0" indent="0">
              <a:buNone/>
            </a:pPr>
            <a:endParaRPr lang="en-US" dirty="0"/>
          </a:p>
          <a:p>
            <a:pPr marL="0" indent="0">
              <a:buNone/>
            </a:pPr>
            <a:endParaRPr lang="en-US" dirty="0"/>
          </a:p>
          <a:p>
            <a:pPr marL="0" indent="0">
              <a:buNone/>
            </a:pPr>
            <a:endParaRPr lang="en-US" dirty="0"/>
          </a:p>
        </p:txBody>
      </p:sp>
      <p:sp>
        <p:nvSpPr>
          <p:cNvPr id="6" name="TextBox 5"/>
          <p:cNvSpPr txBox="1"/>
          <p:nvPr/>
        </p:nvSpPr>
        <p:spPr>
          <a:xfrm>
            <a:off x="0" y="356513"/>
            <a:ext cx="1371600" cy="261610"/>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Serial Correlation</a:t>
            </a:r>
          </a:p>
        </p:txBody>
      </p:sp>
      <p:sp>
        <p:nvSpPr>
          <p:cNvPr id="4" name="TextBox 3"/>
          <p:cNvSpPr txBox="1"/>
          <p:nvPr/>
        </p:nvSpPr>
        <p:spPr>
          <a:xfrm>
            <a:off x="0" y="1143000"/>
            <a:ext cx="1371600" cy="430887"/>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Computing Autocorrelation</a:t>
            </a:r>
          </a:p>
        </p:txBody>
      </p:sp>
      <p:graphicFrame>
        <p:nvGraphicFramePr>
          <p:cNvPr id="3" name="Object 2"/>
          <p:cNvGraphicFramePr>
            <a:graphicFrameLocks noChangeAspect="1"/>
          </p:cNvGraphicFramePr>
          <p:nvPr/>
        </p:nvGraphicFramePr>
        <p:xfrm>
          <a:off x="2819400" y="3581400"/>
          <a:ext cx="4259263" cy="838200"/>
        </p:xfrm>
        <a:graphic>
          <a:graphicData uri="http://schemas.openxmlformats.org/presentationml/2006/ole">
            <mc:AlternateContent xmlns:mc="http://schemas.openxmlformats.org/markup-compatibility/2006">
              <mc:Choice xmlns:v="urn:schemas-microsoft-com:vml" Requires="v">
                <p:oleObj spid="_x0000_s834562" name="Equation" r:id="rId3" imgW="2323800" imgH="457200" progId="Equation.3">
                  <p:embed/>
                </p:oleObj>
              </mc:Choice>
              <mc:Fallback>
                <p:oleObj name="Equation" r:id="rId3" imgW="2323800" imgH="457200" progId="Equation.3">
                  <p:embed/>
                  <p:pic>
                    <p:nvPicPr>
                      <p:cNvPr id="3" name="Object 2"/>
                      <p:cNvPicPr>
                        <a:picLocks noChangeAspect="1" noChangeArrowheads="1"/>
                      </p:cNvPicPr>
                      <p:nvPr/>
                    </p:nvPicPr>
                    <p:blipFill>
                      <a:blip r:embed="rId4"/>
                      <a:srcRect/>
                      <a:stretch>
                        <a:fillRect/>
                      </a:stretch>
                    </p:blipFill>
                    <p:spPr bwMode="auto">
                      <a:xfrm>
                        <a:off x="2819400" y="3581400"/>
                        <a:ext cx="42592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nvGraphicFramePr>
        <p:xfrm>
          <a:off x="4114800" y="5486400"/>
          <a:ext cx="2811463" cy="533400"/>
        </p:xfrm>
        <a:graphic>
          <a:graphicData uri="http://schemas.openxmlformats.org/presentationml/2006/ole">
            <mc:AlternateContent xmlns:mc="http://schemas.openxmlformats.org/markup-compatibility/2006">
              <mc:Choice xmlns:v="urn:schemas-microsoft-com:vml" Requires="v">
                <p:oleObj spid="_x0000_s834563" name="Equation" r:id="rId5" imgW="965160" imgH="228600" progId="Equation.3">
                  <p:embed/>
                </p:oleObj>
              </mc:Choice>
              <mc:Fallback>
                <p:oleObj name="Equation" r:id="rId5" imgW="965160" imgH="228600" progId="Equation.3">
                  <p:embed/>
                  <p:pic>
                    <p:nvPicPr>
                      <p:cNvPr id="5" name="Object 4"/>
                      <p:cNvPicPr/>
                      <p:nvPr/>
                    </p:nvPicPr>
                    <p:blipFill>
                      <a:blip r:embed="rId6"/>
                      <a:stretch>
                        <a:fillRect/>
                      </a:stretch>
                    </p:blipFill>
                    <p:spPr>
                      <a:xfrm>
                        <a:off x="4114800" y="5486400"/>
                        <a:ext cx="2811463" cy="533400"/>
                      </a:xfrm>
                      <a:prstGeom prst="rect">
                        <a:avLst/>
                      </a:prstGeom>
                    </p:spPr>
                  </p:pic>
                </p:oleObj>
              </mc:Fallback>
            </mc:AlternateContent>
          </a:graphicData>
        </a:graphic>
      </p:graphicFrame>
    </p:spTree>
    <p:extLst>
      <p:ext uri="{BB962C8B-B14F-4D97-AF65-F5344CB8AC3E}">
        <p14:creationId xmlns:p14="http://schemas.microsoft.com/office/powerpoint/2010/main" val="4014655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dirty="0"/>
          </a:p>
          <a:p>
            <a:r>
              <a:rPr lang="en-US" dirty="0"/>
              <a:t>Our estimate to the population autocorrelation of order 1 is the first order sample autocorrelation:</a:t>
            </a:r>
          </a:p>
          <a:p>
            <a:endParaRPr lang="en-US" dirty="0"/>
          </a:p>
          <a:p>
            <a:pPr marL="0" indent="0">
              <a:buNone/>
            </a:pPr>
            <a:endParaRPr lang="en-US" dirty="0"/>
          </a:p>
          <a:p>
            <a:endParaRPr lang="en-US" dirty="0"/>
          </a:p>
          <a:p>
            <a:pPr marL="0" indent="0">
              <a:buNone/>
            </a:pPr>
            <a:endParaRPr lang="en-US" dirty="0"/>
          </a:p>
        </p:txBody>
      </p:sp>
      <p:sp>
        <p:nvSpPr>
          <p:cNvPr id="6" name="TextBox 5"/>
          <p:cNvSpPr txBox="1"/>
          <p:nvPr/>
        </p:nvSpPr>
        <p:spPr>
          <a:xfrm>
            <a:off x="0" y="356513"/>
            <a:ext cx="1371600" cy="261610"/>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Serial Correlation</a:t>
            </a:r>
          </a:p>
        </p:txBody>
      </p:sp>
      <p:sp>
        <p:nvSpPr>
          <p:cNvPr id="4" name="TextBox 3"/>
          <p:cNvSpPr txBox="1"/>
          <p:nvPr/>
        </p:nvSpPr>
        <p:spPr>
          <a:xfrm>
            <a:off x="0" y="1143000"/>
            <a:ext cx="1371600" cy="430887"/>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Computing Autocorrelation</a:t>
            </a:r>
          </a:p>
        </p:txBody>
      </p:sp>
      <p:graphicFrame>
        <p:nvGraphicFramePr>
          <p:cNvPr id="7" name="Object 6"/>
          <p:cNvGraphicFramePr>
            <a:graphicFrameLocks noChangeAspect="1"/>
          </p:cNvGraphicFramePr>
          <p:nvPr/>
        </p:nvGraphicFramePr>
        <p:xfrm>
          <a:off x="3810000" y="3124199"/>
          <a:ext cx="1828800" cy="1946789"/>
        </p:xfrm>
        <a:graphic>
          <a:graphicData uri="http://schemas.openxmlformats.org/presentationml/2006/ole">
            <mc:AlternateContent xmlns:mc="http://schemas.openxmlformats.org/markup-compatibility/2006">
              <mc:Choice xmlns:v="urn:schemas-microsoft-com:vml" Requires="v">
                <p:oleObj spid="_x0000_s835586" name="Equation" r:id="rId3" imgW="787320" imgH="838080" progId="Equation.3">
                  <p:embed/>
                </p:oleObj>
              </mc:Choice>
              <mc:Fallback>
                <p:oleObj name="Equation" r:id="rId3" imgW="787320" imgH="838080" progId="Equation.3">
                  <p:embed/>
                  <p:pic>
                    <p:nvPicPr>
                      <p:cNvPr id="7" name="Object 6"/>
                      <p:cNvPicPr/>
                      <p:nvPr/>
                    </p:nvPicPr>
                    <p:blipFill>
                      <a:blip r:embed="rId4"/>
                      <a:stretch>
                        <a:fillRect/>
                      </a:stretch>
                    </p:blipFill>
                    <p:spPr>
                      <a:xfrm>
                        <a:off x="3810000" y="3124199"/>
                        <a:ext cx="1828800" cy="1946789"/>
                      </a:xfrm>
                      <a:prstGeom prst="rect">
                        <a:avLst/>
                      </a:prstGeom>
                    </p:spPr>
                  </p:pic>
                </p:oleObj>
              </mc:Fallback>
            </mc:AlternateContent>
          </a:graphicData>
        </a:graphic>
      </p:graphicFrame>
    </p:spTree>
    <p:extLst>
      <p:ext uri="{BB962C8B-B14F-4D97-AF65-F5344CB8AC3E}">
        <p14:creationId xmlns:p14="http://schemas.microsoft.com/office/powerpoint/2010/main" val="2563609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dirty="0"/>
          </a:p>
          <a:p>
            <a:r>
              <a:rPr lang="en-US" dirty="0"/>
              <a:t>More generally, the </a:t>
            </a:r>
            <a:r>
              <a:rPr lang="en-US" b="1" i="1" dirty="0"/>
              <a:t>k</a:t>
            </a:r>
            <a:r>
              <a:rPr lang="en-US" b="1" dirty="0"/>
              <a:t>-</a:t>
            </a:r>
            <a:r>
              <a:rPr lang="en-US" b="1" dirty="0" err="1"/>
              <a:t>th</a:t>
            </a:r>
            <a:r>
              <a:rPr lang="en-US" b="1" dirty="0"/>
              <a:t> order sample autocorrelation </a:t>
            </a:r>
            <a:r>
              <a:rPr lang="en-US" dirty="0"/>
              <a:t>is</a:t>
            </a:r>
            <a:r>
              <a:rPr lang="en-US" b="1" dirty="0"/>
              <a:t> </a:t>
            </a:r>
            <a:r>
              <a:rPr lang="en-US" dirty="0"/>
              <a:t>our estimate to the population autocorrelation of order </a:t>
            </a:r>
            <a:r>
              <a:rPr lang="en-US" i="1" dirty="0"/>
              <a:t>k</a:t>
            </a:r>
            <a:endParaRPr lang="en-US" dirty="0"/>
          </a:p>
          <a:p>
            <a:endParaRPr lang="en-US" dirty="0"/>
          </a:p>
        </p:txBody>
      </p:sp>
      <p:sp>
        <p:nvSpPr>
          <p:cNvPr id="6" name="TextBox 5"/>
          <p:cNvSpPr txBox="1"/>
          <p:nvPr/>
        </p:nvSpPr>
        <p:spPr>
          <a:xfrm>
            <a:off x="0" y="356513"/>
            <a:ext cx="1371600" cy="261610"/>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Serial Correlation</a:t>
            </a:r>
          </a:p>
        </p:txBody>
      </p:sp>
      <p:sp>
        <p:nvSpPr>
          <p:cNvPr id="4" name="TextBox 3"/>
          <p:cNvSpPr txBox="1"/>
          <p:nvPr/>
        </p:nvSpPr>
        <p:spPr>
          <a:xfrm>
            <a:off x="0" y="1143000"/>
            <a:ext cx="1371600" cy="430887"/>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Computing Autocorrelation</a:t>
            </a:r>
          </a:p>
        </p:txBody>
      </p:sp>
      <p:graphicFrame>
        <p:nvGraphicFramePr>
          <p:cNvPr id="3" name="Object 2"/>
          <p:cNvGraphicFramePr>
            <a:graphicFrameLocks noChangeAspect="1"/>
          </p:cNvGraphicFramePr>
          <p:nvPr/>
        </p:nvGraphicFramePr>
        <p:xfrm>
          <a:off x="3886200" y="3657600"/>
          <a:ext cx="1939925" cy="1828800"/>
        </p:xfrm>
        <a:graphic>
          <a:graphicData uri="http://schemas.openxmlformats.org/presentationml/2006/ole">
            <mc:AlternateContent xmlns:mc="http://schemas.openxmlformats.org/markup-compatibility/2006">
              <mc:Choice xmlns:v="urn:schemas-microsoft-com:vml" Requires="v">
                <p:oleObj spid="_x0000_s836610" name="Equation" r:id="rId3" imgW="889000" imgH="838200" progId="Equation.DSMT4">
                  <p:embed/>
                </p:oleObj>
              </mc:Choice>
              <mc:Fallback>
                <p:oleObj name="Equation" r:id="rId3" imgW="889000" imgH="838200" progId="Equation.DSMT4">
                  <p:embed/>
                  <p:pic>
                    <p:nvPicPr>
                      <p:cNvPr id="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657600"/>
                        <a:ext cx="19399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407119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r>
              <a:rPr lang="en-US" dirty="0"/>
              <a:t>Consider a model for inflation as a function of change in unemployment (Known as the Phillips Curve):</a:t>
            </a:r>
          </a:p>
          <a:p>
            <a:endParaRPr lang="en-US" dirty="0"/>
          </a:p>
          <a:p>
            <a:endParaRPr lang="en-US" dirty="0"/>
          </a:p>
          <a:p>
            <a:pPr marL="0" indent="0">
              <a:buNone/>
            </a:pPr>
            <a:endParaRPr lang="en-US" dirty="0"/>
          </a:p>
          <a:p>
            <a:r>
              <a:rPr lang="en-US" dirty="0"/>
              <a:t>What should be the sign of       ?</a:t>
            </a:r>
          </a:p>
          <a:p>
            <a:pPr marL="0" indent="0">
              <a:buNone/>
            </a:pPr>
            <a:endParaRPr lang="en-US" dirty="0"/>
          </a:p>
          <a:p>
            <a:r>
              <a:rPr lang="en-US" dirty="0"/>
              <a:t>We suspect that the error </a:t>
            </a:r>
            <a:r>
              <a:rPr lang="en-US" i="1" dirty="0"/>
              <a:t>e</a:t>
            </a:r>
            <a:r>
              <a:rPr lang="en-US" baseline="-25000" dirty="0"/>
              <a:t>t  </a:t>
            </a:r>
            <a:r>
              <a:rPr lang="en-US" dirty="0"/>
              <a:t>is </a:t>
            </a:r>
            <a:r>
              <a:rPr lang="en-US" dirty="0" err="1"/>
              <a:t>autocorrelated</a:t>
            </a:r>
            <a:r>
              <a:rPr lang="en-US" dirty="0"/>
              <a:t>.</a:t>
            </a:r>
          </a:p>
        </p:txBody>
      </p:sp>
      <p:sp>
        <p:nvSpPr>
          <p:cNvPr id="6" name="TextBox 5"/>
          <p:cNvSpPr txBox="1"/>
          <p:nvPr/>
        </p:nvSpPr>
        <p:spPr>
          <a:xfrm>
            <a:off x="0" y="356513"/>
            <a:ext cx="1371600" cy="261610"/>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Serial Correlation</a:t>
            </a:r>
          </a:p>
        </p:txBody>
      </p:sp>
      <p:sp>
        <p:nvSpPr>
          <p:cNvPr id="4" name="TextBox 3"/>
          <p:cNvSpPr txBox="1"/>
          <p:nvPr/>
        </p:nvSpPr>
        <p:spPr>
          <a:xfrm>
            <a:off x="0" y="1143000"/>
            <a:ext cx="1371600" cy="261610"/>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A Phillips Curve</a:t>
            </a:r>
          </a:p>
        </p:txBody>
      </p:sp>
      <p:sp>
        <p:nvSpPr>
          <p:cNvPr id="7" name="TextBox 6"/>
          <p:cNvSpPr txBox="1"/>
          <p:nvPr/>
        </p:nvSpPr>
        <p:spPr>
          <a:xfrm>
            <a:off x="228600" y="2590800"/>
            <a:ext cx="242374" cy="369332"/>
          </a:xfrm>
          <a:prstGeom prst="rect">
            <a:avLst/>
          </a:prstGeom>
          <a:noFill/>
        </p:spPr>
        <p:txBody>
          <a:bodyPr wrap="none" rtlCol="0">
            <a:spAutoFit/>
          </a:bodyPr>
          <a:lstStyle/>
          <a:p>
            <a:r>
              <a:rPr lang="en-US" dirty="0">
                <a:solidFill>
                  <a:schemeClr val="bg1"/>
                </a:solidFill>
              </a:rPr>
              <a:t> </a:t>
            </a:r>
          </a:p>
        </p:txBody>
      </p:sp>
      <p:graphicFrame>
        <p:nvGraphicFramePr>
          <p:cNvPr id="8" name="Object 7"/>
          <p:cNvGraphicFramePr>
            <a:graphicFrameLocks noChangeAspect="1"/>
          </p:cNvGraphicFramePr>
          <p:nvPr/>
        </p:nvGraphicFramePr>
        <p:xfrm>
          <a:off x="3733800" y="3124200"/>
          <a:ext cx="2906713" cy="479425"/>
        </p:xfrm>
        <a:graphic>
          <a:graphicData uri="http://schemas.openxmlformats.org/presentationml/2006/ole">
            <mc:AlternateContent xmlns:mc="http://schemas.openxmlformats.org/markup-compatibility/2006">
              <mc:Choice xmlns:v="urn:schemas-microsoft-com:vml" Requires="v">
                <p:oleObj spid="_x0000_s837634" name="Equation" r:id="rId3" imgW="1384200" imgH="228600" progId="Equation.DSMT4">
                  <p:embed/>
                </p:oleObj>
              </mc:Choice>
              <mc:Fallback>
                <p:oleObj name="Equation" r:id="rId3" imgW="1384200" imgH="228600" progId="Equation.DSMT4">
                  <p:embed/>
                  <p:pic>
                    <p:nvPicPr>
                      <p:cNvPr id="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124200"/>
                        <a:ext cx="2906713"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nvGraphicFramePr>
        <p:xfrm>
          <a:off x="5715000" y="4572000"/>
          <a:ext cx="412376" cy="467360"/>
        </p:xfrm>
        <a:graphic>
          <a:graphicData uri="http://schemas.openxmlformats.org/presentationml/2006/ole">
            <mc:AlternateContent xmlns:mc="http://schemas.openxmlformats.org/markup-compatibility/2006">
              <mc:Choice xmlns:v="urn:schemas-microsoft-com:vml" Requires="v">
                <p:oleObj spid="_x0000_s837635" name="Equation" r:id="rId5" imgW="190440" imgH="215640" progId="Equation.3">
                  <p:embed/>
                </p:oleObj>
              </mc:Choice>
              <mc:Fallback>
                <p:oleObj name="Equation" r:id="rId5" imgW="190440" imgH="215640" progId="Equation.3">
                  <p:embed/>
                  <p:pic>
                    <p:nvPicPr>
                      <p:cNvPr id="3" name="Object 2"/>
                      <p:cNvPicPr/>
                      <p:nvPr/>
                    </p:nvPicPr>
                    <p:blipFill>
                      <a:blip r:embed="rId6"/>
                      <a:stretch>
                        <a:fillRect/>
                      </a:stretch>
                    </p:blipFill>
                    <p:spPr>
                      <a:xfrm>
                        <a:off x="5715000" y="4572000"/>
                        <a:ext cx="412376" cy="467360"/>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00" y="407313"/>
            <a:ext cx="1371600" cy="261610"/>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Introduction</a:t>
            </a:r>
          </a:p>
        </p:txBody>
      </p:sp>
      <p:pic>
        <p:nvPicPr>
          <p:cNvPr id="553986" name="Picture 2"/>
          <p:cNvPicPr>
            <a:picLocks noChangeAspect="1" noChangeArrowheads="1"/>
          </p:cNvPicPr>
          <p:nvPr/>
        </p:nvPicPr>
        <p:blipFill>
          <a:blip r:embed="rId2" cstate="print"/>
          <a:srcRect/>
          <a:stretch>
            <a:fillRect/>
          </a:stretch>
        </p:blipFill>
        <p:spPr bwMode="auto">
          <a:xfrm>
            <a:off x="1435100" y="2133600"/>
            <a:ext cx="7543800" cy="3188162"/>
          </a:xfrm>
          <a:prstGeom prst="rect">
            <a:avLst/>
          </a:prstGeom>
          <a:noFill/>
          <a:ln w="9525">
            <a:noFill/>
            <a:miter lim="800000"/>
            <a:headEnd/>
            <a:tailEnd/>
          </a:ln>
        </p:spPr>
      </p:pic>
      <p:sp>
        <p:nvSpPr>
          <p:cNvPr id="5" name="TextBox 4"/>
          <p:cNvSpPr txBox="1"/>
          <p:nvPr/>
        </p:nvSpPr>
        <p:spPr>
          <a:xfrm>
            <a:off x="2514600" y="457200"/>
            <a:ext cx="5486400" cy="461665"/>
          </a:xfrm>
          <a:prstGeom prst="rect">
            <a:avLst/>
          </a:prstGeom>
          <a:noFill/>
        </p:spPr>
        <p:txBody>
          <a:bodyPr wrap="square" rtlCol="0">
            <a:spAutoFit/>
          </a:bodyPr>
          <a:lstStyle/>
          <a:p>
            <a:r>
              <a:rPr lang="en-US" sz="2400" dirty="0">
                <a:solidFill>
                  <a:schemeClr val="bg1"/>
                </a:solidFill>
              </a:rPr>
              <a:t>           The Distributed Lag Effect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1371600" y="1119554"/>
                <a:ext cx="7772400" cy="5334000"/>
              </a:xfrm>
            </p:spPr>
            <p:txBody>
              <a:bodyPr>
                <a:normAutofit/>
              </a:bodyPr>
              <a:lstStyle/>
              <a:p>
                <a:pPr marL="0" indent="0">
                  <a:buNone/>
                </a:pPr>
                <a:endParaRPr lang="en-US" dirty="0"/>
              </a:p>
              <a:p>
                <a:r>
                  <a:rPr lang="en-US" dirty="0"/>
                  <a:t>To determine if the errors are serially correlated, we estimate the regression using OLS:</a:t>
                </a:r>
              </a:p>
              <a:p>
                <a:pPr marL="0" indent="0" algn="ctr">
                  <a:buNone/>
                </a:pPr>
                <a:endParaRPr lang="en-US"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𝐼𝑁𝐹</m:t>
                          </m:r>
                        </m:e>
                      </m:acc>
                      <m:r>
                        <a:rPr lang="en-US" i="1" dirty="0">
                          <a:latin typeface="Cambria Math" panose="02040503050406030204" pitchFamily="18" charset="0"/>
                        </a:rPr>
                        <m:t>=0.7778−0.5279</m:t>
                      </m:r>
                      <m:r>
                        <a:rPr lang="en-US" i="1" dirty="0">
                          <a:latin typeface="Cambria Math" panose="02040503050406030204" pitchFamily="18" charset="0"/>
                        </a:rPr>
                        <m:t>𝐷𝑈</m:t>
                      </m:r>
                    </m:oMath>
                  </m:oMathPara>
                </a14:m>
                <a:endParaRPr lang="en-US" dirty="0"/>
              </a:p>
              <a:p>
                <a:pPr marL="0" indent="0">
                  <a:buNone/>
                </a:pPr>
                <a:r>
                  <a:rPr lang="en-US" dirty="0"/>
                  <a:t>                    (se)     (0.0658)      (0.2294)</a:t>
                </a:r>
              </a:p>
              <a:p>
                <a:pPr marL="0" indent="0">
                  <a:buNone/>
                </a:pPr>
                <a:endParaRPr lang="en-US" dirty="0"/>
              </a:p>
              <a:p>
                <a:r>
                  <a:rPr lang="en-US" dirty="0"/>
                  <a:t>Then we compute the least squares residuals: </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1371600" y="1119554"/>
                <a:ext cx="7772400" cy="5334000"/>
              </a:xfrm>
              <a:blipFill>
                <a:blip r:embed="rId3"/>
                <a:stretch>
                  <a:fillRect/>
                </a:stretch>
              </a:blipFill>
            </p:spPr>
            <p:txBody>
              <a:bodyPr/>
              <a:lstStyle/>
              <a:p>
                <a:r>
                  <a:rPr lang="en-US">
                    <a:noFill/>
                  </a:rPr>
                  <a:t> </a:t>
                </a:r>
              </a:p>
            </p:txBody>
          </p:sp>
        </mc:Fallback>
      </mc:AlternateContent>
      <p:sp>
        <p:nvSpPr>
          <p:cNvPr id="6" name="TextBox 5"/>
          <p:cNvSpPr txBox="1"/>
          <p:nvPr/>
        </p:nvSpPr>
        <p:spPr>
          <a:xfrm>
            <a:off x="0" y="356513"/>
            <a:ext cx="1371600" cy="261610"/>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Serial Correlation</a:t>
            </a:r>
          </a:p>
        </p:txBody>
      </p:sp>
      <p:sp>
        <p:nvSpPr>
          <p:cNvPr id="4" name="TextBox 3"/>
          <p:cNvSpPr txBox="1"/>
          <p:nvPr/>
        </p:nvSpPr>
        <p:spPr>
          <a:xfrm>
            <a:off x="0" y="1143000"/>
            <a:ext cx="1371600" cy="261610"/>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A Phillips Curve</a:t>
            </a:r>
          </a:p>
        </p:txBody>
      </p:sp>
      <p:graphicFrame>
        <p:nvGraphicFramePr>
          <p:cNvPr id="5" name="Object 4"/>
          <p:cNvGraphicFramePr>
            <a:graphicFrameLocks noChangeAspect="1"/>
          </p:cNvGraphicFramePr>
          <p:nvPr/>
        </p:nvGraphicFramePr>
        <p:xfrm>
          <a:off x="3352800" y="5486400"/>
          <a:ext cx="3170767" cy="533400"/>
        </p:xfrm>
        <a:graphic>
          <a:graphicData uri="http://schemas.openxmlformats.org/presentationml/2006/ole">
            <mc:AlternateContent xmlns:mc="http://schemas.openxmlformats.org/markup-compatibility/2006">
              <mc:Choice xmlns:v="urn:schemas-microsoft-com:vml" Requires="v">
                <p:oleObj spid="_x0000_s838658" name="Equation" r:id="rId4" imgW="1358640" imgH="228600" progId="Equation.3">
                  <p:embed/>
                </p:oleObj>
              </mc:Choice>
              <mc:Fallback>
                <p:oleObj name="Equation" r:id="rId4" imgW="1358640" imgH="228600" progId="Equation.3">
                  <p:embed/>
                  <p:pic>
                    <p:nvPicPr>
                      <p:cNvPr id="5" name="Object 4"/>
                      <p:cNvPicPr/>
                      <p:nvPr/>
                    </p:nvPicPr>
                    <p:blipFill>
                      <a:blip r:embed="rId5"/>
                      <a:stretch>
                        <a:fillRect/>
                      </a:stretch>
                    </p:blipFill>
                    <p:spPr>
                      <a:xfrm>
                        <a:off x="3352800" y="5486400"/>
                        <a:ext cx="3170767" cy="533400"/>
                      </a:xfrm>
                      <a:prstGeom prst="rect">
                        <a:avLst/>
                      </a:prstGeom>
                    </p:spPr>
                  </p:pic>
                </p:oleObj>
              </mc:Fallback>
            </mc:AlternateContent>
          </a:graphicData>
        </a:graphic>
      </p:graphicFrame>
    </p:spTree>
    <p:extLst>
      <p:ext uri="{BB962C8B-B14F-4D97-AF65-F5344CB8AC3E}">
        <p14:creationId xmlns:p14="http://schemas.microsoft.com/office/powerpoint/2010/main" val="22292594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endParaRPr lang="en-US" dirty="0"/>
          </a:p>
          <a:p>
            <a:r>
              <a:rPr lang="en-US" dirty="0"/>
              <a:t>The </a:t>
            </a:r>
            <a:r>
              <a:rPr lang="en-US" b="1" dirty="0" err="1"/>
              <a:t>correlogram</a:t>
            </a:r>
            <a:r>
              <a:rPr lang="en-US" dirty="0"/>
              <a:t>, also called the </a:t>
            </a:r>
            <a:r>
              <a:rPr lang="en-US" b="1" dirty="0"/>
              <a:t>sample autocorrelation function</a:t>
            </a:r>
            <a:r>
              <a:rPr lang="en-US" dirty="0"/>
              <a:t>, is the sequence of autocorrelations </a:t>
            </a:r>
            <a:r>
              <a:rPr lang="en-US" i="1" dirty="0"/>
              <a:t>r</a:t>
            </a:r>
            <a:r>
              <a:rPr lang="en-US" baseline="-25000" dirty="0"/>
              <a:t>1</a:t>
            </a:r>
            <a:r>
              <a:rPr lang="en-US" dirty="0"/>
              <a:t>, </a:t>
            </a:r>
            <a:r>
              <a:rPr lang="en-US" i="1" dirty="0"/>
              <a:t>r</a:t>
            </a:r>
            <a:r>
              <a:rPr lang="en-US" baseline="-25000" dirty="0"/>
              <a:t>2</a:t>
            </a:r>
            <a:r>
              <a:rPr lang="en-US" dirty="0"/>
              <a:t>, </a:t>
            </a:r>
            <a:r>
              <a:rPr lang="en-US" i="1" dirty="0"/>
              <a:t>r</a:t>
            </a:r>
            <a:r>
              <a:rPr lang="en-US" baseline="-25000" dirty="0"/>
              <a:t>3</a:t>
            </a:r>
            <a:r>
              <a:rPr lang="en-US" dirty="0"/>
              <a:t>, …</a:t>
            </a:r>
          </a:p>
          <a:p>
            <a:pPr marL="0" indent="0">
              <a:buNone/>
            </a:pPr>
            <a:endParaRPr lang="en-US" dirty="0"/>
          </a:p>
          <a:p>
            <a:pPr lvl="1"/>
            <a:r>
              <a:rPr lang="en-US" dirty="0"/>
              <a:t>It shows the correlation between residuals that are one period apart, two periods apart, three periods apart, and so on…</a:t>
            </a:r>
          </a:p>
          <a:p>
            <a:endParaRPr lang="en-US" dirty="0"/>
          </a:p>
        </p:txBody>
      </p:sp>
      <p:sp>
        <p:nvSpPr>
          <p:cNvPr id="6" name="TextBox 5"/>
          <p:cNvSpPr txBox="1"/>
          <p:nvPr/>
        </p:nvSpPr>
        <p:spPr>
          <a:xfrm>
            <a:off x="0" y="356513"/>
            <a:ext cx="1371600" cy="261610"/>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Serial Correlation</a:t>
            </a:r>
          </a:p>
        </p:txBody>
      </p:sp>
      <p:sp>
        <p:nvSpPr>
          <p:cNvPr id="4" name="TextBox 3"/>
          <p:cNvSpPr txBox="1"/>
          <p:nvPr/>
        </p:nvSpPr>
        <p:spPr>
          <a:xfrm>
            <a:off x="0" y="1143000"/>
            <a:ext cx="1371600" cy="261610"/>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The </a:t>
            </a:r>
            <a:r>
              <a:rPr lang="en-US" sz="1100" dirty="0" err="1">
                <a:solidFill>
                  <a:schemeClr val="bg1"/>
                </a:solidFill>
                <a:latin typeface="Tahoma" pitchFamily="34" charset="0"/>
                <a:ea typeface="Tahoma" pitchFamily="34" charset="0"/>
                <a:cs typeface="Tahoma" pitchFamily="34" charset="0"/>
              </a:rPr>
              <a:t>Correlagram</a:t>
            </a:r>
            <a:endParaRPr lang="en-US" sz="1100" dirty="0">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258908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endParaRPr lang="en-US" dirty="0"/>
          </a:p>
          <a:p>
            <a:r>
              <a:rPr lang="en-US" dirty="0"/>
              <a:t>How do we test whether an autocorrelation is significantly different from zero?</a:t>
            </a:r>
          </a:p>
          <a:p>
            <a:pPr marL="1200150" lvl="3" indent="-342900">
              <a:buSzPct val="100000"/>
            </a:pPr>
            <a:r>
              <a:rPr lang="pt-BR" dirty="0"/>
              <a:t>The null hypothesis is </a:t>
            </a:r>
            <a:r>
              <a:rPr lang="pt-BR" i="1" dirty="0"/>
              <a:t>H</a:t>
            </a:r>
            <a:r>
              <a:rPr lang="pt-BR" baseline="-25000" dirty="0"/>
              <a:t>0</a:t>
            </a:r>
            <a:r>
              <a:rPr lang="pt-BR" dirty="0"/>
              <a:t>: </a:t>
            </a:r>
            <a:r>
              <a:rPr lang="el-GR" dirty="0"/>
              <a:t>ρ</a:t>
            </a:r>
            <a:r>
              <a:rPr lang="en-US" i="1" baseline="-25000" dirty="0"/>
              <a:t>k</a:t>
            </a:r>
            <a:r>
              <a:rPr lang="en-US" dirty="0"/>
              <a:t> = 0</a:t>
            </a:r>
          </a:p>
          <a:p>
            <a:pPr marL="0" indent="0">
              <a:buNone/>
            </a:pPr>
            <a:endParaRPr lang="en-US" dirty="0"/>
          </a:p>
          <a:p>
            <a:r>
              <a:rPr lang="en-US" dirty="0"/>
              <a:t>Using the </a:t>
            </a:r>
            <a:r>
              <a:rPr lang="en-US" dirty="0" err="1"/>
              <a:t>correlogram</a:t>
            </a:r>
            <a:r>
              <a:rPr lang="en-US" dirty="0"/>
              <a:t> we find that correlations at lags one through five are all significantly different from zero at 5% significance level.</a:t>
            </a:r>
          </a:p>
          <a:p>
            <a:endParaRPr lang="en-US" dirty="0"/>
          </a:p>
          <a:p>
            <a:pPr marL="457200" lvl="1" indent="0">
              <a:buNone/>
            </a:pPr>
            <a:endParaRPr lang="en-US" dirty="0"/>
          </a:p>
          <a:p>
            <a:pPr lvl="1"/>
            <a:endParaRPr lang="en-US" dirty="0"/>
          </a:p>
        </p:txBody>
      </p:sp>
      <p:sp>
        <p:nvSpPr>
          <p:cNvPr id="6" name="TextBox 5"/>
          <p:cNvSpPr txBox="1"/>
          <p:nvPr/>
        </p:nvSpPr>
        <p:spPr>
          <a:xfrm>
            <a:off x="0" y="356513"/>
            <a:ext cx="1371600" cy="261610"/>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Serial Correlation</a:t>
            </a:r>
          </a:p>
        </p:txBody>
      </p:sp>
      <p:sp>
        <p:nvSpPr>
          <p:cNvPr id="4" name="TextBox 3"/>
          <p:cNvSpPr txBox="1"/>
          <p:nvPr/>
        </p:nvSpPr>
        <p:spPr>
          <a:xfrm>
            <a:off x="0" y="1143000"/>
            <a:ext cx="1371600" cy="430887"/>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Computing Autocorrelation</a:t>
            </a:r>
          </a:p>
        </p:txBody>
      </p:sp>
    </p:spTree>
    <p:extLst>
      <p:ext uri="{BB962C8B-B14F-4D97-AF65-F5344CB8AC3E}">
        <p14:creationId xmlns:p14="http://schemas.microsoft.com/office/powerpoint/2010/main" val="25763634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905000" y="2743200"/>
            <a:ext cx="6781800" cy="1600200"/>
          </a:xfrm>
          <a:prstGeom prst="roundRect">
            <a:avLst/>
          </a:prstGeom>
          <a:solidFill>
            <a:srgbClr val="1533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38912" indent="-320040" algn="ctr" fontAlgn="auto">
              <a:spcBef>
                <a:spcPts val="600"/>
              </a:spcBef>
              <a:spcAft>
                <a:spcPts val="0"/>
              </a:spcAft>
              <a:defRPr/>
            </a:pPr>
            <a:r>
              <a:rPr lang="en-US" sz="2800" dirty="0"/>
              <a:t>Estimation with Serially Correlated Errors</a:t>
            </a:r>
            <a:endParaRPr lang="en-US" dirty="0"/>
          </a:p>
        </p:txBody>
      </p:sp>
    </p:spTree>
    <p:extLst>
      <p:ext uri="{BB962C8B-B14F-4D97-AF65-F5344CB8AC3E}">
        <p14:creationId xmlns:p14="http://schemas.microsoft.com/office/powerpoint/2010/main" val="16870084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Suppose we proceed with least squares estimation without recognizing the existence of serially correlated errors. What are the consequences?</a:t>
            </a:r>
          </a:p>
          <a:p>
            <a:pPr marL="971550" lvl="1" indent="-514350">
              <a:buFont typeface="+mj-lt"/>
              <a:buAutoNum type="arabicPeriod"/>
            </a:pPr>
            <a:r>
              <a:rPr lang="en-US" dirty="0"/>
              <a:t>The least squares estimator is still a </a:t>
            </a:r>
            <a:r>
              <a:rPr lang="en-US" b="1" dirty="0"/>
              <a:t>linear unbiased and consistent estimator</a:t>
            </a:r>
            <a:r>
              <a:rPr lang="en-US" dirty="0"/>
              <a:t>, but it is </a:t>
            </a:r>
            <a:r>
              <a:rPr lang="en-US" b="1" dirty="0"/>
              <a:t>no longer best</a:t>
            </a:r>
          </a:p>
          <a:p>
            <a:pPr marL="971550" lvl="1" indent="-514350">
              <a:buFont typeface="+mj-lt"/>
              <a:buAutoNum type="arabicPeriod"/>
            </a:pPr>
            <a:r>
              <a:rPr lang="en-US" dirty="0"/>
              <a:t>The formulas for the standard errors usually computed for the least squares estimator are </a:t>
            </a:r>
            <a:r>
              <a:rPr lang="en-US" b="1" dirty="0"/>
              <a:t>no longer correct</a:t>
            </a:r>
          </a:p>
          <a:p>
            <a:pPr lvl="2"/>
            <a:r>
              <a:rPr lang="en-US" dirty="0"/>
              <a:t>Confidence intervals and hypothesis tests that use these standard errors will be misleading</a:t>
            </a:r>
          </a:p>
        </p:txBody>
      </p:sp>
      <p:sp>
        <p:nvSpPr>
          <p:cNvPr id="6" name="TextBox 5"/>
          <p:cNvSpPr txBox="1"/>
          <p:nvPr/>
        </p:nvSpPr>
        <p:spPr>
          <a:xfrm>
            <a:off x="0" y="180978"/>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Estimation with Serially Correlated Errors</a:t>
            </a:r>
          </a:p>
        </p:txBody>
      </p:sp>
      <p:sp>
        <p:nvSpPr>
          <p:cNvPr id="5" name="TextBox 4"/>
          <p:cNvSpPr txBox="1"/>
          <p:nvPr/>
        </p:nvSpPr>
        <p:spPr>
          <a:xfrm>
            <a:off x="0" y="1148259"/>
            <a:ext cx="1371600" cy="430887"/>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Least Squares </a:t>
            </a:r>
          </a:p>
          <a:p>
            <a:pPr algn="ctr"/>
            <a:r>
              <a:rPr lang="en-US" sz="1100" dirty="0">
                <a:solidFill>
                  <a:schemeClr val="bg1"/>
                </a:solidFill>
                <a:latin typeface="Tahoma" pitchFamily="34" charset="0"/>
                <a:ea typeface="Tahoma" pitchFamily="34" charset="0"/>
                <a:cs typeface="Tahoma" pitchFamily="34" charset="0"/>
              </a:rPr>
              <a:t>Estimation</a:t>
            </a:r>
          </a:p>
        </p:txBody>
      </p:sp>
    </p:spTree>
    <p:extLst>
      <p:ext uri="{BB962C8B-B14F-4D97-AF65-F5344CB8AC3E}">
        <p14:creationId xmlns:p14="http://schemas.microsoft.com/office/powerpoint/2010/main" val="2151361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905000" y="2743200"/>
            <a:ext cx="6781800" cy="1600200"/>
          </a:xfrm>
          <a:prstGeom prst="roundRect">
            <a:avLst/>
          </a:prstGeom>
          <a:solidFill>
            <a:srgbClr val="1533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38912" indent="-320040" algn="ctr" fontAlgn="auto">
              <a:spcBef>
                <a:spcPts val="600"/>
              </a:spcBef>
              <a:spcAft>
                <a:spcPts val="0"/>
              </a:spcAft>
              <a:defRPr/>
            </a:pPr>
            <a:r>
              <a:rPr lang="en-US" sz="2800" dirty="0"/>
              <a:t>Autoregressive Distributed Lag Models</a:t>
            </a:r>
          </a:p>
        </p:txBody>
      </p:sp>
    </p:spTree>
    <p:extLst>
      <p:ext uri="{BB962C8B-B14F-4D97-AF65-F5344CB8AC3E}">
        <p14:creationId xmlns:p14="http://schemas.microsoft.com/office/powerpoint/2010/main" val="12929372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1600" y="1143000"/>
            <a:ext cx="7772400" cy="5334000"/>
          </a:xfrm>
        </p:spPr>
        <p:txBody>
          <a:bodyPr>
            <a:normAutofit/>
          </a:bodyPr>
          <a:lstStyle/>
          <a:p>
            <a:endParaRPr lang="en-US" dirty="0"/>
          </a:p>
          <a:p>
            <a:r>
              <a:rPr lang="en-US" dirty="0"/>
              <a:t>Suppose we want to estimate:</a:t>
            </a:r>
          </a:p>
          <a:p>
            <a:endParaRPr lang="en-US" dirty="0"/>
          </a:p>
          <a:p>
            <a:endParaRPr lang="en-US" dirty="0"/>
          </a:p>
          <a:p>
            <a:pPr lvl="1">
              <a:buNone/>
            </a:pPr>
            <a:r>
              <a:rPr lang="en-US" dirty="0"/>
              <a:t>with -1 &lt; </a:t>
            </a:r>
            <a:r>
              <a:rPr lang="el-GR" dirty="0"/>
              <a:t>ρ</a:t>
            </a:r>
            <a:r>
              <a:rPr lang="en-US" dirty="0"/>
              <a:t> &lt; 1</a:t>
            </a:r>
          </a:p>
          <a:p>
            <a:pPr lvl="1"/>
            <a:endParaRPr lang="en-US" dirty="0"/>
          </a:p>
          <a:p>
            <a:pPr lvl="1"/>
            <a:r>
              <a:rPr lang="en-US" dirty="0"/>
              <a:t>For the </a:t>
            </a:r>
            <a:r>
              <a:rPr lang="en-US" i="1" dirty="0" err="1"/>
              <a:t>v</a:t>
            </a:r>
            <a:r>
              <a:rPr lang="en-US" baseline="-25000" dirty="0" err="1"/>
              <a:t>t</a:t>
            </a:r>
            <a:r>
              <a:rPr lang="en-US" dirty="0"/>
              <a:t>, we have:</a:t>
            </a:r>
          </a:p>
        </p:txBody>
      </p:sp>
      <p:sp>
        <p:nvSpPr>
          <p:cNvPr id="6" name="TextBox 5"/>
          <p:cNvSpPr txBox="1"/>
          <p:nvPr/>
        </p:nvSpPr>
        <p:spPr>
          <a:xfrm>
            <a:off x="0" y="180978"/>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Estimation with Serially Correlated Errors</a:t>
            </a:r>
          </a:p>
        </p:txBody>
      </p:sp>
      <p:graphicFrame>
        <p:nvGraphicFramePr>
          <p:cNvPr id="8" name="Object 7"/>
          <p:cNvGraphicFramePr>
            <a:graphicFrameLocks noChangeAspect="1"/>
          </p:cNvGraphicFramePr>
          <p:nvPr/>
        </p:nvGraphicFramePr>
        <p:xfrm>
          <a:off x="2514600" y="2438400"/>
          <a:ext cx="5029200" cy="498475"/>
        </p:xfrm>
        <a:graphic>
          <a:graphicData uri="http://schemas.openxmlformats.org/presentationml/2006/ole">
            <mc:AlternateContent xmlns:mc="http://schemas.openxmlformats.org/markup-compatibility/2006">
              <mc:Choice xmlns:v="urn:schemas-microsoft-com:vml" Requires="v">
                <p:oleObj spid="_x0000_s839682" name="Equation" r:id="rId3" imgW="2336760" imgH="228600" progId="Equation.DSMT4">
                  <p:embed/>
                </p:oleObj>
              </mc:Choice>
              <mc:Fallback>
                <p:oleObj name="Equation" r:id="rId3" imgW="2336760" imgH="228600" progId="Equation.DSMT4">
                  <p:embed/>
                  <p:pic>
                    <p:nvPicPr>
                      <p:cNvPr id="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438400"/>
                        <a:ext cx="5029200"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1676400" y="5105400"/>
          <a:ext cx="6938963" cy="554037"/>
        </p:xfrm>
        <a:graphic>
          <a:graphicData uri="http://schemas.openxmlformats.org/presentationml/2006/ole">
            <mc:AlternateContent xmlns:mc="http://schemas.openxmlformats.org/markup-compatibility/2006">
              <mc:Choice xmlns:v="urn:schemas-microsoft-com:vml" Requires="v">
                <p:oleObj spid="_x0000_s839683" name="Equation" r:id="rId5" imgW="3225600" imgH="253800" progId="Equation.DSMT4">
                  <p:embed/>
                </p:oleObj>
              </mc:Choice>
              <mc:Fallback>
                <p:oleObj name="Equation" r:id="rId5" imgW="3225600" imgH="253800" progId="Equation.DSMT4">
                  <p:embed/>
                  <p:pic>
                    <p:nvPicPr>
                      <p:cNvPr id="9"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5105400"/>
                        <a:ext cx="6938963"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088327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1600" y="1143000"/>
            <a:ext cx="7772400" cy="5334000"/>
          </a:xfrm>
        </p:spPr>
        <p:txBody>
          <a:bodyPr>
            <a:normAutofit/>
          </a:bodyPr>
          <a:lstStyle/>
          <a:p>
            <a:r>
              <a:rPr lang="en-US" dirty="0"/>
              <a:t>With the appropriate substitutions, we get:</a:t>
            </a:r>
          </a:p>
          <a:p>
            <a:endParaRPr lang="en-US" dirty="0"/>
          </a:p>
          <a:p>
            <a:endParaRPr lang="en-US" dirty="0"/>
          </a:p>
          <a:p>
            <a:pPr lvl="1"/>
            <a:r>
              <a:rPr lang="en-US" dirty="0"/>
              <a:t>For the previous period, the error is:</a:t>
            </a:r>
          </a:p>
          <a:p>
            <a:pPr lvl="1"/>
            <a:endParaRPr lang="en-US" dirty="0"/>
          </a:p>
          <a:p>
            <a:pPr lvl="1"/>
            <a:endParaRPr lang="en-US" dirty="0"/>
          </a:p>
          <a:p>
            <a:pPr lvl="1"/>
            <a:r>
              <a:rPr lang="en-US" dirty="0"/>
              <a:t>Multiplying by </a:t>
            </a:r>
            <a:r>
              <a:rPr lang="el-GR" dirty="0"/>
              <a:t>ρ</a:t>
            </a:r>
            <a:r>
              <a:rPr lang="en-US" dirty="0"/>
              <a:t>:</a:t>
            </a:r>
          </a:p>
        </p:txBody>
      </p:sp>
      <p:sp>
        <p:nvSpPr>
          <p:cNvPr id="6" name="TextBox 5"/>
          <p:cNvSpPr txBox="1"/>
          <p:nvPr/>
        </p:nvSpPr>
        <p:spPr>
          <a:xfrm>
            <a:off x="0" y="180978"/>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Estimation with Serially Correlated Errors</a:t>
            </a:r>
          </a:p>
        </p:txBody>
      </p:sp>
      <p:graphicFrame>
        <p:nvGraphicFramePr>
          <p:cNvPr id="8" name="Object 7"/>
          <p:cNvGraphicFramePr>
            <a:graphicFrameLocks noChangeAspect="1"/>
          </p:cNvGraphicFramePr>
          <p:nvPr/>
        </p:nvGraphicFramePr>
        <p:xfrm>
          <a:off x="3457575" y="1981200"/>
          <a:ext cx="3143250" cy="498475"/>
        </p:xfrm>
        <a:graphic>
          <a:graphicData uri="http://schemas.openxmlformats.org/presentationml/2006/ole">
            <mc:AlternateContent xmlns:mc="http://schemas.openxmlformats.org/markup-compatibility/2006">
              <mc:Choice xmlns:v="urn:schemas-microsoft-com:vml" Requires="v">
                <p:oleObj spid="_x0000_s840706" name="Equation" r:id="rId3" imgW="1460160" imgH="228600" progId="Equation.DSMT4">
                  <p:embed/>
                </p:oleObj>
              </mc:Choice>
              <mc:Fallback>
                <p:oleObj name="Equation" r:id="rId3" imgW="1460160" imgH="228600" progId="Equation.DSMT4">
                  <p:embed/>
                  <p:pic>
                    <p:nvPicPr>
                      <p:cNvPr id="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7575" y="1981200"/>
                        <a:ext cx="3143250"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228600" y="2045771"/>
            <a:ext cx="184731" cy="646331"/>
          </a:xfrm>
          <a:prstGeom prst="rect">
            <a:avLst/>
          </a:prstGeom>
          <a:noFill/>
        </p:spPr>
        <p:txBody>
          <a:bodyPr wrap="none" rtlCol="0">
            <a:spAutoFit/>
          </a:bodyPr>
          <a:lstStyle/>
          <a:p>
            <a:endParaRPr lang="en-US" dirty="0">
              <a:solidFill>
                <a:schemeClr val="bg1"/>
              </a:solidFill>
            </a:endParaRPr>
          </a:p>
          <a:p>
            <a:endParaRPr lang="en-US" dirty="0">
              <a:solidFill>
                <a:schemeClr val="bg1"/>
              </a:solidFill>
            </a:endParaRPr>
          </a:p>
        </p:txBody>
      </p:sp>
      <p:graphicFrame>
        <p:nvGraphicFramePr>
          <p:cNvPr id="9" name="Object 8"/>
          <p:cNvGraphicFramePr>
            <a:graphicFrameLocks noChangeAspect="1"/>
          </p:cNvGraphicFramePr>
          <p:nvPr/>
        </p:nvGraphicFramePr>
        <p:xfrm>
          <a:off x="3733800" y="3505200"/>
          <a:ext cx="2814637" cy="498475"/>
        </p:xfrm>
        <a:graphic>
          <a:graphicData uri="http://schemas.openxmlformats.org/presentationml/2006/ole">
            <mc:AlternateContent xmlns:mc="http://schemas.openxmlformats.org/markup-compatibility/2006">
              <mc:Choice xmlns:v="urn:schemas-microsoft-com:vml" Requires="v">
                <p:oleObj spid="_x0000_s840707" name="Equation" r:id="rId5" imgW="1307880" imgH="228600" progId="Equation.DSMT4">
                  <p:embed/>
                </p:oleObj>
              </mc:Choice>
              <mc:Fallback>
                <p:oleObj name="Equation" r:id="rId5" imgW="1307880" imgH="228600" progId="Equation.DSMT4">
                  <p:embed/>
                  <p:pic>
                    <p:nvPicPr>
                      <p:cNvPr id="9"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3505200"/>
                        <a:ext cx="2814637"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228600" y="5281096"/>
            <a:ext cx="184731" cy="646331"/>
          </a:xfrm>
          <a:prstGeom prst="rect">
            <a:avLst/>
          </a:prstGeom>
          <a:noFill/>
        </p:spPr>
        <p:txBody>
          <a:bodyPr wrap="none" rtlCol="0">
            <a:spAutoFit/>
          </a:bodyPr>
          <a:lstStyle/>
          <a:p>
            <a:endParaRPr lang="en-US" dirty="0">
              <a:solidFill>
                <a:schemeClr val="bg1"/>
              </a:solidFill>
            </a:endParaRPr>
          </a:p>
          <a:p>
            <a:endParaRPr lang="en-US" dirty="0">
              <a:solidFill>
                <a:schemeClr val="bg1"/>
              </a:solidFill>
            </a:endParaRPr>
          </a:p>
        </p:txBody>
      </p:sp>
      <p:graphicFrame>
        <p:nvGraphicFramePr>
          <p:cNvPr id="3" name="Object 2"/>
          <p:cNvGraphicFramePr>
            <a:graphicFrameLocks noChangeAspect="1"/>
          </p:cNvGraphicFramePr>
          <p:nvPr/>
        </p:nvGraphicFramePr>
        <p:xfrm>
          <a:off x="3352800" y="5096383"/>
          <a:ext cx="3969208" cy="537186"/>
        </p:xfrm>
        <a:graphic>
          <a:graphicData uri="http://schemas.openxmlformats.org/presentationml/2006/ole">
            <mc:AlternateContent xmlns:mc="http://schemas.openxmlformats.org/markup-compatibility/2006">
              <mc:Choice xmlns:v="urn:schemas-microsoft-com:vml" Requires="v">
                <p:oleObj spid="_x0000_s840708" name="Equation" r:id="rId7" imgW="1688760" imgH="228600" progId="Equation.3">
                  <p:embed/>
                </p:oleObj>
              </mc:Choice>
              <mc:Fallback>
                <p:oleObj name="Equation" r:id="rId7" imgW="1688760" imgH="228600" progId="Equation.3">
                  <p:embed/>
                  <p:pic>
                    <p:nvPicPr>
                      <p:cNvPr id="3" name="Object 2"/>
                      <p:cNvPicPr/>
                      <p:nvPr/>
                    </p:nvPicPr>
                    <p:blipFill>
                      <a:blip r:embed="rId8"/>
                      <a:stretch>
                        <a:fillRect/>
                      </a:stretch>
                    </p:blipFill>
                    <p:spPr>
                      <a:xfrm>
                        <a:off x="3352800" y="5096383"/>
                        <a:ext cx="3969208" cy="537186"/>
                      </a:xfrm>
                      <a:prstGeom prst="rect">
                        <a:avLst/>
                      </a:prstGeom>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1600" y="1143000"/>
            <a:ext cx="7772400" cy="5334000"/>
          </a:xfrm>
        </p:spPr>
        <p:txBody>
          <a:bodyPr>
            <a:normAutofit fontScale="77500" lnSpcReduction="20000"/>
          </a:bodyPr>
          <a:lstStyle/>
          <a:p>
            <a:pPr marL="0" indent="0">
              <a:buNone/>
            </a:pPr>
            <a:endParaRPr lang="en-US" dirty="0"/>
          </a:p>
          <a:p>
            <a:r>
              <a:rPr lang="en-US" dirty="0"/>
              <a:t>Substituting we get:</a:t>
            </a:r>
          </a:p>
          <a:p>
            <a:pPr marL="0" indent="0">
              <a:buNone/>
            </a:pPr>
            <a:endParaRPr lang="en-US" dirty="0"/>
          </a:p>
          <a:p>
            <a:endParaRPr lang="en-US" dirty="0"/>
          </a:p>
          <a:p>
            <a:r>
              <a:rPr lang="en-US" dirty="0"/>
              <a:t>Denote:</a:t>
            </a:r>
          </a:p>
          <a:p>
            <a:endParaRPr lang="en-US" dirty="0"/>
          </a:p>
          <a:p>
            <a:endParaRPr lang="en-US" dirty="0"/>
          </a:p>
          <a:p>
            <a:pPr marL="0" indent="0">
              <a:buNone/>
            </a:pPr>
            <a:endParaRPr lang="en-US" dirty="0"/>
          </a:p>
          <a:p>
            <a:r>
              <a:rPr lang="en-US" dirty="0"/>
              <a:t>We get:</a:t>
            </a:r>
          </a:p>
          <a:p>
            <a:pPr marL="0" indent="0">
              <a:buNone/>
            </a:pPr>
            <a:endParaRPr lang="en-US" dirty="0"/>
          </a:p>
          <a:p>
            <a:pPr marL="0" indent="0">
              <a:buNone/>
            </a:pPr>
            <a:endParaRPr lang="en-US" dirty="0"/>
          </a:p>
          <a:p>
            <a:pPr marL="0" indent="0">
              <a:buNone/>
            </a:pPr>
            <a:endParaRPr lang="en-US" dirty="0"/>
          </a:p>
          <a:p>
            <a:r>
              <a:rPr lang="en-US" sz="3100" dirty="0">
                <a:solidFill>
                  <a:srgbClr val="FF0000"/>
                </a:solidFill>
              </a:rPr>
              <a:t>By adding lags of x and y to the model, we have eliminated the serial correlation. We can estimate the transformed model using OLS, and the estimates are BLUE!</a:t>
            </a:r>
          </a:p>
        </p:txBody>
      </p:sp>
      <p:sp>
        <p:nvSpPr>
          <p:cNvPr id="6" name="TextBox 5"/>
          <p:cNvSpPr txBox="1"/>
          <p:nvPr/>
        </p:nvSpPr>
        <p:spPr>
          <a:xfrm>
            <a:off x="0" y="180978"/>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Estimation with Serially Correlated Errors</a:t>
            </a:r>
          </a:p>
        </p:txBody>
      </p:sp>
      <p:graphicFrame>
        <p:nvGraphicFramePr>
          <p:cNvPr id="3" name="Object 2"/>
          <p:cNvGraphicFramePr>
            <a:graphicFrameLocks noChangeAspect="1"/>
          </p:cNvGraphicFramePr>
          <p:nvPr/>
        </p:nvGraphicFramePr>
        <p:xfrm>
          <a:off x="2971800" y="4343400"/>
          <a:ext cx="4127500" cy="498475"/>
        </p:xfrm>
        <a:graphic>
          <a:graphicData uri="http://schemas.openxmlformats.org/presentationml/2006/ole">
            <mc:AlternateContent xmlns:mc="http://schemas.openxmlformats.org/markup-compatibility/2006">
              <mc:Choice xmlns:v="urn:schemas-microsoft-com:vml" Requires="v">
                <p:oleObj spid="_x0000_s841730" name="Equation" r:id="rId3" imgW="1917700" imgH="228600" progId="Equation.DSMT4">
                  <p:embed/>
                </p:oleObj>
              </mc:Choice>
              <mc:Fallback>
                <p:oleObj name="Equation" r:id="rId3" imgW="1917700" imgH="228600" progId="Equation.DSMT4">
                  <p:embed/>
                  <p:pic>
                    <p:nvPicPr>
                      <p:cNvPr id="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4343400"/>
                        <a:ext cx="41275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nvGraphicFramePr>
        <p:xfrm>
          <a:off x="2514600" y="3124200"/>
          <a:ext cx="5413375" cy="554037"/>
        </p:xfrm>
        <a:graphic>
          <a:graphicData uri="http://schemas.openxmlformats.org/presentationml/2006/ole">
            <mc:AlternateContent xmlns:mc="http://schemas.openxmlformats.org/markup-compatibility/2006">
              <mc:Choice xmlns:v="urn:schemas-microsoft-com:vml" Requires="v">
                <p:oleObj spid="_x0000_s841731" name="Equation" r:id="rId5" imgW="2514600" imgH="254000" progId="Equation.DSMT4">
                  <p:embed/>
                </p:oleObj>
              </mc:Choice>
              <mc:Fallback>
                <p:oleObj name="Equation" r:id="rId5" imgW="2514600" imgH="254000" progId="Equation.DSMT4">
                  <p:embed/>
                  <p:pic>
                    <p:nvPicPr>
                      <p:cNvPr id="4"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124200"/>
                        <a:ext cx="54133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8"/>
          <p:cNvSpPr txBox="1"/>
          <p:nvPr/>
        </p:nvSpPr>
        <p:spPr>
          <a:xfrm>
            <a:off x="0" y="1148259"/>
            <a:ext cx="1371600" cy="261610"/>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ARDL models</a:t>
            </a:r>
          </a:p>
        </p:txBody>
      </p:sp>
      <p:graphicFrame>
        <p:nvGraphicFramePr>
          <p:cNvPr id="5" name="Object 4"/>
          <p:cNvGraphicFramePr>
            <a:graphicFrameLocks noChangeAspect="1"/>
          </p:cNvGraphicFramePr>
          <p:nvPr/>
        </p:nvGraphicFramePr>
        <p:xfrm>
          <a:off x="2514600" y="1752600"/>
          <a:ext cx="5167313" cy="554038"/>
        </p:xfrm>
        <a:graphic>
          <a:graphicData uri="http://schemas.openxmlformats.org/presentationml/2006/ole">
            <mc:AlternateContent xmlns:mc="http://schemas.openxmlformats.org/markup-compatibility/2006">
              <mc:Choice xmlns:v="urn:schemas-microsoft-com:vml" Requires="v">
                <p:oleObj spid="_x0000_s841732" name="Equation" r:id="rId7" imgW="2400300" imgH="254000" progId="Equation.DSMT4">
                  <p:embed/>
                </p:oleObj>
              </mc:Choice>
              <mc:Fallback>
                <p:oleObj name="Equation" r:id="rId7" imgW="2400300" imgH="254000" progId="Equation.DSMT4">
                  <p:embed/>
                  <p:pic>
                    <p:nvPicPr>
                      <p:cNvPr id="5"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1752600"/>
                        <a:ext cx="516731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732037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85000" lnSpcReduction="10000"/>
              </a:bodyPr>
              <a:lstStyle/>
              <a:p>
                <a:endParaRPr lang="en-US" dirty="0"/>
              </a:p>
              <a:p>
                <a:r>
                  <a:rPr lang="en-US" dirty="0"/>
                  <a:t>An autoregressive distributed lag (ARDL) model is one that contains both lagged </a:t>
                </a:r>
                <a:r>
                  <a:rPr lang="en-US" i="1" dirty="0" err="1"/>
                  <a:t>x</a:t>
                </a:r>
                <a:r>
                  <a:rPr lang="en-US" baseline="-25000" dirty="0" err="1"/>
                  <a:t>t</a:t>
                </a:r>
                <a:r>
                  <a:rPr lang="en-US" dirty="0" err="1"/>
                  <a:t>’s</a:t>
                </a:r>
                <a:r>
                  <a:rPr lang="en-US" dirty="0"/>
                  <a:t> and lagged </a:t>
                </a:r>
                <a:r>
                  <a:rPr lang="en-US" i="1" dirty="0" err="1"/>
                  <a:t>y</a:t>
                </a:r>
                <a:r>
                  <a:rPr lang="en-US" baseline="-25000" dirty="0" err="1"/>
                  <a:t>t</a:t>
                </a:r>
                <a:r>
                  <a:rPr lang="en-US" dirty="0" err="1"/>
                  <a:t>’s</a:t>
                </a:r>
                <a:endParaRPr lang="en-US" dirty="0"/>
              </a:p>
              <a:p>
                <a:endParaRPr lang="en-US" dirty="0"/>
              </a:p>
              <a:p>
                <a:pPr marL="457200" lvl="1" indent="0">
                  <a:buNone/>
                </a:pPr>
                <a:endParaRPr lang="en-US" dirty="0"/>
              </a:p>
              <a:p>
                <a:pPr lvl="1"/>
                <a:r>
                  <a:rPr lang="en-US" dirty="0"/>
                  <a:t>Two examples:</a:t>
                </a:r>
              </a:p>
              <a:p>
                <a:pPr lvl="1"/>
                <a14:m>
                  <m:oMath xmlns:m="http://schemas.openxmlformats.org/officeDocument/2006/math">
                    <m:r>
                      <a:rPr lang="en-US" sz="2000" b="0" i="1" smtClean="0">
                        <a:latin typeface="Cambria Math" panose="02040503050406030204" pitchFamily="18" charset="0"/>
                      </a:rPr>
                      <m:t>𝐴𝐷𝑅𝐿</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1,1</m:t>
                        </m:r>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𝐼𝑁𝐹</m:t>
                            </m:r>
                          </m:e>
                        </m:acc>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=0.3336+0.5593</m:t>
                    </m:r>
                    <m:r>
                      <a:rPr lang="en-US" sz="2000" b="0" i="1" smtClean="0">
                        <a:latin typeface="Cambria Math" panose="02040503050406030204" pitchFamily="18" charset="0"/>
                      </a:rPr>
                      <m:t>𝐼𝑁</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Sub>
                    <m:r>
                      <a:rPr lang="en-US" sz="2000" b="0" i="1" smtClean="0">
                        <a:latin typeface="Cambria Math" panose="02040503050406030204" pitchFamily="18" charset="0"/>
                      </a:rPr>
                      <m:t>−0.6882</m:t>
                    </m:r>
                    <m:r>
                      <a:rPr lang="en-US" sz="2000" b="0" i="1" smtClean="0">
                        <a:latin typeface="Cambria Math" panose="02040503050406030204" pitchFamily="18" charset="0"/>
                      </a:rPr>
                      <m:t>𝐷</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𝑈</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+0.3200</m:t>
                    </m:r>
                    <m:r>
                      <a:rPr lang="en-US" sz="2000" b="0" i="1" smtClean="0">
                        <a:latin typeface="Cambria Math" panose="02040503050406030204" pitchFamily="18" charset="0"/>
                      </a:rPr>
                      <m:t>𝐷</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𝑈</m:t>
                        </m:r>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Sub>
                  </m:oMath>
                </a14:m>
                <a:br>
                  <a:rPr lang="en-US" sz="2000" b="0" i="1" dirty="0">
                    <a:latin typeface="Cambria Math" panose="02040503050406030204" pitchFamily="18" charset="0"/>
                  </a:rPr>
                </a:br>
                <a:endParaRPr lang="en-US" sz="2000" b="0" i="1" dirty="0">
                  <a:latin typeface="Cambria Math" panose="02040503050406030204" pitchFamily="18" charset="0"/>
                </a:endParaRPr>
              </a:p>
              <a:p>
                <a:pPr lvl="1"/>
                <a14:m>
                  <m:oMath xmlns:m="http://schemas.openxmlformats.org/officeDocument/2006/math">
                    <m:r>
                      <a:rPr lang="en-US" sz="2000" b="0" i="1" smtClean="0">
                        <a:latin typeface="Cambria Math" panose="02040503050406030204" pitchFamily="18" charset="0"/>
                      </a:rPr>
                      <m:t>𝐴𝐷𝑅𝐿</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1,0</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𝐼𝑁𝐹</m:t>
                            </m:r>
                          </m:e>
                        </m:acc>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=0.3548+0.5282</m:t>
                    </m:r>
                    <m:r>
                      <a:rPr lang="en-US" sz="2000" b="0" i="1" smtClean="0">
                        <a:latin typeface="Cambria Math" panose="02040503050406030204" pitchFamily="18" charset="0"/>
                      </a:rPr>
                      <m:t>𝐼𝑁</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Sub>
                    <m:r>
                      <a:rPr lang="en-US" sz="2000" b="0" i="1" smtClean="0">
                        <a:latin typeface="Cambria Math" panose="02040503050406030204" pitchFamily="18" charset="0"/>
                      </a:rPr>
                      <m:t>−0.4909</m:t>
                    </m:r>
                    <m:r>
                      <a:rPr lang="en-US" sz="2000" b="0" i="1" smtClean="0">
                        <a:latin typeface="Cambria Math" panose="02040503050406030204" pitchFamily="18" charset="0"/>
                      </a:rPr>
                      <m:t>𝐷</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𝑈</m:t>
                        </m:r>
                      </m:e>
                      <m:sub>
                        <m:r>
                          <a:rPr lang="en-US" sz="2000" b="0" i="1" smtClean="0">
                            <a:latin typeface="Cambria Math" panose="02040503050406030204" pitchFamily="18" charset="0"/>
                          </a:rPr>
                          <m:t>𝑡</m:t>
                        </m:r>
                      </m:sub>
                    </m:sSub>
                  </m:oMath>
                </a14:m>
                <a:br>
                  <a:rPr lang="en-US" sz="2000" b="0" i="1" dirty="0">
                    <a:latin typeface="Cambria Math" panose="02040503050406030204" pitchFamily="18" charset="0"/>
                  </a:rPr>
                </a:br>
                <a14:m>
                  <m:oMath xmlns:m="http://schemas.openxmlformats.org/officeDocument/2006/math">
                    <m:r>
                      <a:rPr lang="en-US" sz="2000" b="0" i="1" smtClean="0">
                        <a:latin typeface="Cambria Math" panose="02040503050406030204" pitchFamily="18" charset="0"/>
                      </a:rPr>
                      <m:t> </m:t>
                    </m:r>
                  </m:oMath>
                </a14:m>
                <a:endParaRPr lang="en-US" dirty="0"/>
              </a:p>
              <a:p>
                <a:pPr lvl="1"/>
                <a:r>
                  <a:rPr lang="en-US" dirty="0"/>
                  <a:t>ARDL(1,0) is also called AR(1)</a:t>
                </a:r>
              </a:p>
              <a:p>
                <a:pPr lvl="1"/>
                <a:r>
                  <a:rPr lang="en-US" dirty="0"/>
                  <a:t>ARDL(0,2) is also a distributed lag model of order 2.</a:t>
                </a:r>
              </a:p>
              <a:p>
                <a:pPr lvl="1"/>
                <a:r>
                  <a:rPr lang="en-US" dirty="0"/>
                  <a:t>For the general model: ARDL(</a:t>
                </a:r>
                <a:r>
                  <a:rPr lang="en-US" i="1" dirty="0" err="1"/>
                  <a:t>p,q</a:t>
                </a:r>
                <a:r>
                  <a:rPr lang="en-US" i="1" dirty="0"/>
                  <a:t>)</a:t>
                </a:r>
                <a:r>
                  <a:rPr lang="en-US" dirty="0"/>
                  <a:t>: AR of order </a:t>
                </a:r>
                <a:r>
                  <a:rPr lang="en-US" i="1" dirty="0"/>
                  <a:t>p </a:t>
                </a:r>
                <a:r>
                  <a:rPr lang="en-US" dirty="0"/>
                  <a:t>and DL of order </a:t>
                </a:r>
                <a:r>
                  <a:rPr lang="en-US" i="1" dirty="0"/>
                  <a:t>q.</a:t>
                </a:r>
                <a:endParaRPr lang="en-US" dirty="0"/>
              </a:p>
              <a:p>
                <a:pPr lvl="1"/>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
        <p:nvSpPr>
          <p:cNvPr id="6" name="TextBox 5"/>
          <p:cNvSpPr txBox="1"/>
          <p:nvPr/>
        </p:nvSpPr>
        <p:spPr>
          <a:xfrm>
            <a:off x="0" y="180978"/>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Autoregressive Distributed Lag Models</a:t>
            </a:r>
          </a:p>
        </p:txBody>
      </p:sp>
      <p:graphicFrame>
        <p:nvGraphicFramePr>
          <p:cNvPr id="666625" name="Object 1"/>
          <p:cNvGraphicFramePr>
            <a:graphicFrameLocks noChangeAspect="1"/>
          </p:cNvGraphicFramePr>
          <p:nvPr/>
        </p:nvGraphicFramePr>
        <p:xfrm>
          <a:off x="1524000" y="2514600"/>
          <a:ext cx="7381899" cy="533400"/>
        </p:xfrm>
        <a:graphic>
          <a:graphicData uri="http://schemas.openxmlformats.org/presentationml/2006/ole">
            <mc:AlternateContent xmlns:mc="http://schemas.openxmlformats.org/markup-compatibility/2006">
              <mc:Choice xmlns:v="urn:schemas-microsoft-com:vml" Requires="v">
                <p:oleObj spid="_x0000_s842754" name="Equation" r:id="rId4" imgW="3162240" imgH="228600" progId="Equation.DSMT4">
                  <p:embed/>
                </p:oleObj>
              </mc:Choice>
              <mc:Fallback>
                <p:oleObj name="Equation" r:id="rId4" imgW="3162240" imgH="228600" progId="Equation.DSMT4">
                  <p:embed/>
                  <p:pic>
                    <p:nvPicPr>
                      <p:cNvPr id="666625"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514600"/>
                        <a:ext cx="7381899"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73350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3 Ways to model the dynamic relationship:</a:t>
            </a:r>
          </a:p>
          <a:p>
            <a:pPr marL="971550" lvl="1" indent="-514350">
              <a:buFont typeface="+mj-lt"/>
              <a:buAutoNum type="arabicPeriod"/>
            </a:pPr>
            <a:endParaRPr lang="en-US" dirty="0"/>
          </a:p>
          <a:p>
            <a:pPr marL="971550" lvl="1" indent="-514350">
              <a:buFont typeface="+mj-lt"/>
              <a:buAutoNum type="arabicPeriod"/>
            </a:pPr>
            <a:r>
              <a:rPr lang="en-US" dirty="0"/>
              <a:t>Specify that a dependent variable </a:t>
            </a:r>
            <a:r>
              <a:rPr lang="en-US" i="1" dirty="0"/>
              <a:t>y</a:t>
            </a:r>
            <a:r>
              <a:rPr lang="en-US" dirty="0"/>
              <a:t> as a function of current and past values of an explanatory variable </a:t>
            </a:r>
            <a:r>
              <a:rPr lang="en-US" i="1" dirty="0"/>
              <a:t>x</a:t>
            </a:r>
            <a:endParaRPr lang="en-US" dirty="0"/>
          </a:p>
          <a:p>
            <a:pPr marL="971550" lvl="1" indent="-514350">
              <a:buFont typeface="+mj-lt"/>
              <a:buAutoNum type="arabicPeriod"/>
            </a:pPr>
            <a:endParaRPr lang="en-US" dirty="0"/>
          </a:p>
          <a:p>
            <a:pPr marL="971550" lvl="1" indent="-514350">
              <a:buFont typeface="+mj-lt"/>
              <a:buAutoNum type="arabicPeriod"/>
            </a:pPr>
            <a:endParaRPr lang="en-US" dirty="0"/>
          </a:p>
          <a:p>
            <a:pPr lvl="2"/>
            <a:r>
              <a:rPr lang="en-US" dirty="0"/>
              <a:t>Because of the existence of these lagged effects, this is called a </a:t>
            </a:r>
            <a:r>
              <a:rPr lang="en-US" b="1" dirty="0"/>
              <a:t>distributed lag model</a:t>
            </a:r>
          </a:p>
        </p:txBody>
      </p:sp>
      <p:sp>
        <p:nvSpPr>
          <p:cNvPr id="7" name="TextBox 6"/>
          <p:cNvSpPr txBox="1"/>
          <p:nvPr/>
        </p:nvSpPr>
        <p:spPr>
          <a:xfrm>
            <a:off x="-12700" y="407313"/>
            <a:ext cx="1371600" cy="261610"/>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Introduction</a:t>
            </a:r>
          </a:p>
        </p:txBody>
      </p:sp>
      <p:sp>
        <p:nvSpPr>
          <p:cNvPr id="4" name="TextBox 3"/>
          <p:cNvSpPr txBox="1"/>
          <p:nvPr/>
        </p:nvSpPr>
        <p:spPr>
          <a:xfrm>
            <a:off x="0" y="1143913"/>
            <a:ext cx="1371600" cy="430887"/>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Dynamic Nature of Relationships</a:t>
            </a:r>
          </a:p>
        </p:txBody>
      </p:sp>
      <p:graphicFrame>
        <p:nvGraphicFramePr>
          <p:cNvPr id="555010" name="Object 2"/>
          <p:cNvGraphicFramePr>
            <a:graphicFrameLocks noChangeAspect="1"/>
          </p:cNvGraphicFramePr>
          <p:nvPr>
            <p:extLst>
              <p:ext uri="{D42A27DB-BD31-4B8C-83A1-F6EECF244321}">
                <p14:modId xmlns:p14="http://schemas.microsoft.com/office/powerpoint/2010/main" val="2590543033"/>
              </p:ext>
            </p:extLst>
          </p:nvPr>
        </p:nvGraphicFramePr>
        <p:xfrm>
          <a:off x="3804443" y="3822526"/>
          <a:ext cx="2906713" cy="484188"/>
        </p:xfrm>
        <a:graphic>
          <a:graphicData uri="http://schemas.openxmlformats.org/presentationml/2006/ole">
            <mc:AlternateContent xmlns:mc="http://schemas.openxmlformats.org/markup-compatibility/2006">
              <mc:Choice xmlns:v="urn:schemas-microsoft-com:vml" Requires="v">
                <p:oleObj spid="_x0000_s555201" name="Equation" r:id="rId3" imgW="1218960" imgH="203040" progId="Equation.DSMT4">
                  <p:embed/>
                </p:oleObj>
              </mc:Choice>
              <mc:Fallback>
                <p:oleObj name="Equation" r:id="rId3" imgW="1218960" imgH="2030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4443" y="3822526"/>
                        <a:ext cx="2906713"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324100" y="2603500"/>
            <a:ext cx="5867400" cy="1600200"/>
          </a:xfrm>
          <a:prstGeom prst="roundRect">
            <a:avLst/>
          </a:prstGeom>
          <a:solidFill>
            <a:srgbClr val="1533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38912" indent="-320040" algn="ctr" fontAlgn="auto">
              <a:spcBef>
                <a:spcPts val="600"/>
              </a:spcBef>
              <a:spcAft>
                <a:spcPts val="0"/>
              </a:spcAft>
              <a:defRPr/>
            </a:pPr>
            <a:r>
              <a:rPr lang="en-US" sz="2800" dirty="0"/>
              <a:t>Choosing The Correct ARDL Model</a:t>
            </a:r>
            <a:endParaRPr lang="en-US" dirty="0"/>
          </a:p>
        </p:txBody>
      </p:sp>
    </p:spTree>
    <p:extLst>
      <p:ext uri="{BB962C8B-B14F-4D97-AF65-F5344CB8AC3E}">
        <p14:creationId xmlns:p14="http://schemas.microsoft.com/office/powerpoint/2010/main" val="35880783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Four possible criteria for choosing </a:t>
            </a:r>
            <a:r>
              <a:rPr lang="en-US" i="1" dirty="0"/>
              <a:t>p</a:t>
            </a:r>
            <a:r>
              <a:rPr lang="en-US" dirty="0"/>
              <a:t> </a:t>
            </a:r>
            <a:r>
              <a:rPr lang="en-US" i="1" dirty="0"/>
              <a:t>(order of AR) </a:t>
            </a:r>
            <a:r>
              <a:rPr lang="en-US" dirty="0"/>
              <a:t>and </a:t>
            </a:r>
            <a:r>
              <a:rPr lang="en-US" i="1" dirty="0"/>
              <a:t>q (order of distributed lag)</a:t>
            </a:r>
            <a:r>
              <a:rPr lang="en-US" dirty="0"/>
              <a:t>:</a:t>
            </a:r>
          </a:p>
          <a:p>
            <a:pPr marL="971550" lvl="1" indent="-514350">
              <a:buFont typeface="+mj-lt"/>
              <a:buAutoNum type="arabicPeriod"/>
            </a:pPr>
            <a:r>
              <a:rPr lang="en-US" dirty="0"/>
              <a:t>Has serial correlation in the errors been eliminated?</a:t>
            </a:r>
          </a:p>
          <a:p>
            <a:pPr marL="971550" lvl="1" indent="-514350">
              <a:buFont typeface="+mj-lt"/>
              <a:buAutoNum type="arabicPeriod"/>
            </a:pPr>
            <a:r>
              <a:rPr lang="en-US" dirty="0"/>
              <a:t>Are the signs and magnitudes of the estimates consistent with our expectations from economic theory? </a:t>
            </a:r>
          </a:p>
          <a:p>
            <a:pPr marL="971550" lvl="1" indent="-514350">
              <a:buFont typeface="+mj-lt"/>
              <a:buAutoNum type="arabicPeriod"/>
            </a:pPr>
            <a:r>
              <a:rPr lang="en-US" dirty="0"/>
              <a:t>Are the estimates significantly different from zero, particularly those at the longest lags? </a:t>
            </a:r>
          </a:p>
          <a:p>
            <a:pPr marL="971550" lvl="1" indent="-514350">
              <a:buFont typeface="+mj-lt"/>
              <a:buAutoNum type="arabicPeriod"/>
            </a:pPr>
            <a:r>
              <a:rPr lang="en-US" dirty="0"/>
              <a:t>What values for </a:t>
            </a:r>
            <a:r>
              <a:rPr lang="en-US" i="1" dirty="0"/>
              <a:t>p</a:t>
            </a:r>
            <a:r>
              <a:rPr lang="en-US" dirty="0"/>
              <a:t> and </a:t>
            </a:r>
            <a:r>
              <a:rPr lang="en-US" i="1" dirty="0"/>
              <a:t>q</a:t>
            </a:r>
            <a:r>
              <a:rPr lang="en-US" dirty="0"/>
              <a:t> minimize information criteria such as the </a:t>
            </a:r>
            <a:r>
              <a:rPr lang="en-US" i="1" dirty="0"/>
              <a:t>AIC</a:t>
            </a:r>
            <a:r>
              <a:rPr lang="en-US" dirty="0"/>
              <a:t> and </a:t>
            </a:r>
            <a:r>
              <a:rPr lang="en-US" i="1" dirty="0"/>
              <a:t>SC</a:t>
            </a:r>
            <a:r>
              <a:rPr lang="en-US" dirty="0"/>
              <a:t>?</a:t>
            </a:r>
          </a:p>
          <a:p>
            <a:pPr marL="971550" lvl="1" indent="-514350">
              <a:buFont typeface="+mj-lt"/>
              <a:buAutoNum type="arabicPeriod"/>
            </a:pPr>
            <a:endParaRPr lang="en-US" dirty="0"/>
          </a:p>
          <a:p>
            <a:pPr marL="971550" lvl="1" indent="-514350">
              <a:buFont typeface="+mj-lt"/>
              <a:buAutoNum type="arabicPeriod"/>
            </a:pPr>
            <a:endParaRPr lang="en-US" b="1" dirty="0"/>
          </a:p>
        </p:txBody>
      </p:sp>
      <p:sp>
        <p:nvSpPr>
          <p:cNvPr id="6" name="TextBox 5"/>
          <p:cNvSpPr txBox="1"/>
          <p:nvPr/>
        </p:nvSpPr>
        <p:spPr>
          <a:xfrm>
            <a:off x="0" y="180978"/>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Autoregressive Distributed Lag Models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1600" y="1143000"/>
            <a:ext cx="7772400" cy="5334000"/>
          </a:xfrm>
        </p:spPr>
        <p:txBody>
          <a:bodyPr>
            <a:normAutofit/>
          </a:bodyPr>
          <a:lstStyle/>
          <a:p>
            <a:pPr marL="0" indent="0">
              <a:buNone/>
            </a:pPr>
            <a:endParaRPr lang="en-US" dirty="0"/>
          </a:p>
          <a:p>
            <a:pPr marL="0" indent="0">
              <a:buNone/>
            </a:pPr>
            <a:endParaRPr lang="en-US" dirty="0"/>
          </a:p>
          <a:p>
            <a:r>
              <a:rPr lang="en-US" dirty="0"/>
              <a:t>Earlier we suggested ARDL(0,2) for </a:t>
            </a:r>
            <a:r>
              <a:rPr lang="en-US" dirty="0" err="1"/>
              <a:t>Okun’s</a:t>
            </a:r>
            <a:r>
              <a:rPr lang="en-US" dirty="0"/>
              <a:t> Law.</a:t>
            </a:r>
          </a:p>
          <a:p>
            <a:pPr marL="0" indent="0">
              <a:buNone/>
            </a:pPr>
            <a:endParaRPr lang="en-US" dirty="0"/>
          </a:p>
          <a:p>
            <a:r>
              <a:rPr lang="en-US" dirty="0"/>
              <a:t>Can we improve that model?</a:t>
            </a:r>
          </a:p>
        </p:txBody>
      </p:sp>
      <p:sp>
        <p:nvSpPr>
          <p:cNvPr id="6" name="TextBox 5"/>
          <p:cNvSpPr txBox="1"/>
          <p:nvPr/>
        </p:nvSpPr>
        <p:spPr>
          <a:xfrm>
            <a:off x="0" y="180978"/>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Autoregressive Distributed Lag Models</a:t>
            </a:r>
          </a:p>
        </p:txBody>
      </p:sp>
      <p:sp>
        <p:nvSpPr>
          <p:cNvPr id="9" name="TextBox 8"/>
          <p:cNvSpPr txBox="1"/>
          <p:nvPr/>
        </p:nvSpPr>
        <p:spPr>
          <a:xfrm>
            <a:off x="0" y="1135559"/>
            <a:ext cx="1371600" cy="261610"/>
          </a:xfrm>
          <a:prstGeom prst="rect">
            <a:avLst/>
          </a:prstGeom>
          <a:noFill/>
        </p:spPr>
        <p:txBody>
          <a:bodyPr wrap="square" rtlCol="0">
            <a:spAutoFit/>
          </a:bodyPr>
          <a:lstStyle/>
          <a:p>
            <a:pPr algn="ctr"/>
            <a:r>
              <a:rPr lang="en-US" sz="1100" dirty="0" err="1">
                <a:solidFill>
                  <a:schemeClr val="bg1"/>
                </a:solidFill>
                <a:latin typeface="Tahoma" pitchFamily="34" charset="0"/>
                <a:ea typeface="Tahoma" pitchFamily="34" charset="0"/>
                <a:cs typeface="Tahoma" pitchFamily="34" charset="0"/>
              </a:rPr>
              <a:t>Okun’s</a:t>
            </a:r>
            <a:r>
              <a:rPr lang="en-US" sz="1100" dirty="0">
                <a:solidFill>
                  <a:schemeClr val="bg1"/>
                </a:solidFill>
                <a:latin typeface="Tahoma" pitchFamily="34" charset="0"/>
                <a:ea typeface="Tahoma" pitchFamily="34" charset="0"/>
                <a:cs typeface="Tahoma" pitchFamily="34" charset="0"/>
              </a:rPr>
              <a:t> Law</a:t>
            </a:r>
          </a:p>
        </p:txBody>
      </p:sp>
      <p:sp>
        <p:nvSpPr>
          <p:cNvPr id="5" name="TextBox 4"/>
          <p:cNvSpPr txBox="1"/>
          <p:nvPr/>
        </p:nvSpPr>
        <p:spPr>
          <a:xfrm>
            <a:off x="2743200" y="0"/>
            <a:ext cx="4114800" cy="830997"/>
          </a:xfrm>
          <a:prstGeom prst="rect">
            <a:avLst/>
          </a:prstGeom>
          <a:noFill/>
        </p:spPr>
        <p:txBody>
          <a:bodyPr wrap="square" rtlCol="0">
            <a:spAutoFit/>
          </a:bodyPr>
          <a:lstStyle/>
          <a:p>
            <a:endParaRPr lang="en-US" sz="2400" dirty="0">
              <a:solidFill>
                <a:schemeClr val="bg1"/>
              </a:solidFill>
            </a:endParaRPr>
          </a:p>
          <a:p>
            <a:r>
              <a:rPr lang="en-US" sz="2400" dirty="0">
                <a:solidFill>
                  <a:schemeClr val="bg1"/>
                </a:solidFill>
              </a:rPr>
              <a:t>        </a:t>
            </a:r>
            <a:r>
              <a:rPr lang="en-US" sz="2400" dirty="0" err="1">
                <a:solidFill>
                  <a:schemeClr val="bg1"/>
                </a:solidFill>
              </a:rPr>
              <a:t>Okun’s</a:t>
            </a:r>
            <a:r>
              <a:rPr lang="en-US" sz="2400" dirty="0">
                <a:solidFill>
                  <a:schemeClr val="bg1"/>
                </a:solidFill>
              </a:rPr>
              <a:t> Law - Revisit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1600" y="1143000"/>
            <a:ext cx="7772400" cy="5334000"/>
          </a:xfrm>
        </p:spPr>
        <p:txBody>
          <a:bodyPr>
            <a:normAutofit fontScale="85000" lnSpcReduction="10000"/>
          </a:bodyPr>
          <a:lstStyle/>
          <a:p>
            <a:pPr marL="0" indent="0">
              <a:buNone/>
            </a:pPr>
            <a:endParaRPr lang="en-US" dirty="0"/>
          </a:p>
          <a:p>
            <a:r>
              <a:rPr lang="en-US" dirty="0" err="1"/>
              <a:t>Correlogram</a:t>
            </a:r>
            <a:r>
              <a:rPr lang="en-US" dirty="0"/>
              <a:t> test suggests serial correlation of order 1 with ARDL(0,2) model.</a:t>
            </a:r>
          </a:p>
          <a:p>
            <a:pPr marL="0" indent="0">
              <a:buNone/>
            </a:pPr>
            <a:endParaRPr lang="en-US" dirty="0"/>
          </a:p>
          <a:p>
            <a:r>
              <a:rPr lang="en-US" dirty="0"/>
              <a:t>We add            to eliminate serial correlation</a:t>
            </a:r>
          </a:p>
          <a:p>
            <a:pPr lvl="1">
              <a:buFont typeface="Wingdings" panose="05000000000000000000" pitchFamily="2" charset="2"/>
              <a:buChar char="Ø"/>
            </a:pPr>
            <a:r>
              <a:rPr lang="en-US" dirty="0"/>
              <a:t>We confirm no serial correlation. However…</a:t>
            </a:r>
          </a:p>
          <a:p>
            <a:pPr marL="457200" lvl="1" indent="0">
              <a:buNone/>
            </a:pPr>
            <a:endParaRPr lang="en-US" dirty="0"/>
          </a:p>
          <a:p>
            <a:r>
              <a:rPr lang="en-US" dirty="0"/>
              <a:t>With ARDL(1,2),         becomes insignificant.</a:t>
            </a:r>
          </a:p>
          <a:p>
            <a:pPr marL="0" indent="0">
              <a:buNone/>
            </a:pPr>
            <a:endParaRPr lang="en-US" dirty="0"/>
          </a:p>
          <a:p>
            <a:r>
              <a:rPr lang="en-US" dirty="0"/>
              <a:t>We therefore estimate an ARDL(1,1) model</a:t>
            </a:r>
          </a:p>
          <a:p>
            <a:pPr lvl="1">
              <a:buFont typeface="Wingdings" panose="05000000000000000000" pitchFamily="2" charset="2"/>
              <a:buChar char="Ø"/>
            </a:pPr>
            <a:r>
              <a:rPr lang="en-US" dirty="0"/>
              <a:t>Estimates are all significant and no serial correlation.</a:t>
            </a:r>
          </a:p>
          <a:p>
            <a:pPr marL="0" indent="0">
              <a:buNone/>
            </a:pPr>
            <a:endParaRPr lang="en-US" dirty="0"/>
          </a:p>
          <a:p>
            <a:r>
              <a:rPr lang="en-US" dirty="0"/>
              <a:t>ARDL(1,1) is confirmed by both AIC and SC criteria.</a:t>
            </a:r>
          </a:p>
        </p:txBody>
      </p:sp>
      <p:sp>
        <p:nvSpPr>
          <p:cNvPr id="6" name="TextBox 5"/>
          <p:cNvSpPr txBox="1"/>
          <p:nvPr/>
        </p:nvSpPr>
        <p:spPr>
          <a:xfrm>
            <a:off x="0" y="180978"/>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Autoregressive Distributed Lag Models</a:t>
            </a:r>
          </a:p>
        </p:txBody>
      </p:sp>
      <p:sp>
        <p:nvSpPr>
          <p:cNvPr id="9" name="TextBox 8"/>
          <p:cNvSpPr txBox="1"/>
          <p:nvPr/>
        </p:nvSpPr>
        <p:spPr>
          <a:xfrm>
            <a:off x="0" y="1135559"/>
            <a:ext cx="1371600" cy="261610"/>
          </a:xfrm>
          <a:prstGeom prst="rect">
            <a:avLst/>
          </a:prstGeom>
          <a:noFill/>
        </p:spPr>
        <p:txBody>
          <a:bodyPr wrap="square" rtlCol="0">
            <a:spAutoFit/>
          </a:bodyPr>
          <a:lstStyle/>
          <a:p>
            <a:pPr algn="ctr"/>
            <a:r>
              <a:rPr lang="en-US" sz="1100" dirty="0" err="1">
                <a:solidFill>
                  <a:schemeClr val="bg1"/>
                </a:solidFill>
                <a:latin typeface="Tahoma" pitchFamily="34" charset="0"/>
                <a:ea typeface="Tahoma" pitchFamily="34" charset="0"/>
                <a:cs typeface="Tahoma" pitchFamily="34" charset="0"/>
              </a:rPr>
              <a:t>Okun’s</a:t>
            </a:r>
            <a:r>
              <a:rPr lang="en-US" sz="1100" dirty="0">
                <a:solidFill>
                  <a:schemeClr val="bg1"/>
                </a:solidFill>
                <a:latin typeface="Tahoma" pitchFamily="34" charset="0"/>
                <a:ea typeface="Tahoma" pitchFamily="34" charset="0"/>
                <a:cs typeface="Tahoma" pitchFamily="34" charset="0"/>
              </a:rPr>
              <a:t> Law</a:t>
            </a:r>
          </a:p>
        </p:txBody>
      </p:sp>
      <p:sp>
        <p:nvSpPr>
          <p:cNvPr id="7" name="TextBox 6"/>
          <p:cNvSpPr txBox="1"/>
          <p:nvPr/>
        </p:nvSpPr>
        <p:spPr>
          <a:xfrm>
            <a:off x="228600" y="3823478"/>
            <a:ext cx="184731" cy="646331"/>
          </a:xfrm>
          <a:prstGeom prst="rect">
            <a:avLst/>
          </a:prstGeom>
          <a:noFill/>
        </p:spPr>
        <p:txBody>
          <a:bodyPr wrap="none" rtlCol="0">
            <a:spAutoFit/>
          </a:bodyPr>
          <a:lstStyle/>
          <a:p>
            <a:endParaRPr lang="en-US" dirty="0">
              <a:solidFill>
                <a:schemeClr val="bg1"/>
              </a:solidFill>
            </a:endParaRPr>
          </a:p>
          <a:p>
            <a:endParaRPr lang="en-US" dirty="0">
              <a:solidFill>
                <a:schemeClr val="bg1"/>
              </a:solidFill>
            </a:endParaRPr>
          </a:p>
        </p:txBody>
      </p:sp>
      <p:graphicFrame>
        <p:nvGraphicFramePr>
          <p:cNvPr id="4" name="Object 3"/>
          <p:cNvGraphicFramePr>
            <a:graphicFrameLocks noChangeAspect="1"/>
          </p:cNvGraphicFramePr>
          <p:nvPr/>
        </p:nvGraphicFramePr>
        <p:xfrm>
          <a:off x="2743200" y="2667000"/>
          <a:ext cx="904875" cy="508000"/>
        </p:xfrm>
        <a:graphic>
          <a:graphicData uri="http://schemas.openxmlformats.org/presentationml/2006/ole">
            <mc:AlternateContent xmlns:mc="http://schemas.openxmlformats.org/markup-compatibility/2006">
              <mc:Choice xmlns:v="urn:schemas-microsoft-com:vml" Requires="v">
                <p:oleObj spid="_x0000_s843778" name="Equation" r:id="rId3" imgW="406080" imgH="228600" progId="Equation.3">
                  <p:embed/>
                </p:oleObj>
              </mc:Choice>
              <mc:Fallback>
                <p:oleObj name="Equation" r:id="rId3" imgW="406080" imgH="2286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667000"/>
                        <a:ext cx="9048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nvGraphicFramePr>
        <p:xfrm>
          <a:off x="3962400" y="3855321"/>
          <a:ext cx="622300" cy="509588"/>
        </p:xfrm>
        <a:graphic>
          <a:graphicData uri="http://schemas.openxmlformats.org/presentationml/2006/ole">
            <mc:AlternateContent xmlns:mc="http://schemas.openxmlformats.org/markup-compatibility/2006">
              <mc:Choice xmlns:v="urn:schemas-microsoft-com:vml" Requires="v">
                <p:oleObj spid="_x0000_s843779" name="Equation" r:id="rId5" imgW="279360" imgH="228600" progId="Equation.3">
                  <p:embed/>
                </p:oleObj>
              </mc:Choice>
              <mc:Fallback>
                <p:oleObj name="Equation" r:id="rId5" imgW="279360" imgH="228600" progId="Equation.3">
                  <p:embed/>
                  <p:pic>
                    <p:nvPicPr>
                      <p:cNvPr id="5" name="Object 4"/>
                      <p:cNvPicPr/>
                      <p:nvPr/>
                    </p:nvPicPr>
                    <p:blipFill>
                      <a:blip r:embed="rId6"/>
                      <a:stretch>
                        <a:fillRect/>
                      </a:stretch>
                    </p:blipFill>
                    <p:spPr>
                      <a:xfrm>
                        <a:off x="3962400" y="3855321"/>
                        <a:ext cx="622300" cy="509588"/>
                      </a:xfrm>
                      <a:prstGeom prst="rect">
                        <a:avLst/>
                      </a:prstGeom>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371600" y="1143000"/>
            <a:ext cx="7772400" cy="5334000"/>
          </a:xfrm>
        </p:spPr>
        <p:txBody>
          <a:bodyPr>
            <a:normAutofit/>
          </a:bodyPr>
          <a:lstStyle/>
          <a:p>
            <a:endParaRPr lang="en-US" dirty="0"/>
          </a:p>
          <a:p>
            <a:endParaRPr lang="en-US" dirty="0"/>
          </a:p>
        </p:txBody>
      </p:sp>
      <p:sp>
        <p:nvSpPr>
          <p:cNvPr id="6" name="TextBox 5"/>
          <p:cNvSpPr txBox="1"/>
          <p:nvPr/>
        </p:nvSpPr>
        <p:spPr>
          <a:xfrm>
            <a:off x="0" y="180978"/>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Autoregressive Distributed Lag Models</a:t>
            </a:r>
          </a:p>
        </p:txBody>
      </p:sp>
      <p:pic>
        <p:nvPicPr>
          <p:cNvPr id="680962" name="Picture 2"/>
          <p:cNvPicPr>
            <a:picLocks noChangeAspect="1" noChangeArrowheads="1"/>
          </p:cNvPicPr>
          <p:nvPr/>
        </p:nvPicPr>
        <p:blipFill>
          <a:blip r:embed="rId2" cstate="print"/>
          <a:srcRect/>
          <a:stretch>
            <a:fillRect/>
          </a:stretch>
        </p:blipFill>
        <p:spPr bwMode="auto">
          <a:xfrm>
            <a:off x="1365738" y="2654300"/>
            <a:ext cx="7610475" cy="1533525"/>
          </a:xfrm>
          <a:prstGeom prst="rect">
            <a:avLst/>
          </a:prstGeom>
          <a:noFill/>
          <a:ln w="9525">
            <a:noFill/>
            <a:miter lim="800000"/>
            <a:headEnd/>
            <a:tailEnd/>
          </a:ln>
        </p:spPr>
      </p:pic>
      <p:sp>
        <p:nvSpPr>
          <p:cNvPr id="8" name="TextBox 7"/>
          <p:cNvSpPr txBox="1"/>
          <p:nvPr/>
        </p:nvSpPr>
        <p:spPr>
          <a:xfrm>
            <a:off x="2244838" y="444500"/>
            <a:ext cx="5220596" cy="369332"/>
          </a:xfrm>
          <a:prstGeom prst="rect">
            <a:avLst/>
          </a:prstGeom>
          <a:noFill/>
        </p:spPr>
        <p:txBody>
          <a:bodyPr wrap="none" rtlCol="0">
            <a:spAutoFit/>
          </a:bodyPr>
          <a:lstStyle/>
          <a:p>
            <a:r>
              <a:rPr lang="en-US" i="1" dirty="0">
                <a:solidFill>
                  <a:schemeClr val="bg1"/>
                </a:solidFill>
              </a:rPr>
              <a:t>      AIC</a:t>
            </a:r>
            <a:r>
              <a:rPr lang="en-US" dirty="0">
                <a:solidFill>
                  <a:schemeClr val="bg1"/>
                </a:solidFill>
              </a:rPr>
              <a:t> and </a:t>
            </a:r>
            <a:r>
              <a:rPr lang="en-US" i="1" dirty="0">
                <a:solidFill>
                  <a:schemeClr val="bg1"/>
                </a:solidFill>
              </a:rPr>
              <a:t>SC</a:t>
            </a:r>
            <a:r>
              <a:rPr lang="en-US" dirty="0">
                <a:solidFill>
                  <a:schemeClr val="bg1"/>
                </a:solidFill>
              </a:rPr>
              <a:t> Values for </a:t>
            </a:r>
            <a:r>
              <a:rPr lang="en-US" dirty="0" err="1">
                <a:solidFill>
                  <a:schemeClr val="bg1"/>
                </a:solidFill>
              </a:rPr>
              <a:t>Okun’s</a:t>
            </a:r>
            <a:r>
              <a:rPr lang="en-US" dirty="0">
                <a:solidFill>
                  <a:schemeClr val="bg1"/>
                </a:solidFill>
              </a:rPr>
              <a:t> Law ARDL Models</a:t>
            </a:r>
          </a:p>
        </p:txBody>
      </p:sp>
      <p:sp>
        <p:nvSpPr>
          <p:cNvPr id="11" name="TextBox 10"/>
          <p:cNvSpPr txBox="1"/>
          <p:nvPr/>
        </p:nvSpPr>
        <p:spPr>
          <a:xfrm>
            <a:off x="0" y="1135559"/>
            <a:ext cx="1371600" cy="261610"/>
          </a:xfrm>
          <a:prstGeom prst="rect">
            <a:avLst/>
          </a:prstGeom>
          <a:noFill/>
        </p:spPr>
        <p:txBody>
          <a:bodyPr wrap="square" rtlCol="0">
            <a:spAutoFit/>
          </a:bodyPr>
          <a:lstStyle/>
          <a:p>
            <a:pPr algn="ctr"/>
            <a:r>
              <a:rPr lang="en-US" sz="1100" dirty="0" err="1">
                <a:solidFill>
                  <a:schemeClr val="bg1"/>
                </a:solidFill>
                <a:latin typeface="Tahoma" pitchFamily="34" charset="0"/>
                <a:ea typeface="Tahoma" pitchFamily="34" charset="0"/>
                <a:cs typeface="Tahoma" pitchFamily="34" charset="0"/>
              </a:rPr>
              <a:t>Okun’s</a:t>
            </a:r>
            <a:r>
              <a:rPr lang="en-US" sz="1100" dirty="0">
                <a:solidFill>
                  <a:schemeClr val="bg1"/>
                </a:solidFill>
                <a:latin typeface="Tahoma" pitchFamily="34" charset="0"/>
                <a:ea typeface="Tahoma" pitchFamily="34" charset="0"/>
                <a:cs typeface="Tahoma" pitchFamily="34" charset="0"/>
              </a:rPr>
              <a:t> Law</a:t>
            </a:r>
          </a:p>
        </p:txBody>
      </p:sp>
    </p:spTree>
    <p:extLst>
      <p:ext uri="{BB962C8B-B14F-4D97-AF65-F5344CB8AC3E}">
        <p14:creationId xmlns:p14="http://schemas.microsoft.com/office/powerpoint/2010/main" val="28325678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905000" y="2743200"/>
            <a:ext cx="6781800" cy="1600200"/>
          </a:xfrm>
          <a:prstGeom prst="roundRect">
            <a:avLst/>
          </a:prstGeom>
          <a:solidFill>
            <a:srgbClr val="1533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38912" indent="-320040" algn="ctr" fontAlgn="auto">
              <a:spcBef>
                <a:spcPts val="600"/>
              </a:spcBef>
              <a:spcAft>
                <a:spcPts val="0"/>
              </a:spcAft>
              <a:defRPr/>
            </a:pPr>
            <a:r>
              <a:rPr lang="en-US" sz="2800" b="1" dirty="0"/>
              <a:t>Newey-West Standard Errors</a:t>
            </a:r>
            <a:endParaRPr lang="en-US" sz="2800" dirty="0"/>
          </a:p>
        </p:txBody>
      </p:sp>
    </p:spTree>
    <p:extLst>
      <p:ext uri="{BB962C8B-B14F-4D97-AF65-F5344CB8AC3E}">
        <p14:creationId xmlns:p14="http://schemas.microsoft.com/office/powerpoint/2010/main" val="23851684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pPr marL="400050" lvl="1" indent="0">
              <a:buNone/>
            </a:pPr>
            <a:endParaRPr lang="en-US" dirty="0"/>
          </a:p>
          <a:p>
            <a:r>
              <a:rPr lang="en-US" dirty="0"/>
              <a:t>It is possible to compute correct standard errors for the least squares estimator: </a:t>
            </a:r>
          </a:p>
          <a:p>
            <a:pPr lvl="1"/>
            <a:r>
              <a:rPr lang="en-US" b="1" dirty="0"/>
              <a:t>HAC (heteroskedasticity and autocorrelation consistent) standard errors</a:t>
            </a:r>
            <a:r>
              <a:rPr lang="en-US" dirty="0"/>
              <a:t>, or </a:t>
            </a:r>
            <a:r>
              <a:rPr lang="en-US" b="1" dirty="0"/>
              <a:t>Newey-West standard errors.</a:t>
            </a:r>
          </a:p>
          <a:p>
            <a:pPr marL="457200" lvl="1" indent="0">
              <a:buNone/>
            </a:pPr>
            <a:endParaRPr lang="en-US" b="1" dirty="0"/>
          </a:p>
          <a:p>
            <a:pPr marL="457200" lvl="1" indent="0">
              <a:buNone/>
            </a:pPr>
            <a:endParaRPr lang="en-US" b="1" dirty="0"/>
          </a:p>
        </p:txBody>
      </p:sp>
      <p:sp>
        <p:nvSpPr>
          <p:cNvPr id="6" name="TextBox 5"/>
          <p:cNvSpPr txBox="1"/>
          <p:nvPr/>
        </p:nvSpPr>
        <p:spPr>
          <a:xfrm>
            <a:off x="0" y="180978"/>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Estimation with Serially Correlated Errors</a:t>
            </a:r>
          </a:p>
        </p:txBody>
      </p:sp>
      <p:sp>
        <p:nvSpPr>
          <p:cNvPr id="5" name="TextBox 4"/>
          <p:cNvSpPr txBox="1"/>
          <p:nvPr/>
        </p:nvSpPr>
        <p:spPr>
          <a:xfrm>
            <a:off x="0" y="1148259"/>
            <a:ext cx="1371600" cy="430887"/>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HAC standard errors</a:t>
            </a:r>
          </a:p>
        </p:txBody>
      </p:sp>
    </p:spTree>
    <p:extLst>
      <p:ext uri="{BB962C8B-B14F-4D97-AF65-F5344CB8AC3E}">
        <p14:creationId xmlns:p14="http://schemas.microsoft.com/office/powerpoint/2010/main" val="3106198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1600" y="1148259"/>
            <a:ext cx="7772400" cy="5334000"/>
          </a:xfrm>
        </p:spPr>
        <p:txBody>
          <a:bodyPr>
            <a:normAutofit/>
          </a:bodyPr>
          <a:lstStyle/>
          <a:p>
            <a:pPr marL="0" indent="0">
              <a:buNone/>
            </a:pPr>
            <a:endParaRPr lang="en-US" dirty="0"/>
          </a:p>
          <a:p>
            <a:r>
              <a:rPr lang="en-US" dirty="0"/>
              <a:t>However, </a:t>
            </a:r>
            <a:r>
              <a:rPr lang="en-US"/>
              <a:t>this approach </a:t>
            </a:r>
            <a:r>
              <a:rPr lang="en-US" dirty="0"/>
              <a:t>has serious limitations:</a:t>
            </a:r>
          </a:p>
          <a:p>
            <a:pPr marL="0" indent="0">
              <a:buNone/>
            </a:pPr>
            <a:endParaRPr lang="en-US" dirty="0"/>
          </a:p>
          <a:p>
            <a:pPr marL="914400" lvl="1" indent="-514350">
              <a:buFont typeface="+mj-lt"/>
              <a:buAutoNum type="arabicPeriod"/>
            </a:pPr>
            <a:r>
              <a:rPr lang="en-US" dirty="0"/>
              <a:t>With serial correlation, LS estimator is inefficient: HAC SE are relatively large.</a:t>
            </a:r>
          </a:p>
          <a:p>
            <a:pPr marL="914400" lvl="1" indent="-514350">
              <a:buFont typeface="+mj-lt"/>
              <a:buAutoNum type="arabicPeriod"/>
            </a:pPr>
            <a:r>
              <a:rPr lang="en-US" dirty="0"/>
              <a:t>We lose the dynamic interpretation of our estimates!</a:t>
            </a:r>
          </a:p>
          <a:p>
            <a:pPr marL="0" indent="0">
              <a:buNone/>
            </a:pPr>
            <a:endParaRPr lang="en-US" dirty="0"/>
          </a:p>
          <a:p>
            <a:pPr marL="0" indent="0">
              <a:buNone/>
            </a:pPr>
            <a:endParaRPr lang="en-US" dirty="0"/>
          </a:p>
          <a:p>
            <a:pPr marL="0" indent="0">
              <a:buNone/>
            </a:pPr>
            <a:endParaRPr lang="en-US" dirty="0"/>
          </a:p>
          <a:p>
            <a:endParaRPr lang="en-US" dirty="0"/>
          </a:p>
          <a:p>
            <a:endParaRPr lang="en-US" dirty="0"/>
          </a:p>
          <a:p>
            <a:pPr marL="914400" lvl="1" indent="-514350">
              <a:buFont typeface="+mj-lt"/>
              <a:buAutoNum type="arabicPeriod"/>
            </a:pPr>
            <a:endParaRPr lang="en-US" dirty="0"/>
          </a:p>
          <a:p>
            <a:pPr marL="0" indent="0">
              <a:buNone/>
            </a:pPr>
            <a:endParaRPr lang="en-US" dirty="0"/>
          </a:p>
          <a:p>
            <a:endParaRPr lang="en-US" dirty="0"/>
          </a:p>
          <a:p>
            <a:endParaRPr lang="en-US" dirty="0"/>
          </a:p>
        </p:txBody>
      </p:sp>
      <p:sp>
        <p:nvSpPr>
          <p:cNvPr id="6" name="TextBox 5"/>
          <p:cNvSpPr txBox="1"/>
          <p:nvPr/>
        </p:nvSpPr>
        <p:spPr>
          <a:xfrm>
            <a:off x="0" y="180978"/>
            <a:ext cx="1371600" cy="600164"/>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Estimation with Serially Correlated Errors</a:t>
            </a:r>
          </a:p>
        </p:txBody>
      </p:sp>
      <p:sp>
        <p:nvSpPr>
          <p:cNvPr id="8" name="TextBox 7"/>
          <p:cNvSpPr txBox="1"/>
          <p:nvPr/>
        </p:nvSpPr>
        <p:spPr>
          <a:xfrm>
            <a:off x="0" y="1148259"/>
            <a:ext cx="1371600" cy="430887"/>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HAC standard errors</a:t>
            </a:r>
          </a:p>
        </p:txBody>
      </p:sp>
    </p:spTree>
    <p:extLst>
      <p:ext uri="{BB962C8B-B14F-4D97-AF65-F5344CB8AC3E}">
        <p14:creationId xmlns:p14="http://schemas.microsoft.com/office/powerpoint/2010/main" val="1779818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3 Ways to model the dynamic relationship </a:t>
            </a:r>
            <a:r>
              <a:rPr lang="en-US" sz="1200" dirty="0"/>
              <a:t>(Continued)</a:t>
            </a:r>
            <a:r>
              <a:rPr lang="en-US" dirty="0"/>
              <a:t>:</a:t>
            </a:r>
          </a:p>
          <a:p>
            <a:pPr marL="0" indent="0">
              <a:buNone/>
            </a:pPr>
            <a:endParaRPr lang="en-US" dirty="0"/>
          </a:p>
          <a:p>
            <a:pPr marL="971550" lvl="1" indent="-514350">
              <a:buFont typeface="+mj-lt"/>
              <a:buAutoNum type="arabicPeriod" startAt="2"/>
            </a:pPr>
            <a:r>
              <a:rPr lang="en-US" dirty="0"/>
              <a:t>Capturing the dynamic characteristics of time-series by specifying a model with a lagged dependent variables as explanatory variables.</a:t>
            </a:r>
          </a:p>
          <a:p>
            <a:pPr marL="457200" lvl="1" indent="0">
              <a:buNone/>
            </a:pPr>
            <a:endParaRPr lang="en-US" dirty="0"/>
          </a:p>
          <a:p>
            <a:pPr marL="457200" lvl="1" indent="0">
              <a:buNone/>
            </a:pPr>
            <a:endParaRPr lang="en-US" dirty="0"/>
          </a:p>
          <a:p>
            <a:pPr lvl="2" indent="-285750"/>
            <a:r>
              <a:rPr lang="en-US" dirty="0"/>
              <a:t>Such models are called </a:t>
            </a:r>
            <a:r>
              <a:rPr lang="en-US" b="1" dirty="0"/>
              <a:t>autoregressive models </a:t>
            </a:r>
            <a:r>
              <a:rPr lang="en-US" dirty="0"/>
              <a:t>with ‘‘autoregressive’’ meaning a regression of </a:t>
            </a:r>
            <a:r>
              <a:rPr lang="en-US" i="1" dirty="0" err="1"/>
              <a:t>y</a:t>
            </a:r>
            <a:r>
              <a:rPr lang="en-US" baseline="-25000" dirty="0" err="1"/>
              <a:t>t</a:t>
            </a:r>
            <a:r>
              <a:rPr lang="en-US" dirty="0"/>
              <a:t> on its own lag or lags</a:t>
            </a:r>
          </a:p>
          <a:p>
            <a:pPr lvl="2" indent="-285750"/>
            <a:endParaRPr lang="en-US" dirty="0"/>
          </a:p>
          <a:p>
            <a:pPr lvl="2" indent="-285750"/>
            <a:r>
              <a:rPr lang="en-US" dirty="0"/>
              <a:t>Or have:</a:t>
            </a:r>
          </a:p>
          <a:p>
            <a:pPr marL="0" indent="0">
              <a:buNone/>
            </a:pPr>
            <a:endParaRPr lang="en-US" dirty="0"/>
          </a:p>
          <a:p>
            <a:pPr lvl="3"/>
            <a:r>
              <a:rPr lang="en-US" dirty="0"/>
              <a:t>Such models are called </a:t>
            </a:r>
            <a:r>
              <a:rPr lang="en-US" b="1" dirty="0"/>
              <a:t>autoregressive distributed lag </a:t>
            </a:r>
            <a:r>
              <a:rPr lang="en-US" dirty="0"/>
              <a:t>(</a:t>
            </a:r>
            <a:r>
              <a:rPr lang="en-US" b="1" dirty="0"/>
              <a:t>ARDL</a:t>
            </a:r>
            <a:r>
              <a:rPr lang="en-US" dirty="0"/>
              <a:t>)</a:t>
            </a:r>
            <a:r>
              <a:rPr lang="en-US" b="1" dirty="0"/>
              <a:t> </a:t>
            </a:r>
            <a:r>
              <a:rPr lang="en-US" dirty="0"/>
              <a:t>models.</a:t>
            </a:r>
          </a:p>
        </p:txBody>
      </p:sp>
      <p:sp>
        <p:nvSpPr>
          <p:cNvPr id="7" name="TextBox 6"/>
          <p:cNvSpPr txBox="1"/>
          <p:nvPr/>
        </p:nvSpPr>
        <p:spPr>
          <a:xfrm>
            <a:off x="-12700" y="407313"/>
            <a:ext cx="1371600" cy="261610"/>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Introduction</a:t>
            </a:r>
          </a:p>
        </p:txBody>
      </p:sp>
      <p:sp>
        <p:nvSpPr>
          <p:cNvPr id="4" name="TextBox 3"/>
          <p:cNvSpPr txBox="1"/>
          <p:nvPr/>
        </p:nvSpPr>
        <p:spPr>
          <a:xfrm>
            <a:off x="0" y="1143913"/>
            <a:ext cx="1371600" cy="430887"/>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Dynamic Nature of Relationships</a:t>
            </a:r>
          </a:p>
        </p:txBody>
      </p:sp>
      <p:graphicFrame>
        <p:nvGraphicFramePr>
          <p:cNvPr id="3" name="Object 2"/>
          <p:cNvGraphicFramePr>
            <a:graphicFrameLocks noChangeAspect="1"/>
          </p:cNvGraphicFramePr>
          <p:nvPr>
            <p:extLst>
              <p:ext uri="{D42A27DB-BD31-4B8C-83A1-F6EECF244321}">
                <p14:modId xmlns:p14="http://schemas.microsoft.com/office/powerpoint/2010/main" val="860729485"/>
              </p:ext>
            </p:extLst>
          </p:nvPr>
        </p:nvGraphicFramePr>
        <p:xfrm>
          <a:off x="4267200" y="2971800"/>
          <a:ext cx="2870200" cy="492034"/>
        </p:xfrm>
        <a:graphic>
          <a:graphicData uri="http://schemas.openxmlformats.org/presentationml/2006/ole">
            <mc:AlternateContent xmlns:mc="http://schemas.openxmlformats.org/markup-compatibility/2006">
              <mc:Choice xmlns:v="urn:schemas-microsoft-com:vml" Requires="v">
                <p:oleObj spid="_x0000_s556426" name="Equation" r:id="rId3" imgW="1333440" imgH="228600" progId="Equation.3">
                  <p:embed/>
                </p:oleObj>
              </mc:Choice>
              <mc:Fallback>
                <p:oleObj name="Equation" r:id="rId3" imgW="1333440" imgH="228600" progId="Equation.3">
                  <p:embed/>
                  <p:pic>
                    <p:nvPicPr>
                      <p:cNvPr id="0" name=""/>
                      <p:cNvPicPr/>
                      <p:nvPr/>
                    </p:nvPicPr>
                    <p:blipFill>
                      <a:blip r:embed="rId4"/>
                      <a:stretch>
                        <a:fillRect/>
                      </a:stretch>
                    </p:blipFill>
                    <p:spPr>
                      <a:xfrm>
                        <a:off x="4267200" y="2971800"/>
                        <a:ext cx="2870200" cy="492034"/>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993164939"/>
              </p:ext>
            </p:extLst>
          </p:nvPr>
        </p:nvGraphicFramePr>
        <p:xfrm>
          <a:off x="4114800" y="5029200"/>
          <a:ext cx="4089400" cy="457200"/>
        </p:xfrm>
        <a:graphic>
          <a:graphicData uri="http://schemas.openxmlformats.org/presentationml/2006/ole">
            <mc:AlternateContent xmlns:mc="http://schemas.openxmlformats.org/markup-compatibility/2006">
              <mc:Choice xmlns:v="urn:schemas-microsoft-com:vml" Requires="v">
                <p:oleObj spid="_x0000_s556427" name="Equation" r:id="rId5" imgW="2044440" imgH="228600" progId="Equation.3">
                  <p:embed/>
                </p:oleObj>
              </mc:Choice>
              <mc:Fallback>
                <p:oleObj name="Equation" r:id="rId5" imgW="2044440" imgH="228600" progId="Equation.3">
                  <p:embed/>
                  <p:pic>
                    <p:nvPicPr>
                      <p:cNvPr id="0" name=""/>
                      <p:cNvPicPr/>
                      <p:nvPr/>
                    </p:nvPicPr>
                    <p:blipFill>
                      <a:blip r:embed="rId6"/>
                      <a:stretch>
                        <a:fillRect/>
                      </a:stretch>
                    </p:blipFill>
                    <p:spPr>
                      <a:xfrm>
                        <a:off x="4114800" y="5029200"/>
                        <a:ext cx="4089400" cy="45720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3 Ways to model the dynamic relationship </a:t>
            </a:r>
            <a:r>
              <a:rPr lang="en-US" sz="1200" dirty="0"/>
              <a:t>(Continued)</a:t>
            </a:r>
            <a:r>
              <a:rPr lang="en-US" dirty="0"/>
              <a:t>:</a:t>
            </a:r>
          </a:p>
          <a:p>
            <a:pPr marL="971550" lvl="1" indent="-514350">
              <a:buFont typeface="+mj-lt"/>
              <a:buAutoNum type="arabicPeriod" startAt="3"/>
            </a:pPr>
            <a:r>
              <a:rPr lang="en-US" dirty="0"/>
              <a:t>Capturing the continuing impact of change over several periods via the error term</a:t>
            </a:r>
          </a:p>
          <a:p>
            <a:pPr marL="971550" lvl="1" indent="-514350">
              <a:buFont typeface="+mj-lt"/>
              <a:buAutoNum type="arabicPeriod" startAt="3"/>
            </a:pPr>
            <a:endParaRPr lang="en-US" dirty="0"/>
          </a:p>
          <a:p>
            <a:pPr marL="971550" lvl="1" indent="-514350">
              <a:buFont typeface="+mj-lt"/>
              <a:buAutoNum type="arabicPeriod" startAt="3"/>
            </a:pPr>
            <a:endParaRPr lang="en-US" dirty="0"/>
          </a:p>
          <a:p>
            <a:pPr lvl="2"/>
            <a:r>
              <a:rPr lang="en-US" dirty="0"/>
              <a:t>In this case </a:t>
            </a:r>
            <a:r>
              <a:rPr lang="en-US" i="1" dirty="0"/>
              <a:t>e</a:t>
            </a:r>
            <a:r>
              <a:rPr lang="en-US" baseline="-25000" dirty="0"/>
              <a:t>t</a:t>
            </a:r>
            <a:r>
              <a:rPr lang="en-US" dirty="0"/>
              <a:t> </a:t>
            </a:r>
            <a:r>
              <a:rPr lang="en-US" sz="800" dirty="0"/>
              <a:t> </a:t>
            </a:r>
            <a:r>
              <a:rPr lang="en-US" dirty="0"/>
              <a:t>is correlated with </a:t>
            </a:r>
            <a:r>
              <a:rPr lang="en-US" i="1" dirty="0"/>
              <a:t>e</a:t>
            </a:r>
            <a:r>
              <a:rPr lang="en-US" baseline="-25000" dirty="0"/>
              <a:t>t - 1</a:t>
            </a:r>
            <a:endParaRPr lang="en-US" sz="800" baseline="-25000" dirty="0"/>
          </a:p>
          <a:p>
            <a:pPr lvl="2"/>
            <a:r>
              <a:rPr lang="en-US" dirty="0"/>
              <a:t>We say the errors are </a:t>
            </a:r>
            <a:r>
              <a:rPr lang="en-US" b="1" dirty="0"/>
              <a:t>serially correlated </a:t>
            </a:r>
            <a:r>
              <a:rPr lang="en-US" dirty="0"/>
              <a:t>or </a:t>
            </a:r>
            <a:r>
              <a:rPr lang="en-US" b="1" dirty="0" err="1"/>
              <a:t>autocorrelated</a:t>
            </a:r>
            <a:r>
              <a:rPr lang="en-US" b="1" dirty="0"/>
              <a:t>.</a:t>
            </a:r>
            <a:r>
              <a:rPr lang="en-US" dirty="0"/>
              <a:t> </a:t>
            </a:r>
          </a:p>
        </p:txBody>
      </p:sp>
      <p:sp>
        <p:nvSpPr>
          <p:cNvPr id="7" name="TextBox 6"/>
          <p:cNvSpPr txBox="1"/>
          <p:nvPr/>
        </p:nvSpPr>
        <p:spPr>
          <a:xfrm>
            <a:off x="-12700" y="407313"/>
            <a:ext cx="1371600" cy="261610"/>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Introduction</a:t>
            </a:r>
          </a:p>
        </p:txBody>
      </p:sp>
      <p:sp>
        <p:nvSpPr>
          <p:cNvPr id="4" name="TextBox 3"/>
          <p:cNvSpPr txBox="1"/>
          <p:nvPr/>
        </p:nvSpPr>
        <p:spPr>
          <a:xfrm>
            <a:off x="0" y="1143913"/>
            <a:ext cx="1371600" cy="430887"/>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Dynamic Nature of Relationships</a:t>
            </a:r>
          </a:p>
        </p:txBody>
      </p:sp>
      <p:graphicFrame>
        <p:nvGraphicFramePr>
          <p:cNvPr id="557060" name="Object 4"/>
          <p:cNvGraphicFramePr>
            <a:graphicFrameLocks noChangeAspect="1"/>
          </p:cNvGraphicFramePr>
          <p:nvPr/>
        </p:nvGraphicFramePr>
        <p:xfrm>
          <a:off x="3349625" y="2908300"/>
          <a:ext cx="4117975" cy="484188"/>
        </p:xfrm>
        <a:graphic>
          <a:graphicData uri="http://schemas.openxmlformats.org/presentationml/2006/ole">
            <mc:AlternateContent xmlns:mc="http://schemas.openxmlformats.org/markup-compatibility/2006">
              <mc:Choice xmlns:v="urn:schemas-microsoft-com:vml" Requires="v">
                <p:oleObj spid="_x0000_s557253" name="Equation" r:id="rId3" imgW="1726920" imgH="203040" progId="Equation.DSMT4">
                  <p:embed/>
                </p:oleObj>
              </mc:Choice>
              <mc:Fallback>
                <p:oleObj name="Equation" r:id="rId3" imgW="1726920" imgH="20304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9625" y="2908300"/>
                        <a:ext cx="4117975"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r>
              <a:rPr lang="en-US" dirty="0"/>
              <a:t>A stationary variable is one that is </a:t>
            </a:r>
          </a:p>
          <a:p>
            <a:pPr lvl="1">
              <a:buFont typeface="Arial" panose="020B0604020202020204" pitchFamily="34" charset="0"/>
              <a:buChar char="•"/>
            </a:pPr>
            <a:r>
              <a:rPr lang="en-US" dirty="0"/>
              <a:t>Not trending, </a:t>
            </a:r>
          </a:p>
          <a:p>
            <a:pPr lvl="1">
              <a:buFont typeface="Arial" panose="020B0604020202020204" pitchFamily="34" charset="0"/>
              <a:buChar char="•"/>
            </a:pPr>
            <a:r>
              <a:rPr lang="en-US" dirty="0"/>
              <a:t>Not wandering aimlessly without returning to its mean (random walk)</a:t>
            </a:r>
          </a:p>
          <a:p>
            <a:pPr marL="457200" lvl="1" indent="0">
              <a:buNone/>
            </a:pPr>
            <a:endParaRPr lang="en-US" dirty="0"/>
          </a:p>
        </p:txBody>
      </p:sp>
      <p:sp>
        <p:nvSpPr>
          <p:cNvPr id="5" name="TextBox 4"/>
          <p:cNvSpPr txBox="1"/>
          <p:nvPr/>
        </p:nvSpPr>
        <p:spPr>
          <a:xfrm>
            <a:off x="2743200" y="381000"/>
            <a:ext cx="5257800" cy="461665"/>
          </a:xfrm>
          <a:prstGeom prst="rect">
            <a:avLst/>
          </a:prstGeom>
          <a:noFill/>
        </p:spPr>
        <p:txBody>
          <a:bodyPr wrap="square" rtlCol="0">
            <a:spAutoFit/>
          </a:bodyPr>
          <a:lstStyle/>
          <a:p>
            <a:r>
              <a:rPr lang="en-US" sz="2400" dirty="0">
                <a:solidFill>
                  <a:schemeClr val="bg1"/>
                </a:solidFill>
              </a:rPr>
              <a:t>                    Stationarity</a:t>
            </a:r>
          </a:p>
        </p:txBody>
      </p:sp>
      <p:sp>
        <p:nvSpPr>
          <p:cNvPr id="6" name="TextBox 5"/>
          <p:cNvSpPr txBox="1"/>
          <p:nvPr/>
        </p:nvSpPr>
        <p:spPr>
          <a:xfrm>
            <a:off x="0" y="200022"/>
            <a:ext cx="1371600" cy="600164"/>
          </a:xfrm>
          <a:prstGeom prst="rect">
            <a:avLst/>
          </a:prstGeom>
          <a:noFill/>
        </p:spPr>
        <p:txBody>
          <a:bodyPr wrap="square" rtlCol="0">
            <a:spAutoFit/>
          </a:bodyPr>
          <a:lstStyle/>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371600" y="1155700"/>
            <a:ext cx="7772400" cy="5334000"/>
          </a:xfrm>
        </p:spPr>
        <p:txBody>
          <a:bodyPr>
            <a:normAutofit/>
          </a:bodyPr>
          <a:lstStyle/>
          <a:p>
            <a:endParaRPr lang="en-US" dirty="0"/>
          </a:p>
          <a:p>
            <a:endParaRPr lang="en-US" dirty="0"/>
          </a:p>
          <a:p>
            <a:endParaRPr lang="en-US" dirty="0"/>
          </a:p>
        </p:txBody>
      </p:sp>
      <p:sp>
        <p:nvSpPr>
          <p:cNvPr id="6" name="TextBox 5"/>
          <p:cNvSpPr txBox="1"/>
          <p:nvPr/>
        </p:nvSpPr>
        <p:spPr>
          <a:xfrm>
            <a:off x="1676400" y="224193"/>
            <a:ext cx="7162800" cy="461665"/>
          </a:xfrm>
          <a:prstGeom prst="rect">
            <a:avLst/>
          </a:prstGeom>
          <a:noFill/>
        </p:spPr>
        <p:txBody>
          <a:bodyPr wrap="square" rtlCol="0">
            <a:spAutoFit/>
          </a:bodyPr>
          <a:lstStyle/>
          <a:p>
            <a:r>
              <a:rPr lang="en-US" dirty="0">
                <a:solidFill>
                  <a:schemeClr val="bg1"/>
                </a:solidFill>
              </a:rPr>
              <a:t>   </a:t>
            </a:r>
            <a:r>
              <a:rPr lang="en-US" sz="2400" dirty="0">
                <a:solidFill>
                  <a:schemeClr val="bg1"/>
                </a:solidFill>
              </a:rPr>
              <a:t>Time series of a nonstationary variable: trends</a:t>
            </a:r>
          </a:p>
        </p:txBody>
      </p:sp>
      <p:pic>
        <p:nvPicPr>
          <p:cNvPr id="562178" name="Picture 2"/>
          <p:cNvPicPr>
            <a:picLocks noChangeAspect="1" noChangeArrowheads="1"/>
          </p:cNvPicPr>
          <p:nvPr/>
        </p:nvPicPr>
        <p:blipFill>
          <a:blip r:embed="rId3" cstate="print"/>
          <a:srcRect/>
          <a:stretch>
            <a:fillRect/>
          </a:stretch>
        </p:blipFill>
        <p:spPr bwMode="auto">
          <a:xfrm>
            <a:off x="1822450" y="1598613"/>
            <a:ext cx="6707187" cy="4497387"/>
          </a:xfrm>
          <a:prstGeom prst="rect">
            <a:avLst/>
          </a:prstGeom>
          <a:noFill/>
          <a:ln w="9525">
            <a:noFill/>
            <a:miter lim="800000"/>
            <a:headEnd/>
            <a:tailEnd/>
          </a:ln>
        </p:spPr>
      </p:pic>
      <p:sp>
        <p:nvSpPr>
          <p:cNvPr id="8" name="TextBox 7"/>
          <p:cNvSpPr txBox="1"/>
          <p:nvPr/>
        </p:nvSpPr>
        <p:spPr>
          <a:xfrm>
            <a:off x="0" y="200022"/>
            <a:ext cx="1371600" cy="600164"/>
          </a:xfrm>
          <a:prstGeom prst="rect">
            <a:avLst/>
          </a:prstGeom>
          <a:noFill/>
        </p:spPr>
        <p:txBody>
          <a:bodyPr wrap="square" rtlCol="0">
            <a:spAutoFit/>
          </a:bodyPr>
          <a:lstStyle/>
          <a:p>
            <a:pPr algn="ctr"/>
            <a:r>
              <a:rPr lang="en-US" sz="1100" dirty="0">
                <a:solidFill>
                  <a:schemeClr val="bg1"/>
                </a:solidFill>
              </a:rPr>
              <a:t>Stationary and Nonstationary Variables</a:t>
            </a:r>
            <a:endParaRPr lang="en-US" sz="1100" dirty="0">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481731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28878</TotalTime>
  <Words>2360</Words>
  <Application>Microsoft Office PowerPoint</Application>
  <PresentationFormat>On-screen Show (4:3)</PresentationFormat>
  <Paragraphs>379</Paragraphs>
  <Slides>57</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5" baseType="lpstr">
      <vt:lpstr>Arial</vt:lpstr>
      <vt:lpstr>Calibri</vt:lpstr>
      <vt:lpstr>Cambria Math</vt:lpstr>
      <vt:lpstr>Tahoma</vt:lpstr>
      <vt:lpstr>Times New Roman</vt:lpstr>
      <vt:lpstr>Wingdings</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Walt</dc:creator>
  <cp:lastModifiedBy>Manisha Gupta</cp:lastModifiedBy>
  <cp:revision>1258</cp:revision>
  <dcterms:created xsi:type="dcterms:W3CDTF">2011-01-05T13:49:00Z</dcterms:created>
  <dcterms:modified xsi:type="dcterms:W3CDTF">2019-12-04T06:35:02Z</dcterms:modified>
</cp:coreProperties>
</file>